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62" r:id="rId8"/>
    <p:sldId id="265" r:id="rId9"/>
    <p:sldId id="266" r:id="rId10"/>
    <p:sldId id="264" r:id="rId11"/>
    <p:sldId id="277" r:id="rId12"/>
    <p:sldId id="267" r:id="rId13"/>
    <p:sldId id="268" r:id="rId14"/>
    <p:sldId id="269" r:id="rId15"/>
    <p:sldId id="271" r:id="rId16"/>
    <p:sldId id="270" r:id="rId17"/>
    <p:sldId id="272" r:id="rId18"/>
    <p:sldId id="273" r:id="rId19"/>
    <p:sldId id="274" r:id="rId20"/>
    <p:sldId id="278" r:id="rId21"/>
    <p:sldId id="275"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57E2-CCEB-40E5-6D4E-88C5E2AB6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A1083-3376-91D8-EDA2-205D2046E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741577-D7F7-D395-FCBC-4C5CB62288B0}"/>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5" name="Footer Placeholder 4">
            <a:extLst>
              <a:ext uri="{FF2B5EF4-FFF2-40B4-BE49-F238E27FC236}">
                <a16:creationId xmlns:a16="http://schemas.microsoft.com/office/drawing/2014/main" id="{74C7560E-135A-AAEF-3549-A3477FC30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A79F1-28AB-4C45-3580-5D5250529C22}"/>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394049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3186-A7F0-4104-0A2F-A921594B92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391FF-51B0-A667-B30B-BD921C96A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D267E-7A40-E3C6-9272-96DFDFB42A75}"/>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5" name="Footer Placeholder 4">
            <a:extLst>
              <a:ext uri="{FF2B5EF4-FFF2-40B4-BE49-F238E27FC236}">
                <a16:creationId xmlns:a16="http://schemas.microsoft.com/office/drawing/2014/main" id="{FF937A0F-D232-5766-19E9-57C7431F3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DBA5D-F413-9BA9-5FC0-3AD490B7A335}"/>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70679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FC637-7E4A-1DBE-1A1C-3269FDB41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78B30-16A8-B2AC-6225-5043FE4A5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2DA83-08C0-0EE1-0EB2-04E879C6038E}"/>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5" name="Footer Placeholder 4">
            <a:extLst>
              <a:ext uri="{FF2B5EF4-FFF2-40B4-BE49-F238E27FC236}">
                <a16:creationId xmlns:a16="http://schemas.microsoft.com/office/drawing/2014/main" id="{BD427984-90DA-B178-C795-15D18E3C1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F1188-C08A-CBB0-F6B7-50A91FFF632D}"/>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214578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DCBB-35E2-CFA1-5AF7-2EE4837DB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B29D99-2231-2364-AA4C-D214289705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1C2F2-E0FD-5AD5-7237-B2F2292CF435}"/>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5" name="Footer Placeholder 4">
            <a:extLst>
              <a:ext uri="{FF2B5EF4-FFF2-40B4-BE49-F238E27FC236}">
                <a16:creationId xmlns:a16="http://schemas.microsoft.com/office/drawing/2014/main" id="{00D82D7F-EBA6-50F5-6061-F435DBAA0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585E8-35BC-503D-661D-6DE237A3506D}"/>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184316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DFA4-0814-422F-D1BD-8284E113F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CDB093-E053-59B4-644C-257800941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54FD5-B5FB-E248-D8F3-6CB2256A1662}"/>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5" name="Footer Placeholder 4">
            <a:extLst>
              <a:ext uri="{FF2B5EF4-FFF2-40B4-BE49-F238E27FC236}">
                <a16:creationId xmlns:a16="http://schemas.microsoft.com/office/drawing/2014/main" id="{6563E95F-99AC-C409-24AC-BEB1D4B40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AD466-450C-6488-D36C-CDC806C1F8CF}"/>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106009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9986-9698-69D7-7E2D-34B5641862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5F564-10CD-5923-00CF-070157881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BE467E-1B4C-814B-B457-9E6B896C5E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4E6D44-DB41-37B5-FE87-00315479C8AD}"/>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6" name="Footer Placeholder 5">
            <a:extLst>
              <a:ext uri="{FF2B5EF4-FFF2-40B4-BE49-F238E27FC236}">
                <a16:creationId xmlns:a16="http://schemas.microsoft.com/office/drawing/2014/main" id="{F651D2CE-5FB4-26F8-ED44-4DBA1EF01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A98CF-F168-36F1-1704-E1774EDDFF54}"/>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3925895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2445-0755-86D8-A315-D01AF87AC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219A78-8F4F-6171-5D3F-49F381DD9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D3814-3878-A558-F068-D633C6F88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B4F245-5601-E066-652D-538E370CC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80D51-5237-B019-75B8-67B60B496E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9270ED-D9CD-D756-8D63-00E76C81E81E}"/>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8" name="Footer Placeholder 7">
            <a:extLst>
              <a:ext uri="{FF2B5EF4-FFF2-40B4-BE49-F238E27FC236}">
                <a16:creationId xmlns:a16="http://schemas.microsoft.com/office/drawing/2014/main" id="{457D8412-DB8D-F0C9-E178-D9D3D55096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4A644B-3CCD-6048-3382-7311DA895325}"/>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50673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FA47-C40E-85C0-DFC5-89666A456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653A01-BB86-C13E-39BD-EB9B735DA5C1}"/>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4" name="Footer Placeholder 3">
            <a:extLst>
              <a:ext uri="{FF2B5EF4-FFF2-40B4-BE49-F238E27FC236}">
                <a16:creationId xmlns:a16="http://schemas.microsoft.com/office/drawing/2014/main" id="{7596267A-E682-4603-F597-C53C2E51DE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E63D9-6D53-6FDA-62E6-FD7528D9C753}"/>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311266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154E9-33AA-E139-4016-CCE963DB5FA6}"/>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3" name="Footer Placeholder 2">
            <a:extLst>
              <a:ext uri="{FF2B5EF4-FFF2-40B4-BE49-F238E27FC236}">
                <a16:creationId xmlns:a16="http://schemas.microsoft.com/office/drawing/2014/main" id="{295E754E-8A0F-ACA4-4C3A-AFDCA9EDD9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DA065-BB9D-EEFC-1211-D02DE903A32E}"/>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415034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3012-0A1F-4497-B81E-798622E5E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37158B-14AF-E81E-CCE8-C8BEB520B1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752B1-832E-0811-1A14-D5B11F997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1466D-7E27-1449-B04A-540E68B74AE0}"/>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6" name="Footer Placeholder 5">
            <a:extLst>
              <a:ext uri="{FF2B5EF4-FFF2-40B4-BE49-F238E27FC236}">
                <a16:creationId xmlns:a16="http://schemas.microsoft.com/office/drawing/2014/main" id="{86A1C9A2-2F99-E1CB-DFB9-B603A8CA2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CCDD8-D655-7494-B54E-39D1FDDC92DF}"/>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43830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FF6F-1E14-62F4-4F8A-9E5E12599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A5ACE0-5FDA-E886-1CC7-E10918BE7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FA9B9A-2546-5CEF-2AEA-7218F6362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7E7D1-9368-0E84-77EA-E509521DEFEA}"/>
              </a:ext>
            </a:extLst>
          </p:cNvPr>
          <p:cNvSpPr>
            <a:spLocks noGrp="1"/>
          </p:cNvSpPr>
          <p:nvPr>
            <p:ph type="dt" sz="half" idx="10"/>
          </p:nvPr>
        </p:nvSpPr>
        <p:spPr/>
        <p:txBody>
          <a:bodyPr/>
          <a:lstStyle/>
          <a:p>
            <a:fld id="{0ADC3854-5E29-4273-9291-C37DBD7220AF}" type="datetimeFigureOut">
              <a:rPr lang="en-US" smtClean="0"/>
              <a:t>6/5/2023</a:t>
            </a:fld>
            <a:endParaRPr lang="en-US"/>
          </a:p>
        </p:txBody>
      </p:sp>
      <p:sp>
        <p:nvSpPr>
          <p:cNvPr id="6" name="Footer Placeholder 5">
            <a:extLst>
              <a:ext uri="{FF2B5EF4-FFF2-40B4-BE49-F238E27FC236}">
                <a16:creationId xmlns:a16="http://schemas.microsoft.com/office/drawing/2014/main" id="{9EA2C27F-0BB3-EDF0-E91F-63FA67870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92CF3-BB82-875B-8FD6-E9C6F75CA5E5}"/>
              </a:ext>
            </a:extLst>
          </p:cNvPr>
          <p:cNvSpPr>
            <a:spLocks noGrp="1"/>
          </p:cNvSpPr>
          <p:nvPr>
            <p:ph type="sldNum" sz="quarter" idx="12"/>
          </p:nvPr>
        </p:nvSpPr>
        <p:spPr/>
        <p:txBody>
          <a:bodyPr/>
          <a:lstStyle/>
          <a:p>
            <a:fld id="{29D6E601-A511-4509-A1BC-EDE8AB6A199E}" type="slidenum">
              <a:rPr lang="en-US" smtClean="0"/>
              <a:t>‹#›</a:t>
            </a:fld>
            <a:endParaRPr lang="en-US"/>
          </a:p>
        </p:txBody>
      </p:sp>
    </p:spTree>
    <p:extLst>
      <p:ext uri="{BB962C8B-B14F-4D97-AF65-F5344CB8AC3E}">
        <p14:creationId xmlns:p14="http://schemas.microsoft.com/office/powerpoint/2010/main" val="63965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CB16E-A197-DE3C-8B6D-1D76C9084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0E961F-CE40-3A1E-1054-1B18423AF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B3B65-9478-F2BE-2630-EA0A2E384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C3854-5E29-4273-9291-C37DBD7220AF}" type="datetimeFigureOut">
              <a:rPr lang="en-US" smtClean="0"/>
              <a:t>6/5/2023</a:t>
            </a:fld>
            <a:endParaRPr lang="en-US"/>
          </a:p>
        </p:txBody>
      </p:sp>
      <p:sp>
        <p:nvSpPr>
          <p:cNvPr id="5" name="Footer Placeholder 4">
            <a:extLst>
              <a:ext uri="{FF2B5EF4-FFF2-40B4-BE49-F238E27FC236}">
                <a16:creationId xmlns:a16="http://schemas.microsoft.com/office/drawing/2014/main" id="{DBE207C4-FC22-80F2-4D6E-C5EDF3C70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F4A5C7-2895-5CF5-61A3-123E05B93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6E601-A511-4509-A1BC-EDE8AB6A199E}" type="slidenum">
              <a:rPr lang="en-US" smtClean="0"/>
              <a:t>‹#›</a:t>
            </a:fld>
            <a:endParaRPr lang="en-US"/>
          </a:p>
        </p:txBody>
      </p:sp>
    </p:spTree>
    <p:extLst>
      <p:ext uri="{BB962C8B-B14F-4D97-AF65-F5344CB8AC3E}">
        <p14:creationId xmlns:p14="http://schemas.microsoft.com/office/powerpoint/2010/main" val="194498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4EEC-8E0F-42CB-CFB3-7C9755AA0AEB}"/>
              </a:ext>
            </a:extLst>
          </p:cNvPr>
          <p:cNvSpPr>
            <a:spLocks noGrp="1"/>
          </p:cNvSpPr>
          <p:nvPr>
            <p:ph type="ctrTitle"/>
          </p:nvPr>
        </p:nvSpPr>
        <p:spPr>
          <a:xfrm>
            <a:off x="1524000" y="1600200"/>
            <a:ext cx="9144000" cy="1079299"/>
          </a:xfrm>
        </p:spPr>
        <p:txBody>
          <a:bodyPr>
            <a:normAutofit/>
          </a:bodyPr>
          <a:lstStyle/>
          <a:p>
            <a:r>
              <a:rPr lang="en-US" sz="5400" dirty="0"/>
              <a:t>Chicago food inspection project</a:t>
            </a:r>
          </a:p>
        </p:txBody>
      </p:sp>
      <p:sp>
        <p:nvSpPr>
          <p:cNvPr id="3" name="Subtitle 2">
            <a:extLst>
              <a:ext uri="{FF2B5EF4-FFF2-40B4-BE49-F238E27FC236}">
                <a16:creationId xmlns:a16="http://schemas.microsoft.com/office/drawing/2014/main" id="{122E76E2-C3B5-5CB1-1783-49F56B7A4B7C}"/>
              </a:ext>
            </a:extLst>
          </p:cNvPr>
          <p:cNvSpPr>
            <a:spLocks noGrp="1"/>
          </p:cNvSpPr>
          <p:nvPr>
            <p:ph type="subTitle" idx="1"/>
          </p:nvPr>
        </p:nvSpPr>
        <p:spPr/>
        <p:txBody>
          <a:bodyPr/>
          <a:lstStyle/>
          <a:p>
            <a:pPr algn="r"/>
            <a:r>
              <a:rPr lang="en-US" dirty="0"/>
              <a:t>Yuncheng Liang</a:t>
            </a:r>
          </a:p>
        </p:txBody>
      </p:sp>
    </p:spTree>
    <p:extLst>
      <p:ext uri="{BB962C8B-B14F-4D97-AF65-F5344CB8AC3E}">
        <p14:creationId xmlns:p14="http://schemas.microsoft.com/office/powerpoint/2010/main" val="298170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Feature engineering – external dataset </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325563"/>
            <a:ext cx="10969101" cy="4948037"/>
          </a:xfrm>
        </p:spPr>
        <p:txBody>
          <a:bodyPr>
            <a:normAutofit fontScale="92500" lnSpcReduction="10000"/>
          </a:bodyPr>
          <a:lstStyle/>
          <a:p>
            <a:r>
              <a:rPr lang="en-US" dirty="0"/>
              <a:t>Other three datasets are being used to create additional three numerical features for the model.</a:t>
            </a:r>
          </a:p>
          <a:p>
            <a:r>
              <a:rPr lang="en-US" dirty="0"/>
              <a:t>ncei_noaa_govaccesspast_weatherchicago.csv is used to create numerical feature "Rolling_3_tmax" which is </a:t>
            </a:r>
            <a:r>
              <a:rPr lang="en-US" b="1" dirty="0"/>
              <a:t>the average highest temperature of past 2 days including today for each inspection</a:t>
            </a:r>
          </a:p>
          <a:p>
            <a:r>
              <a:rPr lang="en-US" dirty="0"/>
              <a:t>311_Service_Requests_Sanitation_Code_Complaints_No_Duplicates.csv is used to create numerical feature "Service Request Number" which </a:t>
            </a:r>
            <a:r>
              <a:rPr lang="en-US" b="1" dirty="0"/>
              <a:t>counts how many recent(past 2 months) Sanitation Code Violations in surrounding area(same zip code) of the establishments for each inspection</a:t>
            </a:r>
          </a:p>
          <a:p>
            <a:r>
              <a:rPr lang="en-US" dirty="0"/>
              <a:t>311_Service_Requests_Rodent_Baiting_No_Duplicates.csv is used to create numerical feature "Rodent complaints number" which </a:t>
            </a:r>
            <a:r>
              <a:rPr lang="en-US" b="1" dirty="0"/>
              <a:t>counts how many recent(past 2 months) Rodent Complaints in surrounding area(same zip code) of the establishments for each inspection</a:t>
            </a:r>
          </a:p>
          <a:p>
            <a:endParaRPr lang="en-US" dirty="0"/>
          </a:p>
        </p:txBody>
      </p:sp>
    </p:spTree>
    <p:extLst>
      <p:ext uri="{BB962C8B-B14F-4D97-AF65-F5344CB8AC3E}">
        <p14:creationId xmlns:p14="http://schemas.microsoft.com/office/powerpoint/2010/main" val="278794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1DD2-DA12-9810-51DC-807345D14207}"/>
              </a:ext>
            </a:extLst>
          </p:cNvPr>
          <p:cNvSpPr>
            <a:spLocks noGrp="1"/>
          </p:cNvSpPr>
          <p:nvPr>
            <p:ph type="title"/>
          </p:nvPr>
        </p:nvSpPr>
        <p:spPr>
          <a:xfrm>
            <a:off x="838200" y="1825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38323EE0-9886-396A-7899-0AA11B6662AA}"/>
              </a:ext>
            </a:extLst>
          </p:cNvPr>
          <p:cNvSpPr>
            <a:spLocks noGrp="1"/>
          </p:cNvSpPr>
          <p:nvPr>
            <p:ph idx="1"/>
          </p:nvPr>
        </p:nvSpPr>
        <p:spPr>
          <a:xfrm>
            <a:off x="838200" y="1555037"/>
            <a:ext cx="10515600" cy="4351338"/>
          </a:xfrm>
        </p:spPr>
        <p:txBody>
          <a:bodyPr/>
          <a:lstStyle/>
          <a:p>
            <a:r>
              <a:rPr lang="en-US" dirty="0"/>
              <a:t>Aim and method of approach</a:t>
            </a:r>
          </a:p>
          <a:p>
            <a:r>
              <a:rPr lang="en-US" dirty="0"/>
              <a:t>Feature engineering</a:t>
            </a:r>
          </a:p>
          <a:p>
            <a:r>
              <a:rPr lang="en-US" dirty="0">
                <a:solidFill>
                  <a:srgbClr val="FF0000"/>
                </a:solidFill>
              </a:rPr>
              <a:t>Exploratory data analysis</a:t>
            </a:r>
          </a:p>
          <a:p>
            <a:r>
              <a:rPr lang="en-US" dirty="0"/>
              <a:t>Modeling and evaluation</a:t>
            </a:r>
          </a:p>
          <a:p>
            <a:r>
              <a:rPr lang="en-US" dirty="0"/>
              <a:t>Key findings and considerations</a:t>
            </a:r>
          </a:p>
          <a:p>
            <a:r>
              <a:rPr lang="en-US" dirty="0"/>
              <a:t>Recommendations of operation</a:t>
            </a:r>
          </a:p>
          <a:p>
            <a:r>
              <a:rPr lang="en-US" dirty="0"/>
              <a:t>Appendix – reference datasets and project artifacts </a:t>
            </a:r>
          </a:p>
        </p:txBody>
      </p:sp>
    </p:spTree>
    <p:extLst>
      <p:ext uri="{BB962C8B-B14F-4D97-AF65-F5344CB8AC3E}">
        <p14:creationId xmlns:p14="http://schemas.microsoft.com/office/powerpoint/2010/main" val="25538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Exploratory data analysis – facility type</a:t>
            </a:r>
          </a:p>
        </p:txBody>
      </p:sp>
      <p:pic>
        <p:nvPicPr>
          <p:cNvPr id="5" name="Content Placeholder 4">
            <a:extLst>
              <a:ext uri="{FF2B5EF4-FFF2-40B4-BE49-F238E27FC236}">
                <a16:creationId xmlns:a16="http://schemas.microsoft.com/office/drawing/2014/main" id="{C4A12EF3-83A6-2FF7-BF78-D81C0AD03044}"/>
              </a:ext>
            </a:extLst>
          </p:cNvPr>
          <p:cNvPicPr>
            <a:picLocks noGrp="1" noChangeAspect="1"/>
          </p:cNvPicPr>
          <p:nvPr>
            <p:ph idx="1"/>
          </p:nvPr>
        </p:nvPicPr>
        <p:blipFill>
          <a:blip r:embed="rId2"/>
          <a:stretch>
            <a:fillRect/>
          </a:stretch>
        </p:blipFill>
        <p:spPr>
          <a:xfrm>
            <a:off x="260475" y="1308134"/>
            <a:ext cx="11931525" cy="4579079"/>
          </a:xfrm>
        </p:spPr>
      </p:pic>
    </p:spTree>
    <p:extLst>
      <p:ext uri="{BB962C8B-B14F-4D97-AF65-F5344CB8AC3E}">
        <p14:creationId xmlns:p14="http://schemas.microsoft.com/office/powerpoint/2010/main" val="125645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Exploratory data analysis – facility type</a:t>
            </a:r>
          </a:p>
        </p:txBody>
      </p:sp>
      <p:pic>
        <p:nvPicPr>
          <p:cNvPr id="7" name="Content Placeholder 6">
            <a:extLst>
              <a:ext uri="{FF2B5EF4-FFF2-40B4-BE49-F238E27FC236}">
                <a16:creationId xmlns:a16="http://schemas.microsoft.com/office/drawing/2014/main" id="{0D70B9E1-9577-560B-33FD-1F819F1E2D86}"/>
              </a:ext>
            </a:extLst>
          </p:cNvPr>
          <p:cNvPicPr>
            <a:picLocks noGrp="1" noChangeAspect="1"/>
          </p:cNvPicPr>
          <p:nvPr>
            <p:ph idx="1"/>
          </p:nvPr>
        </p:nvPicPr>
        <p:blipFill>
          <a:blip r:embed="rId2"/>
          <a:stretch>
            <a:fillRect/>
          </a:stretch>
        </p:blipFill>
        <p:spPr>
          <a:xfrm>
            <a:off x="838200" y="1419836"/>
            <a:ext cx="10515600" cy="3724732"/>
          </a:xfrm>
        </p:spPr>
      </p:pic>
      <p:sp>
        <p:nvSpPr>
          <p:cNvPr id="9" name="TextBox 8">
            <a:extLst>
              <a:ext uri="{FF2B5EF4-FFF2-40B4-BE49-F238E27FC236}">
                <a16:creationId xmlns:a16="http://schemas.microsoft.com/office/drawing/2014/main" id="{CDBB4F52-C9AF-17CB-1B57-916DBD5995A3}"/>
              </a:ext>
            </a:extLst>
          </p:cNvPr>
          <p:cNvSpPr txBox="1"/>
          <p:nvPr/>
        </p:nvSpPr>
        <p:spPr>
          <a:xfrm>
            <a:off x="838200" y="5438164"/>
            <a:ext cx="10515600" cy="646331"/>
          </a:xfrm>
          <a:prstGeom prst="rect">
            <a:avLst/>
          </a:prstGeom>
          <a:noFill/>
        </p:spPr>
        <p:txBody>
          <a:bodyPr wrap="square">
            <a:spAutoFit/>
          </a:bodyPr>
          <a:lstStyle/>
          <a:p>
            <a:r>
              <a:rPr lang="en-US" dirty="0">
                <a:solidFill>
                  <a:srgbClr val="FF0000"/>
                </a:solidFill>
              </a:rPr>
              <a:t>As can be observed in the above graph, facilities related to children and kids has less fail rates, might be due to reason that they have more sense of responsibility and potentially under supervision of parents</a:t>
            </a:r>
          </a:p>
        </p:txBody>
      </p:sp>
    </p:spTree>
    <p:extLst>
      <p:ext uri="{BB962C8B-B14F-4D97-AF65-F5344CB8AC3E}">
        <p14:creationId xmlns:p14="http://schemas.microsoft.com/office/powerpoint/2010/main" val="196620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Exploratory data analysis – inspection type</a:t>
            </a:r>
          </a:p>
        </p:txBody>
      </p:sp>
      <p:pic>
        <p:nvPicPr>
          <p:cNvPr id="9" name="Picture 8">
            <a:extLst>
              <a:ext uri="{FF2B5EF4-FFF2-40B4-BE49-F238E27FC236}">
                <a16:creationId xmlns:a16="http://schemas.microsoft.com/office/drawing/2014/main" id="{102E2169-8B16-434F-B2BB-0F21BDF45DF1}"/>
              </a:ext>
            </a:extLst>
          </p:cNvPr>
          <p:cNvPicPr>
            <a:picLocks noChangeAspect="1"/>
          </p:cNvPicPr>
          <p:nvPr/>
        </p:nvPicPr>
        <p:blipFill>
          <a:blip r:embed="rId2"/>
          <a:stretch>
            <a:fillRect/>
          </a:stretch>
        </p:blipFill>
        <p:spPr>
          <a:xfrm>
            <a:off x="71437" y="1203455"/>
            <a:ext cx="12049125" cy="5048250"/>
          </a:xfrm>
          <a:prstGeom prst="rect">
            <a:avLst/>
          </a:prstGeom>
        </p:spPr>
      </p:pic>
    </p:spTree>
    <p:extLst>
      <p:ext uri="{BB962C8B-B14F-4D97-AF65-F5344CB8AC3E}">
        <p14:creationId xmlns:p14="http://schemas.microsoft.com/office/powerpoint/2010/main" val="300044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Exploratory data analysis – inspection type</a:t>
            </a:r>
          </a:p>
        </p:txBody>
      </p:sp>
      <p:sp>
        <p:nvSpPr>
          <p:cNvPr id="9" name="TextBox 8">
            <a:extLst>
              <a:ext uri="{FF2B5EF4-FFF2-40B4-BE49-F238E27FC236}">
                <a16:creationId xmlns:a16="http://schemas.microsoft.com/office/drawing/2014/main" id="{CDBB4F52-C9AF-17CB-1B57-916DBD5995A3}"/>
              </a:ext>
            </a:extLst>
          </p:cNvPr>
          <p:cNvSpPr txBox="1"/>
          <p:nvPr/>
        </p:nvSpPr>
        <p:spPr>
          <a:xfrm>
            <a:off x="838200" y="5438164"/>
            <a:ext cx="10515600" cy="646331"/>
          </a:xfrm>
          <a:prstGeom prst="rect">
            <a:avLst/>
          </a:prstGeom>
          <a:noFill/>
        </p:spPr>
        <p:txBody>
          <a:bodyPr wrap="square">
            <a:spAutoFit/>
          </a:bodyPr>
          <a:lstStyle/>
          <a:p>
            <a:r>
              <a:rPr lang="en-US" dirty="0">
                <a:solidFill>
                  <a:srgbClr val="FF0000"/>
                </a:solidFill>
              </a:rPr>
              <a:t>Re-inspections has significantly less fail rates, that is intuitive since people tend to value their "second chance" and correct past mistakes for the incoming re-inspection</a:t>
            </a:r>
          </a:p>
        </p:txBody>
      </p:sp>
      <p:pic>
        <p:nvPicPr>
          <p:cNvPr id="8" name="Picture 7">
            <a:extLst>
              <a:ext uri="{FF2B5EF4-FFF2-40B4-BE49-F238E27FC236}">
                <a16:creationId xmlns:a16="http://schemas.microsoft.com/office/drawing/2014/main" id="{74CB447C-7427-3A50-CCA0-65406EF48E5F}"/>
              </a:ext>
            </a:extLst>
          </p:cNvPr>
          <p:cNvPicPr>
            <a:picLocks noChangeAspect="1"/>
          </p:cNvPicPr>
          <p:nvPr/>
        </p:nvPicPr>
        <p:blipFill>
          <a:blip r:embed="rId2"/>
          <a:stretch>
            <a:fillRect/>
          </a:stretch>
        </p:blipFill>
        <p:spPr>
          <a:xfrm>
            <a:off x="577635" y="1231641"/>
            <a:ext cx="11036730" cy="4059029"/>
          </a:xfrm>
          <a:prstGeom prst="rect">
            <a:avLst/>
          </a:prstGeom>
        </p:spPr>
      </p:pic>
    </p:spTree>
    <p:extLst>
      <p:ext uri="{BB962C8B-B14F-4D97-AF65-F5344CB8AC3E}">
        <p14:creationId xmlns:p14="http://schemas.microsoft.com/office/powerpoint/2010/main" val="126430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0578483" cy="1325563"/>
          </a:xfrm>
        </p:spPr>
        <p:txBody>
          <a:bodyPr>
            <a:normAutofit/>
          </a:bodyPr>
          <a:lstStyle/>
          <a:p>
            <a:r>
              <a:rPr lang="en-US" sz="4100" dirty="0"/>
              <a:t>Exploratory data analysis – 3 days’ average highest temperature</a:t>
            </a:r>
          </a:p>
        </p:txBody>
      </p:sp>
      <p:pic>
        <p:nvPicPr>
          <p:cNvPr id="4" name="Picture 3">
            <a:extLst>
              <a:ext uri="{FF2B5EF4-FFF2-40B4-BE49-F238E27FC236}">
                <a16:creationId xmlns:a16="http://schemas.microsoft.com/office/drawing/2014/main" id="{9F50A96A-8A09-11A8-45CA-A082EBEB8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79" y="1325563"/>
            <a:ext cx="4069376" cy="1623179"/>
          </a:xfrm>
          <a:prstGeom prst="rect">
            <a:avLst/>
          </a:prstGeom>
        </p:spPr>
      </p:pic>
      <p:sp>
        <p:nvSpPr>
          <p:cNvPr id="5" name="TextBox 4">
            <a:extLst>
              <a:ext uri="{FF2B5EF4-FFF2-40B4-BE49-F238E27FC236}">
                <a16:creationId xmlns:a16="http://schemas.microsoft.com/office/drawing/2014/main" id="{1A2DD53A-CDB9-DEDD-CBE8-26C3FA9ED0B0}"/>
              </a:ext>
            </a:extLst>
          </p:cNvPr>
          <p:cNvSpPr txBox="1"/>
          <p:nvPr/>
        </p:nvSpPr>
        <p:spPr>
          <a:xfrm>
            <a:off x="838199" y="5686740"/>
            <a:ext cx="10515600" cy="646331"/>
          </a:xfrm>
          <a:prstGeom prst="rect">
            <a:avLst/>
          </a:prstGeom>
          <a:noFill/>
        </p:spPr>
        <p:txBody>
          <a:bodyPr wrap="square">
            <a:spAutoFit/>
          </a:bodyPr>
          <a:lstStyle/>
          <a:p>
            <a:r>
              <a:rPr lang="en-US" dirty="0">
                <a:solidFill>
                  <a:srgbClr val="FF0000"/>
                </a:solidFill>
              </a:rPr>
              <a:t>Though it is not obvious, from the stats we could see as 3 days average highest temperature goes up, the inspection fail chance tend to  increases.</a:t>
            </a:r>
          </a:p>
        </p:txBody>
      </p:sp>
      <p:pic>
        <p:nvPicPr>
          <p:cNvPr id="7" name="Picture 6">
            <a:extLst>
              <a:ext uri="{FF2B5EF4-FFF2-40B4-BE49-F238E27FC236}">
                <a16:creationId xmlns:a16="http://schemas.microsoft.com/office/drawing/2014/main" id="{91BA37AD-F889-13EF-1778-E863D71CD667}"/>
              </a:ext>
            </a:extLst>
          </p:cNvPr>
          <p:cNvPicPr>
            <a:picLocks noChangeAspect="1"/>
          </p:cNvPicPr>
          <p:nvPr/>
        </p:nvPicPr>
        <p:blipFill>
          <a:blip r:embed="rId3"/>
          <a:stretch>
            <a:fillRect/>
          </a:stretch>
        </p:blipFill>
        <p:spPr>
          <a:xfrm>
            <a:off x="4518734" y="1018657"/>
            <a:ext cx="7591425" cy="4581525"/>
          </a:xfrm>
          <a:prstGeom prst="rect">
            <a:avLst/>
          </a:prstGeom>
        </p:spPr>
      </p:pic>
    </p:spTree>
    <p:extLst>
      <p:ext uri="{BB962C8B-B14F-4D97-AF65-F5344CB8AC3E}">
        <p14:creationId xmlns:p14="http://schemas.microsoft.com/office/powerpoint/2010/main" val="352732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0578483" cy="1325563"/>
          </a:xfrm>
        </p:spPr>
        <p:txBody>
          <a:bodyPr>
            <a:normAutofit/>
          </a:bodyPr>
          <a:lstStyle/>
          <a:p>
            <a:r>
              <a:rPr lang="en-US" sz="4100" dirty="0"/>
              <a:t>Exploratory data analysis – past 2 months’ sanitation compliant request number</a:t>
            </a:r>
          </a:p>
        </p:txBody>
      </p:sp>
      <p:sp>
        <p:nvSpPr>
          <p:cNvPr id="5" name="TextBox 4">
            <a:extLst>
              <a:ext uri="{FF2B5EF4-FFF2-40B4-BE49-F238E27FC236}">
                <a16:creationId xmlns:a16="http://schemas.microsoft.com/office/drawing/2014/main" id="{1A2DD53A-CDB9-DEDD-CBE8-26C3FA9ED0B0}"/>
              </a:ext>
            </a:extLst>
          </p:cNvPr>
          <p:cNvSpPr txBox="1"/>
          <p:nvPr/>
        </p:nvSpPr>
        <p:spPr>
          <a:xfrm>
            <a:off x="722790" y="5743324"/>
            <a:ext cx="10515600" cy="1200329"/>
          </a:xfrm>
          <a:prstGeom prst="rect">
            <a:avLst/>
          </a:prstGeom>
          <a:noFill/>
        </p:spPr>
        <p:txBody>
          <a:bodyPr wrap="square">
            <a:spAutoFit/>
          </a:bodyPr>
          <a:lstStyle/>
          <a:p>
            <a:r>
              <a:rPr lang="en-US" dirty="0">
                <a:solidFill>
                  <a:srgbClr val="FF0000"/>
                </a:solidFill>
              </a:rPr>
              <a:t>From the stats we could see as past 2 months’ sanitation compliant request number within the same area code as the establishments goes up, the inspection fail chance tend to increases. However, expected “Pass w/ Conditions” stats to fall between the stats of “Fail” and “Pass” was not observed here, with “Pass w/ Conditions” having even a little smaller number of average sanitation complaints than “Pass”.</a:t>
            </a:r>
          </a:p>
        </p:txBody>
      </p:sp>
      <p:pic>
        <p:nvPicPr>
          <p:cNvPr id="6" name="Picture 5" descr="A picture containing text, screenshot, font, number&#10;&#10;Description automatically generated">
            <a:extLst>
              <a:ext uri="{FF2B5EF4-FFF2-40B4-BE49-F238E27FC236}">
                <a16:creationId xmlns:a16="http://schemas.microsoft.com/office/drawing/2014/main" id="{A7F692BE-F7E0-DBDF-C692-44B6230C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72" y="1325563"/>
            <a:ext cx="4106139" cy="1575745"/>
          </a:xfrm>
          <a:prstGeom prst="rect">
            <a:avLst/>
          </a:prstGeom>
        </p:spPr>
      </p:pic>
      <p:pic>
        <p:nvPicPr>
          <p:cNvPr id="11" name="Picture 10">
            <a:extLst>
              <a:ext uri="{FF2B5EF4-FFF2-40B4-BE49-F238E27FC236}">
                <a16:creationId xmlns:a16="http://schemas.microsoft.com/office/drawing/2014/main" id="{658FBAD4-E625-99C4-67A4-153CDBD016D6}"/>
              </a:ext>
            </a:extLst>
          </p:cNvPr>
          <p:cNvPicPr>
            <a:picLocks noChangeAspect="1"/>
          </p:cNvPicPr>
          <p:nvPr/>
        </p:nvPicPr>
        <p:blipFill>
          <a:blip r:embed="rId3"/>
          <a:stretch>
            <a:fillRect/>
          </a:stretch>
        </p:blipFill>
        <p:spPr>
          <a:xfrm>
            <a:off x="4355684" y="1171324"/>
            <a:ext cx="7591425" cy="4572000"/>
          </a:xfrm>
          <a:prstGeom prst="rect">
            <a:avLst/>
          </a:prstGeom>
        </p:spPr>
      </p:pic>
    </p:spTree>
    <p:extLst>
      <p:ext uri="{BB962C8B-B14F-4D97-AF65-F5344CB8AC3E}">
        <p14:creationId xmlns:p14="http://schemas.microsoft.com/office/powerpoint/2010/main" val="132688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0578483" cy="1325563"/>
          </a:xfrm>
        </p:spPr>
        <p:txBody>
          <a:bodyPr>
            <a:normAutofit/>
          </a:bodyPr>
          <a:lstStyle/>
          <a:p>
            <a:r>
              <a:rPr lang="en-US" sz="4100" dirty="0"/>
              <a:t>Exploratory data analysis – past 2 months’ rodent compliant request number</a:t>
            </a:r>
          </a:p>
        </p:txBody>
      </p:sp>
      <p:sp>
        <p:nvSpPr>
          <p:cNvPr id="5" name="TextBox 4">
            <a:extLst>
              <a:ext uri="{FF2B5EF4-FFF2-40B4-BE49-F238E27FC236}">
                <a16:creationId xmlns:a16="http://schemas.microsoft.com/office/drawing/2014/main" id="{1A2DD53A-CDB9-DEDD-CBE8-26C3FA9ED0B0}"/>
              </a:ext>
            </a:extLst>
          </p:cNvPr>
          <p:cNvSpPr txBox="1"/>
          <p:nvPr/>
        </p:nvSpPr>
        <p:spPr>
          <a:xfrm>
            <a:off x="722790" y="5709986"/>
            <a:ext cx="10515600" cy="1200329"/>
          </a:xfrm>
          <a:prstGeom prst="rect">
            <a:avLst/>
          </a:prstGeom>
          <a:noFill/>
        </p:spPr>
        <p:txBody>
          <a:bodyPr wrap="square">
            <a:spAutoFit/>
          </a:bodyPr>
          <a:lstStyle/>
          <a:p>
            <a:r>
              <a:rPr lang="en-US" dirty="0">
                <a:solidFill>
                  <a:srgbClr val="FF0000"/>
                </a:solidFill>
              </a:rPr>
              <a:t>From the stats we could see as past 2 months’ rodent compliant request number within the same area code as the establishments goes up, the inspection fail chance tend to increases. However, same pattern with sanitation complaints number was overserved here, with “Pass w/ Conditions” having even a little smaller number of average sanitation complaints than “Pass”.</a:t>
            </a:r>
          </a:p>
        </p:txBody>
      </p:sp>
      <p:pic>
        <p:nvPicPr>
          <p:cNvPr id="4" name="Picture 3" descr="A screenshot of a graph&#10;&#10;Description automatically generated with low confidence">
            <a:extLst>
              <a:ext uri="{FF2B5EF4-FFF2-40B4-BE49-F238E27FC236}">
                <a16:creationId xmlns:a16="http://schemas.microsoft.com/office/drawing/2014/main" id="{97A4FBA7-609A-F903-D26E-FFB2DDEBD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67" y="1325563"/>
            <a:ext cx="4481472" cy="1730939"/>
          </a:xfrm>
          <a:prstGeom prst="rect">
            <a:avLst/>
          </a:prstGeom>
        </p:spPr>
      </p:pic>
      <p:pic>
        <p:nvPicPr>
          <p:cNvPr id="8" name="Picture 7">
            <a:extLst>
              <a:ext uri="{FF2B5EF4-FFF2-40B4-BE49-F238E27FC236}">
                <a16:creationId xmlns:a16="http://schemas.microsoft.com/office/drawing/2014/main" id="{F5D9F08E-E7B4-0D51-1940-9FB03DCD6BE8}"/>
              </a:ext>
            </a:extLst>
          </p:cNvPr>
          <p:cNvPicPr>
            <a:picLocks noChangeAspect="1"/>
          </p:cNvPicPr>
          <p:nvPr/>
        </p:nvPicPr>
        <p:blipFill>
          <a:blip r:embed="rId3"/>
          <a:stretch>
            <a:fillRect/>
          </a:stretch>
        </p:blipFill>
        <p:spPr>
          <a:xfrm>
            <a:off x="4488607" y="1171324"/>
            <a:ext cx="7591425" cy="4572000"/>
          </a:xfrm>
          <a:prstGeom prst="rect">
            <a:avLst/>
          </a:prstGeom>
        </p:spPr>
      </p:pic>
    </p:spTree>
    <p:extLst>
      <p:ext uri="{BB962C8B-B14F-4D97-AF65-F5344CB8AC3E}">
        <p14:creationId xmlns:p14="http://schemas.microsoft.com/office/powerpoint/2010/main" val="75369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0578483" cy="1325563"/>
          </a:xfrm>
        </p:spPr>
        <p:txBody>
          <a:bodyPr>
            <a:normAutofit/>
          </a:bodyPr>
          <a:lstStyle/>
          <a:p>
            <a:r>
              <a:rPr lang="en-US" sz="4100" dirty="0"/>
              <a:t>Exploratory data analysis – some other features</a:t>
            </a:r>
          </a:p>
        </p:txBody>
      </p:sp>
      <p:sp>
        <p:nvSpPr>
          <p:cNvPr id="5" name="TextBox 4">
            <a:extLst>
              <a:ext uri="{FF2B5EF4-FFF2-40B4-BE49-F238E27FC236}">
                <a16:creationId xmlns:a16="http://schemas.microsoft.com/office/drawing/2014/main" id="{1A2DD53A-CDB9-DEDD-CBE8-26C3FA9ED0B0}"/>
              </a:ext>
            </a:extLst>
          </p:cNvPr>
          <p:cNvSpPr txBox="1"/>
          <p:nvPr/>
        </p:nvSpPr>
        <p:spPr>
          <a:xfrm>
            <a:off x="869640" y="3313015"/>
            <a:ext cx="10515600" cy="1200329"/>
          </a:xfrm>
          <a:prstGeom prst="rect">
            <a:avLst/>
          </a:prstGeom>
          <a:noFill/>
        </p:spPr>
        <p:txBody>
          <a:bodyPr wrap="square">
            <a:spAutoFit/>
          </a:bodyPr>
          <a:lstStyle/>
          <a:p>
            <a:r>
              <a:rPr lang="en-US" dirty="0">
                <a:solidFill>
                  <a:srgbClr val="FF0000"/>
                </a:solidFill>
              </a:rPr>
              <a:t>From the stats we could see as time since last inspection, past tier0 violations’ sum, past tier1 violations’ sum go up, the inspection fail chance tend to increases. However, stats of “Pass w/ Conditions” do not seem to fall within the stats range of “Pass” and “Fail”, with significant higher stats than “Fail” in terms of time since last inspection, past tier0 violations’ sum, past tier1 violations’ sum. </a:t>
            </a:r>
          </a:p>
        </p:txBody>
      </p:sp>
      <p:pic>
        <p:nvPicPr>
          <p:cNvPr id="6" name="Picture 5">
            <a:extLst>
              <a:ext uri="{FF2B5EF4-FFF2-40B4-BE49-F238E27FC236}">
                <a16:creationId xmlns:a16="http://schemas.microsoft.com/office/drawing/2014/main" id="{4EA1B63A-7230-3A6C-5074-025CAD00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820" y="1185195"/>
            <a:ext cx="9783540" cy="1629002"/>
          </a:xfrm>
          <a:prstGeom prst="rect">
            <a:avLst/>
          </a:prstGeom>
        </p:spPr>
      </p:pic>
    </p:spTree>
    <p:extLst>
      <p:ext uri="{BB962C8B-B14F-4D97-AF65-F5344CB8AC3E}">
        <p14:creationId xmlns:p14="http://schemas.microsoft.com/office/powerpoint/2010/main" val="41754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1DD2-DA12-9810-51DC-807345D14207}"/>
              </a:ext>
            </a:extLst>
          </p:cNvPr>
          <p:cNvSpPr>
            <a:spLocks noGrp="1"/>
          </p:cNvSpPr>
          <p:nvPr>
            <p:ph type="title"/>
          </p:nvPr>
        </p:nvSpPr>
        <p:spPr>
          <a:xfrm>
            <a:off x="838200" y="1825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38323EE0-9886-396A-7899-0AA11B6662AA}"/>
              </a:ext>
            </a:extLst>
          </p:cNvPr>
          <p:cNvSpPr>
            <a:spLocks noGrp="1"/>
          </p:cNvSpPr>
          <p:nvPr>
            <p:ph idx="1"/>
          </p:nvPr>
        </p:nvSpPr>
        <p:spPr>
          <a:xfrm>
            <a:off x="838200" y="1555037"/>
            <a:ext cx="10515600" cy="4351338"/>
          </a:xfrm>
        </p:spPr>
        <p:txBody>
          <a:bodyPr/>
          <a:lstStyle/>
          <a:p>
            <a:r>
              <a:rPr lang="en-US" dirty="0">
                <a:solidFill>
                  <a:srgbClr val="FF0000"/>
                </a:solidFill>
              </a:rPr>
              <a:t>Aim and method of approach</a:t>
            </a:r>
          </a:p>
          <a:p>
            <a:r>
              <a:rPr lang="en-US" dirty="0"/>
              <a:t>Feature engineering</a:t>
            </a:r>
          </a:p>
          <a:p>
            <a:r>
              <a:rPr lang="en-US" dirty="0"/>
              <a:t>Exploratory data analysis</a:t>
            </a:r>
          </a:p>
          <a:p>
            <a:r>
              <a:rPr lang="en-US" dirty="0"/>
              <a:t>Modeling and evaluation</a:t>
            </a:r>
          </a:p>
          <a:p>
            <a:r>
              <a:rPr lang="en-US" dirty="0"/>
              <a:t>Key findings and considerations</a:t>
            </a:r>
          </a:p>
          <a:p>
            <a:r>
              <a:rPr lang="en-US" dirty="0"/>
              <a:t>Recommendations of operation</a:t>
            </a:r>
          </a:p>
          <a:p>
            <a:r>
              <a:rPr lang="en-US" dirty="0"/>
              <a:t>Appendix – reference datasets and project artifacts </a:t>
            </a:r>
          </a:p>
        </p:txBody>
      </p:sp>
    </p:spTree>
    <p:extLst>
      <p:ext uri="{BB962C8B-B14F-4D97-AF65-F5344CB8AC3E}">
        <p14:creationId xmlns:p14="http://schemas.microsoft.com/office/powerpoint/2010/main" val="183723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1DD2-DA12-9810-51DC-807345D14207}"/>
              </a:ext>
            </a:extLst>
          </p:cNvPr>
          <p:cNvSpPr>
            <a:spLocks noGrp="1"/>
          </p:cNvSpPr>
          <p:nvPr>
            <p:ph type="title"/>
          </p:nvPr>
        </p:nvSpPr>
        <p:spPr>
          <a:xfrm>
            <a:off x="838200" y="1825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38323EE0-9886-396A-7899-0AA11B6662AA}"/>
              </a:ext>
            </a:extLst>
          </p:cNvPr>
          <p:cNvSpPr>
            <a:spLocks noGrp="1"/>
          </p:cNvSpPr>
          <p:nvPr>
            <p:ph idx="1"/>
          </p:nvPr>
        </p:nvSpPr>
        <p:spPr>
          <a:xfrm>
            <a:off x="838200" y="1555037"/>
            <a:ext cx="10515600" cy="4351338"/>
          </a:xfrm>
        </p:spPr>
        <p:txBody>
          <a:bodyPr/>
          <a:lstStyle/>
          <a:p>
            <a:r>
              <a:rPr lang="en-US" dirty="0"/>
              <a:t>Aim and method of approach</a:t>
            </a:r>
          </a:p>
          <a:p>
            <a:r>
              <a:rPr lang="en-US" dirty="0"/>
              <a:t>Feature engineering</a:t>
            </a:r>
          </a:p>
          <a:p>
            <a:r>
              <a:rPr lang="en-US" dirty="0"/>
              <a:t>Exploratory data analysis</a:t>
            </a:r>
          </a:p>
          <a:p>
            <a:r>
              <a:rPr lang="en-US" dirty="0">
                <a:solidFill>
                  <a:srgbClr val="FF0000"/>
                </a:solidFill>
              </a:rPr>
              <a:t>Modeling and evaluation</a:t>
            </a:r>
          </a:p>
          <a:p>
            <a:r>
              <a:rPr lang="en-US" dirty="0"/>
              <a:t>Key findings and considerations</a:t>
            </a:r>
          </a:p>
          <a:p>
            <a:r>
              <a:rPr lang="en-US" dirty="0"/>
              <a:t>Recommendations of operation</a:t>
            </a:r>
          </a:p>
          <a:p>
            <a:r>
              <a:rPr lang="en-US" dirty="0"/>
              <a:t>Appendix – reference datasets and project artifacts </a:t>
            </a:r>
          </a:p>
        </p:txBody>
      </p:sp>
    </p:spTree>
    <p:extLst>
      <p:ext uri="{BB962C8B-B14F-4D97-AF65-F5344CB8AC3E}">
        <p14:creationId xmlns:p14="http://schemas.microsoft.com/office/powerpoint/2010/main" val="185176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Modeling and evaluation – train test set preparation </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325563"/>
            <a:ext cx="10969101" cy="4948037"/>
          </a:xfrm>
        </p:spPr>
        <p:txBody>
          <a:bodyPr>
            <a:normAutofit/>
          </a:bodyPr>
          <a:lstStyle/>
          <a:p>
            <a:r>
              <a:rPr lang="en-US" dirty="0"/>
              <a:t>Data was </a:t>
            </a:r>
            <a:r>
              <a:rPr lang="en-US" b="1" dirty="0"/>
              <a:t>sort by datetime index ascendingly</a:t>
            </a:r>
            <a:r>
              <a:rPr lang="en-US" dirty="0"/>
              <a:t>, with first 80% data used as training set and the rest 20% used as test set. </a:t>
            </a:r>
            <a:endParaRPr lang="en-US" b="1" dirty="0"/>
          </a:p>
          <a:p>
            <a:r>
              <a:rPr lang="en-US" b="1" dirty="0"/>
              <a:t>Above operation and Time series split </a:t>
            </a:r>
            <a:r>
              <a:rPr lang="en-US" dirty="0"/>
              <a:t>was used since features like “past fail counts” contain past information. This is necessary since if training on a recent inspection of an establishment which have features contains info regarding past inspection results and then inference on this establishments’ past inspection would potentially lead to data leakage.</a:t>
            </a:r>
          </a:p>
          <a:p>
            <a:r>
              <a:rPr lang="en-US" dirty="0"/>
              <a:t>  </a:t>
            </a:r>
          </a:p>
        </p:txBody>
      </p:sp>
      <p:graphicFrame>
        <p:nvGraphicFramePr>
          <p:cNvPr id="8" name="Table 8">
            <a:extLst>
              <a:ext uri="{FF2B5EF4-FFF2-40B4-BE49-F238E27FC236}">
                <a16:creationId xmlns:a16="http://schemas.microsoft.com/office/drawing/2014/main" id="{76609E44-59A3-F3C8-BE45-F2F954339481}"/>
              </a:ext>
            </a:extLst>
          </p:cNvPr>
          <p:cNvGraphicFramePr>
            <a:graphicFrameLocks noGrp="1"/>
          </p:cNvGraphicFramePr>
          <p:nvPr>
            <p:extLst>
              <p:ext uri="{D42A27DB-BD31-4B8C-83A1-F6EECF244321}">
                <p14:modId xmlns:p14="http://schemas.microsoft.com/office/powerpoint/2010/main" val="1539805089"/>
              </p:ext>
            </p:extLst>
          </p:nvPr>
        </p:nvGraphicFramePr>
        <p:xfrm>
          <a:off x="1534850" y="4501554"/>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11960249"/>
                    </a:ext>
                  </a:extLst>
                </a:gridCol>
                <a:gridCol w="1625600">
                  <a:extLst>
                    <a:ext uri="{9D8B030D-6E8A-4147-A177-3AD203B41FA5}">
                      <a16:colId xmlns:a16="http://schemas.microsoft.com/office/drawing/2014/main" val="4054157021"/>
                    </a:ext>
                  </a:extLst>
                </a:gridCol>
                <a:gridCol w="1625600">
                  <a:extLst>
                    <a:ext uri="{9D8B030D-6E8A-4147-A177-3AD203B41FA5}">
                      <a16:colId xmlns:a16="http://schemas.microsoft.com/office/drawing/2014/main" val="3076108852"/>
                    </a:ext>
                  </a:extLst>
                </a:gridCol>
                <a:gridCol w="1625600">
                  <a:extLst>
                    <a:ext uri="{9D8B030D-6E8A-4147-A177-3AD203B41FA5}">
                      <a16:colId xmlns:a16="http://schemas.microsoft.com/office/drawing/2014/main" val="457604832"/>
                    </a:ext>
                  </a:extLst>
                </a:gridCol>
                <a:gridCol w="1625600">
                  <a:extLst>
                    <a:ext uri="{9D8B030D-6E8A-4147-A177-3AD203B41FA5}">
                      <a16:colId xmlns:a16="http://schemas.microsoft.com/office/drawing/2014/main" val="2650706870"/>
                    </a:ext>
                  </a:extLst>
                </a:gridCol>
              </a:tblGrid>
              <a:tr h="370840">
                <a:tc>
                  <a:txBody>
                    <a:bodyPr/>
                    <a:lstStyle/>
                    <a:p>
                      <a:r>
                        <a:rPr lang="en-US" dirty="0"/>
                        <a:t>Name </a:t>
                      </a:r>
                    </a:p>
                  </a:txBody>
                  <a:tcPr/>
                </a:tc>
                <a:tc>
                  <a:txBody>
                    <a:bodyPr/>
                    <a:lstStyle/>
                    <a:p>
                      <a:r>
                        <a:rPr lang="en-US" dirty="0"/>
                        <a:t>Date</a:t>
                      </a:r>
                    </a:p>
                  </a:txBody>
                  <a:tcPr/>
                </a:tc>
                <a:tc>
                  <a:txBody>
                    <a:bodyPr/>
                    <a:lstStyle/>
                    <a:p>
                      <a:r>
                        <a:rPr lang="en-US" dirty="0"/>
                        <a:t>Past fail counts</a:t>
                      </a:r>
                    </a:p>
                  </a:txBody>
                  <a:tcPr/>
                </a:tc>
                <a:tc>
                  <a:txBody>
                    <a:bodyPr/>
                    <a:lstStyle/>
                    <a:p>
                      <a:r>
                        <a:rPr lang="en-US" dirty="0"/>
                        <a:t>…</a:t>
                      </a:r>
                    </a:p>
                  </a:txBody>
                  <a:tcPr/>
                </a:tc>
                <a:tc>
                  <a:txBody>
                    <a:bodyPr/>
                    <a:lstStyle/>
                    <a:p>
                      <a:r>
                        <a:rPr lang="en-US" dirty="0"/>
                        <a:t>Result(target)</a:t>
                      </a:r>
                    </a:p>
                  </a:txBody>
                  <a:tcPr/>
                </a:tc>
                <a:extLst>
                  <a:ext uri="{0D108BD9-81ED-4DB2-BD59-A6C34878D82A}">
                    <a16:rowId xmlns:a16="http://schemas.microsoft.com/office/drawing/2014/main" val="4184473988"/>
                  </a:ext>
                </a:extLst>
              </a:tr>
              <a:tr h="370840">
                <a:tc>
                  <a:txBody>
                    <a:bodyPr/>
                    <a:lstStyle/>
                    <a:p>
                      <a:r>
                        <a:rPr lang="en-US" dirty="0"/>
                        <a:t>Mc Donald </a:t>
                      </a:r>
                    </a:p>
                  </a:txBody>
                  <a:tcPr/>
                </a:tc>
                <a:tc>
                  <a:txBody>
                    <a:bodyPr/>
                    <a:lstStyle/>
                    <a:p>
                      <a:r>
                        <a:rPr lang="en-US" dirty="0"/>
                        <a:t>2023-01-01</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2747099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Mc Donald </a:t>
                      </a:r>
                    </a:p>
                  </a:txBody>
                  <a:tcPr/>
                </a:tc>
                <a:tc>
                  <a:txBody>
                    <a:bodyPr/>
                    <a:lstStyle/>
                    <a:p>
                      <a:r>
                        <a:rPr lang="en-US" dirty="0"/>
                        <a:t>2022-01-01</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2985009495"/>
                  </a:ext>
                </a:extLst>
              </a:tr>
            </a:tbl>
          </a:graphicData>
        </a:graphic>
      </p:graphicFrame>
      <p:sp>
        <p:nvSpPr>
          <p:cNvPr id="11" name="TextBox 10">
            <a:extLst>
              <a:ext uri="{FF2B5EF4-FFF2-40B4-BE49-F238E27FC236}">
                <a16:creationId xmlns:a16="http://schemas.microsoft.com/office/drawing/2014/main" id="{90F6507E-2500-91A5-4D3C-C8988318952B}"/>
              </a:ext>
            </a:extLst>
          </p:cNvPr>
          <p:cNvSpPr txBox="1"/>
          <p:nvPr/>
        </p:nvSpPr>
        <p:spPr>
          <a:xfrm>
            <a:off x="1243245" y="5750887"/>
            <a:ext cx="9783876" cy="646331"/>
          </a:xfrm>
          <a:prstGeom prst="rect">
            <a:avLst/>
          </a:prstGeom>
          <a:noFill/>
        </p:spPr>
        <p:txBody>
          <a:bodyPr wrap="square" rtlCol="0">
            <a:spAutoFit/>
          </a:bodyPr>
          <a:lstStyle/>
          <a:p>
            <a:r>
              <a:rPr lang="en-US" dirty="0"/>
              <a:t>If train on the one above, model would know in the past it fails, then if test on the one below the model is likely to output 1 as Result.</a:t>
            </a:r>
          </a:p>
        </p:txBody>
      </p:sp>
    </p:spTree>
    <p:extLst>
      <p:ext uri="{BB962C8B-B14F-4D97-AF65-F5344CB8AC3E}">
        <p14:creationId xmlns:p14="http://schemas.microsoft.com/office/powerpoint/2010/main" val="66373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Modeling and evaluation – models and metrics</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325563"/>
            <a:ext cx="10969101" cy="4948037"/>
          </a:xfrm>
        </p:spPr>
        <p:txBody>
          <a:bodyPr>
            <a:normAutofit/>
          </a:bodyPr>
          <a:lstStyle/>
          <a:p>
            <a:r>
              <a:rPr lang="en-US" dirty="0"/>
              <a:t>Three models are being tested; MAE are used as evaluation metric:</a:t>
            </a:r>
          </a:p>
          <a:p>
            <a:pPr marL="0" indent="0">
              <a:buNone/>
            </a:pPr>
            <a:r>
              <a:rPr lang="en-US" b="1" dirty="0" err="1"/>
              <a:t>Xgboost</a:t>
            </a:r>
            <a:r>
              <a:rPr lang="en-US" dirty="0"/>
              <a:t>:   </a:t>
            </a:r>
            <a:r>
              <a:rPr lang="en-US" dirty="0" err="1"/>
              <a:t>Overall_MAE</a:t>
            </a:r>
            <a:r>
              <a:rPr lang="en-US" dirty="0"/>
              <a:t>: 0.657  Fail_</a:t>
            </a:r>
            <a:r>
              <a:rPr lang="es-ES" dirty="0"/>
              <a:t>MAE: 1.282 </a:t>
            </a:r>
          </a:p>
          <a:p>
            <a:pPr marL="0" indent="0">
              <a:buNone/>
            </a:pPr>
            <a:r>
              <a:rPr lang="es-ES" dirty="0" err="1"/>
              <a:t>Pass_w_condition_MAE</a:t>
            </a:r>
            <a:r>
              <a:rPr lang="es-ES" dirty="0"/>
              <a:t>: 0.416  </a:t>
            </a:r>
            <a:r>
              <a:rPr lang="es-ES" dirty="0" err="1"/>
              <a:t>Pass_MAE</a:t>
            </a:r>
            <a:r>
              <a:rPr lang="es-ES" dirty="0"/>
              <a:t>: 0.491</a:t>
            </a:r>
          </a:p>
          <a:p>
            <a:pPr marL="0" indent="0">
              <a:buNone/>
            </a:pPr>
            <a:endParaRPr lang="en-US" dirty="0"/>
          </a:p>
          <a:p>
            <a:pPr marL="0" indent="0">
              <a:buNone/>
            </a:pPr>
            <a:r>
              <a:rPr lang="en-US" b="1" dirty="0" err="1"/>
              <a:t>Randomforest</a:t>
            </a:r>
            <a:r>
              <a:rPr lang="en-US" dirty="0"/>
              <a:t>: </a:t>
            </a:r>
            <a:r>
              <a:rPr lang="en-US" dirty="0" err="1"/>
              <a:t>Overall_MAE</a:t>
            </a:r>
            <a:r>
              <a:rPr lang="en-US" dirty="0"/>
              <a:t>: 0.663  Fail_</a:t>
            </a:r>
            <a:r>
              <a:rPr lang="es-ES" dirty="0"/>
              <a:t>MAE: 1.252 </a:t>
            </a:r>
          </a:p>
          <a:p>
            <a:pPr marL="0" indent="0">
              <a:buNone/>
            </a:pPr>
            <a:r>
              <a:rPr lang="es-ES" dirty="0" err="1"/>
              <a:t>Pass_w_condition_MAE</a:t>
            </a:r>
            <a:r>
              <a:rPr lang="es-ES" dirty="0"/>
              <a:t>: 0.383  </a:t>
            </a:r>
            <a:r>
              <a:rPr lang="es-ES" dirty="0" err="1"/>
              <a:t>Pass_MAE</a:t>
            </a:r>
            <a:r>
              <a:rPr lang="es-ES" dirty="0"/>
              <a:t>: </a:t>
            </a:r>
            <a:r>
              <a:rPr lang="en-US" dirty="0"/>
              <a:t>0.517</a:t>
            </a:r>
          </a:p>
          <a:p>
            <a:pPr marL="0" indent="0">
              <a:buNone/>
            </a:pPr>
            <a:endParaRPr lang="en-US" dirty="0"/>
          </a:p>
          <a:p>
            <a:pPr marL="0" indent="0">
              <a:buNone/>
            </a:pPr>
            <a:r>
              <a:rPr lang="en-US" b="1" dirty="0" err="1"/>
              <a:t>Elasticnet</a:t>
            </a:r>
            <a:r>
              <a:rPr lang="en-US" dirty="0"/>
              <a:t>: </a:t>
            </a:r>
            <a:r>
              <a:rPr lang="en-US" dirty="0" err="1"/>
              <a:t>Overall_MAE</a:t>
            </a:r>
            <a:r>
              <a:rPr lang="en-US" dirty="0"/>
              <a:t>: 0.686  Fail_</a:t>
            </a:r>
            <a:r>
              <a:rPr lang="es-ES" dirty="0"/>
              <a:t>MAE: 1.353 </a:t>
            </a:r>
          </a:p>
          <a:p>
            <a:pPr marL="0" indent="0">
              <a:buNone/>
            </a:pPr>
            <a:r>
              <a:rPr lang="es-ES" dirty="0" err="1"/>
              <a:t>Pass_w_condition_MAE</a:t>
            </a:r>
            <a:r>
              <a:rPr lang="es-ES" dirty="0"/>
              <a:t>: 0.420  </a:t>
            </a:r>
            <a:r>
              <a:rPr lang="es-ES" dirty="0" err="1"/>
              <a:t>Pass_MAE</a:t>
            </a:r>
            <a:r>
              <a:rPr lang="es-ES" dirty="0"/>
              <a:t>: 0.</a:t>
            </a:r>
            <a:r>
              <a:rPr lang="en-US" dirty="0"/>
              <a:t>511</a:t>
            </a:r>
          </a:p>
          <a:p>
            <a:pPr marL="0" indent="0">
              <a:buNone/>
            </a:pPr>
            <a:endParaRPr lang="en-US" dirty="0"/>
          </a:p>
        </p:txBody>
      </p:sp>
    </p:spTree>
    <p:extLst>
      <p:ext uri="{BB962C8B-B14F-4D97-AF65-F5344CB8AC3E}">
        <p14:creationId xmlns:p14="http://schemas.microsoft.com/office/powerpoint/2010/main" val="2606790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Modeling and evaluation – conclusion</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121376"/>
            <a:ext cx="10969101" cy="5465854"/>
          </a:xfrm>
        </p:spPr>
        <p:txBody>
          <a:bodyPr>
            <a:normAutofit fontScale="77500" lnSpcReduction="20000"/>
          </a:bodyPr>
          <a:lstStyle/>
          <a:p>
            <a:r>
              <a:rPr lang="en-US" dirty="0"/>
              <a:t>1.  After above modeling experimentation, we could see </a:t>
            </a:r>
            <a:r>
              <a:rPr lang="en-US" b="1" dirty="0"/>
              <a:t>all models have similar performances </a:t>
            </a:r>
            <a:r>
              <a:rPr lang="en-US" dirty="0"/>
              <a:t>with </a:t>
            </a:r>
            <a:r>
              <a:rPr lang="en-US" b="1" dirty="0" err="1"/>
              <a:t>Xgboost</a:t>
            </a:r>
            <a:r>
              <a:rPr lang="en-US" b="1" dirty="0"/>
              <a:t> performs a little better overall than the rest</a:t>
            </a:r>
            <a:r>
              <a:rPr lang="en-US" dirty="0"/>
              <a:t>, thus stacking or voting may not increase the model performance for a significant range even if conducted.    </a:t>
            </a:r>
          </a:p>
          <a:p>
            <a:r>
              <a:rPr lang="en-US" dirty="0"/>
              <a:t>2.  Overall by observing MAE for each subset, </a:t>
            </a:r>
            <a:r>
              <a:rPr lang="en-US" b="1" dirty="0">
                <a:solidFill>
                  <a:srgbClr val="FF0000"/>
                </a:solidFill>
              </a:rPr>
              <a:t>models tend to perform better on "Pass" and "Pass w/ Conditions" subsets than “Fail” subset  </a:t>
            </a:r>
            <a:r>
              <a:rPr lang="en-US" dirty="0">
                <a:solidFill>
                  <a:srgbClr val="FF0000"/>
                </a:solidFill>
              </a:rPr>
              <a:t>   </a:t>
            </a:r>
          </a:p>
          <a:p>
            <a:r>
              <a:rPr lang="en-US" dirty="0"/>
              <a:t>3.  1.5 is the mid segregation point between "Pass" and "Pass w/ Conditions", and 0.5 is the mid segregation point between "Pass w/ Conditions" and "Fail"       </a:t>
            </a:r>
          </a:p>
          <a:p>
            <a:r>
              <a:rPr lang="en-US" dirty="0"/>
              <a:t>We labeled "Pass" as 2 and it is MAE is 0.491, 2&gt;2-0.491&gt;1.5&gt;1&gt;&gt;0,    </a:t>
            </a:r>
          </a:p>
          <a:p>
            <a:r>
              <a:rPr lang="en-US" b="1" dirty="0"/>
              <a:t>it means on average the model </a:t>
            </a:r>
            <a:r>
              <a:rPr lang="en-US" b="1" dirty="0">
                <a:solidFill>
                  <a:srgbClr val="FF0000"/>
                </a:solidFill>
              </a:rPr>
              <a:t>tend not to</a:t>
            </a:r>
            <a:r>
              <a:rPr lang="en-US" b="1" dirty="0"/>
              <a:t> make mistakes of treating "Pass" as "Pass w/ Conditions", and </a:t>
            </a:r>
            <a:r>
              <a:rPr lang="en-US" b="1" dirty="0">
                <a:solidFill>
                  <a:srgbClr val="FF0000"/>
                </a:solidFill>
              </a:rPr>
              <a:t>almost makes no</a:t>
            </a:r>
            <a:r>
              <a:rPr lang="en-US" b="1" dirty="0"/>
              <a:t> mistakes of treating "Pass" as "Fail"    </a:t>
            </a:r>
          </a:p>
          <a:p>
            <a:r>
              <a:rPr lang="en-US" dirty="0"/>
              <a:t>We labeled "Pass w/ Conditions" as 1 and it is MAE is 0.416, 2&gt;1.5&gt;1+0.416&gt;1&gt;1-0.416&gt;0.5&gt;0,    </a:t>
            </a:r>
          </a:p>
          <a:p>
            <a:r>
              <a:rPr lang="en-US" b="1" dirty="0"/>
              <a:t>it means on average the model </a:t>
            </a:r>
            <a:r>
              <a:rPr lang="en-US" b="1" dirty="0">
                <a:solidFill>
                  <a:srgbClr val="FF0000"/>
                </a:solidFill>
              </a:rPr>
              <a:t>tend not to </a:t>
            </a:r>
            <a:r>
              <a:rPr lang="en-US" b="1" dirty="0"/>
              <a:t>make mistakes of treating "Pass w/ Conditions" as "Pass” or "Fail"     </a:t>
            </a:r>
          </a:p>
          <a:p>
            <a:r>
              <a:rPr lang="en-US" dirty="0"/>
              <a:t>We labeled "Fail" as 0 and it is MAE is 1.28, 2&gt;1.5&gt;0+1.28&gt;1&gt;0,    </a:t>
            </a:r>
          </a:p>
          <a:p>
            <a:r>
              <a:rPr lang="en-US" b="1" dirty="0"/>
              <a:t>it means on average the model </a:t>
            </a:r>
            <a:r>
              <a:rPr lang="en-US" b="1" dirty="0">
                <a:solidFill>
                  <a:srgbClr val="FF0000"/>
                </a:solidFill>
              </a:rPr>
              <a:t>tend to</a:t>
            </a:r>
            <a:r>
              <a:rPr lang="en-US" b="1" dirty="0"/>
              <a:t> make mistake of treating “Fail” as “Pass w/ Conditions”, but </a:t>
            </a:r>
            <a:r>
              <a:rPr lang="en-US" b="1" dirty="0">
                <a:solidFill>
                  <a:srgbClr val="FF0000"/>
                </a:solidFill>
              </a:rPr>
              <a:t>tend not to </a:t>
            </a:r>
            <a:r>
              <a:rPr lang="en-US" b="1" dirty="0"/>
              <a:t>make mistakes of treating "Fail" as "Pass”.</a:t>
            </a:r>
          </a:p>
        </p:txBody>
      </p:sp>
    </p:spTree>
    <p:extLst>
      <p:ext uri="{BB962C8B-B14F-4D97-AF65-F5344CB8AC3E}">
        <p14:creationId xmlns:p14="http://schemas.microsoft.com/office/powerpoint/2010/main" val="669406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1DD2-DA12-9810-51DC-807345D14207}"/>
              </a:ext>
            </a:extLst>
          </p:cNvPr>
          <p:cNvSpPr>
            <a:spLocks noGrp="1"/>
          </p:cNvSpPr>
          <p:nvPr>
            <p:ph type="title"/>
          </p:nvPr>
        </p:nvSpPr>
        <p:spPr>
          <a:xfrm>
            <a:off x="838200" y="1825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38323EE0-9886-396A-7899-0AA11B6662AA}"/>
              </a:ext>
            </a:extLst>
          </p:cNvPr>
          <p:cNvSpPr>
            <a:spLocks noGrp="1"/>
          </p:cNvSpPr>
          <p:nvPr>
            <p:ph idx="1"/>
          </p:nvPr>
        </p:nvSpPr>
        <p:spPr>
          <a:xfrm>
            <a:off x="838200" y="1555037"/>
            <a:ext cx="10515600" cy="4351338"/>
          </a:xfrm>
        </p:spPr>
        <p:txBody>
          <a:bodyPr/>
          <a:lstStyle/>
          <a:p>
            <a:r>
              <a:rPr lang="en-US" dirty="0"/>
              <a:t>Aim and method of approach</a:t>
            </a:r>
          </a:p>
          <a:p>
            <a:r>
              <a:rPr lang="en-US" dirty="0"/>
              <a:t>Feature engineering</a:t>
            </a:r>
          </a:p>
          <a:p>
            <a:r>
              <a:rPr lang="en-US" dirty="0"/>
              <a:t>Exploratory data analysis</a:t>
            </a:r>
          </a:p>
          <a:p>
            <a:r>
              <a:rPr lang="en-US" dirty="0"/>
              <a:t>Modeling and evaluation</a:t>
            </a:r>
          </a:p>
          <a:p>
            <a:r>
              <a:rPr lang="en-US" dirty="0">
                <a:solidFill>
                  <a:srgbClr val="FF0000"/>
                </a:solidFill>
              </a:rPr>
              <a:t>Key findings and considerations</a:t>
            </a:r>
          </a:p>
          <a:p>
            <a:r>
              <a:rPr lang="en-US" dirty="0"/>
              <a:t>Recommendations of operation</a:t>
            </a:r>
          </a:p>
          <a:p>
            <a:r>
              <a:rPr lang="en-US" dirty="0"/>
              <a:t>Appendix – reference datasets and project artifacts </a:t>
            </a:r>
          </a:p>
        </p:txBody>
      </p:sp>
    </p:spTree>
    <p:extLst>
      <p:ext uri="{BB962C8B-B14F-4D97-AF65-F5344CB8AC3E}">
        <p14:creationId xmlns:p14="http://schemas.microsoft.com/office/powerpoint/2010/main" val="353335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Key findings and considerations – partial dependency plots</a:t>
            </a:r>
          </a:p>
        </p:txBody>
      </p:sp>
      <p:pic>
        <p:nvPicPr>
          <p:cNvPr id="7" name="Content Placeholder 6">
            <a:extLst>
              <a:ext uri="{FF2B5EF4-FFF2-40B4-BE49-F238E27FC236}">
                <a16:creationId xmlns:a16="http://schemas.microsoft.com/office/drawing/2014/main" id="{AEDE0332-0976-5BB1-8F79-4640A0251AC1}"/>
              </a:ext>
            </a:extLst>
          </p:cNvPr>
          <p:cNvPicPr>
            <a:picLocks noGrp="1" noChangeAspect="1"/>
          </p:cNvPicPr>
          <p:nvPr>
            <p:ph idx="1"/>
          </p:nvPr>
        </p:nvPicPr>
        <p:blipFill>
          <a:blip r:embed="rId2"/>
          <a:stretch>
            <a:fillRect/>
          </a:stretch>
        </p:blipFill>
        <p:spPr>
          <a:xfrm>
            <a:off x="6963257" y="4013104"/>
            <a:ext cx="3733800" cy="2505075"/>
          </a:xfrm>
        </p:spPr>
      </p:pic>
      <p:pic>
        <p:nvPicPr>
          <p:cNvPr id="5" name="Picture 4">
            <a:extLst>
              <a:ext uri="{FF2B5EF4-FFF2-40B4-BE49-F238E27FC236}">
                <a16:creationId xmlns:a16="http://schemas.microsoft.com/office/drawing/2014/main" id="{EE0D0F42-29DC-1C99-5998-E88DD1894B7E}"/>
              </a:ext>
            </a:extLst>
          </p:cNvPr>
          <p:cNvPicPr>
            <a:picLocks noChangeAspect="1"/>
          </p:cNvPicPr>
          <p:nvPr/>
        </p:nvPicPr>
        <p:blipFill>
          <a:blip r:embed="rId3"/>
          <a:stretch>
            <a:fillRect/>
          </a:stretch>
        </p:blipFill>
        <p:spPr>
          <a:xfrm>
            <a:off x="962118" y="1393826"/>
            <a:ext cx="3733800" cy="2514600"/>
          </a:xfrm>
          <a:prstGeom prst="rect">
            <a:avLst/>
          </a:prstGeom>
        </p:spPr>
      </p:pic>
      <p:pic>
        <p:nvPicPr>
          <p:cNvPr id="9" name="Picture 8">
            <a:extLst>
              <a:ext uri="{FF2B5EF4-FFF2-40B4-BE49-F238E27FC236}">
                <a16:creationId xmlns:a16="http://schemas.microsoft.com/office/drawing/2014/main" id="{D768F078-0A7B-AFAF-06FB-E9B269B6D402}"/>
              </a:ext>
            </a:extLst>
          </p:cNvPr>
          <p:cNvPicPr>
            <a:picLocks noChangeAspect="1"/>
          </p:cNvPicPr>
          <p:nvPr/>
        </p:nvPicPr>
        <p:blipFill>
          <a:blip r:embed="rId4"/>
          <a:stretch>
            <a:fillRect/>
          </a:stretch>
        </p:blipFill>
        <p:spPr>
          <a:xfrm>
            <a:off x="6963257" y="1416796"/>
            <a:ext cx="3733800" cy="2505075"/>
          </a:xfrm>
          <a:prstGeom prst="rect">
            <a:avLst/>
          </a:prstGeom>
        </p:spPr>
      </p:pic>
      <p:pic>
        <p:nvPicPr>
          <p:cNvPr id="11" name="Picture 10">
            <a:extLst>
              <a:ext uri="{FF2B5EF4-FFF2-40B4-BE49-F238E27FC236}">
                <a16:creationId xmlns:a16="http://schemas.microsoft.com/office/drawing/2014/main" id="{81C6149C-1F72-12A7-0CDE-CA78EBE9C7EF}"/>
              </a:ext>
            </a:extLst>
          </p:cNvPr>
          <p:cNvPicPr>
            <a:picLocks noChangeAspect="1"/>
          </p:cNvPicPr>
          <p:nvPr/>
        </p:nvPicPr>
        <p:blipFill>
          <a:blip r:embed="rId5"/>
          <a:stretch>
            <a:fillRect/>
          </a:stretch>
        </p:blipFill>
        <p:spPr>
          <a:xfrm>
            <a:off x="962118" y="4013105"/>
            <a:ext cx="3733800" cy="2505075"/>
          </a:xfrm>
          <a:prstGeom prst="rect">
            <a:avLst/>
          </a:prstGeom>
        </p:spPr>
      </p:pic>
    </p:spTree>
    <p:extLst>
      <p:ext uri="{BB962C8B-B14F-4D97-AF65-F5344CB8AC3E}">
        <p14:creationId xmlns:p14="http://schemas.microsoft.com/office/powerpoint/2010/main" val="4093260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Key findings and considerations – partial dependency plots insights and interpretation</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145220"/>
            <a:ext cx="10969101" cy="5814874"/>
          </a:xfrm>
        </p:spPr>
        <p:txBody>
          <a:bodyPr>
            <a:normAutofit fontScale="70000" lnSpcReduction="20000"/>
          </a:bodyPr>
          <a:lstStyle/>
          <a:p>
            <a:r>
              <a:rPr lang="en-US" dirty="0"/>
              <a:t>1. </a:t>
            </a:r>
            <a:r>
              <a:rPr lang="en-US" dirty="0">
                <a:solidFill>
                  <a:srgbClr val="FF0000"/>
                </a:solidFill>
              </a:rPr>
              <a:t>If "Inspection Type" is related to re-inspection, then the establishments have higher chance to pass, </a:t>
            </a:r>
            <a:r>
              <a:rPr lang="en-US" dirty="0"/>
              <a:t>this is intuitive since people tend to value their "second chance" and correct past mistakes for the incoming re-inspection      </a:t>
            </a:r>
          </a:p>
          <a:p>
            <a:r>
              <a:rPr lang="en-US" dirty="0"/>
              <a:t>2. </a:t>
            </a:r>
            <a:r>
              <a:rPr lang="en-US" dirty="0">
                <a:solidFill>
                  <a:srgbClr val="FF0000"/>
                </a:solidFill>
              </a:rPr>
              <a:t>Service facilities involving kids and children like Daycare, children service facility and school tend to have higher change to pass</a:t>
            </a:r>
            <a:r>
              <a:rPr lang="en-US" dirty="0"/>
              <a:t>, this might due to reason that these facilities are related to children thus have higher sense of responsibilities and also potentially under supervision of parents.    </a:t>
            </a:r>
          </a:p>
          <a:p>
            <a:r>
              <a:rPr lang="en-US" dirty="0"/>
              <a:t>3. </a:t>
            </a:r>
            <a:r>
              <a:rPr lang="en-US" dirty="0">
                <a:solidFill>
                  <a:srgbClr val="FF0000"/>
                </a:solidFill>
              </a:rPr>
              <a:t>For "time since last inspection", the partial dependency plot shows the tendency to pass first increases as time span increase but really soon the tendency to pass start and continue to decease as time span increases.</a:t>
            </a:r>
            <a:r>
              <a:rPr lang="en-US" dirty="0"/>
              <a:t> It is intuitive since when time is too short between two inspections(likely the later one is re-inspection), it is hard for the establishments to correct its mistake on time. But as time span increases, establishments tend to cut slack since lack of supervision and guidance, thus tend to fail with an inspection that hasn't happened for years.    </a:t>
            </a:r>
          </a:p>
          <a:p>
            <a:r>
              <a:rPr lang="en-US" dirty="0"/>
              <a:t>4. </a:t>
            </a:r>
            <a:r>
              <a:rPr lang="en-US" dirty="0">
                <a:solidFill>
                  <a:srgbClr val="FF0000"/>
                </a:solidFill>
              </a:rPr>
              <a:t>The more service request number (sanitation complaints) happened at the same zip code area with the establishments during past 60 days, the more likely the inspection ended up failing. </a:t>
            </a:r>
            <a:r>
              <a:rPr lang="en-US" dirty="0"/>
              <a:t>Since bad sanitation condition of the neighborhood may affect the establishments.    </a:t>
            </a:r>
          </a:p>
          <a:p>
            <a:r>
              <a:rPr lang="en-US" dirty="0"/>
              <a:t>5. </a:t>
            </a:r>
            <a:r>
              <a:rPr lang="en-US" dirty="0">
                <a:solidFill>
                  <a:srgbClr val="FF0000"/>
                </a:solidFill>
              </a:rPr>
              <a:t>The higher the average highest temperature of past 2 days including today(3 days in total), more likely the establishments will fail. </a:t>
            </a:r>
            <a:r>
              <a:rPr lang="en-US" dirty="0"/>
              <a:t>Since the violation codes listed lot of temperature related problems, most of them are about food quality under improper temperature. The higher the outside temperature is, the harder it is for staff at establishments to prevent food quality decay.    </a:t>
            </a:r>
          </a:p>
          <a:p>
            <a:r>
              <a:rPr lang="en-US" dirty="0"/>
              <a:t>6. </a:t>
            </a:r>
            <a:r>
              <a:rPr lang="en-US" dirty="0">
                <a:solidFill>
                  <a:srgbClr val="FF0000"/>
                </a:solidFill>
              </a:rPr>
              <a:t>Past Tier0 violation counts is important since tier0 code violations are serious code violations and lead to high inspection fail rates. </a:t>
            </a:r>
            <a:r>
              <a:rPr lang="en-US" dirty="0"/>
              <a:t>Thus, the more an establishments accumulate this kind of violations during the years, the more likely it will fail an inspection. The inspector may be more cautious due to the establishments past serious violations' history </a:t>
            </a:r>
          </a:p>
        </p:txBody>
      </p:sp>
    </p:spTree>
    <p:extLst>
      <p:ext uri="{BB962C8B-B14F-4D97-AF65-F5344CB8AC3E}">
        <p14:creationId xmlns:p14="http://schemas.microsoft.com/office/powerpoint/2010/main" val="113552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1DD2-DA12-9810-51DC-807345D14207}"/>
              </a:ext>
            </a:extLst>
          </p:cNvPr>
          <p:cNvSpPr>
            <a:spLocks noGrp="1"/>
          </p:cNvSpPr>
          <p:nvPr>
            <p:ph type="title"/>
          </p:nvPr>
        </p:nvSpPr>
        <p:spPr>
          <a:xfrm>
            <a:off x="838200" y="1825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38323EE0-9886-396A-7899-0AA11B6662AA}"/>
              </a:ext>
            </a:extLst>
          </p:cNvPr>
          <p:cNvSpPr>
            <a:spLocks noGrp="1"/>
          </p:cNvSpPr>
          <p:nvPr>
            <p:ph idx="1"/>
          </p:nvPr>
        </p:nvSpPr>
        <p:spPr>
          <a:xfrm>
            <a:off x="838200" y="1555037"/>
            <a:ext cx="10515600" cy="4351338"/>
          </a:xfrm>
        </p:spPr>
        <p:txBody>
          <a:bodyPr/>
          <a:lstStyle/>
          <a:p>
            <a:r>
              <a:rPr lang="en-US" dirty="0"/>
              <a:t>Aim and method of approach</a:t>
            </a:r>
          </a:p>
          <a:p>
            <a:r>
              <a:rPr lang="en-US" dirty="0"/>
              <a:t>Feature engineering</a:t>
            </a:r>
          </a:p>
          <a:p>
            <a:r>
              <a:rPr lang="en-US" dirty="0"/>
              <a:t>Exploratory data analysis</a:t>
            </a:r>
          </a:p>
          <a:p>
            <a:r>
              <a:rPr lang="en-US" dirty="0"/>
              <a:t>Modeling and evaluation</a:t>
            </a:r>
          </a:p>
          <a:p>
            <a:r>
              <a:rPr lang="en-US" dirty="0"/>
              <a:t>Key findings and considerations</a:t>
            </a:r>
          </a:p>
          <a:p>
            <a:r>
              <a:rPr lang="en-US" dirty="0">
                <a:solidFill>
                  <a:srgbClr val="FF0000"/>
                </a:solidFill>
              </a:rPr>
              <a:t>Recommendations of operation</a:t>
            </a:r>
          </a:p>
          <a:p>
            <a:r>
              <a:rPr lang="en-US" dirty="0"/>
              <a:t>Appendix – reference datasets and project artifacts </a:t>
            </a:r>
          </a:p>
        </p:txBody>
      </p:sp>
    </p:spTree>
    <p:extLst>
      <p:ext uri="{BB962C8B-B14F-4D97-AF65-F5344CB8AC3E}">
        <p14:creationId xmlns:p14="http://schemas.microsoft.com/office/powerpoint/2010/main" val="3821333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Recommendations of operation</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121376"/>
            <a:ext cx="10969101" cy="5465854"/>
          </a:xfrm>
        </p:spPr>
        <p:txBody>
          <a:bodyPr>
            <a:normAutofit/>
          </a:bodyPr>
          <a:lstStyle/>
          <a:p>
            <a:r>
              <a:rPr lang="en-US" dirty="0"/>
              <a:t>Our final aim is to </a:t>
            </a:r>
            <a:r>
              <a:rPr lang="en-US" b="1" dirty="0">
                <a:solidFill>
                  <a:srgbClr val="FF0000"/>
                </a:solidFill>
              </a:rPr>
              <a:t>identify establishments at a higher risk of violations</a:t>
            </a:r>
            <a:r>
              <a:rPr lang="en-US" dirty="0"/>
              <a:t>.</a:t>
            </a:r>
          </a:p>
          <a:p>
            <a:r>
              <a:rPr lang="en-US" dirty="0"/>
              <a:t>Based on the finds,  I would suggest focusing on the establishments </a:t>
            </a:r>
            <a:r>
              <a:rPr lang="en-US" dirty="0">
                <a:solidFill>
                  <a:srgbClr val="FF0000"/>
                </a:solidFill>
              </a:rPr>
              <a:t>having facility types not involving children and kids</a:t>
            </a:r>
            <a:r>
              <a:rPr lang="en-US" dirty="0"/>
              <a:t>, </a:t>
            </a:r>
            <a:r>
              <a:rPr lang="en-US" dirty="0">
                <a:solidFill>
                  <a:srgbClr val="FF0000"/>
                </a:solidFill>
              </a:rPr>
              <a:t>having gone through long time since last inspection</a:t>
            </a:r>
            <a:r>
              <a:rPr lang="en-US" dirty="0"/>
              <a:t>, </a:t>
            </a:r>
            <a:r>
              <a:rPr lang="en-US" dirty="0">
                <a:solidFill>
                  <a:srgbClr val="FF0000"/>
                </a:solidFill>
              </a:rPr>
              <a:t>sitting in the zip code areas which have high sanitation complaints number during the past two months</a:t>
            </a:r>
            <a:r>
              <a:rPr lang="en-US" dirty="0"/>
              <a:t>, </a:t>
            </a:r>
            <a:r>
              <a:rPr lang="en-US" dirty="0">
                <a:solidFill>
                  <a:srgbClr val="FF0000"/>
                </a:solidFill>
              </a:rPr>
              <a:t>having high number of past accumulated tier0(critical) violations</a:t>
            </a:r>
            <a:r>
              <a:rPr lang="en-US" dirty="0"/>
              <a:t>. And, to make sure establishments have proper temperature control, </a:t>
            </a:r>
            <a:r>
              <a:rPr lang="en-US" dirty="0">
                <a:solidFill>
                  <a:srgbClr val="FF0000"/>
                </a:solidFill>
              </a:rPr>
              <a:t>conduct the inspection when the average past 3 days’ highest temperature is high</a:t>
            </a:r>
            <a:r>
              <a:rPr lang="en-US" dirty="0"/>
              <a:t>.</a:t>
            </a:r>
          </a:p>
        </p:txBody>
      </p:sp>
    </p:spTree>
    <p:extLst>
      <p:ext uri="{BB962C8B-B14F-4D97-AF65-F5344CB8AC3E}">
        <p14:creationId xmlns:p14="http://schemas.microsoft.com/office/powerpoint/2010/main" val="403853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1DD2-DA12-9810-51DC-807345D14207}"/>
              </a:ext>
            </a:extLst>
          </p:cNvPr>
          <p:cNvSpPr>
            <a:spLocks noGrp="1"/>
          </p:cNvSpPr>
          <p:nvPr>
            <p:ph type="title"/>
          </p:nvPr>
        </p:nvSpPr>
        <p:spPr>
          <a:xfrm>
            <a:off x="838200" y="1825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38323EE0-9886-396A-7899-0AA11B6662AA}"/>
              </a:ext>
            </a:extLst>
          </p:cNvPr>
          <p:cNvSpPr>
            <a:spLocks noGrp="1"/>
          </p:cNvSpPr>
          <p:nvPr>
            <p:ph idx="1"/>
          </p:nvPr>
        </p:nvSpPr>
        <p:spPr>
          <a:xfrm>
            <a:off x="838200" y="1555037"/>
            <a:ext cx="10515600" cy="4351338"/>
          </a:xfrm>
        </p:spPr>
        <p:txBody>
          <a:bodyPr/>
          <a:lstStyle/>
          <a:p>
            <a:r>
              <a:rPr lang="en-US" dirty="0"/>
              <a:t>Aim and method of approach</a:t>
            </a:r>
          </a:p>
          <a:p>
            <a:r>
              <a:rPr lang="en-US" dirty="0"/>
              <a:t>Feature engineering</a:t>
            </a:r>
          </a:p>
          <a:p>
            <a:r>
              <a:rPr lang="en-US" dirty="0"/>
              <a:t>Exploratory data analysis</a:t>
            </a:r>
          </a:p>
          <a:p>
            <a:r>
              <a:rPr lang="en-US" dirty="0"/>
              <a:t>Modeling and evaluation</a:t>
            </a:r>
          </a:p>
          <a:p>
            <a:r>
              <a:rPr lang="en-US" dirty="0"/>
              <a:t>Key findings and considerations</a:t>
            </a:r>
          </a:p>
          <a:p>
            <a:r>
              <a:rPr lang="en-US" dirty="0"/>
              <a:t>Recommendations of operation</a:t>
            </a:r>
          </a:p>
          <a:p>
            <a:r>
              <a:rPr lang="en-US" dirty="0">
                <a:solidFill>
                  <a:srgbClr val="FF0000"/>
                </a:solidFill>
              </a:rPr>
              <a:t>Appendix – reference datasets and project artifacts </a:t>
            </a:r>
          </a:p>
        </p:txBody>
      </p:sp>
    </p:spTree>
    <p:extLst>
      <p:ext uri="{BB962C8B-B14F-4D97-AF65-F5344CB8AC3E}">
        <p14:creationId xmlns:p14="http://schemas.microsoft.com/office/powerpoint/2010/main" val="119130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Aim and method of Approach</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200" y="1480392"/>
            <a:ext cx="10515600" cy="4351338"/>
          </a:xfrm>
        </p:spPr>
        <p:txBody>
          <a:bodyPr/>
          <a:lstStyle/>
          <a:p>
            <a:r>
              <a:rPr lang="en-US" dirty="0"/>
              <a:t>The aim is to </a:t>
            </a:r>
            <a:r>
              <a:rPr lang="en-US" b="1" dirty="0"/>
              <a:t>identify establishments at a higher risk of violations. </a:t>
            </a:r>
          </a:p>
          <a:p>
            <a:r>
              <a:rPr lang="en-US" dirty="0"/>
              <a:t>In “Result” column, the only categories that connect to risk of violations of different degrees are “Fail”(must have violations, potentially critical ones), “Pass w/ Conditions” (have violations but mostly non-critical), “Pass”(likely have no violations).</a:t>
            </a:r>
          </a:p>
          <a:p>
            <a:r>
              <a:rPr lang="en-US" dirty="0"/>
              <a:t>The aim could then be transformed into </a:t>
            </a:r>
            <a:r>
              <a:rPr lang="en-US" b="1" dirty="0"/>
              <a:t>predicting correct categories of each inspection result</a:t>
            </a:r>
            <a:r>
              <a:rPr lang="en-US" dirty="0"/>
              <a:t>.</a:t>
            </a:r>
          </a:p>
          <a:p>
            <a:r>
              <a:rPr lang="en-US" dirty="0"/>
              <a:t>This could be achieved by </a:t>
            </a:r>
            <a:r>
              <a:rPr lang="en-US" b="1" dirty="0"/>
              <a:t>multiclass classification</a:t>
            </a:r>
            <a:r>
              <a:rPr lang="en-US" dirty="0"/>
              <a:t> or </a:t>
            </a:r>
            <a:r>
              <a:rPr lang="en-US" b="1" dirty="0"/>
              <a:t>regression.</a:t>
            </a:r>
          </a:p>
          <a:p>
            <a:r>
              <a:rPr lang="en-US" b="1" dirty="0"/>
              <a:t>Regression was chosen</a:t>
            </a:r>
            <a:r>
              <a:rPr lang="en-US" dirty="0"/>
              <a:t>, reasons see next page</a:t>
            </a:r>
          </a:p>
        </p:txBody>
      </p:sp>
    </p:spTree>
    <p:extLst>
      <p:ext uri="{BB962C8B-B14F-4D97-AF65-F5344CB8AC3E}">
        <p14:creationId xmlns:p14="http://schemas.microsoft.com/office/powerpoint/2010/main" val="330024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Appendix – reference datasets and project artifacts </a:t>
            </a:r>
            <a:br>
              <a:rPr lang="en-US" sz="4100" dirty="0"/>
            </a:br>
            <a:endParaRPr lang="en-US" sz="4100" dirty="0"/>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121376"/>
            <a:ext cx="10969101" cy="5465854"/>
          </a:xfrm>
        </p:spPr>
        <p:txBody>
          <a:bodyPr>
            <a:normAutofit/>
          </a:bodyPr>
          <a:lstStyle/>
          <a:p>
            <a:r>
              <a:rPr lang="en-US" dirty="0"/>
              <a:t>Input Datasets: </a:t>
            </a:r>
          </a:p>
          <a:p>
            <a:r>
              <a:rPr lang="en-US" dirty="0"/>
              <a:t>Food_Inspections_and_Violations.csv</a:t>
            </a:r>
          </a:p>
          <a:p>
            <a:r>
              <a:rPr lang="en-US" dirty="0"/>
              <a:t>311_Service_Requests_Sanitation_Code_Complaints_No_Duplicates.csv</a:t>
            </a:r>
          </a:p>
          <a:p>
            <a:r>
              <a:rPr lang="en-US" dirty="0"/>
              <a:t>311_Service_Requests_Rodent_Baiting_No_Duplicates.csv</a:t>
            </a:r>
          </a:p>
          <a:p>
            <a:r>
              <a:rPr lang="en-US" dirty="0"/>
              <a:t>ncei_noaa_govaccesspast_weatherchicago.csv</a:t>
            </a:r>
          </a:p>
          <a:p>
            <a:r>
              <a:rPr lang="en-US" dirty="0"/>
              <a:t>Output Datasets:</a:t>
            </a:r>
          </a:p>
          <a:p>
            <a:r>
              <a:rPr lang="en-US" dirty="0"/>
              <a:t>baseline_train.csv</a:t>
            </a:r>
          </a:p>
          <a:p>
            <a:r>
              <a:rPr lang="en-US" dirty="0"/>
              <a:t>baseline_test.csv</a:t>
            </a:r>
          </a:p>
          <a:p>
            <a:endParaRPr lang="en-US" dirty="0"/>
          </a:p>
        </p:txBody>
      </p:sp>
    </p:spTree>
    <p:extLst>
      <p:ext uri="{BB962C8B-B14F-4D97-AF65-F5344CB8AC3E}">
        <p14:creationId xmlns:p14="http://schemas.microsoft.com/office/powerpoint/2010/main" val="2701543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199" y="0"/>
            <a:ext cx="11173287" cy="1325563"/>
          </a:xfrm>
        </p:spPr>
        <p:txBody>
          <a:bodyPr>
            <a:normAutofit/>
          </a:bodyPr>
          <a:lstStyle/>
          <a:p>
            <a:r>
              <a:rPr lang="en-US" sz="4100" dirty="0"/>
              <a:t>Appendix – reference datasets and project artifacts </a:t>
            </a:r>
            <a:br>
              <a:rPr lang="en-US" sz="4100" dirty="0"/>
            </a:br>
            <a:endParaRPr lang="en-US" sz="4100" dirty="0"/>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121376"/>
            <a:ext cx="10969101" cy="5465854"/>
          </a:xfrm>
        </p:spPr>
        <p:txBody>
          <a:bodyPr>
            <a:normAutofit/>
          </a:bodyPr>
          <a:lstStyle/>
          <a:p>
            <a:r>
              <a:rPr lang="en-US" sz="2800" dirty="0"/>
              <a:t>Project artifacts:</a:t>
            </a:r>
          </a:p>
          <a:p>
            <a:r>
              <a:rPr lang="en-US" dirty="0" err="1"/>
              <a:t>workbook.iypnb</a:t>
            </a:r>
            <a:r>
              <a:rPr lang="en-US" dirty="0"/>
              <a:t> – all the code </a:t>
            </a:r>
          </a:p>
          <a:p>
            <a:r>
              <a:rPr lang="en-US" dirty="0" err="1"/>
              <a:t>xgboost_model.json</a:t>
            </a:r>
            <a:r>
              <a:rPr lang="en-US" dirty="0"/>
              <a:t> – trained </a:t>
            </a:r>
            <a:r>
              <a:rPr lang="en-US" dirty="0" err="1"/>
              <a:t>xgboost</a:t>
            </a:r>
            <a:r>
              <a:rPr lang="en-US" dirty="0"/>
              <a:t> model</a:t>
            </a:r>
          </a:p>
          <a:p>
            <a:r>
              <a:rPr lang="en-US" dirty="0" err="1"/>
              <a:t>randomforest_model.pkl</a:t>
            </a:r>
            <a:r>
              <a:rPr lang="en-US" dirty="0"/>
              <a:t> – trained random forest model</a:t>
            </a:r>
          </a:p>
          <a:p>
            <a:r>
              <a:rPr lang="en-US" dirty="0" err="1"/>
              <a:t>elasticnet_model.json</a:t>
            </a:r>
            <a:r>
              <a:rPr lang="en-US" dirty="0"/>
              <a:t> – trained </a:t>
            </a:r>
            <a:r>
              <a:rPr lang="en-US" dirty="0" err="1"/>
              <a:t>elasticnet</a:t>
            </a:r>
            <a:r>
              <a:rPr lang="en-US" dirty="0"/>
              <a:t> model</a:t>
            </a:r>
          </a:p>
          <a:p>
            <a:r>
              <a:rPr lang="en-US" dirty="0" err="1"/>
              <a:t>requirements.ext</a:t>
            </a:r>
            <a:r>
              <a:rPr lang="en-US" dirty="0"/>
              <a:t> – all libraries and packages </a:t>
            </a:r>
          </a:p>
          <a:p>
            <a:endParaRPr lang="en-US" sz="2800" dirty="0"/>
          </a:p>
          <a:p>
            <a:endParaRPr lang="en-US" dirty="0"/>
          </a:p>
        </p:txBody>
      </p:sp>
    </p:spTree>
    <p:extLst>
      <p:ext uri="{BB962C8B-B14F-4D97-AF65-F5344CB8AC3E}">
        <p14:creationId xmlns:p14="http://schemas.microsoft.com/office/powerpoint/2010/main" val="111339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Aim and method of Approach – why regression</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200" y="1471061"/>
            <a:ext cx="10515600" cy="4948037"/>
          </a:xfrm>
        </p:spPr>
        <p:txBody>
          <a:bodyPr>
            <a:normAutofit fontScale="92500" lnSpcReduction="10000"/>
          </a:bodyPr>
          <a:lstStyle/>
          <a:p>
            <a:r>
              <a:rPr lang="en-US" dirty="0"/>
              <a:t>Since </a:t>
            </a:r>
            <a:r>
              <a:rPr lang="en-US" b="1" dirty="0"/>
              <a:t>hierarchical relationship exists between above three types </a:t>
            </a:r>
            <a:r>
              <a:rPr lang="en-US" dirty="0"/>
              <a:t>(Fail&lt; Pass w/ Conditions &lt; Pass), </a:t>
            </a:r>
            <a:r>
              <a:rPr lang="en-US" b="1" dirty="0"/>
              <a:t>multiclass classification is not ideal</a:t>
            </a:r>
            <a:r>
              <a:rPr lang="en-US" dirty="0"/>
              <a:t>.     </a:t>
            </a:r>
          </a:p>
          <a:p>
            <a:r>
              <a:rPr lang="en-US" dirty="0"/>
              <a:t>For more detailed illustration, think about scenario that the model falsely predict "Fail" cases as "Pass w/ Conditions", it should be more tolerable than the model mistakenly predict "Fail" cases as "Pass“. This will be taken care of by regression.    </a:t>
            </a:r>
          </a:p>
          <a:p>
            <a:r>
              <a:rPr lang="en-US" dirty="0"/>
              <a:t>However, if multiclass classification is chosen, it will treat the false predictions of "Fail" cases equally. It can not differentiate between "Pass w/ Conditions" and "Pass", it only sees "Fail" and "Not Fail".    </a:t>
            </a:r>
          </a:p>
          <a:p>
            <a:r>
              <a:rPr lang="en-US" dirty="0"/>
              <a:t>That's how SoftMax works, it will not punish false prediction of "Fail" as "Pass" harder than false prediction of "Fail" as "Pass w/ Conditions".   </a:t>
            </a:r>
          </a:p>
          <a:p>
            <a:r>
              <a:rPr lang="en-US" dirty="0"/>
              <a:t>Thus, </a:t>
            </a:r>
            <a:r>
              <a:rPr lang="en-US" b="1" dirty="0"/>
              <a:t>regression is being adopted by converting ‘Fail’ to 0 , ‘Pass w/ Conditions’ to 1 , and ‘Pass’ to 2.</a:t>
            </a:r>
          </a:p>
        </p:txBody>
      </p:sp>
    </p:spTree>
    <p:extLst>
      <p:ext uri="{BB962C8B-B14F-4D97-AF65-F5344CB8AC3E}">
        <p14:creationId xmlns:p14="http://schemas.microsoft.com/office/powerpoint/2010/main" val="31088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1DD2-DA12-9810-51DC-807345D14207}"/>
              </a:ext>
            </a:extLst>
          </p:cNvPr>
          <p:cNvSpPr>
            <a:spLocks noGrp="1"/>
          </p:cNvSpPr>
          <p:nvPr>
            <p:ph type="title"/>
          </p:nvPr>
        </p:nvSpPr>
        <p:spPr>
          <a:xfrm>
            <a:off x="838200" y="1825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38323EE0-9886-396A-7899-0AA11B6662AA}"/>
              </a:ext>
            </a:extLst>
          </p:cNvPr>
          <p:cNvSpPr>
            <a:spLocks noGrp="1"/>
          </p:cNvSpPr>
          <p:nvPr>
            <p:ph idx="1"/>
          </p:nvPr>
        </p:nvSpPr>
        <p:spPr>
          <a:xfrm>
            <a:off x="838200" y="1555037"/>
            <a:ext cx="10515600" cy="4351338"/>
          </a:xfrm>
        </p:spPr>
        <p:txBody>
          <a:bodyPr/>
          <a:lstStyle/>
          <a:p>
            <a:r>
              <a:rPr lang="en-US" dirty="0"/>
              <a:t>Aim and method of approach</a:t>
            </a:r>
          </a:p>
          <a:p>
            <a:r>
              <a:rPr lang="en-US" dirty="0">
                <a:solidFill>
                  <a:srgbClr val="FF0000"/>
                </a:solidFill>
              </a:rPr>
              <a:t>Feature engineering</a:t>
            </a:r>
          </a:p>
          <a:p>
            <a:r>
              <a:rPr lang="en-US" dirty="0"/>
              <a:t>Exploratory data analysis</a:t>
            </a:r>
          </a:p>
          <a:p>
            <a:r>
              <a:rPr lang="en-US" dirty="0"/>
              <a:t>Modeling and evaluation</a:t>
            </a:r>
          </a:p>
          <a:p>
            <a:r>
              <a:rPr lang="en-US" dirty="0"/>
              <a:t>Key findings and considerations</a:t>
            </a:r>
          </a:p>
          <a:p>
            <a:r>
              <a:rPr lang="en-US" dirty="0"/>
              <a:t>Recommendations of operation</a:t>
            </a:r>
          </a:p>
          <a:p>
            <a:r>
              <a:rPr lang="en-US" dirty="0"/>
              <a:t>Appendix – reference datasets and project artifacts </a:t>
            </a:r>
          </a:p>
        </p:txBody>
      </p:sp>
    </p:spTree>
    <p:extLst>
      <p:ext uri="{BB962C8B-B14F-4D97-AF65-F5344CB8AC3E}">
        <p14:creationId xmlns:p14="http://schemas.microsoft.com/office/powerpoint/2010/main" val="237172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Feature engineering – food inspection dataset </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200" y="1116498"/>
            <a:ext cx="10515600" cy="4948037"/>
          </a:xfrm>
        </p:spPr>
        <p:txBody>
          <a:bodyPr>
            <a:normAutofit/>
          </a:bodyPr>
          <a:lstStyle/>
          <a:p>
            <a:r>
              <a:rPr lang="en-US" dirty="0">
                <a:solidFill>
                  <a:srgbClr val="FF0000"/>
                </a:solidFill>
              </a:rPr>
              <a:t>Categorical features:</a:t>
            </a:r>
          </a:p>
          <a:p>
            <a:pPr marL="514350" indent="-514350">
              <a:buFont typeface="+mj-lt"/>
              <a:buAutoNum type="arabicPeriod"/>
            </a:pPr>
            <a:r>
              <a:rPr lang="en-US" dirty="0"/>
              <a:t>Facility type – contain 7 major categories and an “Other” category (any small categories that are less than 1% of total number of observations are bundled into category called “Other”), use one hot encoding</a:t>
            </a:r>
          </a:p>
          <a:p>
            <a:pPr marL="514350" indent="-514350">
              <a:buFont typeface="+mj-lt"/>
              <a:buAutoNum type="arabicPeriod"/>
            </a:pPr>
            <a:r>
              <a:rPr lang="en-US" dirty="0"/>
              <a:t>Inspection type – contain 7 major categories and an “Other” category, use one hot encoding</a:t>
            </a:r>
          </a:p>
          <a:p>
            <a:pPr marL="514350" indent="-514350">
              <a:buFont typeface="+mj-lt"/>
              <a:buAutoNum type="arabicPeriod"/>
            </a:pPr>
            <a:r>
              <a:rPr lang="en-US" dirty="0"/>
              <a:t>Risk – only preserve three major categories, use label encoding to reflect hierarchical relationship, with “Risk 1 (High)” as 1, “Risk 2 (Medium)” as 2, “Risk 3 (Low)” as 3.</a:t>
            </a:r>
          </a:p>
          <a:p>
            <a:pPr marL="0" indent="0">
              <a:buNone/>
            </a:pPr>
            <a:endParaRPr lang="en-US" dirty="0"/>
          </a:p>
        </p:txBody>
      </p:sp>
    </p:spTree>
    <p:extLst>
      <p:ext uri="{BB962C8B-B14F-4D97-AF65-F5344CB8AC3E}">
        <p14:creationId xmlns:p14="http://schemas.microsoft.com/office/powerpoint/2010/main" val="298615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Feature engineering – food inspection dataset </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200" y="1325563"/>
            <a:ext cx="10515600" cy="4948037"/>
          </a:xfrm>
        </p:spPr>
        <p:txBody>
          <a:bodyPr>
            <a:normAutofit fontScale="92500" lnSpcReduction="10000"/>
          </a:bodyPr>
          <a:lstStyle/>
          <a:p>
            <a:r>
              <a:rPr lang="en-US" dirty="0">
                <a:solidFill>
                  <a:srgbClr val="FF0000"/>
                </a:solidFill>
              </a:rPr>
              <a:t>Numerical features construction steps:</a:t>
            </a:r>
          </a:p>
          <a:p>
            <a:r>
              <a:rPr lang="en-US" b="1" dirty="0"/>
              <a:t>Extract list of violation codes </a:t>
            </a:r>
            <a:r>
              <a:rPr lang="en-US" dirty="0"/>
              <a:t>from “Violation” column for each inspection using regular expression. </a:t>
            </a:r>
          </a:p>
          <a:p>
            <a:r>
              <a:rPr lang="en-US" dirty="0"/>
              <a:t>Frequency and percentage of occurrence for each violation code is first evaluated and only the </a:t>
            </a:r>
            <a:r>
              <a:rPr lang="en-US" b="1" dirty="0"/>
              <a:t>most common 30 codes are being preserved</a:t>
            </a:r>
            <a:r>
              <a:rPr lang="en-US" dirty="0"/>
              <a:t>.(0.97)</a:t>
            </a:r>
          </a:p>
          <a:p>
            <a:r>
              <a:rPr lang="en-US" dirty="0"/>
              <a:t>Fail rates are being calculated for each of the 30 codes to determine the seriousness level of each code violation. Then the </a:t>
            </a:r>
            <a:r>
              <a:rPr lang="en-US" b="1" dirty="0"/>
              <a:t>30 codes are bundled into three tiers to reflect seriousness level</a:t>
            </a:r>
            <a:r>
              <a:rPr lang="en-US" dirty="0"/>
              <a:t>. </a:t>
            </a:r>
          </a:p>
          <a:p>
            <a:r>
              <a:rPr lang="de-DE" dirty="0"/>
              <a:t>tier_0 = [18, 29, 8, 24, 19, 3, 26, 12] - most critical, fail rates 39%-42%</a:t>
            </a:r>
          </a:p>
          <a:p>
            <a:r>
              <a:rPr lang="de-DE" dirty="0"/>
              <a:t>tier_1  = [21, 2, 11, 16, 9, 14, 37, 30] – crtical, fail rates 30%-35%</a:t>
            </a:r>
          </a:p>
          <a:p>
            <a:r>
              <a:rPr lang="de-DE" dirty="0"/>
              <a:t>tier_2 = [41, 36, 40, 38, 35, 32, 43, 45, 34, 31, 33, 42] – normal, fail rates under 27%</a:t>
            </a:r>
            <a:endParaRPr lang="en-US" dirty="0"/>
          </a:p>
        </p:txBody>
      </p:sp>
    </p:spTree>
    <p:extLst>
      <p:ext uri="{BB962C8B-B14F-4D97-AF65-F5344CB8AC3E}">
        <p14:creationId xmlns:p14="http://schemas.microsoft.com/office/powerpoint/2010/main" val="212500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Feature engineering – food inspection dataset </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200" y="1325563"/>
            <a:ext cx="10515600" cy="4948037"/>
          </a:xfrm>
        </p:spPr>
        <p:txBody>
          <a:bodyPr>
            <a:normAutofit/>
          </a:bodyPr>
          <a:lstStyle/>
          <a:p>
            <a:r>
              <a:rPr lang="en-US" dirty="0"/>
              <a:t>Then the </a:t>
            </a:r>
            <a:r>
              <a:rPr lang="en-US" b="1" dirty="0"/>
              <a:t>violation code list</a:t>
            </a:r>
            <a:r>
              <a:rPr lang="en-US" dirty="0"/>
              <a:t> for an inspection is then </a:t>
            </a:r>
            <a:r>
              <a:rPr lang="en-US" b="1" dirty="0"/>
              <a:t>group into three boxes (</a:t>
            </a:r>
            <a:r>
              <a:rPr lang="fr-FR" b="1" dirty="0"/>
              <a:t>violations_tier_0, violations_tier_1, violations_tier_2</a:t>
            </a:r>
            <a:r>
              <a:rPr lang="en-US" b="1" dirty="0"/>
              <a:t>) and counted.</a:t>
            </a:r>
          </a:p>
          <a:p>
            <a:r>
              <a:rPr lang="en-US" dirty="0"/>
              <a:t>One ground consensus for feature selection is that </a:t>
            </a:r>
            <a:r>
              <a:rPr lang="en-US" b="1" dirty="0"/>
              <a:t>features chosen should not lead to data leakage</a:t>
            </a:r>
            <a:r>
              <a:rPr lang="en-US" dirty="0"/>
              <a:t>.</a:t>
            </a:r>
          </a:p>
          <a:p>
            <a:r>
              <a:rPr lang="en-US" dirty="0"/>
              <a:t>In other words, when we are trying to predict the result of an inspection, </a:t>
            </a:r>
            <a:r>
              <a:rPr lang="en-US" b="1" dirty="0"/>
              <a:t>any information that is derived after this inspection should not be used as features</a:t>
            </a:r>
            <a:r>
              <a:rPr lang="en-US" dirty="0"/>
              <a:t>.</a:t>
            </a:r>
          </a:p>
          <a:p>
            <a:r>
              <a:rPr lang="en-US" dirty="0"/>
              <a:t>Thus, if we want to use information from “Violation” column(notes of current violations), in order to prevent data leakage, </a:t>
            </a:r>
            <a:r>
              <a:rPr lang="en-US" b="1" dirty="0"/>
              <a:t>we should only use historical records of violations for a given establishment</a:t>
            </a:r>
            <a:r>
              <a:rPr lang="en-US" dirty="0"/>
              <a:t>.  </a:t>
            </a:r>
          </a:p>
        </p:txBody>
      </p:sp>
    </p:spTree>
    <p:extLst>
      <p:ext uri="{BB962C8B-B14F-4D97-AF65-F5344CB8AC3E}">
        <p14:creationId xmlns:p14="http://schemas.microsoft.com/office/powerpoint/2010/main" val="58674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CC7-25A5-7457-0703-DD88BDB7C916}"/>
              </a:ext>
            </a:extLst>
          </p:cNvPr>
          <p:cNvSpPr>
            <a:spLocks noGrp="1"/>
          </p:cNvSpPr>
          <p:nvPr>
            <p:ph type="title"/>
          </p:nvPr>
        </p:nvSpPr>
        <p:spPr>
          <a:xfrm>
            <a:off x="838200" y="0"/>
            <a:ext cx="10515600" cy="1325563"/>
          </a:xfrm>
        </p:spPr>
        <p:txBody>
          <a:bodyPr>
            <a:normAutofit/>
          </a:bodyPr>
          <a:lstStyle/>
          <a:p>
            <a:r>
              <a:rPr lang="en-US" sz="4100" dirty="0"/>
              <a:t>Feature engineering – food inspection dataset </a:t>
            </a:r>
          </a:p>
        </p:txBody>
      </p:sp>
      <p:sp>
        <p:nvSpPr>
          <p:cNvPr id="3" name="Content Placeholder 2">
            <a:extLst>
              <a:ext uri="{FF2B5EF4-FFF2-40B4-BE49-F238E27FC236}">
                <a16:creationId xmlns:a16="http://schemas.microsoft.com/office/drawing/2014/main" id="{7FC7607E-3184-1450-2BA2-359425149D43}"/>
              </a:ext>
            </a:extLst>
          </p:cNvPr>
          <p:cNvSpPr>
            <a:spLocks noGrp="1"/>
          </p:cNvSpPr>
          <p:nvPr>
            <p:ph idx="1"/>
          </p:nvPr>
        </p:nvSpPr>
        <p:spPr>
          <a:xfrm>
            <a:off x="838199" y="1325563"/>
            <a:ext cx="11022368" cy="4948037"/>
          </a:xfrm>
        </p:spPr>
        <p:txBody>
          <a:bodyPr>
            <a:normAutofit/>
          </a:bodyPr>
          <a:lstStyle/>
          <a:p>
            <a:r>
              <a:rPr lang="en-US" b="1" dirty="0"/>
              <a:t>Historical records of violations</a:t>
            </a:r>
            <a:r>
              <a:rPr lang="en-US" dirty="0"/>
              <a:t> for </a:t>
            </a:r>
            <a:r>
              <a:rPr lang="en-US" b="1" dirty="0"/>
              <a:t>a given establishment and a given date</a:t>
            </a:r>
            <a:r>
              <a:rPr lang="en-US" dirty="0"/>
              <a:t> are aggregated in both </a:t>
            </a:r>
            <a:r>
              <a:rPr lang="en-US" b="1" dirty="0"/>
              <a:t>a past 10 years window</a:t>
            </a:r>
            <a:r>
              <a:rPr lang="en-US" dirty="0"/>
              <a:t> and </a:t>
            </a:r>
            <a:r>
              <a:rPr lang="en-US" b="1" dirty="0"/>
              <a:t>a past 1 year window</a:t>
            </a:r>
            <a:r>
              <a:rPr lang="en-US" dirty="0"/>
              <a:t>.  </a:t>
            </a:r>
          </a:p>
          <a:p>
            <a:r>
              <a:rPr lang="en-US" dirty="0"/>
              <a:t>"violations_tier_0_sum_10years", "violations_tier_1_sum_10years",</a:t>
            </a:r>
          </a:p>
          <a:p>
            <a:pPr marL="0" indent="0">
              <a:buNone/>
            </a:pPr>
            <a:r>
              <a:rPr lang="en-US" dirty="0"/>
              <a:t>"violations_tier_2_sum_10years",  "violations_tier_0_sum_1year",</a:t>
            </a:r>
          </a:p>
          <a:p>
            <a:pPr marL="0" indent="0">
              <a:buNone/>
            </a:pPr>
            <a:r>
              <a:rPr lang="en-US" dirty="0"/>
              <a:t>"violations_tier_1_sum_1year", "violations_tier_2_sum_1year“ are the numerical features constructed in the end.</a:t>
            </a:r>
          </a:p>
          <a:p>
            <a:r>
              <a:rPr lang="en-US" dirty="0"/>
              <a:t>same method is used to create numerical feature </a:t>
            </a:r>
            <a:r>
              <a:rPr lang="en-US" b="1" dirty="0"/>
              <a:t>" Fail_count_10years".</a:t>
            </a:r>
          </a:p>
          <a:p>
            <a:r>
              <a:rPr lang="en-US" b="1" dirty="0"/>
              <a:t>'</a:t>
            </a:r>
            <a:r>
              <a:rPr lang="en-US" b="1" dirty="0" err="1"/>
              <a:t>time_since_last_inspection</a:t>
            </a:r>
            <a:r>
              <a:rPr lang="en-US" b="1" dirty="0"/>
              <a:t>’ </a:t>
            </a:r>
            <a:r>
              <a:rPr lang="en-US" dirty="0"/>
              <a:t>is a numerical feature as the name suggests, record the number in days since last previous inspection.</a:t>
            </a:r>
          </a:p>
        </p:txBody>
      </p:sp>
    </p:spTree>
    <p:extLst>
      <p:ext uri="{BB962C8B-B14F-4D97-AF65-F5344CB8AC3E}">
        <p14:creationId xmlns:p14="http://schemas.microsoft.com/office/powerpoint/2010/main" val="1625203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2786</Words>
  <Application>Microsoft Office PowerPoint</Application>
  <PresentationFormat>Widescreen</PresentationFormat>
  <Paragraphs>181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Chicago food inspection project</vt:lpstr>
      <vt:lpstr>Agenda</vt:lpstr>
      <vt:lpstr>Aim and method of Approach</vt:lpstr>
      <vt:lpstr>Aim and method of Approach – why regression</vt:lpstr>
      <vt:lpstr>Agenda</vt:lpstr>
      <vt:lpstr>Feature engineering – food inspection dataset </vt:lpstr>
      <vt:lpstr>Feature engineering – food inspection dataset </vt:lpstr>
      <vt:lpstr>Feature engineering – food inspection dataset </vt:lpstr>
      <vt:lpstr>Feature engineering – food inspection dataset </vt:lpstr>
      <vt:lpstr>Feature engineering – external dataset </vt:lpstr>
      <vt:lpstr>Agenda</vt:lpstr>
      <vt:lpstr>Exploratory data analysis – facility type</vt:lpstr>
      <vt:lpstr>Exploratory data analysis – facility type</vt:lpstr>
      <vt:lpstr>Exploratory data analysis – inspection type</vt:lpstr>
      <vt:lpstr>Exploratory data analysis – inspection type</vt:lpstr>
      <vt:lpstr>Exploratory data analysis – 3 days’ average highest temperature</vt:lpstr>
      <vt:lpstr>Exploratory data analysis – past 2 months’ sanitation compliant request number</vt:lpstr>
      <vt:lpstr>Exploratory data analysis – past 2 months’ rodent compliant request number</vt:lpstr>
      <vt:lpstr>Exploratory data analysis – some other features</vt:lpstr>
      <vt:lpstr>Agenda</vt:lpstr>
      <vt:lpstr>Modeling and evaluation – train test set preparation </vt:lpstr>
      <vt:lpstr>Modeling and evaluation – models and metrics</vt:lpstr>
      <vt:lpstr>Modeling and evaluation – conclusion</vt:lpstr>
      <vt:lpstr>Agenda</vt:lpstr>
      <vt:lpstr>Key findings and considerations – partial dependency plots</vt:lpstr>
      <vt:lpstr>Key findings and considerations – partial dependency plots insights and interpretation</vt:lpstr>
      <vt:lpstr>Agenda</vt:lpstr>
      <vt:lpstr>Recommendations of operation</vt:lpstr>
      <vt:lpstr>Agenda</vt:lpstr>
      <vt:lpstr>Appendix – reference datasets and project artifacts  </vt:lpstr>
      <vt:lpstr>Appendix – reference datasets and project artifacts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food inspection project</dc:title>
  <dc:creator>Yuncheng Liang</dc:creator>
  <cp:lastModifiedBy>Yuncheng Liang</cp:lastModifiedBy>
  <cp:revision>18</cp:revision>
  <dcterms:created xsi:type="dcterms:W3CDTF">2023-05-31T22:32:20Z</dcterms:created>
  <dcterms:modified xsi:type="dcterms:W3CDTF">2023-06-06T00:11:51Z</dcterms:modified>
</cp:coreProperties>
</file>