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16.xml" Type="http://schemas.openxmlformats.org/officeDocument/2006/relationships/slide" Id="rId21"/><Relationship Target="presProps.xml" Type="http://schemas.openxmlformats.org/officeDocument/2006/relationships/presProps" Id="rId2"/><Relationship Target="slides/slide7.xml" Type="http://schemas.openxmlformats.org/officeDocument/2006/relationships/slide" Id="rId12"/><Relationship Target="slides/slide17.xml" Type="http://schemas.openxmlformats.org/officeDocument/2006/relationships/slide" Id="rId22"/><Relationship Target="theme/theme3.xml" Type="http://schemas.openxmlformats.org/officeDocument/2006/relationships/theme" Id="rId1"/><Relationship Target="slides/slide8.xml" Type="http://schemas.openxmlformats.org/officeDocument/2006/relationships/slide" Id="rId13"/><Relationship Target="slides/slide18.xml" Type="http://schemas.openxmlformats.org/officeDocument/2006/relationships/slide" Id="rId23"/><Relationship Target="slideMasters/slideMaster1.xml" Type="http://schemas.openxmlformats.org/officeDocument/2006/relationships/slideMaster" Id="rId4"/><Relationship Target="slides/slide5.xml" Type="http://schemas.openxmlformats.org/officeDocument/2006/relationships/slide" Id="rId10"/><Relationship Target="slides/slide19.xml" Type="http://schemas.openxmlformats.org/officeDocument/2006/relationships/slide" Id="rId24"/><Relationship Target="tableStyles.xml" Type="http://schemas.openxmlformats.org/officeDocument/2006/relationships/tableStyles" Id="rId3"/><Relationship Target="slides/slide6.xml" Type="http://schemas.openxmlformats.org/officeDocument/2006/relationships/slide" Id="rId11"/><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714753"/>
            <a:ext cy="3429000" cx="3429300"/>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 name="Shape 25"/>
        <p:cNvGrpSpPr/>
        <p:nvPr/>
      </p:nvGrpSpPr>
      <p:grpSpPr>
        <a:xfrm>
          <a:off y="0" x="0"/>
          <a:ext cy="0" cx="0"/>
          <a:chOff y="0" x="0"/>
          <a:chExt cy="0" cx="0"/>
        </a:xfrm>
      </p:grpSpPr>
      <p:sp>
        <p:nvSpPr>
          <p:cNvPr id="26" name="Shape 26"/>
          <p:cNvSpPr/>
          <p:nvPr>
            <p:ph idx="2" type="sldImg"/>
          </p:nvPr>
        </p:nvSpPr>
        <p:spPr>
          <a:xfrm>
            <a:off y="685800" x="1714753"/>
            <a:ext cy="3429000" cx="3429300"/>
          </a:xfrm>
          <a:custGeom>
            <a:pathLst>
              <a:path w="120000" extrusionOk="0" h="120000">
                <a:moveTo>
                  <a:pt y="0" x="0"/>
                </a:moveTo>
                <a:lnTo>
                  <a:pt y="0" x="120000"/>
                </a:lnTo>
                <a:lnTo>
                  <a:pt y="120000" x="120000"/>
                </a:lnTo>
                <a:lnTo>
                  <a:pt y="120000" x="0"/>
                </a:lnTo>
                <a:close/>
              </a:path>
            </a:pathLst>
          </a:custGeom>
        </p:spPr>
      </p:sp>
      <p:sp>
        <p:nvSpPr>
          <p:cNvPr id="27" name="Shape 2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Clr>
                <a:schemeClr val="dk1"/>
              </a:buClr>
              <a:buSzPct val="78571"/>
              <a:buFont typeface="Arial"/>
              <a:buNone/>
            </a:pPr>
            <a:r>
              <a:rPr sz="1400" lang="en">
                <a:solidFill>
                  <a:schemeClr val="dk1"/>
                </a:solidFill>
              </a:rPr>
              <a:t>Presenting: Everyone</a:t>
            </a:r>
          </a:p>
          <a:p>
            <a:r>
              <a:t/>
            </a:r>
          </a:p>
          <a:p>
            <a:pPr rtl="0" lvl="0">
              <a:buNone/>
            </a:pPr>
            <a:r>
              <a:rPr lang="en"/>
              <a:t>Introduce yourself</a:t>
            </a:r>
          </a:p>
          <a:p>
            <a:r>
              <a:t/>
            </a:r>
          </a:p>
          <a:p>
            <a:r>
              <a:t/>
            </a:r>
          </a:p>
          <a:p>
            <a:pPr rtl="0" lvl="0">
              <a:buNone/>
            </a:pPr>
            <a:r>
              <a:rPr lang="en"/>
              <a:t>replace buy or sell with exchange?</a:t>
            </a:r>
          </a:p>
          <a:p>
            <a:r>
              <a:t/>
            </a:r>
          </a:p>
          <a:p>
            <a:pPr>
              <a:buNone/>
            </a:pPr>
            <a:r>
              <a:rPr lang="en"/>
              <a:t>Introduce everyone here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 name="Shape 84"/>
        <p:cNvGrpSpPr/>
        <p:nvPr/>
      </p:nvGrpSpPr>
      <p:grpSpPr>
        <a:xfrm>
          <a:off y="0" x="0"/>
          <a:ext cy="0" cx="0"/>
          <a:chOff y="0" x="0"/>
          <a:chExt cy="0" cx="0"/>
        </a:xfrm>
      </p:grpSpPr>
      <p:sp>
        <p:nvSpPr>
          <p:cNvPr id="85" name="Shape 85"/>
          <p:cNvSpPr/>
          <p:nvPr>
            <p:ph idx="2" type="sldImg"/>
          </p:nvPr>
        </p:nvSpPr>
        <p:spPr>
          <a:xfrm>
            <a:off y="685800" x="1714762"/>
            <a:ext cy="3429000" cx="3429300"/>
          </a:xfrm>
          <a:custGeom>
            <a:pathLst>
              <a:path w="120000" extrusionOk="0" h="120000">
                <a:moveTo>
                  <a:pt y="0" x="0"/>
                </a:moveTo>
                <a:lnTo>
                  <a:pt y="0" x="120000"/>
                </a:lnTo>
                <a:lnTo>
                  <a:pt y="120000" x="120000"/>
                </a:lnTo>
                <a:lnTo>
                  <a:pt y="120000" x="0"/>
                </a:lnTo>
                <a:close/>
              </a:path>
            </a:pathLst>
          </a:custGeom>
        </p:spPr>
      </p:sp>
      <p:sp>
        <p:nvSpPr>
          <p:cNvPr id="86" name="Shape 8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sz="1400" lang="en">
                <a:solidFill>
                  <a:schemeClr val="dk1"/>
                </a:solidFill>
              </a:rPr>
              <a:t>Presenting: Rukan</a:t>
            </a:r>
          </a:p>
          <a:p>
            <a:r>
              <a:t/>
            </a:r>
          </a:p>
          <a:p>
            <a:pPr rtl="0" lvl="0">
              <a:buNone/>
            </a:pPr>
            <a:r>
              <a:rPr sz="1400" lang="en">
                <a:solidFill>
                  <a:schemeClr val="dk1"/>
                </a:solidFill>
              </a:rPr>
              <a:t>Each time a user creates a new account, or a new listing, we will generate a new cloud entity.</a:t>
            </a:r>
          </a:p>
          <a:p>
            <a:pPr rtl="0" lvl="0">
              <a:buNone/>
            </a:pPr>
            <a:r>
              <a:rPr sz="1400" lang="en">
                <a:solidFill>
                  <a:schemeClr val="dk1"/>
                </a:solidFill>
              </a:rPr>
              <a:t>Aside from size limitations, why don’t we just store lots of data in single entities?</a:t>
            </a:r>
          </a:p>
          <a:p>
            <a:pPr rtl="0" lvl="0">
              <a:buNone/>
            </a:pPr>
            <a:r>
              <a:rPr sz="1400" lang="en">
                <a:solidFill>
                  <a:schemeClr val="dk1"/>
                </a:solidFill>
              </a:rPr>
              <a:t>When you update a cloud entity, it overrides the previous entity, meaning the potential problem of race conditions.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3" name="Shape 93"/>
        <p:cNvGrpSpPr/>
        <p:nvPr/>
      </p:nvGrpSpPr>
      <p:grpSpPr>
        <a:xfrm>
          <a:off y="0" x="0"/>
          <a:ext cy="0" cx="0"/>
          <a:chOff y="0" x="0"/>
          <a:chExt cy="0" cx="0"/>
        </a:xfrm>
      </p:grpSpPr>
      <p:sp>
        <p:nvSpPr>
          <p:cNvPr id="94" name="Shape 94"/>
          <p:cNvSpPr/>
          <p:nvPr>
            <p:ph idx="2" type="sldImg"/>
          </p:nvPr>
        </p:nvSpPr>
        <p:spPr>
          <a:xfrm>
            <a:off y="685800" x="1714762"/>
            <a:ext cy="3429000" cx="3429300"/>
          </a:xfrm>
          <a:custGeom>
            <a:pathLst>
              <a:path w="120000" extrusionOk="0" h="120000">
                <a:moveTo>
                  <a:pt y="0" x="0"/>
                </a:moveTo>
                <a:lnTo>
                  <a:pt y="0" x="120000"/>
                </a:lnTo>
                <a:lnTo>
                  <a:pt y="120000" x="120000"/>
                </a:lnTo>
                <a:lnTo>
                  <a:pt y="120000" x="0"/>
                </a:lnTo>
                <a:close/>
              </a:path>
            </a:pathLst>
          </a:custGeom>
        </p:spPr>
      </p:sp>
      <p:sp>
        <p:nvSpPr>
          <p:cNvPr id="95" name="Shape 9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sz="1400" lang="en">
                <a:solidFill>
                  <a:schemeClr val="dk1"/>
                </a:solidFill>
              </a:rPr>
              <a:t>Presenting: Rukan</a:t>
            </a:r>
          </a:p>
          <a:p>
            <a:r>
              <a:t/>
            </a:r>
          </a:p>
          <a:p>
            <a:pPr rtl="0" lvl="0">
              <a:buNone/>
            </a:pPr>
            <a:r>
              <a:rPr lang="en"/>
              <a:t>Old slide text</a:t>
            </a:r>
          </a:p>
          <a:p>
            <a:r>
              <a:t/>
            </a:r>
          </a:p>
          <a:p>
            <a:pPr rtl="0" lvl="0">
              <a:buClr>
                <a:schemeClr val="dk1"/>
              </a:buClr>
              <a:buSzPct val="100000"/>
              <a:buFont typeface="Arial"/>
              <a:buNone/>
            </a:pPr>
            <a:r>
              <a:rPr lang="en">
                <a:solidFill>
                  <a:schemeClr val="dk1"/>
                </a:solidFill>
              </a:rPr>
              <a:t>- Query a Backend</a:t>
            </a:r>
          </a:p>
          <a:p>
            <a:pPr rtl="0" lvl="0">
              <a:buClr>
                <a:schemeClr val="dk1"/>
              </a:buClr>
              <a:buSzPct val="100000"/>
              <a:buFont typeface="Arial"/>
              <a:buNone/>
            </a:pPr>
            <a:r>
              <a:rPr lang="en">
                <a:solidFill>
                  <a:schemeClr val="dk1"/>
                </a:solidFill>
              </a:rPr>
              <a:t>	We may have multiple backends, which</a:t>
            </a:r>
          </a:p>
          <a:p>
            <a:pPr rtl="0" lvl="0" indent="457200">
              <a:buClr>
                <a:schemeClr val="dk1"/>
              </a:buClr>
              <a:buSzPct val="100000"/>
              <a:buFont typeface="Arial"/>
              <a:buNone/>
            </a:pPr>
            <a:r>
              <a:rPr lang="en">
                <a:solidFill>
                  <a:schemeClr val="dk1"/>
                </a:solidFill>
              </a:rPr>
              <a:t> one are we using?</a:t>
            </a:r>
          </a:p>
          <a:p>
            <a:r>
              <a:t/>
            </a:r>
          </a:p>
          <a:p>
            <a:pPr rtl="0" lvl="0">
              <a:buClr>
                <a:schemeClr val="dk1"/>
              </a:buClr>
              <a:buSzPct val="100000"/>
              <a:buFont typeface="Arial"/>
              <a:buNone/>
            </a:pPr>
            <a:r>
              <a:rPr lang="en">
                <a:solidFill>
                  <a:schemeClr val="dk1"/>
                </a:solidFill>
              </a:rPr>
              <a:t>- Filter for Names</a:t>
            </a:r>
          </a:p>
          <a:p>
            <a:pPr rtl="0" lvl="0">
              <a:buClr>
                <a:schemeClr val="dk1"/>
              </a:buClr>
              <a:buSzPct val="100000"/>
              <a:buFont typeface="Arial"/>
              <a:buNone/>
            </a:pPr>
            <a:r>
              <a:rPr lang="en">
                <a:solidFill>
                  <a:schemeClr val="dk1"/>
                </a:solidFill>
              </a:rPr>
              <a:t>	Lets say: we want all the cloud entities</a:t>
            </a:r>
          </a:p>
          <a:p>
            <a:pPr rtl="0" lvl="0">
              <a:buClr>
                <a:schemeClr val="dk1"/>
              </a:buClr>
              <a:buSzPct val="100000"/>
              <a:buFont typeface="Arial"/>
              <a:buNone/>
            </a:pPr>
            <a:r>
              <a:rPr lang="en">
                <a:solidFill>
                  <a:schemeClr val="dk1"/>
                </a:solidFill>
              </a:rPr>
              <a:t>	with the name “Buyer List”</a:t>
            </a:r>
          </a:p>
          <a:p>
            <a:r>
              <a:t/>
            </a:r>
          </a:p>
          <a:p>
            <a:pPr rtl="0" lvl="0">
              <a:buClr>
                <a:schemeClr val="dk1"/>
              </a:buClr>
              <a:buSzPct val="100000"/>
              <a:buFont typeface="Arial"/>
              <a:buNone/>
            </a:pPr>
            <a:r>
              <a:rPr lang="en">
                <a:solidFill>
                  <a:schemeClr val="dk1"/>
                </a:solidFill>
              </a:rPr>
              <a:t>- Set a Time Scope</a:t>
            </a:r>
          </a:p>
          <a:p>
            <a:pPr rtl="0" lvl="0">
              <a:buClr>
                <a:schemeClr val="dk1"/>
              </a:buClr>
              <a:buSzPct val="100000"/>
              <a:buFont typeface="Arial"/>
              <a:buNone/>
            </a:pPr>
            <a:r>
              <a:rPr lang="en">
                <a:solidFill>
                  <a:schemeClr val="dk1"/>
                </a:solidFill>
              </a:rPr>
              <a:t>	Do you just want past data?</a:t>
            </a:r>
          </a:p>
          <a:p>
            <a:pPr rtl="0" lvl="0">
              <a:buClr>
                <a:schemeClr val="dk1"/>
              </a:buClr>
              <a:buSzPct val="100000"/>
              <a:buFont typeface="Arial"/>
              <a:buNone/>
            </a:pPr>
            <a:r>
              <a:rPr lang="en">
                <a:solidFill>
                  <a:schemeClr val="dk1"/>
                </a:solidFill>
              </a:rPr>
              <a:t>	Do you want notifications for new data?</a:t>
            </a:r>
          </a:p>
          <a:p>
            <a:pPr rtl="0" lvl="0">
              <a:buNone/>
            </a:pPr>
            <a:r>
              <a:rPr lang="en">
                <a:solidFill>
                  <a:schemeClr val="dk1"/>
                </a:solidFill>
              </a:rPr>
              <a:t>	Both?</a:t>
            </a:r>
          </a:p>
          <a:p>
            <a:r>
              <a:t/>
            </a:r>
          </a:p>
          <a:p>
            <a:pPr rtl="0" lvl="0">
              <a:buClr>
                <a:schemeClr val="dk1"/>
              </a:buClr>
              <a:buSzPct val="100000"/>
              <a:buFont typeface="Arial"/>
              <a:buNone/>
            </a:pPr>
            <a:r>
              <a:rPr lang="en">
                <a:solidFill>
                  <a:schemeClr val="dk1"/>
                </a:solidFill>
              </a:rPr>
              <a:t>- Set a Limit</a:t>
            </a:r>
          </a:p>
          <a:p>
            <a:pPr rtl="0" lvl="0">
              <a:buClr>
                <a:schemeClr val="dk1"/>
              </a:buClr>
              <a:buSzPct val="100000"/>
              <a:buFont typeface="Arial"/>
              <a:buNone/>
            </a:pPr>
            <a:r>
              <a:rPr lang="en">
                <a:solidFill>
                  <a:schemeClr val="dk1"/>
                </a:solidFill>
              </a:rPr>
              <a:t>	It’s good practice to limit the number of</a:t>
            </a:r>
          </a:p>
          <a:p>
            <a:pPr rtl="0" lvl="0" indent="457200">
              <a:buClr>
                <a:schemeClr val="dk1"/>
              </a:buClr>
              <a:buSzPct val="100000"/>
              <a:buFont typeface="Arial"/>
              <a:buNone/>
            </a:pPr>
            <a:r>
              <a:rPr lang="en">
                <a:solidFill>
                  <a:schemeClr val="dk1"/>
                </a:solidFill>
              </a:rPr>
              <a:t>results that can be returned.</a:t>
            </a:r>
          </a:p>
          <a:p>
            <a:r>
              <a:t/>
            </a:r>
          </a:p>
          <a:p>
            <a:pPr rtl="0" lvl="0">
              <a:buClr>
                <a:schemeClr val="dk1"/>
              </a:buClr>
              <a:buSzPct val="100000"/>
              <a:buFont typeface="Arial"/>
              <a:buNone/>
            </a:pPr>
            <a:r>
              <a:rPr lang="en">
                <a:solidFill>
                  <a:schemeClr val="dk1"/>
                </a:solidFill>
              </a:rPr>
              <a:t>- Sort the Cloud Entities</a:t>
            </a:r>
          </a:p>
          <a:p>
            <a:pPr rtl="0" lvl="0">
              <a:buClr>
                <a:schemeClr val="dk1"/>
              </a:buClr>
              <a:buSzPct val="100000"/>
              <a:buFont typeface="Arial"/>
              <a:buNone/>
            </a:pPr>
            <a:r>
              <a:rPr lang="en">
                <a:solidFill>
                  <a:schemeClr val="dk1"/>
                </a:solidFill>
              </a:rPr>
              <a:t>	Pick a property</a:t>
            </a:r>
          </a:p>
          <a:p>
            <a:pPr rtl="0" lvl="0">
              <a:buClr>
                <a:schemeClr val="dk1"/>
              </a:buClr>
              <a:buSzPct val="100000"/>
              <a:buFont typeface="Arial"/>
              <a:buNone/>
            </a:pPr>
            <a:r>
              <a:rPr lang="en">
                <a:solidFill>
                  <a:schemeClr val="dk1"/>
                </a:solidFill>
              </a:rPr>
              <a:t>	Pick ascending or descending order</a:t>
            </a:r>
          </a:p>
          <a:p>
            <a:r>
              <a:t/>
            </a:r>
          </a:p>
          <a:p>
            <a:pPr rtl="0" lvl="0">
              <a:buClr>
                <a:schemeClr val="dk1"/>
              </a:buClr>
              <a:buSzPct val="100000"/>
              <a:buFont typeface="Arial"/>
              <a:buNone/>
            </a:pPr>
            <a:r>
              <a:rPr lang="en">
                <a:solidFill>
                  <a:schemeClr val="dk1"/>
                </a:solidFill>
              </a:rPr>
              <a:t>- Only Data We Want</a:t>
            </a:r>
          </a:p>
          <a:p>
            <a:pPr rtl="0" lvl="0">
              <a:buClr>
                <a:schemeClr val="dk1"/>
              </a:buClr>
              <a:buSzPct val="100000"/>
              <a:buFont typeface="Arial"/>
              <a:buNone/>
            </a:pPr>
            <a:r>
              <a:rPr lang="en">
                <a:solidFill>
                  <a:schemeClr val="dk1"/>
                </a:solidFill>
              </a:rPr>
              <a:t>	Filters support logical operations</a:t>
            </a:r>
          </a:p>
          <a:p>
            <a:pPr rtl="0" lvl="0">
              <a:buClr>
                <a:schemeClr val="dk1"/>
              </a:buClr>
              <a:buSzPct val="100000"/>
              <a:buFont typeface="Arial"/>
              <a:buNone/>
            </a:pPr>
            <a:r>
              <a:rPr lang="en">
                <a:solidFill>
                  <a:schemeClr val="dk1"/>
                </a:solidFill>
              </a:rPr>
              <a:t>	Ex - “I only want buyers for DeNeve</a:t>
            </a:r>
          </a:p>
          <a:p>
            <a:pPr rtl="0" lvl="0">
              <a:buClr>
                <a:schemeClr val="dk1"/>
              </a:buClr>
              <a:buSzPct val="100000"/>
              <a:buFont typeface="Arial"/>
              <a:buNone/>
            </a:pPr>
            <a:r>
              <a:rPr lang="en">
                <a:solidFill>
                  <a:schemeClr val="dk1"/>
                </a:solidFill>
              </a:rPr>
              <a:t>	Dining Hall”</a:t>
            </a:r>
          </a:p>
          <a:p>
            <a:r>
              <a:t/>
            </a:r>
          </a:p>
          <a:p>
            <a:r>
              <a:t/>
            </a:r>
          </a:p>
          <a:p>
            <a:r>
              <a:t/>
            </a:r>
          </a:p>
          <a:p>
            <a:pPr rtl="0" lvl="0">
              <a:buNone/>
            </a:pPr>
            <a:r>
              <a:rPr lang="en"/>
              <a:t>Data processing is handled almost completely server side. The user just needs to specify what data he or she wants.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0" name="Shape 100"/>
        <p:cNvGrpSpPr/>
        <p:nvPr/>
      </p:nvGrpSpPr>
      <p:grpSpPr>
        <a:xfrm>
          <a:off y="0" x="0"/>
          <a:ext cy="0" cx="0"/>
          <a:chOff y="0" x="0"/>
          <a:chExt cy="0" cx="0"/>
        </a:xfrm>
      </p:grpSpPr>
      <p:sp>
        <p:nvSpPr>
          <p:cNvPr id="101" name="Shape 101"/>
          <p:cNvSpPr/>
          <p:nvPr>
            <p:ph idx="2" type="sldImg"/>
          </p:nvPr>
        </p:nvSpPr>
        <p:spPr>
          <a:xfrm>
            <a:off y="685800" x="1714762"/>
            <a:ext cy="3429000" cx="3429300"/>
          </a:xfrm>
          <a:custGeom>
            <a:pathLst>
              <a:path w="120000" extrusionOk="0" h="120000">
                <a:moveTo>
                  <a:pt y="0" x="0"/>
                </a:moveTo>
                <a:lnTo>
                  <a:pt y="0" x="120000"/>
                </a:lnTo>
                <a:lnTo>
                  <a:pt y="120000" x="120000"/>
                </a:lnTo>
                <a:lnTo>
                  <a:pt y="120000" x="0"/>
                </a:lnTo>
                <a:close/>
              </a:path>
            </a:pathLst>
          </a:custGeom>
        </p:spPr>
      </p:sp>
      <p:sp>
        <p:nvSpPr>
          <p:cNvPr id="102" name="Shape 102"/>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sz="1400" lang="en">
                <a:solidFill>
                  <a:schemeClr val="dk1"/>
                </a:solidFill>
              </a:rPr>
              <a:t>Presenting: Bobby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7" name="Shape 107"/>
        <p:cNvGrpSpPr/>
        <p:nvPr/>
      </p:nvGrpSpPr>
      <p:grpSpPr>
        <a:xfrm>
          <a:off y="0" x="0"/>
          <a:ext cy="0" cx="0"/>
          <a:chOff y="0" x="0"/>
          <a:chExt cy="0" cx="0"/>
        </a:xfrm>
      </p:grpSpPr>
      <p:sp>
        <p:nvSpPr>
          <p:cNvPr id="108" name="Shape 108"/>
          <p:cNvSpPr/>
          <p:nvPr>
            <p:ph idx="2" type="sldImg"/>
          </p:nvPr>
        </p:nvSpPr>
        <p:spPr>
          <a:xfrm>
            <a:off y="685800" x="1714753"/>
            <a:ext cy="3429000" cx="3429300"/>
          </a:xfrm>
          <a:custGeom>
            <a:pathLst>
              <a:path w="120000" extrusionOk="0" h="120000">
                <a:moveTo>
                  <a:pt y="0" x="0"/>
                </a:moveTo>
                <a:lnTo>
                  <a:pt y="0" x="120000"/>
                </a:lnTo>
                <a:lnTo>
                  <a:pt y="120000" x="120000"/>
                </a:lnTo>
                <a:lnTo>
                  <a:pt y="120000" x="0"/>
                </a:lnTo>
                <a:close/>
              </a:path>
            </a:pathLst>
          </a:custGeom>
        </p:spPr>
      </p:sp>
      <p:sp>
        <p:nvSpPr>
          <p:cNvPr id="109" name="Shape 109"/>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sz="1400" lang="en">
                <a:solidFill>
                  <a:schemeClr val="dk1"/>
                </a:solidFill>
              </a:rPr>
              <a:t>Presenting: Bobby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2" name="Shape 112"/>
        <p:cNvGrpSpPr/>
        <p:nvPr/>
      </p:nvGrpSpPr>
      <p:grpSpPr>
        <a:xfrm>
          <a:off y="0" x="0"/>
          <a:ext cy="0" cx="0"/>
          <a:chOff y="0" x="0"/>
          <a:chExt cy="0" cx="0"/>
        </a:xfrm>
      </p:grpSpPr>
      <p:sp>
        <p:nvSpPr>
          <p:cNvPr id="113" name="Shape 113"/>
          <p:cNvSpPr/>
          <p:nvPr>
            <p:ph idx="2" type="sldImg"/>
          </p:nvPr>
        </p:nvSpPr>
        <p:spPr>
          <a:xfrm>
            <a:off y="685800" x="1714753"/>
            <a:ext cy="3429000" cx="3429300"/>
          </a:xfrm>
          <a:custGeom>
            <a:pathLst>
              <a:path w="120000" extrusionOk="0" h="120000">
                <a:moveTo>
                  <a:pt y="0" x="0"/>
                </a:moveTo>
                <a:lnTo>
                  <a:pt y="0" x="120000"/>
                </a:lnTo>
                <a:lnTo>
                  <a:pt y="120000" x="120000"/>
                </a:lnTo>
                <a:lnTo>
                  <a:pt y="120000" x="0"/>
                </a:lnTo>
                <a:close/>
              </a:path>
            </a:pathLst>
          </a:custGeom>
        </p:spPr>
      </p:sp>
      <p:sp>
        <p:nvSpPr>
          <p:cNvPr id="114" name="Shape 11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1" name="Shape 121"/>
        <p:cNvGrpSpPr/>
        <p:nvPr/>
      </p:nvGrpSpPr>
      <p:grpSpPr>
        <a:xfrm>
          <a:off y="0" x="0"/>
          <a:ext cy="0" cx="0"/>
          <a:chOff y="0" x="0"/>
          <a:chExt cy="0" cx="0"/>
        </a:xfrm>
      </p:grpSpPr>
      <p:sp>
        <p:nvSpPr>
          <p:cNvPr id="122" name="Shape 122"/>
          <p:cNvSpPr/>
          <p:nvPr>
            <p:ph idx="2" type="sldImg"/>
          </p:nvPr>
        </p:nvSpPr>
        <p:spPr>
          <a:xfrm>
            <a:off y="685800" x="1714762"/>
            <a:ext cy="3429000" cx="3429300"/>
          </a:xfrm>
          <a:custGeom>
            <a:pathLst>
              <a:path w="120000" extrusionOk="0" h="120000">
                <a:moveTo>
                  <a:pt y="0" x="0"/>
                </a:moveTo>
                <a:lnTo>
                  <a:pt y="0" x="120000"/>
                </a:lnTo>
                <a:lnTo>
                  <a:pt y="120000" x="120000"/>
                </a:lnTo>
                <a:lnTo>
                  <a:pt y="120000" x="0"/>
                </a:lnTo>
                <a:close/>
              </a:path>
            </a:pathLst>
          </a:custGeom>
        </p:spPr>
      </p:sp>
      <p:sp>
        <p:nvSpPr>
          <p:cNvPr id="123" name="Shape 123"/>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sz="1400" lang="en">
                <a:solidFill>
                  <a:schemeClr val="dk1"/>
                </a:solidFill>
              </a:rPr>
              <a:t>Presenting: Matthew</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8" name="Shape 128"/>
        <p:cNvGrpSpPr/>
        <p:nvPr/>
      </p:nvGrpSpPr>
      <p:grpSpPr>
        <a:xfrm>
          <a:off y="0" x="0"/>
          <a:ext cy="0" cx="0"/>
          <a:chOff y="0" x="0"/>
          <a:chExt cy="0" cx="0"/>
        </a:xfrm>
      </p:grpSpPr>
      <p:sp>
        <p:nvSpPr>
          <p:cNvPr id="129" name="Shape 129"/>
          <p:cNvSpPr/>
          <p:nvPr>
            <p:ph idx="2" type="sldImg"/>
          </p:nvPr>
        </p:nvSpPr>
        <p:spPr>
          <a:xfrm>
            <a:off y="685800" x="1714762"/>
            <a:ext cy="3429000" cx="3429300"/>
          </a:xfrm>
          <a:custGeom>
            <a:pathLst>
              <a:path w="120000" extrusionOk="0" h="120000">
                <a:moveTo>
                  <a:pt y="0" x="0"/>
                </a:moveTo>
                <a:lnTo>
                  <a:pt y="0" x="120000"/>
                </a:lnTo>
                <a:lnTo>
                  <a:pt y="120000" x="120000"/>
                </a:lnTo>
                <a:lnTo>
                  <a:pt y="120000" x="0"/>
                </a:lnTo>
                <a:close/>
              </a:path>
            </a:pathLst>
          </a:custGeom>
        </p:spPr>
      </p:sp>
      <p:sp>
        <p:nvSpPr>
          <p:cNvPr id="130" name="Shape 130"/>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sz="1400" lang="en">
                <a:solidFill>
                  <a:schemeClr val="dk1"/>
                </a:solidFill>
              </a:rPr>
              <a:t>Presenting: Yuncun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4" name="Shape 134"/>
        <p:cNvGrpSpPr/>
        <p:nvPr/>
      </p:nvGrpSpPr>
      <p:grpSpPr>
        <a:xfrm>
          <a:off y="0" x="0"/>
          <a:ext cy="0" cx="0"/>
          <a:chOff y="0" x="0"/>
          <a:chExt cy="0" cx="0"/>
        </a:xfrm>
      </p:grpSpPr>
      <p:sp>
        <p:nvSpPr>
          <p:cNvPr id="135" name="Shape 135"/>
          <p:cNvSpPr/>
          <p:nvPr>
            <p:ph idx="2" type="sldImg"/>
          </p:nvPr>
        </p:nvSpPr>
        <p:spPr>
          <a:xfrm>
            <a:off y="685800" x="1714762"/>
            <a:ext cy="3429000" cx="3429300"/>
          </a:xfrm>
          <a:custGeom>
            <a:pathLst>
              <a:path w="120000" extrusionOk="0" h="120000">
                <a:moveTo>
                  <a:pt y="0" x="0"/>
                </a:moveTo>
                <a:lnTo>
                  <a:pt y="0" x="120000"/>
                </a:lnTo>
                <a:lnTo>
                  <a:pt y="120000" x="120000"/>
                </a:lnTo>
                <a:lnTo>
                  <a:pt y="120000" x="0"/>
                </a:lnTo>
                <a:close/>
              </a:path>
            </a:pathLst>
          </a:custGeom>
        </p:spPr>
      </p:sp>
      <p:sp>
        <p:nvSpPr>
          <p:cNvPr id="136" name="Shape 13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sz="1400" lang="en">
                <a:solidFill>
                  <a:schemeClr val="dk1"/>
                </a:solidFill>
              </a:rPr>
              <a:t>Presenting: Matthew</a:t>
            </a:r>
          </a:p>
          <a:p>
            <a:r>
              <a:t/>
            </a:r>
          </a:p>
          <a:p>
            <a:pPr>
              <a:buNone/>
            </a:pPr>
            <a:r>
              <a:rPr sz="1400" lang="en">
                <a:solidFill>
                  <a:schemeClr val="dk1"/>
                </a:solidFill>
              </a:rPr>
              <a:t>(iOS interface demo)</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0" name="Shape 140"/>
        <p:cNvGrpSpPr/>
        <p:nvPr/>
      </p:nvGrpSpPr>
      <p:grpSpPr>
        <a:xfrm>
          <a:off y="0" x="0"/>
          <a:ext cy="0" cx="0"/>
          <a:chOff y="0" x="0"/>
          <a:chExt cy="0" cx="0"/>
        </a:xfrm>
      </p:grpSpPr>
      <p:sp>
        <p:nvSpPr>
          <p:cNvPr id="141" name="Shape 141"/>
          <p:cNvSpPr/>
          <p:nvPr>
            <p:ph idx="2" type="sldImg"/>
          </p:nvPr>
        </p:nvSpPr>
        <p:spPr>
          <a:xfrm>
            <a:off y="685800" x="1714762"/>
            <a:ext cy="3429000" cx="3429300"/>
          </a:xfrm>
          <a:custGeom>
            <a:pathLst>
              <a:path w="120000" extrusionOk="0" h="120000">
                <a:moveTo>
                  <a:pt y="0" x="0"/>
                </a:moveTo>
                <a:lnTo>
                  <a:pt y="0" x="120000"/>
                </a:lnTo>
                <a:lnTo>
                  <a:pt y="120000" x="120000"/>
                </a:lnTo>
                <a:lnTo>
                  <a:pt y="120000" x="0"/>
                </a:lnTo>
                <a:close/>
              </a:path>
            </a:pathLst>
          </a:custGeom>
        </p:spPr>
      </p:sp>
      <p:sp>
        <p:nvSpPr>
          <p:cNvPr id="142" name="Shape 14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600"/>
              </a:spcBef>
              <a:buClr>
                <a:schemeClr val="dk1"/>
              </a:buClr>
              <a:buSzPct val="78571"/>
              <a:buFont typeface="Arial"/>
              <a:buNone/>
            </a:pPr>
            <a:r>
              <a:rPr sz="1400" lang="en">
                <a:solidFill>
                  <a:schemeClr val="dk1"/>
                </a:solidFill>
              </a:rPr>
              <a:t>Presenting: Yuncun </a:t>
            </a:r>
          </a:p>
          <a:p>
            <a:r>
              <a:t/>
            </a:r>
          </a:p>
          <a:p>
            <a:pPr rtl="0" lvl="0">
              <a:spcBef>
                <a:spcPts val="600"/>
              </a:spcBef>
              <a:buClr>
                <a:schemeClr val="dk1"/>
              </a:buClr>
              <a:buSzPct val="110000"/>
              <a:buFont typeface="Arial"/>
              <a:buNone/>
            </a:pPr>
            <a:r>
              <a:rPr sz="1000" lang="en">
                <a:solidFill>
                  <a:schemeClr val="dk1"/>
                </a:solidFill>
              </a:rPr>
              <a:t>iOS issues</a:t>
            </a:r>
          </a:p>
          <a:p>
            <a:pPr rtl="0" lvl="0">
              <a:spcBef>
                <a:spcPts val="600"/>
              </a:spcBef>
              <a:buClr>
                <a:schemeClr val="dk1"/>
              </a:buClr>
              <a:buSzPct val="110000"/>
              <a:buFont typeface="Arial"/>
              <a:buNone/>
            </a:pPr>
            <a:r>
              <a:rPr sz="1000" lang="en">
                <a:solidFill>
                  <a:schemeClr val="dk1"/>
                </a:solidFill>
              </a:rPr>
              <a:t>	Inline picker views</a:t>
            </a:r>
          </a:p>
          <a:p>
            <a:pPr rtl="0" lvl="0">
              <a:spcBef>
                <a:spcPts val="600"/>
              </a:spcBef>
              <a:buClr>
                <a:schemeClr val="dk1"/>
              </a:buClr>
              <a:buSzPct val="110000"/>
              <a:buFont typeface="Arial"/>
              <a:buNone/>
            </a:pPr>
            <a:r>
              <a:rPr sz="1000" lang="en">
                <a:solidFill>
                  <a:schemeClr val="dk1"/>
                </a:solidFill>
              </a:rPr>
              <a:t>Android issues</a:t>
            </a:r>
          </a:p>
          <a:p>
            <a:pPr rtl="0" lvl="0">
              <a:spcBef>
                <a:spcPts val="600"/>
              </a:spcBef>
              <a:buClr>
                <a:schemeClr val="dk1"/>
              </a:buClr>
              <a:buSzPct val="110000"/>
              <a:buFont typeface="Arial"/>
              <a:buNone/>
            </a:pPr>
            <a:r>
              <a:rPr sz="1000" lang="en">
                <a:solidFill>
                  <a:schemeClr val="dk1"/>
                </a:solidFill>
              </a:rPr>
              <a:t>	Long setup?</a:t>
            </a:r>
          </a:p>
          <a:p>
            <a:pPr rtl="0" lvl="0">
              <a:spcBef>
                <a:spcPts val="600"/>
              </a:spcBef>
              <a:buClr>
                <a:schemeClr val="dk1"/>
              </a:buClr>
              <a:buSzPct val="110000"/>
              <a:buFont typeface="Arial"/>
              <a:buNone/>
            </a:pPr>
            <a:r>
              <a:rPr sz="1000" lang="en">
                <a:solidFill>
                  <a:schemeClr val="dk1"/>
                </a:solidFill>
              </a:rPr>
              <a:t>Google issues</a:t>
            </a:r>
          </a:p>
          <a:p>
            <a:pPr rtl="0" lvl="0">
              <a:spcBef>
                <a:spcPts val="600"/>
              </a:spcBef>
              <a:buClr>
                <a:schemeClr val="dk1"/>
              </a:buClr>
              <a:buSzPct val="110000"/>
              <a:buFont typeface="Arial"/>
              <a:buNone/>
            </a:pPr>
            <a:r>
              <a:rPr sz="1000" lang="en">
                <a:solidFill>
                  <a:schemeClr val="dk1"/>
                </a:solidFill>
              </a:rPr>
              <a:t>	Price</a:t>
            </a:r>
          </a:p>
          <a:p>
            <a:pPr rtl="0" lvl="0">
              <a:spcBef>
                <a:spcPts val="600"/>
              </a:spcBef>
              <a:buClr>
                <a:schemeClr val="dk1"/>
              </a:buClr>
              <a:buSzPct val="110000"/>
              <a:buFont typeface="Arial"/>
              <a:buNone/>
            </a:pPr>
            <a:r>
              <a:rPr sz="1000" lang="en">
                <a:solidFill>
                  <a:schemeClr val="dk1"/>
                </a:solidFill>
              </a:rPr>
              <a:t>	iOS support</a:t>
            </a:r>
          </a:p>
          <a:p>
            <a:r>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6" name="Shape 146"/>
        <p:cNvGrpSpPr/>
        <p:nvPr/>
      </p:nvGrpSpPr>
      <p:grpSpPr>
        <a:xfrm>
          <a:off y="0" x="0"/>
          <a:ext cy="0" cx="0"/>
          <a:chOff y="0" x="0"/>
          <a:chExt cy="0" cx="0"/>
        </a:xfrm>
      </p:grpSpPr>
      <p:sp>
        <p:nvSpPr>
          <p:cNvPr id="147" name="Shape 147"/>
          <p:cNvSpPr/>
          <p:nvPr>
            <p:ph idx="2" type="sldImg"/>
          </p:nvPr>
        </p:nvSpPr>
        <p:spPr>
          <a:xfrm>
            <a:off y="685800" x="1714762"/>
            <a:ext cy="3429000" cx="3429300"/>
          </a:xfrm>
          <a:custGeom>
            <a:pathLst>
              <a:path w="120000" extrusionOk="0" h="120000">
                <a:moveTo>
                  <a:pt y="0" x="0"/>
                </a:moveTo>
                <a:lnTo>
                  <a:pt y="0" x="120000"/>
                </a:lnTo>
                <a:lnTo>
                  <a:pt y="120000" x="120000"/>
                </a:lnTo>
                <a:lnTo>
                  <a:pt y="120000" x="0"/>
                </a:lnTo>
                <a:close/>
              </a:path>
            </a:pathLst>
          </a:custGeom>
        </p:spPr>
      </p:sp>
      <p:sp>
        <p:nvSpPr>
          <p:cNvPr id="148" name="Shape 148"/>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sz="1400" lang="en">
                <a:solidFill>
                  <a:schemeClr val="dk1"/>
                </a:solidFill>
              </a:rPr>
              <a:t>Presenting: Matthew</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 name="Shape 31"/>
        <p:cNvGrpSpPr/>
        <p:nvPr/>
      </p:nvGrpSpPr>
      <p:grpSpPr>
        <a:xfrm>
          <a:off y="0" x="0"/>
          <a:ext cy="0" cx="0"/>
          <a:chOff y="0" x="0"/>
          <a:chExt cy="0" cx="0"/>
        </a:xfrm>
      </p:grpSpPr>
      <p:sp>
        <p:nvSpPr>
          <p:cNvPr id="32" name="Shape 32"/>
          <p:cNvSpPr/>
          <p:nvPr>
            <p:ph idx="2" type="sldImg"/>
          </p:nvPr>
        </p:nvSpPr>
        <p:spPr>
          <a:xfrm>
            <a:off y="685800" x="1714753"/>
            <a:ext cy="3429000" cx="3429300"/>
          </a:xfrm>
          <a:custGeom>
            <a:pathLst>
              <a:path w="120000" extrusionOk="0" h="120000">
                <a:moveTo>
                  <a:pt y="0" x="0"/>
                </a:moveTo>
                <a:lnTo>
                  <a:pt y="0" x="120000"/>
                </a:lnTo>
                <a:lnTo>
                  <a:pt y="120000" x="120000"/>
                </a:lnTo>
                <a:lnTo>
                  <a:pt y="120000" x="0"/>
                </a:lnTo>
                <a:close/>
              </a:path>
            </a:pathLst>
          </a:custGeom>
        </p:spPr>
      </p:sp>
      <p:sp>
        <p:nvSpPr>
          <p:cNvPr id="33" name="Shape 3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600"/>
              </a:spcBef>
              <a:buClr>
                <a:schemeClr val="dk1"/>
              </a:buClr>
              <a:buSzPct val="78571"/>
              <a:buFont typeface="Arial"/>
              <a:buNone/>
            </a:pPr>
            <a:r>
              <a:rPr sz="1400" lang="en">
                <a:solidFill>
                  <a:schemeClr val="dk1"/>
                </a:solidFill>
              </a:rPr>
              <a:t>Presenting: Bobby</a:t>
            </a:r>
          </a:p>
          <a:p>
            <a:r>
              <a:t/>
            </a:r>
          </a:p>
          <a:p>
            <a:pPr rtl="0" lvl="0">
              <a:spcBef>
                <a:spcPts val="600"/>
              </a:spcBef>
              <a:buClr>
                <a:schemeClr val="dk1"/>
              </a:buClr>
              <a:buSzPct val="78571"/>
              <a:buFont typeface="Arial"/>
              <a:buNone/>
            </a:pPr>
            <a:r>
              <a:rPr sz="1400" lang="en">
                <a:solidFill>
                  <a:schemeClr val="dk1"/>
                </a:solidFill>
              </a:rPr>
              <a:t>Swipes</a:t>
            </a:r>
          </a:p>
          <a:p>
            <a:pPr rtl="0" lvl="0" indent="457200">
              <a:spcBef>
                <a:spcPts val="600"/>
              </a:spcBef>
              <a:buClr>
                <a:schemeClr val="dk1"/>
              </a:buClr>
              <a:buSzPct val="78571"/>
              <a:buFont typeface="Arial"/>
              <a:buNone/>
            </a:pPr>
            <a:r>
              <a:rPr sz="1400" lang="en">
                <a:solidFill>
                  <a:schemeClr val="dk1"/>
                </a:solidFill>
              </a:rPr>
              <a:t>Too many (19P)</a:t>
            </a:r>
          </a:p>
          <a:p>
            <a:pPr rtl="0" lvl="0">
              <a:spcBef>
                <a:spcPts val="600"/>
              </a:spcBef>
              <a:buClr>
                <a:schemeClr val="dk1"/>
              </a:buClr>
              <a:buSzPct val="78571"/>
              <a:buFont typeface="Arial"/>
              <a:buNone/>
            </a:pPr>
            <a:r>
              <a:rPr sz="1400" lang="en">
                <a:solidFill>
                  <a:schemeClr val="dk1"/>
                </a:solidFill>
              </a:rPr>
              <a:t>	Too few (11, apartment life)</a:t>
            </a:r>
          </a:p>
          <a:p>
            <a:r>
              <a:t/>
            </a:r>
          </a:p>
          <a:p>
            <a:pPr lvl="0">
              <a:spcBef>
                <a:spcPts val="600"/>
              </a:spcBef>
              <a:buClr>
                <a:schemeClr val="dk1"/>
              </a:buClr>
              <a:buSzPct val="78571"/>
              <a:buFont typeface="Arial"/>
              <a:buNone/>
            </a:pPr>
            <a:r>
              <a:rPr sz="1400" lang="en">
                <a:solidFill>
                  <a:schemeClr val="dk1"/>
                </a:solidFill>
              </a:rPr>
              <a:t>We make it easy to connect them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 name="Shape 37"/>
        <p:cNvGrpSpPr/>
        <p:nvPr/>
      </p:nvGrpSpPr>
      <p:grpSpPr>
        <a:xfrm>
          <a:off y="0" x="0"/>
          <a:ext cy="0" cx="0"/>
          <a:chOff y="0" x="0"/>
          <a:chExt cy="0" cx="0"/>
        </a:xfrm>
      </p:grpSpPr>
      <p:sp>
        <p:nvSpPr>
          <p:cNvPr id="38" name="Shape 38"/>
          <p:cNvSpPr/>
          <p:nvPr>
            <p:ph idx="2" type="sldImg"/>
          </p:nvPr>
        </p:nvSpPr>
        <p:spPr>
          <a:xfrm>
            <a:off y="685800" x="1714753"/>
            <a:ext cy="3429000" cx="3429300"/>
          </a:xfrm>
          <a:custGeom>
            <a:pathLst>
              <a:path w="120000" extrusionOk="0" h="120000">
                <a:moveTo>
                  <a:pt y="0" x="0"/>
                </a:moveTo>
                <a:lnTo>
                  <a:pt y="0" x="120000"/>
                </a:lnTo>
                <a:lnTo>
                  <a:pt y="120000" x="120000"/>
                </a:lnTo>
                <a:lnTo>
                  <a:pt y="120000" x="0"/>
                </a:lnTo>
                <a:close/>
              </a:path>
            </a:pathLst>
          </a:custGeom>
        </p:spPr>
      </p:sp>
      <p:sp>
        <p:nvSpPr>
          <p:cNvPr id="39" name="Shape 3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sz="1400" lang="en">
                <a:solidFill>
                  <a:schemeClr val="dk1"/>
                </a:solidFill>
              </a:rPr>
              <a:t>Presenting: Matthew</a:t>
            </a:r>
          </a:p>
          <a:p>
            <a:r>
              <a:t/>
            </a:r>
          </a:p>
          <a:p>
            <a:pPr rtl="0" lvl="0">
              <a:buNone/>
            </a:pPr>
            <a:r>
              <a:rPr lang="en">
                <a:solidFill>
                  <a:schemeClr val="dk1"/>
                </a:solidFill>
              </a:rPr>
              <a:t>Elevator pitch</a:t>
            </a:r>
          </a:p>
          <a:p>
            <a:pPr rtl="0" lvl="0">
              <a:buNone/>
            </a:pPr>
            <a:r>
              <a:rPr lang="en">
                <a:solidFill>
                  <a:schemeClr val="dk1"/>
                </a:solidFill>
              </a:rPr>
              <a:t>	There is no one-size-fits-you meal plan. You decide on a plan at the beginning of the quarter and have hope that it works out just right.</a:t>
            </a:r>
          </a:p>
          <a:p>
            <a:r>
              <a:t/>
            </a:r>
          </a:p>
          <a:p>
            <a:r>
              <a:t/>
            </a:r>
          </a:p>
          <a:p>
            <a:pPr rtl="0" lvl="0">
              <a:buNone/>
            </a:pPr>
            <a:r>
              <a:rPr lang="en"/>
              <a:t>Use cases</a:t>
            </a:r>
          </a:p>
          <a:p>
            <a:pPr rtl="0" lvl="0">
              <a:buNone/>
            </a:pPr>
            <a:r>
              <a:rPr lang="en"/>
              <a:t>	19 P — I had a roommate first year who had 19P. At the end of the quarter, he had over 50 swipes left over. Not knowing how to get rid of those swipes, he ended up buying 110 drinks from bcafe and stashing them under his bed. If he could have sold even a fraction of those swipes, it would have been a much better experience for him.</a:t>
            </a:r>
          </a:p>
          <a:p>
            <a:pPr rtl="0" lvl="0">
              <a:buNone/>
            </a:pPr>
            <a:r>
              <a:rPr lang="en"/>
              <a:t>	</a:t>
            </a:r>
          </a:p>
          <a:p>
            <a:pPr rtl="0" lvl="0">
              <a:buNone/>
            </a:pPr>
            <a:r>
              <a:rPr lang="en"/>
              <a:t>	11	I have also had many friends with 11 plans who were never able to eat with friends on the weekend because they didn’t have any swipes left over.</a:t>
            </a:r>
          </a:p>
          <a:p>
            <a:r>
              <a:t/>
            </a:r>
          </a:p>
          <a:p>
            <a:r>
              <a:t/>
            </a:r>
          </a:p>
          <a:p>
            <a: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 name="Shape 47"/>
        <p:cNvGrpSpPr/>
        <p:nvPr/>
      </p:nvGrpSpPr>
      <p:grpSpPr>
        <a:xfrm>
          <a:off y="0" x="0"/>
          <a:ext cy="0" cx="0"/>
          <a:chOff y="0" x="0"/>
          <a:chExt cy="0" cx="0"/>
        </a:xfrm>
      </p:grpSpPr>
      <p:sp>
        <p:nvSpPr>
          <p:cNvPr id="48" name="Shape 48"/>
          <p:cNvSpPr/>
          <p:nvPr>
            <p:ph idx="2" type="sldImg"/>
          </p:nvPr>
        </p:nvSpPr>
        <p:spPr>
          <a:xfrm>
            <a:off y="685800" x="1714762"/>
            <a:ext cy="3429000" cx="3429300"/>
          </a:xfrm>
          <a:custGeom>
            <a:pathLst>
              <a:path w="120000" extrusionOk="0" h="120000">
                <a:moveTo>
                  <a:pt y="0" x="0"/>
                </a:moveTo>
                <a:lnTo>
                  <a:pt y="0" x="120000"/>
                </a:lnTo>
                <a:lnTo>
                  <a:pt y="120000" x="120000"/>
                </a:lnTo>
                <a:lnTo>
                  <a:pt y="120000" x="0"/>
                </a:lnTo>
                <a:close/>
              </a:path>
            </a:pathLst>
          </a:custGeom>
        </p:spPr>
      </p:sp>
      <p:sp>
        <p:nvSpPr>
          <p:cNvPr id="49" name="Shape 4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sz="1400" lang="en">
                <a:solidFill>
                  <a:schemeClr val="dk1"/>
                </a:solidFill>
              </a:rPr>
              <a:t>Presenting: Kyle</a:t>
            </a:r>
          </a:p>
          <a:p>
            <a:r>
              <a:t/>
            </a:r>
          </a:p>
          <a:p>
            <a:pPr rtl="0" lvl="0">
              <a:buClr>
                <a:schemeClr val="dk1"/>
              </a:buClr>
              <a:buSzPct val="78571"/>
              <a:buFont typeface="Arial"/>
              <a:buNone/>
            </a:pPr>
            <a:r>
              <a:rPr sz="1400" lang="en">
                <a:solidFill>
                  <a:schemeClr val="dk1"/>
                </a:solidFill>
              </a:rPr>
              <a:t>We realized that the best way to do this would be through native mobile apps. Therefore we went with making apps for both iOS and Android.</a:t>
            </a:r>
          </a:p>
          <a:p>
            <a:r>
              <a:t/>
            </a:r>
          </a:p>
          <a:p>
            <a:pPr rtl="0" lvl="0">
              <a:buClr>
                <a:schemeClr val="dk1"/>
              </a:buClr>
              <a:buSzPct val="78571"/>
              <a:buFont typeface="Arial"/>
              <a:buNone/>
            </a:pPr>
            <a:r>
              <a:rPr sz="1400" lang="en">
                <a:solidFill>
                  <a:schemeClr val="dk1"/>
                </a:solidFill>
              </a:rPr>
              <a:t>We also needed a way to connect them to each other, to create the largest audience possible. For this reason we chose the Google Mobile Backend Starter Kit</a:t>
            </a:r>
          </a:p>
          <a:p>
            <a:r>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2" name="Shape 52"/>
        <p:cNvGrpSpPr/>
        <p:nvPr/>
      </p:nvGrpSpPr>
      <p:grpSpPr>
        <a:xfrm>
          <a:off y="0" x="0"/>
          <a:ext cy="0" cx="0"/>
          <a:chOff y="0" x="0"/>
          <a:chExt cy="0" cx="0"/>
        </a:xfrm>
      </p:grpSpPr>
      <p:sp>
        <p:nvSpPr>
          <p:cNvPr id="53" name="Shape 53"/>
          <p:cNvSpPr/>
          <p:nvPr>
            <p:ph idx="2" type="sldImg"/>
          </p:nvPr>
        </p:nvSpPr>
        <p:spPr>
          <a:xfrm>
            <a:off y="685800" x="1714753"/>
            <a:ext cy="3429000" cx="3429300"/>
          </a:xfrm>
          <a:custGeom>
            <a:pathLst>
              <a:path w="120000" extrusionOk="0" h="120000">
                <a:moveTo>
                  <a:pt y="0" x="0"/>
                </a:moveTo>
                <a:lnTo>
                  <a:pt y="0" x="120000"/>
                </a:lnTo>
                <a:lnTo>
                  <a:pt y="120000" x="120000"/>
                </a:lnTo>
                <a:lnTo>
                  <a:pt y="120000" x="0"/>
                </a:lnTo>
                <a:close/>
              </a:path>
            </a:pathLst>
          </a:custGeom>
        </p:spPr>
      </p:sp>
      <p:sp>
        <p:nvSpPr>
          <p:cNvPr id="54" name="Shape 5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 name="Shape 59"/>
        <p:cNvGrpSpPr/>
        <p:nvPr/>
      </p:nvGrpSpPr>
      <p:grpSpPr>
        <a:xfrm>
          <a:off y="0" x="0"/>
          <a:ext cy="0" cx="0"/>
          <a:chOff y="0" x="0"/>
          <a:chExt cy="0" cx="0"/>
        </a:xfrm>
      </p:grpSpPr>
      <p:sp>
        <p:nvSpPr>
          <p:cNvPr id="60" name="Shape 60"/>
          <p:cNvSpPr/>
          <p:nvPr>
            <p:ph idx="2" type="sldImg"/>
          </p:nvPr>
        </p:nvSpPr>
        <p:spPr>
          <a:xfrm>
            <a:off y="685800" x="1714762"/>
            <a:ext cy="3429000" cx="3429300"/>
          </a:xfrm>
          <a:custGeom>
            <a:pathLst>
              <a:path w="120000" extrusionOk="0" h="120000">
                <a:moveTo>
                  <a:pt y="0" x="0"/>
                </a:moveTo>
                <a:lnTo>
                  <a:pt y="0" x="120000"/>
                </a:lnTo>
                <a:lnTo>
                  <a:pt y="120000" x="120000"/>
                </a:lnTo>
                <a:lnTo>
                  <a:pt y="120000" x="0"/>
                </a:lnTo>
                <a:close/>
              </a:path>
            </a:pathLst>
          </a:custGeom>
        </p:spPr>
      </p:sp>
      <p:sp>
        <p:nvSpPr>
          <p:cNvPr id="61" name="Shape 61"/>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sz="1400" lang="en">
                <a:solidFill>
                  <a:schemeClr val="dk1"/>
                </a:solidFill>
              </a:rPr>
              <a:t>Presenting: Matthew</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 name="Shape 66"/>
        <p:cNvGrpSpPr/>
        <p:nvPr/>
      </p:nvGrpSpPr>
      <p:grpSpPr>
        <a:xfrm>
          <a:off y="0" x="0"/>
          <a:ext cy="0" cx="0"/>
          <a:chOff y="0" x="0"/>
          <a:chExt cy="0" cx="0"/>
        </a:xfrm>
      </p:grpSpPr>
      <p:sp>
        <p:nvSpPr>
          <p:cNvPr id="67" name="Shape 67"/>
          <p:cNvSpPr/>
          <p:nvPr>
            <p:ph idx="2" type="sldImg"/>
          </p:nvPr>
        </p:nvSpPr>
        <p:spPr>
          <a:xfrm>
            <a:off y="685800" x="1714753"/>
            <a:ext cy="3429000" cx="3429300"/>
          </a:xfrm>
          <a:custGeom>
            <a:pathLst>
              <a:path w="120000" extrusionOk="0" h="120000">
                <a:moveTo>
                  <a:pt y="0" x="0"/>
                </a:moveTo>
                <a:lnTo>
                  <a:pt y="0" x="120000"/>
                </a:lnTo>
                <a:lnTo>
                  <a:pt y="120000" x="120000"/>
                </a:lnTo>
                <a:lnTo>
                  <a:pt y="120000" x="0"/>
                </a:lnTo>
                <a:close/>
              </a:path>
            </a:pathLst>
          </a:custGeom>
        </p:spPr>
      </p:sp>
      <p:sp>
        <p:nvSpPr>
          <p:cNvPr id="68" name="Shape 68"/>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sz="1400" lang="en"/>
              <a:t>Presenting: Kyle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 name="Shape 72"/>
        <p:cNvGrpSpPr/>
        <p:nvPr/>
      </p:nvGrpSpPr>
      <p:grpSpPr>
        <a:xfrm>
          <a:off y="0" x="0"/>
          <a:ext cy="0" cx="0"/>
          <a:chOff y="0" x="0"/>
          <a:chExt cy="0" cx="0"/>
        </a:xfrm>
      </p:grpSpPr>
      <p:sp>
        <p:nvSpPr>
          <p:cNvPr id="73" name="Shape 73"/>
          <p:cNvSpPr/>
          <p:nvPr>
            <p:ph idx="2" type="sldImg"/>
          </p:nvPr>
        </p:nvSpPr>
        <p:spPr>
          <a:xfrm>
            <a:off y="685800" x="1714762"/>
            <a:ext cy="3429000" cx="3429300"/>
          </a:xfrm>
          <a:custGeom>
            <a:pathLst>
              <a:path w="120000" extrusionOk="0" h="120000">
                <a:moveTo>
                  <a:pt y="0" x="0"/>
                </a:moveTo>
                <a:lnTo>
                  <a:pt y="0" x="120000"/>
                </a:lnTo>
                <a:lnTo>
                  <a:pt y="120000" x="120000"/>
                </a:lnTo>
                <a:lnTo>
                  <a:pt y="120000" x="0"/>
                </a:lnTo>
                <a:close/>
              </a:path>
            </a:pathLst>
          </a:custGeom>
        </p:spPr>
      </p:sp>
      <p:sp>
        <p:nvSpPr>
          <p:cNvPr id="74" name="Shape 7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sz="1400" lang="en"/>
              <a:t>Presenting: Rukan </a:t>
            </a:r>
          </a:p>
          <a:p>
            <a:pPr rtl="0" lvl="0">
              <a:buNone/>
            </a:pPr>
            <a:r>
              <a:rPr lang="en"/>
              <a:t>iOS = Xcode</a:t>
            </a:r>
          </a:p>
          <a:p>
            <a:pPr rtl="0" lvl="0">
              <a:buNone/>
            </a:pPr>
            <a:r>
              <a:rPr lang="en"/>
              <a:t>Android = Eclipse</a:t>
            </a:r>
          </a:p>
          <a:p>
            <a:pPr rtl="0" lvl="0">
              <a:buNone/>
            </a:pPr>
            <a:r>
              <a:rPr lang="en"/>
              <a:t>Google Mobile Backend Starter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 name="Shape 78"/>
        <p:cNvGrpSpPr/>
        <p:nvPr/>
      </p:nvGrpSpPr>
      <p:grpSpPr>
        <a:xfrm>
          <a:off y="0" x="0"/>
          <a:ext cy="0" cx="0"/>
          <a:chOff y="0" x="0"/>
          <a:chExt cy="0" cx="0"/>
        </a:xfrm>
      </p:grpSpPr>
      <p:sp>
        <p:nvSpPr>
          <p:cNvPr id="79" name="Shape 79"/>
          <p:cNvSpPr/>
          <p:nvPr>
            <p:ph idx="2" type="sldImg"/>
          </p:nvPr>
        </p:nvSpPr>
        <p:spPr>
          <a:xfrm>
            <a:off y="685800" x="1714762"/>
            <a:ext cy="3429000" cx="3429300"/>
          </a:xfrm>
          <a:custGeom>
            <a:pathLst>
              <a:path w="120000" extrusionOk="0" h="120000">
                <a:moveTo>
                  <a:pt y="0" x="0"/>
                </a:moveTo>
                <a:lnTo>
                  <a:pt y="0" x="120000"/>
                </a:lnTo>
                <a:lnTo>
                  <a:pt y="120000" x="120000"/>
                </a:lnTo>
                <a:lnTo>
                  <a:pt y="120000" x="0"/>
                </a:lnTo>
                <a:close/>
              </a:path>
            </a:pathLst>
          </a:custGeom>
        </p:spPr>
      </p:sp>
      <p:sp>
        <p:nvSpPr>
          <p:cNvPr id="80" name="Shape 8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sz="1400" lang="en"/>
              <a:t>Presenting: Rukan</a:t>
            </a: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type="ctrTitle"/>
          </p:nvPr>
        </p:nvSpPr>
        <p:spPr>
          <a:xfrm>
            <a:off y="2111123" x="685800"/>
            <a:ext cy="1546500" cx="7772400"/>
          </a:xfrm>
          <a:prstGeom prst="rect">
            <a:avLst/>
          </a:prstGeom>
        </p:spPr>
        <p:txBody>
          <a:bodyPr bIns="91425" rIns="91425" lIns="91425" tIns="91425" anchor="b" anchorCtr="0"/>
          <a:lstStyle>
            <a:lvl1pPr algn="ctr" indent="304800">
              <a:buSzPct val="100000"/>
              <a:defRPr sz="4800"/>
            </a:lvl1pPr>
            <a:lvl2pPr algn="ctr" indent="304800">
              <a:buSzPct val="100000"/>
              <a:defRPr sz="4800"/>
            </a:lvl2pPr>
            <a:lvl3pPr algn="ctr" indent="304800">
              <a:buSzPct val="100000"/>
              <a:defRPr sz="4800"/>
            </a:lvl3pPr>
            <a:lvl4pPr algn="ctr" indent="304800">
              <a:buSzPct val="100000"/>
              <a:defRPr sz="4800"/>
            </a:lvl4pPr>
            <a:lvl5pPr algn="ctr" indent="304800">
              <a:buSzPct val="100000"/>
              <a:defRPr sz="4800"/>
            </a:lvl5pPr>
            <a:lvl6pPr algn="ctr" indent="304800">
              <a:buSzPct val="100000"/>
              <a:defRPr sz="4800"/>
            </a:lvl6pPr>
            <a:lvl7pPr algn="ctr" indent="304800">
              <a:buSzPct val="100000"/>
              <a:defRPr sz="4800"/>
            </a:lvl7pPr>
            <a:lvl8pPr algn="ctr" indent="304800">
              <a:buSzPct val="100000"/>
              <a:defRPr sz="4800"/>
            </a:lvl8pPr>
            <a:lvl9pPr algn="ctr" indent="304800">
              <a:buSzPct val="100000"/>
              <a:defRPr sz="4800"/>
            </a:lvl9pPr>
          </a:lstStyle>
          <a:p/>
        </p:txBody>
      </p:sp>
      <p:sp>
        <p:nvSpPr>
          <p:cNvPr id="9" name="Shape 9"/>
          <p:cNvSpPr txBox="1"/>
          <p:nvPr>
            <p:ph idx="1" type="subTitle"/>
          </p:nvPr>
        </p:nvSpPr>
        <p:spPr>
          <a:xfrm>
            <a:off y="3786737" x="685800"/>
            <a:ext cy="1046400" cx="7772400"/>
          </a:xfrm>
          <a:prstGeom prst="rect">
            <a:avLst/>
          </a:prstGeom>
        </p:spPr>
        <p:txBody>
          <a:bodyPr bIns="91425" rIns="91425" lIns="91425" tIns="91425" anchor="t" anchorCtr="0"/>
          <a:lstStyle>
            <a:lvl1pPr algn="ctr" marL="0">
              <a:spcBef>
                <a:spcPts val="0"/>
              </a:spcBef>
              <a:buClr>
                <a:schemeClr val="dk2"/>
              </a:buClr>
              <a:buNone/>
              <a:defRPr>
                <a:solidFill>
                  <a:schemeClr val="dk2"/>
                </a:solidFill>
              </a:defRPr>
            </a:lvl1pPr>
            <a:lvl2pPr algn="ctr" indent="190500" marL="0">
              <a:spcBef>
                <a:spcPts val="0"/>
              </a:spcBef>
              <a:buClr>
                <a:schemeClr val="dk2"/>
              </a:buClr>
              <a:buSzPct val="100000"/>
              <a:buNone/>
              <a:defRPr sz="3000">
                <a:solidFill>
                  <a:schemeClr val="dk2"/>
                </a:solidFill>
              </a:defRPr>
            </a:lvl2pPr>
            <a:lvl3pPr algn="ctr" indent="190500" marL="0">
              <a:spcBef>
                <a:spcPts val="0"/>
              </a:spcBef>
              <a:buClr>
                <a:schemeClr val="dk2"/>
              </a:buClr>
              <a:buSzPct val="100000"/>
              <a:buNone/>
              <a:defRPr sz="3000">
                <a:solidFill>
                  <a:schemeClr val="dk2"/>
                </a:solidFill>
              </a:defRPr>
            </a:lvl3pPr>
            <a:lvl4pPr algn="ctr" indent="190500" marL="0">
              <a:spcBef>
                <a:spcPts val="0"/>
              </a:spcBef>
              <a:buClr>
                <a:schemeClr val="dk2"/>
              </a:buClr>
              <a:buSzPct val="100000"/>
              <a:buNone/>
              <a:defRPr sz="3000">
                <a:solidFill>
                  <a:schemeClr val="dk2"/>
                </a:solidFill>
              </a:defRPr>
            </a:lvl4pPr>
            <a:lvl5pPr algn="ctr" indent="190500" marL="0">
              <a:spcBef>
                <a:spcPts val="0"/>
              </a:spcBef>
              <a:buClr>
                <a:schemeClr val="dk2"/>
              </a:buClr>
              <a:buSzPct val="100000"/>
              <a:buNone/>
              <a:defRPr sz="3000">
                <a:solidFill>
                  <a:schemeClr val="dk2"/>
                </a:solidFill>
              </a:defRPr>
            </a:lvl5pPr>
            <a:lvl6pPr algn="ctr" indent="190500" marL="0">
              <a:spcBef>
                <a:spcPts val="0"/>
              </a:spcBef>
              <a:buClr>
                <a:schemeClr val="dk2"/>
              </a:buClr>
              <a:buSzPct val="100000"/>
              <a:buNone/>
              <a:defRPr sz="3000">
                <a:solidFill>
                  <a:schemeClr val="dk2"/>
                </a:solidFill>
              </a:defRPr>
            </a:lvl6pPr>
            <a:lvl7pPr algn="ctr" indent="190500" marL="0">
              <a:spcBef>
                <a:spcPts val="0"/>
              </a:spcBef>
              <a:buClr>
                <a:schemeClr val="dk2"/>
              </a:buClr>
              <a:buSzPct val="100000"/>
              <a:buNone/>
              <a:defRPr sz="3000">
                <a:solidFill>
                  <a:schemeClr val="dk2"/>
                </a:solidFill>
              </a:defRPr>
            </a:lvl7pPr>
            <a:lvl8pPr algn="ctr" indent="190500" marL="0">
              <a:spcBef>
                <a:spcPts val="0"/>
              </a:spcBef>
              <a:buClr>
                <a:schemeClr val="dk2"/>
              </a:buClr>
              <a:buSzPct val="100000"/>
              <a:buNone/>
              <a:defRPr sz="3000">
                <a:solidFill>
                  <a:schemeClr val="dk2"/>
                </a:solidFill>
              </a:defRPr>
            </a:lvl8pPr>
            <a:lvl9pPr algn="ctr" indent="190500" marL="0">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74637" x="457200"/>
            <a:ext cy="11430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2" name="Shape 12"/>
          <p:cNvSpPr txBox="1"/>
          <p:nvPr>
            <p:ph idx="1" type="body"/>
          </p:nvPr>
        </p:nvSpPr>
        <p:spPr>
          <a:xfrm>
            <a:off y="1600200" x="457200"/>
            <a:ext cy="4967700" cx="8229600"/>
          </a:xfrm>
          <a:prstGeom prst="rect">
            <a:avLst/>
          </a:prstGeom>
        </p:spPr>
        <p:txBody>
          <a:bodyPr bIns="91425" rIns="91425" lIns="91425" tIns="91425" anchor="t" anchorCtr="0"/>
          <a:lstStyle>
            <a:lvl1pPr>
              <a:defRPr/>
            </a:lvl1pPr>
            <a:lvl2pPr indent="457200">
              <a:defRPr/>
            </a:lvl2pPr>
            <a:lvl3pPr indent="914400">
              <a:defRPr/>
            </a:lvl3pPr>
            <a:lvl4pPr indent="1371600">
              <a:defRPr/>
            </a:lvl4pPr>
            <a:lvl5pPr>
              <a:defRPr/>
            </a:lvl5pPr>
            <a:lvl6pPr>
              <a:defRPr/>
            </a:lvl6pPr>
            <a:lvl7pPr>
              <a:defRPr/>
            </a:lvl7pPr>
            <a:lvl8pPr>
              <a:defRPr/>
            </a:lvl8pPr>
            <a:lvl9pP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74637" x="457200"/>
            <a:ext cy="11430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5" name="Shape 15"/>
          <p:cNvSpPr txBox="1"/>
          <p:nvPr>
            <p:ph idx="1" type="body"/>
          </p:nvPr>
        </p:nvSpPr>
        <p:spPr>
          <a:xfrm>
            <a:off y="1600200" x="457200"/>
            <a:ext cy="4967700" cx="39945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6" name="Shape 16"/>
          <p:cNvSpPr txBox="1"/>
          <p:nvPr>
            <p:ph idx="2" type="body"/>
          </p:nvPr>
        </p:nvSpPr>
        <p:spPr>
          <a:xfrm>
            <a:off y="1600200" x="4692273"/>
            <a:ext cy="4967700" cx="39945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74637" x="457200"/>
            <a:ext cy="11430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5875079" x="457200"/>
            <a:ext cy="692700" cx="8229600"/>
          </a:xfrm>
          <a:prstGeom prst="rect">
            <a:avLst/>
          </a:prstGeom>
        </p:spPr>
        <p:txBody>
          <a:bodyPr bIns="91425" rIns="91425" lIns="91425" tIns="91425" anchor="t" anchorCtr="0"/>
          <a:lstStyle>
            <a:lvl1pPr algn="ctr" indent="-171450" marL="285750">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8229600"/>
          </a:xfrm>
          <a:prstGeom prst="rect">
            <a:avLst/>
          </a:prstGeom>
        </p:spPr>
        <p:txBody>
          <a:bodyPr bIns="91425" rIns="91425" lIns="91425" tIns="91425" anchor="b" anchorCtr="0"/>
          <a:lstStyle>
            <a:lvl1pPr marL="0">
              <a:buClr>
                <a:schemeClr val="dk1"/>
              </a:buClr>
              <a:buSzPct val="100000"/>
              <a:buNone/>
              <a:defRPr b="1" sz="3600">
                <a:solidFill>
                  <a:schemeClr val="dk1"/>
                </a:solidFill>
              </a:defRPr>
            </a:lvl1pPr>
            <a:lvl2pPr indent="228600" marL="0">
              <a:buClr>
                <a:schemeClr val="dk1"/>
              </a:buClr>
              <a:buSzPct val="100000"/>
              <a:buNone/>
              <a:defRPr b="1" sz="3600">
                <a:solidFill>
                  <a:schemeClr val="dk1"/>
                </a:solidFill>
              </a:defRPr>
            </a:lvl2pPr>
            <a:lvl3pPr indent="228600" marL="0">
              <a:buClr>
                <a:schemeClr val="dk1"/>
              </a:buClr>
              <a:buSzPct val="100000"/>
              <a:buNone/>
              <a:defRPr b="1" sz="3600">
                <a:solidFill>
                  <a:schemeClr val="dk1"/>
                </a:solidFill>
              </a:defRPr>
            </a:lvl3pPr>
            <a:lvl4pPr indent="228600" marL="0">
              <a:buClr>
                <a:schemeClr val="dk1"/>
              </a:buClr>
              <a:buSzPct val="100000"/>
              <a:buNone/>
              <a:defRPr b="1" sz="3600">
                <a:solidFill>
                  <a:schemeClr val="dk1"/>
                </a:solidFill>
              </a:defRPr>
            </a:lvl4pPr>
            <a:lvl5pPr indent="228600" marL="0">
              <a:buClr>
                <a:schemeClr val="dk1"/>
              </a:buClr>
              <a:buSzPct val="100000"/>
              <a:buNone/>
              <a:defRPr b="1" sz="3600">
                <a:solidFill>
                  <a:schemeClr val="dk1"/>
                </a:solidFill>
              </a:defRPr>
            </a:lvl5pPr>
            <a:lvl6pPr indent="228600" marL="0">
              <a:buClr>
                <a:schemeClr val="dk1"/>
              </a:buClr>
              <a:buSzPct val="100000"/>
              <a:buNone/>
              <a:defRPr b="1" sz="3600">
                <a:solidFill>
                  <a:schemeClr val="dk1"/>
                </a:solidFill>
              </a:defRPr>
            </a:lvl6pPr>
            <a:lvl7pPr indent="228600" marL="0">
              <a:buClr>
                <a:schemeClr val="dk1"/>
              </a:buClr>
              <a:buSzPct val="100000"/>
              <a:buNone/>
              <a:defRPr b="1" sz="3600">
                <a:solidFill>
                  <a:schemeClr val="dk1"/>
                </a:solidFill>
              </a:defRPr>
            </a:lvl7pPr>
            <a:lvl8pPr indent="228600" marL="0">
              <a:buClr>
                <a:schemeClr val="dk1"/>
              </a:buClr>
              <a:buSzPct val="100000"/>
              <a:buNone/>
              <a:defRPr b="1" sz="3600">
                <a:solidFill>
                  <a:schemeClr val="dk1"/>
                </a:solidFill>
              </a:defRPr>
            </a:lvl8pPr>
            <a:lvl9pPr indent="228600" marL="0">
              <a:buClr>
                <a:schemeClr val="dk1"/>
              </a:buClr>
              <a:buSzPct val="100000"/>
              <a:buNone/>
              <a:defRPr b="1" sz="3600">
                <a:solidFill>
                  <a:schemeClr val="dk1"/>
                </a:solidFill>
              </a:defRPr>
            </a:lvl9pPr>
          </a:lstStyle>
          <a:p/>
        </p:txBody>
      </p:sp>
      <p:sp>
        <p:nvSpPr>
          <p:cNvPr id="6" name="Shape 6"/>
          <p:cNvSpPr txBox="1"/>
          <p:nvPr>
            <p:ph idx="1" type="body"/>
          </p:nvPr>
        </p:nvSpPr>
        <p:spPr>
          <a:xfrm>
            <a:off y="1600200" x="457200"/>
            <a:ext cy="4967700" cx="8229600"/>
          </a:xfrm>
          <a:prstGeom prst="rect">
            <a:avLst/>
          </a:prstGeom>
        </p:spPr>
        <p:txBody>
          <a:bodyPr bIns="91425" rIns="91425" lIns="91425" tIns="91425" anchor="t" anchorCtr="0"/>
          <a:lstStyle>
            <a:lvl1pPr indent="-152400" marL="342900">
              <a:spcBef>
                <a:spcPts val="600"/>
              </a:spcBef>
              <a:buClr>
                <a:schemeClr val="dk1"/>
              </a:buClr>
              <a:buSzPct val="100000"/>
              <a:defRPr sz="3000">
                <a:solidFill>
                  <a:schemeClr val="dk1"/>
                </a:solidFill>
              </a:defRPr>
            </a:lvl1pPr>
            <a:lvl2pPr indent="-133350" marL="742950">
              <a:spcBef>
                <a:spcPts val="480"/>
              </a:spcBef>
              <a:buClr>
                <a:schemeClr val="dk1"/>
              </a:buClr>
              <a:buSzPct val="100000"/>
              <a:defRPr sz="2400">
                <a:solidFill>
                  <a:schemeClr val="dk1"/>
                </a:solidFill>
              </a:defRPr>
            </a:lvl2pPr>
            <a:lvl3pPr indent="-76200" marL="1143000">
              <a:spcBef>
                <a:spcPts val="480"/>
              </a:spcBef>
              <a:buClr>
                <a:schemeClr val="dk1"/>
              </a:buClr>
              <a:buSzPct val="100000"/>
              <a:defRPr sz="2400">
                <a:solidFill>
                  <a:schemeClr val="dk1"/>
                </a:solidFill>
              </a:defRPr>
            </a:lvl3pPr>
            <a:lvl4pPr indent="-114300" marL="1600200">
              <a:spcBef>
                <a:spcPts val="360"/>
              </a:spcBef>
              <a:buClr>
                <a:schemeClr val="dk1"/>
              </a:buClr>
              <a:buSzPct val="100000"/>
              <a:defRPr sz="1800">
                <a:solidFill>
                  <a:schemeClr val="dk1"/>
                </a:solidFill>
              </a:defRPr>
            </a:lvl4pPr>
            <a:lvl5pPr indent="-114300" marL="2057400">
              <a:spcBef>
                <a:spcPts val="360"/>
              </a:spcBef>
              <a:buClr>
                <a:schemeClr val="dk1"/>
              </a:buClr>
              <a:buSzPct val="100000"/>
              <a:defRPr sz="1800">
                <a:solidFill>
                  <a:schemeClr val="dk1"/>
                </a:solidFill>
              </a:defRPr>
            </a:lvl5pPr>
            <a:lvl6pPr indent="-114300" marL="2514600">
              <a:spcBef>
                <a:spcPts val="360"/>
              </a:spcBef>
              <a:buClr>
                <a:schemeClr val="dk1"/>
              </a:buClr>
              <a:buSzPct val="100000"/>
              <a:defRPr sz="1800">
                <a:solidFill>
                  <a:schemeClr val="dk1"/>
                </a:solidFill>
              </a:defRPr>
            </a:lvl6pPr>
            <a:lvl7pPr indent="-114300" marL="2971800">
              <a:spcBef>
                <a:spcPts val="360"/>
              </a:spcBef>
              <a:buClr>
                <a:schemeClr val="dk1"/>
              </a:buClr>
              <a:buSzPct val="100000"/>
              <a:defRPr sz="1800">
                <a:solidFill>
                  <a:schemeClr val="dk1"/>
                </a:solidFill>
              </a:defRPr>
            </a:lvl7pPr>
            <a:lvl8pPr indent="-114300" marL="3429000">
              <a:spcBef>
                <a:spcPts val="360"/>
              </a:spcBef>
              <a:buClr>
                <a:schemeClr val="dk1"/>
              </a:buClr>
              <a:buSzPct val="100000"/>
              <a:defRPr sz="1800">
                <a:solidFill>
                  <a:schemeClr val="dk1"/>
                </a:solidFill>
              </a:defRPr>
            </a:lvl8pPr>
            <a:lvl9pPr indent="-114300" marL="3886200">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4"/><Relationship Target="../media/image01.jp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1.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4"/><Relationship Target="../media/image09.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media/image08.pn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1.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11.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10.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2111123" x="685800"/>
            <a:ext cy="1546500" cx="7772400"/>
          </a:xfrm>
          <a:prstGeom prst="rect">
            <a:avLst/>
          </a:prstGeom>
        </p:spPr>
        <p:txBody>
          <a:bodyPr bIns="91425" rIns="91425" lIns="91425" tIns="91425" anchor="b" anchorCtr="0">
            <a:noAutofit/>
          </a:bodyPr>
          <a:lstStyle/>
          <a:p>
            <a:pPr>
              <a:buNone/>
            </a:pPr>
            <a:r>
              <a:rPr lang="en"/>
              <a:t>Bruin Swipes</a:t>
            </a:r>
          </a:p>
        </p:txBody>
      </p:sp>
      <p:sp>
        <p:nvSpPr>
          <p:cNvPr id="24" name="Shape 24"/>
          <p:cNvSpPr txBox="1"/>
          <p:nvPr>
            <p:ph idx="1" type="subTitle"/>
          </p:nvPr>
        </p:nvSpPr>
        <p:spPr>
          <a:xfrm>
            <a:off y="3786737" x="685800"/>
            <a:ext cy="1046400" cx="7772400"/>
          </a:xfrm>
          <a:prstGeom prst="rect">
            <a:avLst/>
          </a:prstGeom>
        </p:spPr>
        <p:txBody>
          <a:bodyPr bIns="91425" rIns="91425" lIns="91425" tIns="91425" anchor="t" anchorCtr="0">
            <a:noAutofit/>
          </a:bodyPr>
          <a:lstStyle/>
          <a:p>
            <a:pPr>
              <a:buNone/>
            </a:pPr>
            <a:r>
              <a:rPr lang="en"/>
              <a:t>Swipe exchange made easy</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y="0" x="0"/>
          <a:ext cy="0" cx="0"/>
          <a:chOff y="0" x="0"/>
          <a:chExt cy="0" cx="0"/>
        </a:xfrm>
      </p:grpSpPr>
      <p:sp>
        <p:nvSpPr>
          <p:cNvPr id="82" name="Shape 82"/>
          <p:cNvSpPr txBox="1"/>
          <p:nvPr>
            <p:ph type="title"/>
          </p:nvPr>
        </p:nvSpPr>
        <p:spPr>
          <a:xfrm>
            <a:off y="274637" x="457200"/>
            <a:ext cy="1143299" cx="8229600"/>
          </a:xfrm>
          <a:prstGeom prst="rect">
            <a:avLst/>
          </a:prstGeom>
        </p:spPr>
        <p:txBody>
          <a:bodyPr bIns="91425" rIns="91425" lIns="91425" tIns="91425" anchor="b" anchorCtr="0">
            <a:noAutofit/>
          </a:bodyPr>
          <a:lstStyle/>
          <a:p>
            <a:pPr rtl="0" lvl="0">
              <a:buNone/>
            </a:pPr>
            <a:r>
              <a:rPr lang="en"/>
              <a:t>What Will Our Data Look Like?</a:t>
            </a:r>
          </a:p>
        </p:txBody>
      </p:sp>
      <p:sp>
        <p:nvSpPr>
          <p:cNvPr id="83" name="Shape 83"/>
          <p:cNvSpPr/>
          <p:nvPr/>
        </p:nvSpPr>
        <p:spPr>
          <a:xfrm>
            <a:off y="1842825" x="623887"/>
            <a:ext cy="4162425" cx="7896225"/>
          </a:xfrm>
          <a:prstGeom prst="rect">
            <a:avLst/>
          </a:prstGeom>
          <a:blipFill>
            <a:blip r:embed="rId3"/>
            <a:stretch>
              <a:fillRect/>
            </a:stretch>
          </a:blipFill>
        </p:spPr>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y="0" x="0"/>
          <a:ext cy="0" cx="0"/>
          <a:chOff y="0" x="0"/>
          <a:chExt cy="0" cx="0"/>
        </a:xfrm>
      </p:grpSpPr>
      <p:sp>
        <p:nvSpPr>
          <p:cNvPr id="88" name="Shape 88"/>
          <p:cNvSpPr txBox="1"/>
          <p:nvPr>
            <p:ph type="title"/>
          </p:nvPr>
        </p:nvSpPr>
        <p:spPr>
          <a:xfrm>
            <a:off y="274637" x="457200"/>
            <a:ext cy="1143299" cx="8229600"/>
          </a:xfrm>
          <a:prstGeom prst="rect">
            <a:avLst/>
          </a:prstGeom>
        </p:spPr>
        <p:txBody>
          <a:bodyPr bIns="91425" rIns="91425" lIns="91425" tIns="91425" anchor="b" anchorCtr="0">
            <a:noAutofit/>
          </a:bodyPr>
          <a:lstStyle/>
          <a:p>
            <a:pPr rtl="0" lvl="0">
              <a:buNone/>
            </a:pPr>
            <a:r>
              <a:rPr lang="en"/>
              <a:t>Backend — Retrieving Data</a:t>
            </a:r>
          </a:p>
        </p:txBody>
      </p:sp>
      <p:sp>
        <p:nvSpPr>
          <p:cNvPr id="89" name="Shape 89"/>
          <p:cNvSpPr/>
          <p:nvPr/>
        </p:nvSpPr>
        <p:spPr>
          <a:xfrm>
            <a:off y="3486625" x="381000"/>
            <a:ext cy="2603824" cx="2603824"/>
          </a:xfrm>
          <a:prstGeom prst="rect">
            <a:avLst/>
          </a:prstGeom>
          <a:blipFill>
            <a:blip r:embed="rId3"/>
            <a:stretch>
              <a:fillRect/>
            </a:stretch>
          </a:blipFill>
        </p:spPr>
      </p:sp>
      <p:sp>
        <p:nvSpPr>
          <p:cNvPr id="90" name="Shape 90"/>
          <p:cNvSpPr/>
          <p:nvPr/>
        </p:nvSpPr>
        <p:spPr>
          <a:xfrm>
            <a:off y="1791175" x="1350950"/>
            <a:ext cy="1695450" cx="1990725"/>
          </a:xfrm>
          <a:prstGeom prst="rect">
            <a:avLst/>
          </a:prstGeom>
          <a:blipFill>
            <a:blip r:embed="rId4"/>
            <a:stretch>
              <a:fillRect/>
            </a:stretch>
          </a:blipFill>
        </p:spPr>
      </p:sp>
      <p:sp>
        <p:nvSpPr>
          <p:cNvPr id="91" name="Shape 91"/>
          <p:cNvSpPr txBox="1"/>
          <p:nvPr/>
        </p:nvSpPr>
        <p:spPr>
          <a:xfrm>
            <a:off y="2065512" x="493550"/>
            <a:ext cy="457200" cx="3657600"/>
          </a:xfrm>
          <a:prstGeom prst="rect">
            <a:avLst/>
          </a:prstGeom>
        </p:spPr>
        <p:txBody>
          <a:bodyPr bIns="91425" rIns="91425" lIns="91425" tIns="91425" anchor="t" anchorCtr="0">
            <a:noAutofit/>
          </a:bodyPr>
          <a:lstStyle/>
          <a:p>
            <a:pPr algn="ctr" rtl="0" lvl="0">
              <a:buNone/>
            </a:pPr>
            <a:r>
              <a:rPr sz="2400" lang="en"/>
              <a:t>I want</a:t>
            </a:r>
          </a:p>
          <a:p>
            <a:pPr algn="ctr">
              <a:buNone/>
            </a:pPr>
            <a:r>
              <a:rPr sz="2400" lang="en"/>
              <a:t>my data!</a:t>
            </a:r>
          </a:p>
        </p:txBody>
      </p:sp>
      <p:sp>
        <p:nvSpPr>
          <p:cNvPr id="92" name="Shape 92"/>
          <p:cNvSpPr txBox="1"/>
          <p:nvPr/>
        </p:nvSpPr>
        <p:spPr>
          <a:xfrm>
            <a:off y="1633450" x="3856375"/>
            <a:ext cy="4740599" cx="4685700"/>
          </a:xfrm>
          <a:prstGeom prst="rect">
            <a:avLst/>
          </a:prstGeom>
        </p:spPr>
        <p:txBody>
          <a:bodyPr bIns="91425" rIns="91425" lIns="91425" tIns="91425" anchor="t" anchorCtr="0">
            <a:noAutofit/>
          </a:bodyPr>
          <a:lstStyle/>
          <a:p>
            <a:pPr rtl="0" lvl="0">
              <a:buNone/>
            </a:pPr>
            <a:r>
              <a:rPr sz="2400" lang="en"/>
              <a:t>
</a:t>
            </a:r>
          </a:p>
          <a:p>
            <a:pPr rtl="0" lvl="0">
              <a:buNone/>
            </a:pPr>
            <a:r>
              <a:rPr sz="2400" lang="en"/>
              <a:t>- Multiple Backends?</a:t>
            </a:r>
          </a:p>
          <a:p>
            <a:r>
              <a:t/>
            </a:r>
          </a:p>
          <a:p>
            <a:pPr rtl="0" lvl="0">
              <a:buClr>
                <a:schemeClr val="dk1"/>
              </a:buClr>
              <a:buSzPct val="45833"/>
              <a:buFont typeface="Arial"/>
              <a:buNone/>
            </a:pPr>
            <a:r>
              <a:rPr sz="2400" lang="en">
                <a:solidFill>
                  <a:schemeClr val="dk1"/>
                </a:solidFill>
              </a:rPr>
              <a:t>- Set a Time Scope</a:t>
            </a:r>
          </a:p>
          <a:p>
            <a:r>
              <a:t/>
            </a:r>
          </a:p>
          <a:p>
            <a:pPr rtl="0" lvl="0">
              <a:buClr>
                <a:schemeClr val="dk1"/>
              </a:buClr>
              <a:buSzPct val="45833"/>
              <a:buFont typeface="Arial"/>
              <a:buNone/>
            </a:pPr>
            <a:r>
              <a:rPr sz="2400" lang="en">
                <a:solidFill>
                  <a:schemeClr val="dk1"/>
                </a:solidFill>
              </a:rPr>
              <a:t>- Limit Responses</a:t>
            </a:r>
          </a:p>
          <a:p>
            <a:r>
              <a:t/>
            </a:r>
          </a:p>
          <a:p>
            <a:pPr rtl="0" lvl="0">
              <a:buClr>
                <a:schemeClr val="dk1"/>
              </a:buClr>
              <a:buSzPct val="45833"/>
              <a:buFont typeface="Arial"/>
              <a:buNone/>
            </a:pPr>
            <a:r>
              <a:rPr sz="2400" lang="en">
                <a:solidFill>
                  <a:schemeClr val="dk1"/>
                </a:solidFill>
              </a:rPr>
              <a:t>- Sort Responses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y="0" x="0"/>
          <a:ext cy="0" cx="0"/>
          <a:chOff y="0" x="0"/>
          <a:chExt cy="0" cx="0"/>
        </a:xfrm>
      </p:grpSpPr>
      <p:sp>
        <p:nvSpPr>
          <p:cNvPr id="97" name="Shape 97"/>
          <p:cNvSpPr txBox="1"/>
          <p:nvPr>
            <p:ph type="title"/>
          </p:nvPr>
        </p:nvSpPr>
        <p:spPr>
          <a:xfrm>
            <a:off y="274637" x="457200"/>
            <a:ext cy="1143299" cx="8229600"/>
          </a:xfrm>
          <a:prstGeom prst="rect">
            <a:avLst/>
          </a:prstGeom>
        </p:spPr>
        <p:txBody>
          <a:bodyPr bIns="91425" rIns="91425" lIns="91425" tIns="91425" anchor="b" anchorCtr="0">
            <a:noAutofit/>
          </a:bodyPr>
          <a:lstStyle/>
          <a:p>
            <a:pPr>
              <a:buNone/>
            </a:pPr>
            <a:r>
              <a:rPr lang="en"/>
              <a:t>UML</a:t>
            </a:r>
          </a:p>
        </p:txBody>
      </p:sp>
      <p:sp>
        <p:nvSpPr>
          <p:cNvPr id="98" name="Shape 98"/>
          <p:cNvSpPr txBox="1"/>
          <p:nvPr>
            <p:ph idx="1" type="body"/>
          </p:nvPr>
        </p:nvSpPr>
        <p:spPr>
          <a:xfrm>
            <a:off y="1600200" x="457200"/>
            <a:ext cy="4967700" cx="8229600"/>
          </a:xfrm>
          <a:prstGeom prst="rect">
            <a:avLst/>
          </a:prstGeom>
        </p:spPr>
        <p:txBody>
          <a:bodyPr bIns="91425" rIns="91425" lIns="91425" tIns="91425" anchor="t" anchorCtr="0">
            <a:noAutofit/>
          </a:bodyPr>
          <a:lstStyle/>
          <a:p>
            <a:pPr>
              <a:buNone/>
            </a:pPr>
            <a:r>
              <a:rPr sz="2400" lang="en"/>
              <a:t>Use Case - Buy and Sell Listings:</a:t>
            </a:r>
          </a:p>
        </p:txBody>
      </p:sp>
      <p:sp>
        <p:nvSpPr>
          <p:cNvPr id="99" name="Shape 99"/>
          <p:cNvSpPr/>
          <p:nvPr/>
        </p:nvSpPr>
        <p:spPr>
          <a:xfrm>
            <a:off y="2007987" x="-98837"/>
            <a:ext cy="4752975" cx="8734425"/>
          </a:xfrm>
          <a:prstGeom prst="rect">
            <a:avLst/>
          </a:prstGeom>
          <a:blipFill>
            <a:blip r:embed="rId3"/>
            <a:stretch>
              <a:fillRect/>
            </a:stretch>
          </a:blipFill>
          <a:ln>
            <a:noFill/>
          </a:ln>
        </p:spPr>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y="0" x="0"/>
          <a:ext cy="0" cx="0"/>
          <a:chOff y="0" x="0"/>
          <a:chExt cy="0" cx="0"/>
        </a:xfrm>
      </p:grpSpPr>
      <p:sp>
        <p:nvSpPr>
          <p:cNvPr id="104" name="Shape 104"/>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UML (cont.)</a:t>
            </a:r>
          </a:p>
        </p:txBody>
      </p:sp>
      <p:sp>
        <p:nvSpPr>
          <p:cNvPr id="105" name="Shape 105"/>
          <p:cNvSpPr txBox="1"/>
          <p:nvPr>
            <p:ph idx="1" type="body"/>
          </p:nvPr>
        </p:nvSpPr>
        <p:spPr>
          <a:xfrm>
            <a:off y="1600200" x="457200"/>
            <a:ext cy="4967700" cx="8229600"/>
          </a:xfrm>
          <a:prstGeom prst="rect">
            <a:avLst/>
          </a:prstGeom>
        </p:spPr>
        <p:txBody>
          <a:bodyPr bIns="91425" rIns="91425" lIns="91425" tIns="91425" anchor="t" anchorCtr="0">
            <a:noAutofit/>
          </a:bodyPr>
          <a:lstStyle/>
          <a:p>
            <a:pPr>
              <a:buNone/>
            </a:pPr>
            <a:r>
              <a:rPr sz="2400" lang="en"/>
              <a:t>Use Case - Messaging: </a:t>
            </a:r>
          </a:p>
        </p:txBody>
      </p:sp>
      <p:sp>
        <p:nvSpPr>
          <p:cNvPr id="106" name="Shape 106"/>
          <p:cNvSpPr/>
          <p:nvPr/>
        </p:nvSpPr>
        <p:spPr>
          <a:xfrm>
            <a:off y="2600312" x="357775"/>
            <a:ext cy="4257675" cx="7410450"/>
          </a:xfrm>
          <a:prstGeom prst="rect">
            <a:avLst/>
          </a:prstGeom>
          <a:blipFill>
            <a:blip r:embed="rId3"/>
            <a:stretch>
              <a:fillRect/>
            </a:stretch>
          </a:blipFill>
          <a:ln>
            <a:noFill/>
          </a:ln>
        </p:spPr>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y="0" x="0"/>
          <a:ext cy="0" cx="0"/>
          <a:chOff y="0" x="0"/>
          <a:chExt cy="0" cx="0"/>
        </a:xfrm>
      </p:grpSpPr>
      <p:sp>
        <p:nvSpPr>
          <p:cNvPr id="111" name="Shape 111"/>
          <p:cNvSpPr txBox="1"/>
          <p:nvPr>
            <p:ph type="ctrTitle"/>
          </p:nvPr>
        </p:nvSpPr>
        <p:spPr>
          <a:xfrm>
            <a:off y="2111123" x="685800"/>
            <a:ext cy="1546500" cx="7772400"/>
          </a:xfrm>
          <a:prstGeom prst="rect">
            <a:avLst/>
          </a:prstGeom>
        </p:spPr>
        <p:txBody>
          <a:bodyPr bIns="91425" rIns="91425" lIns="91425" tIns="91425" anchor="b" anchorCtr="0">
            <a:noAutofit/>
          </a:bodyPr>
          <a:lstStyle/>
          <a:p>
            <a:pPr rtl="0" lvl="0">
              <a:buNone/>
            </a:pPr>
            <a:r>
              <a:rPr lang="en"/>
              <a:t>User Interface</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y="0" x="0"/>
          <a:ext cy="0" cx="0"/>
          <a:chOff y="0" x="0"/>
          <a:chExt cy="0" cx="0"/>
        </a:xfrm>
      </p:grpSpPr>
      <p:sp>
        <p:nvSpPr>
          <p:cNvPr id="116" name="Shape 116"/>
          <p:cNvSpPr/>
          <p:nvPr/>
        </p:nvSpPr>
        <p:spPr>
          <a:xfrm>
            <a:off y="1682975" x="1202649"/>
            <a:ext cy="4675923" cx="2633324"/>
          </a:xfrm>
          <a:prstGeom prst="rect">
            <a:avLst/>
          </a:prstGeom>
          <a:blipFill>
            <a:blip r:embed="rId3"/>
            <a:stretch>
              <a:fillRect/>
            </a:stretch>
          </a:blipFill>
          <a:ln>
            <a:noFill/>
          </a:ln>
        </p:spPr>
      </p:sp>
      <p:sp>
        <p:nvSpPr>
          <p:cNvPr id="117" name="Shape 117"/>
          <p:cNvSpPr txBox="1"/>
          <p:nvPr>
            <p:ph type="title"/>
          </p:nvPr>
        </p:nvSpPr>
        <p:spPr>
          <a:xfrm>
            <a:off y="274637" x="457200"/>
            <a:ext cy="1143299" cx="8229600"/>
          </a:xfrm>
          <a:prstGeom prst="rect">
            <a:avLst/>
          </a:prstGeom>
        </p:spPr>
        <p:txBody>
          <a:bodyPr bIns="91425" rIns="91425" lIns="91425" tIns="91425" anchor="b" anchorCtr="0">
            <a:noAutofit/>
          </a:bodyPr>
          <a:lstStyle/>
          <a:p>
            <a:pPr>
              <a:buNone/>
            </a:pPr>
            <a:r>
              <a:rPr lang="en"/>
              <a:t>iPhone UI</a:t>
            </a:r>
          </a:p>
        </p:txBody>
      </p:sp>
      <p:cxnSp>
        <p:nvCxnSpPr>
          <p:cNvPr id="118" name="Shape 118"/>
          <p:cNvCxnSpPr/>
          <p:nvPr/>
        </p:nvCxnSpPr>
        <p:spPr>
          <a:xfrm>
            <a:off y="2060925" x="3819375"/>
            <a:ext cy="668099" cx="1301400"/>
          </a:xfrm>
          <a:prstGeom prst="straightConnector1">
            <a:avLst/>
          </a:prstGeom>
          <a:noFill/>
          <a:ln w="19050" cap="flat">
            <a:solidFill>
              <a:schemeClr val="dk2"/>
            </a:solidFill>
            <a:prstDash val="solid"/>
            <a:round/>
            <a:headEnd w="lg" len="lg" type="none"/>
            <a:tailEnd w="lg" len="lg" type="triangle"/>
          </a:ln>
        </p:spPr>
      </p:cxnSp>
      <p:sp>
        <p:nvSpPr>
          <p:cNvPr id="119" name="Shape 119"/>
          <p:cNvSpPr/>
          <p:nvPr/>
        </p:nvSpPr>
        <p:spPr>
          <a:xfrm>
            <a:off y="1878025" x="3411425"/>
            <a:ext cy="281400" cx="424499"/>
          </a:xfrm>
          <a:prstGeom prst="rect">
            <a:avLst/>
          </a:prstGeom>
          <a:no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120" name="Shape 120"/>
          <p:cNvSpPr/>
          <p:nvPr/>
        </p:nvSpPr>
        <p:spPr>
          <a:xfrm>
            <a:off y="1682975" x="5226299"/>
            <a:ext cy="4675923" cx="2633324"/>
          </a:xfrm>
          <a:prstGeom prst="rect">
            <a:avLst/>
          </a:prstGeom>
          <a:blipFill>
            <a:blip r:embed="rId4"/>
            <a:stretch>
              <a:fillRect/>
            </a:stretch>
          </a:blipFill>
          <a:ln>
            <a:noFill/>
          </a:ln>
        </p:spPr>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y="0" x="0"/>
          <a:ext cy="0" cx="0"/>
          <a:chOff y="0" x="0"/>
          <a:chExt cy="0" cx="0"/>
        </a:xfrm>
      </p:grpSpPr>
      <p:sp>
        <p:nvSpPr>
          <p:cNvPr id="125" name="Shape 125"/>
          <p:cNvSpPr txBox="1"/>
          <p:nvPr>
            <p:ph type="title"/>
          </p:nvPr>
        </p:nvSpPr>
        <p:spPr>
          <a:xfrm>
            <a:off y="274637" x="457200"/>
            <a:ext cy="1143299" cx="8229600"/>
          </a:xfrm>
          <a:prstGeom prst="rect">
            <a:avLst/>
          </a:prstGeom>
        </p:spPr>
        <p:txBody>
          <a:bodyPr bIns="91425" rIns="91425" lIns="91425" tIns="91425" anchor="b" anchorCtr="0">
            <a:noAutofit/>
          </a:bodyPr>
          <a:lstStyle/>
          <a:p>
            <a:pPr rtl="0" lvl="0">
              <a:buNone/>
            </a:pPr>
            <a:r>
              <a:rPr lang="en"/>
              <a:t>Android UI </a:t>
            </a:r>
          </a:p>
        </p:txBody>
      </p:sp>
      <p:sp>
        <p:nvSpPr>
          <p:cNvPr id="126" name="Shape 126"/>
          <p:cNvSpPr txBox="1"/>
          <p:nvPr/>
        </p:nvSpPr>
        <p:spPr>
          <a:xfrm>
            <a:off y="1787325" x="476625"/>
            <a:ext cy="4488299" cx="2528699"/>
          </a:xfrm>
          <a:prstGeom prst="rect">
            <a:avLst/>
          </a:prstGeom>
        </p:spPr>
        <p:txBody>
          <a:bodyPr bIns="91425" rIns="91425" lIns="91425" tIns="91425" anchor="t" anchorCtr="0">
            <a:noAutofit/>
          </a:bodyPr>
          <a:lstStyle/>
          <a:p>
            <a:pPr rtl="0" lvl="0">
              <a:buNone/>
            </a:pPr>
            <a:r>
              <a:rPr sz="1800" lang="en"/>
              <a:t>A work in progress.</a:t>
            </a:r>
          </a:p>
          <a:p>
            <a:r>
              <a:t/>
            </a:r>
          </a:p>
          <a:p>
            <a:r>
              <a:t/>
            </a:r>
          </a:p>
        </p:txBody>
      </p:sp>
      <p:sp>
        <p:nvSpPr>
          <p:cNvPr id="127" name="Shape 127"/>
          <p:cNvSpPr/>
          <p:nvPr/>
        </p:nvSpPr>
        <p:spPr>
          <a:xfrm>
            <a:off y="477725" x="3296826"/>
            <a:ext cy="5755974" cx="5441200"/>
          </a:xfrm>
          <a:prstGeom prst="rect">
            <a:avLst/>
          </a:prstGeom>
          <a:blipFill>
            <a:blip r:embed="rId3"/>
            <a:stretch>
              <a:fillRect/>
            </a:stretch>
          </a:blipFill>
          <a:ln>
            <a:noFill/>
          </a:ln>
        </p:spPr>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y="0" x="0"/>
          <a:ext cy="0" cx="0"/>
          <a:chOff y="0" x="0"/>
          <a:chExt cy="0" cx="0"/>
        </a:xfrm>
      </p:grpSpPr>
      <p:sp>
        <p:nvSpPr>
          <p:cNvPr id="132" name="Shape 132"/>
          <p:cNvSpPr txBox="1"/>
          <p:nvPr>
            <p:ph type="title"/>
          </p:nvPr>
        </p:nvSpPr>
        <p:spPr>
          <a:xfrm>
            <a:off y="274637" x="457200"/>
            <a:ext cy="1143299" cx="8229600"/>
          </a:xfrm>
          <a:prstGeom prst="rect">
            <a:avLst/>
          </a:prstGeom>
        </p:spPr>
        <p:txBody>
          <a:bodyPr bIns="91425" rIns="91425" lIns="91425" tIns="91425" anchor="b" anchorCtr="0">
            <a:noAutofit/>
          </a:bodyPr>
          <a:lstStyle/>
          <a:p>
            <a:pPr>
              <a:buNone/>
            </a:pPr>
            <a:r>
              <a:rPr lang="en"/>
              <a:t>Demo</a:t>
            </a:r>
          </a:p>
        </p:txBody>
      </p:sp>
      <p:sp>
        <p:nvSpPr>
          <p:cNvPr id="133" name="Shape 133"/>
          <p:cNvSpPr txBox="1"/>
          <p:nvPr>
            <p:ph idx="1" type="body"/>
          </p:nvPr>
        </p:nvSpPr>
        <p:spPr>
          <a:xfrm>
            <a:off y="1600200" x="457200"/>
            <a:ext cy="4967700" cx="8229600"/>
          </a:xfrm>
          <a:prstGeom prst="rect">
            <a:avLst/>
          </a:prstGeom>
        </p:spPr>
        <p:txBody>
          <a:bodyPr bIns="91425" rIns="91425" lIns="91425" tIns="91425" anchor="t" anchorCtr="0">
            <a:noAutofit/>
          </a:bodyPr>
          <a:lstStyle/>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y="0" x="0"/>
          <a:ext cy="0" cx="0"/>
          <a:chOff y="0" x="0"/>
          <a:chExt cy="0" cx="0"/>
        </a:xfrm>
      </p:grpSpPr>
      <p:sp>
        <p:nvSpPr>
          <p:cNvPr id="138" name="Shape 138"/>
          <p:cNvSpPr txBox="1"/>
          <p:nvPr>
            <p:ph idx="1" type="body"/>
          </p:nvPr>
        </p:nvSpPr>
        <p:spPr>
          <a:xfrm>
            <a:off y="1562275" x="457200"/>
            <a:ext cy="4967700" cx="8229600"/>
          </a:xfrm>
          <a:prstGeom prst="rect">
            <a:avLst/>
          </a:prstGeom>
        </p:spPr>
        <p:txBody>
          <a:bodyPr bIns="91425" rIns="91425" lIns="91425" tIns="91425" anchor="t" anchorCtr="0">
            <a:noAutofit/>
          </a:bodyPr>
          <a:lstStyle/>
          <a:p>
            <a:pPr rtl="0" lvl="0">
              <a:buNone/>
            </a:pPr>
            <a:r>
              <a:rPr lang="en"/>
              <a:t>- Backend support for iOS</a:t>
            </a:r>
          </a:p>
        </p:txBody>
      </p:sp>
      <p:sp>
        <p:nvSpPr>
          <p:cNvPr id="139" name="Shape 139"/>
          <p:cNvSpPr txBox="1"/>
          <p:nvPr>
            <p:ph type="title"/>
          </p:nvPr>
        </p:nvSpPr>
        <p:spPr>
          <a:xfrm>
            <a:off y="274637" x="457200"/>
            <a:ext cy="1143299" cx="8229600"/>
          </a:xfrm>
          <a:prstGeom prst="rect">
            <a:avLst/>
          </a:prstGeom>
        </p:spPr>
        <p:txBody>
          <a:bodyPr bIns="91425" rIns="91425" lIns="91425" tIns="91425" anchor="b" anchorCtr="0">
            <a:noAutofit/>
          </a:bodyPr>
          <a:lstStyle/>
          <a:p>
            <a:pPr>
              <a:buNone/>
            </a:pPr>
            <a:r>
              <a:rPr lang="en"/>
              <a:t>Problems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y="0" x="0"/>
          <a:ext cy="0" cx="0"/>
          <a:chOff y="0" x="0"/>
          <a:chExt cy="0" cx="0"/>
        </a:xfrm>
      </p:grpSpPr>
      <p:sp>
        <p:nvSpPr>
          <p:cNvPr id="144" name="Shape 144"/>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lang="en"/>
              <a:t>Cheaper source for push notifications?</a:t>
            </a:r>
          </a:p>
          <a:p>
            <a:r>
              <a:t/>
            </a:r>
          </a:p>
          <a:p>
            <a:pPr rtl="0" lvl="0">
              <a:buNone/>
            </a:pPr>
            <a:r>
              <a:rPr lang="en"/>
              <a:t>Prefered rating system</a:t>
            </a:r>
          </a:p>
          <a:p>
            <a:pPr rtl="0" lvl="0">
              <a:buNone/>
            </a:pPr>
            <a:r>
              <a:rPr lang="en"/>
              <a:t>	</a:t>
            </a:r>
            <a:r>
              <a:rPr lang="en"/>
              <a:t>★★★★☆	or		5 ✓   1 ✗</a:t>
            </a:r>
          </a:p>
          <a:p>
            <a:r>
              <a:t/>
            </a:r>
          </a:p>
          <a:p>
            <a:r>
              <a:t/>
            </a:r>
          </a:p>
        </p:txBody>
      </p:sp>
      <p:sp>
        <p:nvSpPr>
          <p:cNvPr id="145" name="Shape 145"/>
          <p:cNvSpPr txBox="1"/>
          <p:nvPr>
            <p:ph type="title"/>
          </p:nvPr>
        </p:nvSpPr>
        <p:spPr>
          <a:xfrm>
            <a:off y="274637" x="457200"/>
            <a:ext cy="1143299" cx="8229600"/>
          </a:xfrm>
          <a:prstGeom prst="rect">
            <a:avLst/>
          </a:prstGeom>
        </p:spPr>
        <p:txBody>
          <a:bodyPr bIns="91425" rIns="91425" lIns="91425" tIns="91425" anchor="b" anchorCtr="0">
            <a:noAutofit/>
          </a:bodyPr>
          <a:lstStyle/>
          <a:p>
            <a:pPr>
              <a:buNone/>
            </a:pPr>
            <a:r>
              <a:rPr lang="en"/>
              <a:t>Audience Help?</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y="0" x="0"/>
          <a:ext cy="0" cx="0"/>
          <a:chOff y="0" x="0"/>
          <a:chExt cy="0" cx="0"/>
        </a:xfrm>
      </p:grpSpPr>
      <p:sp>
        <p:nvSpPr>
          <p:cNvPr id="29" name="Shape 29"/>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What is it?</a:t>
            </a:r>
          </a:p>
        </p:txBody>
      </p:sp>
      <p:sp>
        <p:nvSpPr>
          <p:cNvPr id="30" name="Shape 30"/>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lang="en"/>
              <a:t>Way to connect potential buyers and sellers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y="0" x="0"/>
          <a:ext cy="0" cx="0"/>
          <a:chOff y="0" x="0"/>
          <a:chExt cy="0" cx="0"/>
        </a:xfrm>
      </p:grpSpPr>
      <p:sp>
        <p:nvSpPr>
          <p:cNvPr id="35" name="Shape 35"/>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lang="en"/>
              <a:t>There is no Goldilocks meal plan</a:t>
            </a:r>
          </a:p>
        </p:txBody>
      </p:sp>
      <p:sp>
        <p:nvSpPr>
          <p:cNvPr id="36" name="Shape 36"/>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Why?</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txBox="1"/>
          <p:nvPr>
            <p:ph type="title"/>
          </p:nvPr>
        </p:nvSpPr>
        <p:spPr>
          <a:xfrm>
            <a:off y="274637" x="457200"/>
            <a:ext cy="1143299" cx="8229600"/>
          </a:xfrm>
          <a:prstGeom prst="rect">
            <a:avLst/>
          </a:prstGeom>
        </p:spPr>
        <p:txBody>
          <a:bodyPr bIns="91425" rIns="91425" lIns="91425" tIns="91425" anchor="b" anchorCtr="0">
            <a:noAutofit/>
          </a:bodyPr>
          <a:lstStyle/>
          <a:p>
            <a:pPr>
              <a:buNone/>
            </a:pPr>
            <a:r>
              <a:rPr lang="en"/>
              <a:t>Design</a:t>
            </a:r>
          </a:p>
        </p:txBody>
      </p:sp>
      <p:sp>
        <p:nvSpPr>
          <p:cNvPr id="42" name="Shape 42"/>
          <p:cNvSpPr/>
          <p:nvPr/>
        </p:nvSpPr>
        <p:spPr>
          <a:xfrm>
            <a:off y="4150725" x="457200"/>
            <a:ext cy="2417100" cx="1314900"/>
          </a:xfrm>
          <a:prstGeom prst="roundRect">
            <a:avLst>
              <a:gd fmla="val 16667" name="adj"/>
            </a:avLst>
          </a:prstGeom>
          <a:no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a:buNone/>
            </a:pPr>
            <a:r>
              <a:rPr sz="2400" lang="en"/>
              <a:t>iOS</a:t>
            </a:r>
          </a:p>
        </p:txBody>
      </p:sp>
      <p:sp>
        <p:nvSpPr>
          <p:cNvPr id="43" name="Shape 43"/>
          <p:cNvSpPr/>
          <p:nvPr/>
        </p:nvSpPr>
        <p:spPr>
          <a:xfrm>
            <a:off y="4150725" x="1847125"/>
            <a:ext cy="2417100" cx="1314900"/>
          </a:xfrm>
          <a:prstGeom prst="roundRect">
            <a:avLst>
              <a:gd fmla="val 16667" name="adj"/>
            </a:avLst>
          </a:prstGeom>
          <a:no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buNone/>
            </a:pPr>
            <a:r>
              <a:rPr sz="2400" lang="en"/>
              <a:t>iOS</a:t>
            </a:r>
          </a:p>
        </p:txBody>
      </p:sp>
      <p:sp>
        <p:nvSpPr>
          <p:cNvPr id="44" name="Shape 44"/>
          <p:cNvSpPr/>
          <p:nvPr/>
        </p:nvSpPr>
        <p:spPr>
          <a:xfrm>
            <a:off y="4150725" x="7371900"/>
            <a:ext cy="2417100" cx="1314900"/>
          </a:xfrm>
          <a:prstGeom prst="roundRect">
            <a:avLst>
              <a:gd fmla="val 16667" name="adj"/>
            </a:avLst>
          </a:prstGeom>
          <a:no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buNone/>
            </a:pPr>
            <a:r>
              <a:rPr sz="2100" lang="en"/>
              <a:t>Android</a:t>
            </a:r>
          </a:p>
        </p:txBody>
      </p:sp>
      <p:sp>
        <p:nvSpPr>
          <p:cNvPr id="45" name="Shape 45"/>
          <p:cNvSpPr/>
          <p:nvPr/>
        </p:nvSpPr>
        <p:spPr>
          <a:xfrm>
            <a:off y="4150725" x="5977375"/>
            <a:ext cy="2417100" cx="1314900"/>
          </a:xfrm>
          <a:prstGeom prst="roundRect">
            <a:avLst>
              <a:gd fmla="val 16667" name="adj"/>
            </a:avLst>
          </a:prstGeom>
          <a:no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buNone/>
            </a:pPr>
            <a:r>
              <a:rPr sz="2100" lang="en"/>
              <a:t>Android</a:t>
            </a:r>
          </a:p>
        </p:txBody>
      </p:sp>
      <p:sp>
        <p:nvSpPr>
          <p:cNvPr id="46" name="Shape 46"/>
          <p:cNvSpPr/>
          <p:nvPr/>
        </p:nvSpPr>
        <p:spPr>
          <a:xfrm>
            <a:off y="1514575" x="2428900"/>
            <a:ext cy="1637172" cx="4286195"/>
          </a:xfrm>
          <a:prstGeom prst="cloud">
            <a:avLst/>
          </a:prstGeom>
          <a:no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a:buNone/>
            </a:pPr>
            <a:r>
              <a:rPr sz="2400" lang="en"/>
              <a:t>Google Backend</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y="0" x="0"/>
          <a:ext cy="0" cx="0"/>
          <a:chOff y="0" x="0"/>
          <a:chExt cy="0" cx="0"/>
        </a:xfrm>
      </p:grpSpPr>
      <p:sp>
        <p:nvSpPr>
          <p:cNvPr id="51" name="Shape 51"/>
          <p:cNvSpPr txBox="1"/>
          <p:nvPr>
            <p:ph type="ctrTitle"/>
          </p:nvPr>
        </p:nvSpPr>
        <p:spPr>
          <a:xfrm>
            <a:off y="2111123" x="685800"/>
            <a:ext cy="1546500" cx="7772400"/>
          </a:xfrm>
          <a:prstGeom prst="rect">
            <a:avLst/>
          </a:prstGeom>
        </p:spPr>
        <p:txBody>
          <a:bodyPr bIns="91425" rIns="91425" lIns="91425" tIns="91425" anchor="b" anchorCtr="0">
            <a:noAutofit/>
          </a:bodyPr>
          <a:lstStyle/>
          <a:p>
            <a:pPr>
              <a:buNone/>
            </a:pPr>
            <a:r>
              <a:rPr lang="en"/>
              <a:t>Technologies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y="0" x="0"/>
          <a:ext cy="0" cx="0"/>
          <a:chOff y="0" x="0"/>
          <a:chExt cy="0" cx="0"/>
        </a:xfrm>
      </p:grpSpPr>
      <p:sp>
        <p:nvSpPr>
          <p:cNvPr id="56" name="Shape 56"/>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lang="en"/>
              <a:t>Xcode</a:t>
            </a:r>
          </a:p>
          <a:p>
            <a:pPr rtl="0" lvl="0" indent="457200">
              <a:buNone/>
            </a:pPr>
            <a:r>
              <a:rPr lang="en"/>
              <a:t>iOS Simulator</a:t>
            </a:r>
          </a:p>
          <a:p>
            <a:pPr rtl="0" lvl="0" indent="457200">
              <a:buNone/>
            </a:pPr>
            <a:r>
              <a:rPr lang="en"/>
              <a:t>Device testing</a:t>
            </a:r>
          </a:p>
        </p:txBody>
      </p:sp>
      <p:sp>
        <p:nvSpPr>
          <p:cNvPr id="57" name="Shape 57"/>
          <p:cNvSpPr txBox="1"/>
          <p:nvPr>
            <p:ph type="title"/>
          </p:nvPr>
        </p:nvSpPr>
        <p:spPr>
          <a:xfrm>
            <a:off y="274637" x="457200"/>
            <a:ext cy="1143299" cx="8229600"/>
          </a:xfrm>
          <a:prstGeom prst="rect">
            <a:avLst/>
          </a:prstGeom>
        </p:spPr>
        <p:txBody>
          <a:bodyPr bIns="91425" rIns="91425" lIns="91425" tIns="91425" anchor="b" anchorCtr="0">
            <a:noAutofit/>
          </a:bodyPr>
          <a:lstStyle/>
          <a:p>
            <a:pPr>
              <a:buNone/>
            </a:pPr>
            <a:r>
              <a:rPr lang="en"/>
              <a:t>iOS Technologies</a:t>
            </a:r>
          </a:p>
        </p:txBody>
      </p:sp>
      <p:sp>
        <p:nvSpPr>
          <p:cNvPr id="58" name="Shape 58"/>
          <p:cNvSpPr/>
          <p:nvPr/>
        </p:nvSpPr>
        <p:spPr>
          <a:xfrm>
            <a:off y="849625" x="5857975"/>
            <a:ext cy="5158748" cx="2559449"/>
          </a:xfrm>
          <a:prstGeom prst="rect">
            <a:avLst/>
          </a:prstGeom>
          <a:blipFill>
            <a:blip r:embed="rId3"/>
            <a:stretch>
              <a:fillRect/>
            </a:stretch>
          </a:blipFill>
          <a:ln>
            <a:noFill/>
          </a:ln>
        </p:spPr>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y="0" x="0"/>
          <a:ext cy="0" cx="0"/>
          <a:chOff y="0" x="0"/>
          <a:chExt cy="0" cx="0"/>
        </a:xfrm>
      </p:grpSpPr>
      <p:sp>
        <p:nvSpPr>
          <p:cNvPr id="63" name="Shape 63"/>
          <p:cNvSpPr txBox="1"/>
          <p:nvPr>
            <p:ph type="title"/>
          </p:nvPr>
        </p:nvSpPr>
        <p:spPr>
          <a:xfrm>
            <a:off y="87112" x="457200"/>
            <a:ext cy="1143000" cx="8229600"/>
          </a:xfrm>
          <a:prstGeom prst="rect">
            <a:avLst/>
          </a:prstGeom>
        </p:spPr>
        <p:txBody>
          <a:bodyPr bIns="91425" rIns="91425" lIns="91425" tIns="91425" anchor="b" anchorCtr="0">
            <a:noAutofit/>
          </a:bodyPr>
          <a:lstStyle/>
          <a:p>
            <a:pPr>
              <a:buNone/>
            </a:pPr>
            <a:r>
              <a:rPr lang="en"/>
              <a:t>Android Technologies</a:t>
            </a:r>
          </a:p>
        </p:txBody>
      </p:sp>
      <p:sp>
        <p:nvSpPr>
          <p:cNvPr id="64" name="Shape 64"/>
          <p:cNvSpPr txBox="1"/>
          <p:nvPr>
            <p:ph idx="1" type="body"/>
          </p:nvPr>
        </p:nvSpPr>
        <p:spPr>
          <a:xfrm>
            <a:off y="1230125" x="357200"/>
            <a:ext cy="4967700" cx="8229600"/>
          </a:xfrm>
          <a:prstGeom prst="rect">
            <a:avLst/>
          </a:prstGeom>
        </p:spPr>
        <p:txBody>
          <a:bodyPr bIns="91425" rIns="91425" lIns="91425" tIns="91425" anchor="t" anchorCtr="0">
            <a:noAutofit/>
          </a:bodyPr>
          <a:lstStyle/>
          <a:p>
            <a:pPr rtl="0" lvl="0">
              <a:buNone/>
            </a:pPr>
            <a:r>
              <a:rPr sz="2400" lang="en"/>
              <a:t>-Eclipse IDE</a:t>
            </a:r>
          </a:p>
          <a:p>
            <a:pPr rtl="0" lvl="0">
              <a:buNone/>
            </a:pPr>
            <a:r>
              <a:rPr sz="2400" lang="en"/>
              <a:t>-Android Development Tools (ADT) for Eclipse</a:t>
            </a:r>
          </a:p>
          <a:p>
            <a:pPr rtl="0" lvl="0">
              <a:buNone/>
            </a:pPr>
            <a:r>
              <a:rPr sz="2400" lang="en"/>
              <a:t>	-set-up, compile, and debug Android projects</a:t>
            </a:r>
          </a:p>
          <a:p>
            <a:pPr rtl="0" lvl="0">
              <a:buNone/>
            </a:pPr>
            <a:r>
              <a:rPr sz="2400" lang="en"/>
              <a:t>	-graphical XML Editor</a:t>
            </a:r>
          </a:p>
          <a:p>
            <a:pPr rtl="0" lvl="0">
              <a:buNone/>
            </a:pPr>
            <a:r>
              <a:rPr sz="2400" lang="en"/>
              <a:t>-Android Virtual Devices</a:t>
            </a:r>
          </a:p>
          <a:p>
            <a:r>
              <a:t/>
            </a:r>
          </a:p>
          <a:p>
            <a:r>
              <a:t/>
            </a:r>
          </a:p>
          <a:p>
            <a:pPr rtl="0" lvl="0">
              <a:buNone/>
            </a:pPr>
            <a:r>
              <a:rPr lang="en"/>
              <a:t>	</a:t>
            </a:r>
          </a:p>
          <a:p>
            <a:r>
              <a:t/>
            </a:r>
          </a:p>
        </p:txBody>
      </p:sp>
      <p:sp>
        <p:nvSpPr>
          <p:cNvPr id="65" name="Shape 65"/>
          <p:cNvSpPr/>
          <p:nvPr/>
        </p:nvSpPr>
        <p:spPr>
          <a:xfrm>
            <a:off y="3721624" x="1844850"/>
            <a:ext cy="2946574" cx="4866500"/>
          </a:xfrm>
          <a:prstGeom prst="rect">
            <a:avLst/>
          </a:prstGeom>
          <a:blipFill>
            <a:blip r:embed="rId3"/>
            <a:stretch>
              <a:fillRect/>
            </a:stretch>
          </a:blipFill>
          <a:ln>
            <a:noFill/>
          </a:ln>
        </p:spPr>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y="0" x="0"/>
          <a:ext cy="0" cx="0"/>
          <a:chOff y="0" x="0"/>
          <a:chExt cy="0" cx="0"/>
        </a:xfrm>
      </p:grpSpPr>
      <p:sp>
        <p:nvSpPr>
          <p:cNvPr id="70" name="Shape 70"/>
          <p:cNvSpPr txBox="1"/>
          <p:nvPr>
            <p:ph type="title"/>
          </p:nvPr>
        </p:nvSpPr>
        <p:spPr>
          <a:xfrm>
            <a:off y="274637" x="457200"/>
            <a:ext cy="1143299" cx="8229600"/>
          </a:xfrm>
          <a:prstGeom prst="rect">
            <a:avLst/>
          </a:prstGeom>
        </p:spPr>
        <p:txBody>
          <a:bodyPr bIns="91425" rIns="91425" lIns="91425" tIns="91425" anchor="b" anchorCtr="0">
            <a:noAutofit/>
          </a:bodyPr>
          <a:lstStyle/>
          <a:p>
            <a:pPr rtl="0" lvl="0">
              <a:buNone/>
            </a:pPr>
            <a:r>
              <a:rPr lang="en"/>
              <a:t>Backend — Data Storage</a:t>
            </a:r>
          </a:p>
        </p:txBody>
      </p:sp>
      <p:sp>
        <p:nvSpPr>
          <p:cNvPr id="71" name="Shape 71"/>
          <p:cNvSpPr/>
          <p:nvPr/>
        </p:nvSpPr>
        <p:spPr>
          <a:xfrm>
            <a:off y="1660925" x="1362075"/>
            <a:ext cy="4914900" cx="6419850"/>
          </a:xfrm>
          <a:prstGeom prst="rect">
            <a:avLst/>
          </a:prstGeom>
          <a:blipFill>
            <a:blip r:embed="rId3"/>
            <a:stretch>
              <a:fillRect/>
            </a:stretch>
          </a:blipFill>
        </p:spPr>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y="0" x="0"/>
          <a:ext cy="0" cx="0"/>
          <a:chOff y="0" x="0"/>
          <a:chExt cy="0" cx="0"/>
        </a:xfrm>
      </p:grpSpPr>
      <p:sp>
        <p:nvSpPr>
          <p:cNvPr id="76" name="Shape 76"/>
          <p:cNvSpPr txBox="1"/>
          <p:nvPr>
            <p:ph type="title"/>
          </p:nvPr>
        </p:nvSpPr>
        <p:spPr>
          <a:xfrm>
            <a:off y="274637" x="457200"/>
            <a:ext cy="1143299" cx="8229600"/>
          </a:xfrm>
          <a:prstGeom prst="rect">
            <a:avLst/>
          </a:prstGeom>
        </p:spPr>
        <p:txBody>
          <a:bodyPr bIns="91425" rIns="91425" lIns="91425" tIns="91425" anchor="b" anchorCtr="0">
            <a:noAutofit/>
          </a:bodyPr>
          <a:lstStyle/>
          <a:p>
            <a:pPr rtl="0" lvl="0">
              <a:buNone/>
            </a:pPr>
            <a:r>
              <a:rPr lang="en"/>
              <a:t>What is an Entity?</a:t>
            </a:r>
          </a:p>
        </p:txBody>
      </p:sp>
      <p:sp>
        <p:nvSpPr>
          <p:cNvPr id="77" name="Shape 77"/>
          <p:cNvSpPr/>
          <p:nvPr/>
        </p:nvSpPr>
        <p:spPr>
          <a:xfrm>
            <a:off y="1570350" x="471487"/>
            <a:ext cy="5076825" cx="8201025"/>
          </a:xfrm>
          <a:prstGeom prst="rect">
            <a:avLst/>
          </a:prstGeom>
          <a:blipFill>
            <a:blip r:embed="rId3"/>
            <a:stretch>
              <a:fillRect/>
            </a:stretch>
          </a:blipFill>
        </p:spPr>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