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  <p:sldMasterId id="2147483670" r:id="rId3"/>
    <p:sldMasterId id="2147483654" r:id="rId4"/>
    <p:sldMasterId id="2147483655" r:id="rId5"/>
  </p:sldMasterIdLst>
  <p:notesMasterIdLst>
    <p:notesMasterId r:id="rId16"/>
  </p:notesMasterIdLst>
  <p:sldIdLst>
    <p:sldId id="256" r:id="rId6"/>
    <p:sldId id="272" r:id="rId7"/>
    <p:sldId id="273" r:id="rId8"/>
    <p:sldId id="274" r:id="rId9"/>
    <p:sldId id="275" r:id="rId10"/>
    <p:sldId id="277" r:id="rId11"/>
    <p:sldId id="276" r:id="rId12"/>
    <p:sldId id="279" r:id="rId13"/>
    <p:sldId id="28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86A"/>
    <a:srgbClr val="FFA786"/>
    <a:srgbClr val="DB664F"/>
    <a:srgbClr val="CFE3E5"/>
    <a:srgbClr val="76A3B5"/>
    <a:srgbClr val="002060"/>
    <a:srgbClr val="EFD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6" autoAdjust="0"/>
    <p:restoredTop sz="98750" autoAdjust="0"/>
  </p:normalViewPr>
  <p:slideViewPr>
    <p:cSldViewPr snapToGrid="0" snapToObjects="1">
      <p:cViewPr varScale="1">
        <p:scale>
          <a:sx n="114" d="100"/>
          <a:sy n="114" d="100"/>
        </p:scale>
        <p:origin x="-2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6846-1684-CD4F-90F1-426B28A798F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BCFF-71B9-524A-BE2C-E0C51C24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BCFF-71B9-524A-BE2C-E0C51C24D4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BCFF-71B9-524A-BE2C-E0C51C24D4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BCFF-71B9-524A-BE2C-E0C51C24D4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BCFF-71B9-524A-BE2C-E0C51C24D4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AD3254E-7D72-D84F-A73E-84731A337CEF}"/>
              </a:ext>
            </a:extLst>
          </p:cNvPr>
          <p:cNvSpPr/>
          <p:nvPr userDrawn="1"/>
        </p:nvSpPr>
        <p:spPr>
          <a:xfrm>
            <a:off x="1287886" y="1562512"/>
            <a:ext cx="9616225" cy="2983731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F915FC-9675-864A-A8AF-9FCD6A631BEC}"/>
              </a:ext>
            </a:extLst>
          </p:cNvPr>
          <p:cNvSpPr/>
          <p:nvPr userDrawn="1"/>
        </p:nvSpPr>
        <p:spPr>
          <a:xfrm rot="5400000">
            <a:off x="5804200" y="1117243"/>
            <a:ext cx="583596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636D6-F04D-4E49-9231-CE2A783BB3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8" y="1562511"/>
            <a:ext cx="9144000" cy="2971196"/>
          </a:xfrm>
        </p:spPr>
        <p:txBody>
          <a:bodyPr tIns="182880" anchor="ctr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lesson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05B5CC-DB8B-F948-B4BB-B299AA3D7F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643" y="4353193"/>
            <a:ext cx="4992710" cy="4848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course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A1B4BA-7DD9-8A4B-AF88-E5A4AE95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1693FD6A-6366-164C-8677-6F18943BCC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xmlns="" id="{ADFA8043-3A48-F44D-AE0E-B85B43ECF4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985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4B36352A-89B8-3A4E-BD6B-BD7AD58B4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xmlns="" id="{79C819C6-F0AB-C24D-8917-D64FCB081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33826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79237F1-54A3-2D45-9A89-0DFE3CB02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1176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93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6305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9714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xmlns="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47044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xmlns="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44135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xmlns="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726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xmlns="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2170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5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43B632-9107-9D4D-AA75-28B4A75A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9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0AE24AD-FCF1-7043-8DBD-B9F097CBEDA7}"/>
              </a:ext>
            </a:extLst>
          </p:cNvPr>
          <p:cNvGrpSpPr/>
          <p:nvPr userDrawn="1"/>
        </p:nvGrpSpPr>
        <p:grpSpPr>
          <a:xfrm>
            <a:off x="9337721" y="0"/>
            <a:ext cx="2854279" cy="2923504"/>
            <a:chOff x="7940040" y="0"/>
            <a:chExt cx="4251960" cy="4251960"/>
          </a:xfrm>
          <a:solidFill>
            <a:srgbClr val="00206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1B7003C-5D39-0B4E-A910-556F222747B8}"/>
                </a:ext>
              </a:extLst>
            </p:cNvPr>
            <p:cNvSpPr/>
            <p:nvPr/>
          </p:nvSpPr>
          <p:spPr>
            <a:xfrm>
              <a:off x="7940040" y="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5150C61-B30A-2A49-BCC5-E7BA37962E48}"/>
                </a:ext>
              </a:extLst>
            </p:cNvPr>
            <p:cNvSpPr/>
            <p:nvPr/>
          </p:nvSpPr>
          <p:spPr>
            <a:xfrm rot="5400000">
              <a:off x="9791700" y="185166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73E9C9-3F81-8149-8AA9-56F4DF08908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ED0E1858-D01C-F74E-AF3C-7275F543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237B2BD7-807A-5945-9F9E-0CB559F95422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2E7B6-0B52-C84A-8953-3FEB17C4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158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5421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60" r:id="rId6"/>
    <p:sldLayoutId id="2147483661" r:id="rId7"/>
    <p:sldLayoutId id="2147483663" r:id="rId8"/>
    <p:sldLayoutId id="2147483662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D12D75-A926-3441-ADCC-72F89CC8FB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018BA73-C02C-AD48-A748-9DD69BF6CD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FA507DC-0DF3-424D-AD9C-0AD0442F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561B5A58-D2E1-CE4C-B9E3-8A1F2F6C7A0E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1040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40FDB7F-7603-BE40-A0B0-E466CEBC94F4}"/>
              </a:ext>
            </a:extLst>
          </p:cNvPr>
          <p:cNvSpPr/>
          <p:nvPr userDrawn="1"/>
        </p:nvSpPr>
        <p:spPr>
          <a:xfrm>
            <a:off x="0" y="0"/>
            <a:ext cx="4028303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C1CD64-649A-4241-90EE-A0026F473E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B64A479-A81E-9643-B131-C5E405B9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E6DBE8EC-E380-2646-9F9D-346656F68F56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30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BB1A5E-420A-3041-B5DC-AF98AD0906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C2A294F2-115E-4F4B-A830-20EFEEE3B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D6FF00F9-C56A-DA4F-9FD2-0E0D30C087A1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9A65FD1-A849-7444-9A2A-3B9C4D12E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4D820A-7D18-D243-B501-5C50200863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8060A-BCF6-754F-A875-340E2AA9D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Creational: </a:t>
            </a:r>
            <a:r>
              <a:rPr lang="en-US" sz="2800" dirty="0">
                <a:latin typeface="Open Sans Regular"/>
                <a:cs typeface="Open Sans Regular"/>
              </a:rPr>
              <a:t>how objects are created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Structural: </a:t>
            </a:r>
            <a:r>
              <a:rPr lang="en-US" sz="2800" dirty="0">
                <a:latin typeface="Open Sans Regular"/>
                <a:cs typeface="Open Sans Regular"/>
              </a:rPr>
              <a:t>how objects are composed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Behavioral: </a:t>
            </a:r>
            <a:r>
              <a:rPr lang="en-US" sz="2800" dirty="0">
                <a:latin typeface="Open Sans Regular"/>
                <a:cs typeface="Open Sans Regular"/>
              </a:rPr>
              <a:t>how objects communicate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6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9314C4-A145-6647-BBAC-107C630F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04" y="1349186"/>
            <a:ext cx="10832896" cy="4351338"/>
          </a:xfrm>
        </p:spPr>
        <p:txBody>
          <a:bodyPr>
            <a:normAutofit lnSpcReduction="10000"/>
          </a:bodyPr>
          <a:lstStyle/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Modeling: identify concepts and their relationships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Apply good </a:t>
            </a:r>
            <a:r>
              <a:rPr lang="en-US" sz="2800" dirty="0">
                <a:latin typeface="Open Sans Regular"/>
                <a:cs typeface="Open Sans Regular"/>
              </a:rPr>
              <a:t>architecture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Use </a:t>
            </a:r>
            <a:r>
              <a:rPr lang="en-US" sz="2800" dirty="0">
                <a:latin typeface="Open Sans Regular"/>
                <a:cs typeface="Open Sans Regular"/>
              </a:rPr>
              <a:t>appropriate data structures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Use design patterns when appropriate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Refactor (change the design) as necessary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EF17999-5034-D846-9ADE-6502E94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Design Software?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9314C4-A145-6647-BBAC-107C630F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04" y="1349186"/>
            <a:ext cx="10832896" cy="4351338"/>
          </a:xfrm>
        </p:spPr>
        <p:txBody>
          <a:bodyPr>
            <a:normAutofit lnSpcReduction="10000"/>
          </a:bodyPr>
          <a:lstStyle/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Modeling: identify concepts and their relationships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Apply good </a:t>
            </a:r>
            <a:r>
              <a:rPr lang="en-US" sz="2800" dirty="0">
                <a:latin typeface="Open Sans Regular"/>
                <a:cs typeface="Open Sans Regular"/>
              </a:rPr>
              <a:t>architecture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Use </a:t>
            </a:r>
            <a:r>
              <a:rPr lang="en-US" sz="2800" dirty="0">
                <a:latin typeface="Open Sans Regular"/>
                <a:cs typeface="Open Sans Regular"/>
              </a:rPr>
              <a:t>appropriate data structures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solidFill>
                  <a:srgbClr val="FF0000"/>
                </a:solidFill>
                <a:latin typeface="Open Sans Regular"/>
                <a:cs typeface="Open Sans Regular"/>
              </a:rPr>
              <a:t>Use design patterns when appropriate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Refactor (change the design) as necessary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EF17999-5034-D846-9ADE-6502E94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Design Software?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7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372917"/>
            <a:ext cx="4167029" cy="312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57" y="232171"/>
            <a:ext cx="4484777" cy="298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31" y="3497658"/>
            <a:ext cx="4001760" cy="300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77" y="232171"/>
            <a:ext cx="3681754" cy="306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37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9314C4-A145-6647-BBAC-107C630F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04" y="1349186"/>
            <a:ext cx="10832896" cy="4351338"/>
          </a:xfrm>
        </p:spPr>
        <p:txBody>
          <a:bodyPr>
            <a:normAutofit/>
          </a:bodyPr>
          <a:lstStyle/>
          <a:p>
            <a:pPr>
              <a:spcBef>
                <a:spcPts val="726"/>
              </a:spcBef>
            </a:pPr>
            <a:r>
              <a:rPr lang="en-US" sz="2800" dirty="0"/>
              <a:t>A general reusable solution to a commonly occurring problem. </a:t>
            </a:r>
          </a:p>
          <a:p>
            <a:pPr>
              <a:spcBef>
                <a:spcPts val="726"/>
              </a:spcBef>
            </a:pPr>
            <a:endParaRPr lang="en-US" sz="2800" dirty="0"/>
          </a:p>
          <a:p>
            <a:pPr>
              <a:spcBef>
                <a:spcPts val="726"/>
              </a:spcBef>
            </a:pPr>
            <a:r>
              <a:rPr lang="en-US" sz="2800" dirty="0"/>
              <a:t>A description or template for how to solve a problem that can be used in many different situations.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EF17999-5034-D846-9ADE-6502E94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9314C4-A145-6647-BBAC-107C630F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04" y="1349186"/>
            <a:ext cx="10832896" cy="4351338"/>
          </a:xfrm>
        </p:spPr>
        <p:txBody>
          <a:bodyPr>
            <a:normAutofit/>
          </a:bodyPr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Reuse </a:t>
            </a:r>
            <a:r>
              <a:rPr lang="en-US" sz="2800" dirty="0" smtClean="0">
                <a:latin typeface="Open Sans Regular"/>
                <a:cs typeface="Open Sans Regular"/>
              </a:rPr>
              <a:t>solutions, speed up development process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Improve internal quality of code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 smtClean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Start from a </a:t>
            </a:r>
            <a:r>
              <a:rPr lang="en-US" sz="2800" dirty="0">
                <a:latin typeface="Open Sans Regular"/>
                <a:cs typeface="Open Sans Regular"/>
              </a:rPr>
              <a:t>“higher perspective” on the process of design </a:t>
            </a:r>
            <a:r>
              <a:rPr lang="en-US" sz="2800" dirty="0" smtClean="0">
                <a:latin typeface="Open Sans Regular"/>
                <a:cs typeface="Open Sans Regular"/>
              </a:rPr>
              <a:t> and not </a:t>
            </a:r>
            <a:r>
              <a:rPr lang="en-US" sz="2800" dirty="0">
                <a:latin typeface="Open Sans Regular"/>
                <a:cs typeface="Open Sans Regular"/>
              </a:rPr>
              <a:t>worry about details too </a:t>
            </a:r>
            <a:r>
              <a:rPr lang="en-US" sz="2800" dirty="0" smtClean="0">
                <a:latin typeface="Open Sans Regular"/>
                <a:cs typeface="Open Sans Regular"/>
              </a:rPr>
              <a:t>early</a:t>
            </a: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Improve team communication and learning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EF17999-5034-D846-9ADE-6502E94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6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Gang of Four (1994)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6" y="1605205"/>
            <a:ext cx="6540480" cy="436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66" y="1605205"/>
            <a:ext cx="3497760" cy="436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88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3" y="1323428"/>
            <a:ext cx="343000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Abstract </a:t>
            </a:r>
            <a:r>
              <a:rPr lang="en-US" sz="2400" dirty="0" smtClean="0"/>
              <a:t>Factory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Adapter</a:t>
            </a:r>
          </a:p>
          <a:p>
            <a:pPr marL="0" indent="0" algn="ctr">
              <a:buNone/>
            </a:pPr>
            <a:r>
              <a:rPr lang="en-US" sz="2400" dirty="0"/>
              <a:t>Bridge</a:t>
            </a:r>
          </a:p>
          <a:p>
            <a:pPr marL="0" indent="0" algn="ctr">
              <a:buNone/>
            </a:pPr>
            <a:r>
              <a:rPr lang="en-US" sz="2400" dirty="0"/>
              <a:t>Builder</a:t>
            </a:r>
          </a:p>
          <a:p>
            <a:pPr marL="0" indent="0" algn="ctr">
              <a:buNone/>
            </a:pPr>
            <a:r>
              <a:rPr lang="en-US" sz="2400" dirty="0"/>
              <a:t>Chain of Responsibility</a:t>
            </a:r>
          </a:p>
          <a:p>
            <a:pPr marL="0" indent="0" algn="ctr">
              <a:buNone/>
            </a:pPr>
            <a:r>
              <a:rPr lang="en-US" sz="2400" dirty="0"/>
              <a:t>Command</a:t>
            </a:r>
          </a:p>
          <a:p>
            <a:pPr marL="0" indent="0" algn="ctr">
              <a:buNone/>
            </a:pPr>
            <a:r>
              <a:rPr lang="en-US" sz="2400" dirty="0"/>
              <a:t>Composite</a:t>
            </a:r>
          </a:p>
          <a:p>
            <a:pPr marL="0" indent="0" algn="ctr">
              <a:buNone/>
            </a:pPr>
            <a:r>
              <a:rPr lang="en-US" sz="2400" dirty="0"/>
              <a:t>Decorator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16261" y="1323428"/>
            <a:ext cx="2966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Facade</a:t>
            </a:r>
          </a:p>
          <a:p>
            <a:pPr marL="0" indent="0" algn="ctr">
              <a:buNone/>
            </a:pPr>
            <a:r>
              <a:rPr lang="en-US" sz="2400" dirty="0" smtClean="0"/>
              <a:t>Factory Method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Flyweight</a:t>
            </a:r>
          </a:p>
          <a:p>
            <a:pPr marL="0" indent="0" algn="ctr">
              <a:buNone/>
            </a:pPr>
            <a:r>
              <a:rPr lang="en-US" sz="2400" dirty="0"/>
              <a:t>Interpreter</a:t>
            </a:r>
          </a:p>
          <a:p>
            <a:pPr marL="0" indent="0" algn="ctr">
              <a:buNone/>
            </a:pPr>
            <a:r>
              <a:rPr lang="en-US" sz="2400" dirty="0"/>
              <a:t>Iterator</a:t>
            </a:r>
          </a:p>
          <a:p>
            <a:pPr marL="0" indent="0" algn="ctr">
              <a:buNone/>
            </a:pPr>
            <a:r>
              <a:rPr lang="en-US" sz="2400" dirty="0"/>
              <a:t>Mediator</a:t>
            </a:r>
          </a:p>
          <a:p>
            <a:pPr marL="0" indent="0" algn="ctr">
              <a:buNone/>
            </a:pPr>
            <a:r>
              <a:rPr lang="en-US" sz="2400" dirty="0"/>
              <a:t>Memento</a:t>
            </a:r>
          </a:p>
          <a:p>
            <a:pPr marL="0" indent="0" algn="ctr">
              <a:buNone/>
            </a:pPr>
            <a:r>
              <a:rPr lang="en-US" sz="2400" dirty="0"/>
              <a:t>Observer</a:t>
            </a:r>
          </a:p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143783" y="1323428"/>
            <a:ext cx="32767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Prototype</a:t>
            </a:r>
          </a:p>
          <a:p>
            <a:pPr marL="0" indent="0" algn="ctr">
              <a:buNone/>
            </a:pPr>
            <a:r>
              <a:rPr lang="en-US" sz="2400" dirty="0"/>
              <a:t>Proxy</a:t>
            </a:r>
          </a:p>
          <a:p>
            <a:pPr marL="0" indent="0" algn="ctr">
              <a:buNone/>
            </a:pPr>
            <a:r>
              <a:rPr lang="en-US" sz="2400" dirty="0"/>
              <a:t>Singleton</a:t>
            </a:r>
          </a:p>
          <a:p>
            <a:pPr marL="0" indent="0" algn="ctr">
              <a:buNone/>
            </a:pPr>
            <a:r>
              <a:rPr lang="en-US" sz="2400" dirty="0"/>
              <a:t>State</a:t>
            </a:r>
          </a:p>
          <a:p>
            <a:pPr marL="0" indent="0" algn="ctr">
              <a:buNone/>
            </a:pPr>
            <a:r>
              <a:rPr lang="en-US" sz="2400" dirty="0"/>
              <a:t>Strategy</a:t>
            </a:r>
          </a:p>
          <a:p>
            <a:pPr marL="0" indent="0" algn="ctr">
              <a:buNone/>
            </a:pPr>
            <a:r>
              <a:rPr lang="en-US" sz="2400" dirty="0"/>
              <a:t>Template Method</a:t>
            </a:r>
          </a:p>
          <a:p>
            <a:pPr marL="0" indent="0" algn="ctr">
              <a:buNone/>
            </a:pPr>
            <a:r>
              <a:rPr lang="en-US" sz="2400" dirty="0"/>
              <a:t>Visitor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6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3" y="1323428"/>
            <a:ext cx="343000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Abstract </a:t>
            </a:r>
            <a:r>
              <a:rPr lang="en-US" sz="2400" dirty="0" smtClean="0"/>
              <a:t>Factory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Adapter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Bridge</a:t>
            </a:r>
          </a:p>
          <a:p>
            <a:pPr marL="0" indent="0" algn="ctr">
              <a:buNone/>
            </a:pPr>
            <a:r>
              <a:rPr lang="en-US" sz="2400" dirty="0"/>
              <a:t>Builder</a:t>
            </a:r>
          </a:p>
          <a:p>
            <a:pPr marL="0" indent="0" algn="ctr">
              <a:buNone/>
            </a:pPr>
            <a:r>
              <a:rPr lang="en-US" sz="2400" dirty="0"/>
              <a:t>Chain of Responsibility</a:t>
            </a:r>
          </a:p>
          <a:p>
            <a:pPr marL="0" indent="0" algn="ctr">
              <a:buNone/>
            </a:pPr>
            <a:r>
              <a:rPr lang="en-US" sz="2400" dirty="0"/>
              <a:t>Command</a:t>
            </a:r>
          </a:p>
          <a:p>
            <a:pPr marL="0" indent="0" algn="ctr">
              <a:buNone/>
            </a:pPr>
            <a:r>
              <a:rPr lang="en-US" sz="2400" dirty="0"/>
              <a:t>Composite</a:t>
            </a:r>
          </a:p>
          <a:p>
            <a:pPr marL="0" indent="0" algn="ctr">
              <a:buNone/>
            </a:pPr>
            <a:r>
              <a:rPr lang="en-US" sz="2400" dirty="0"/>
              <a:t>Decorator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16261" y="1323428"/>
            <a:ext cx="2966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Facade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Factory Method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Flyweight</a:t>
            </a:r>
          </a:p>
          <a:p>
            <a:pPr marL="0" indent="0" algn="ctr">
              <a:buNone/>
            </a:pPr>
            <a:r>
              <a:rPr lang="en-US" sz="2400" dirty="0"/>
              <a:t>Interpreter</a:t>
            </a:r>
          </a:p>
          <a:p>
            <a:pPr marL="0" indent="0" algn="ctr">
              <a:buNone/>
            </a:pPr>
            <a:r>
              <a:rPr lang="en-US" sz="2400" dirty="0"/>
              <a:t>Iterator</a:t>
            </a:r>
          </a:p>
          <a:p>
            <a:pPr marL="0" indent="0" algn="ctr">
              <a:buNone/>
            </a:pPr>
            <a:r>
              <a:rPr lang="en-US" sz="2400" dirty="0"/>
              <a:t>Mediator</a:t>
            </a:r>
          </a:p>
          <a:p>
            <a:pPr marL="0" indent="0" algn="ctr">
              <a:buNone/>
            </a:pPr>
            <a:r>
              <a:rPr lang="en-US" sz="2400" dirty="0"/>
              <a:t>Memento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Observer</a:t>
            </a:r>
          </a:p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143783" y="1323428"/>
            <a:ext cx="32767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Prototype</a:t>
            </a:r>
          </a:p>
          <a:p>
            <a:pPr marL="0" indent="0" algn="ctr">
              <a:buNone/>
            </a:pPr>
            <a:r>
              <a:rPr lang="en-US" sz="2400" dirty="0"/>
              <a:t>Proxy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Singleton</a:t>
            </a:r>
          </a:p>
          <a:p>
            <a:pPr marL="0" indent="0" algn="ctr">
              <a:buNone/>
            </a:pPr>
            <a:r>
              <a:rPr lang="en-US" sz="2400" dirty="0"/>
              <a:t>State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Strategy</a:t>
            </a:r>
          </a:p>
          <a:p>
            <a:pPr marL="0" indent="0" algn="ctr">
              <a:buNone/>
            </a:pPr>
            <a:r>
              <a:rPr lang="en-US" sz="2400" dirty="0"/>
              <a:t>Template Method</a:t>
            </a:r>
          </a:p>
          <a:p>
            <a:pPr marL="0" indent="0" algn="ctr">
              <a:buNone/>
            </a:pPr>
            <a:r>
              <a:rPr lang="en-US" sz="2400" dirty="0"/>
              <a:t>Visitor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0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ull Screen Texture Slide with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ull Screen Texture Slide without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236</Words>
  <Application>Microsoft Macintosh PowerPoint</Application>
  <PresentationFormat>Custom</PresentationFormat>
  <Paragraphs>92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Office Theme</vt:lpstr>
      <vt:lpstr>Custom Design</vt:lpstr>
      <vt:lpstr>1_Custom Design</vt:lpstr>
      <vt:lpstr>Full Screen Texture Slide with Footer</vt:lpstr>
      <vt:lpstr>Full Screen Texture Slide without Footer</vt:lpstr>
      <vt:lpstr>Introduction to Design Patterns</vt:lpstr>
      <vt:lpstr>How Do We Design Software?</vt:lpstr>
      <vt:lpstr>How Do We Design Software?</vt:lpstr>
      <vt:lpstr>PowerPoint Presentation</vt:lpstr>
      <vt:lpstr>What is a Design Pattern?</vt:lpstr>
      <vt:lpstr>Benefits of Design Patterns</vt:lpstr>
      <vt:lpstr>Gang of Four (1994)</vt:lpstr>
      <vt:lpstr>GoF Design Patterns</vt:lpstr>
      <vt:lpstr>GoF Design Patterns</vt:lpstr>
      <vt:lpstr>Categories of Design Patterns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Holness</dc:creator>
  <cp:lastModifiedBy>Chris Murphy</cp:lastModifiedBy>
  <cp:revision>268</cp:revision>
  <dcterms:created xsi:type="dcterms:W3CDTF">2018-12-11T20:14:10Z</dcterms:created>
  <dcterms:modified xsi:type="dcterms:W3CDTF">2019-07-10T07:04:25Z</dcterms:modified>
</cp:coreProperties>
</file>