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  <p:sldMasterId id="2147483670" r:id="rId3"/>
    <p:sldMasterId id="2147483654" r:id="rId4"/>
    <p:sldMasterId id="2147483655" r:id="rId5"/>
  </p:sldMasterIdLst>
  <p:notesMasterIdLst>
    <p:notesMasterId r:id="rId21"/>
  </p:notesMasterIdLst>
  <p:sldIdLst>
    <p:sldId id="256" r:id="rId6"/>
    <p:sldId id="279" r:id="rId7"/>
    <p:sldId id="280" r:id="rId8"/>
    <p:sldId id="296" r:id="rId9"/>
    <p:sldId id="290" r:id="rId10"/>
    <p:sldId id="291" r:id="rId11"/>
    <p:sldId id="288" r:id="rId12"/>
    <p:sldId id="293" r:id="rId13"/>
    <p:sldId id="294" r:id="rId14"/>
    <p:sldId id="299" r:id="rId15"/>
    <p:sldId id="282" r:id="rId16"/>
    <p:sldId id="283" r:id="rId17"/>
    <p:sldId id="289" r:id="rId18"/>
    <p:sldId id="295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86A"/>
    <a:srgbClr val="FFA786"/>
    <a:srgbClr val="DB664F"/>
    <a:srgbClr val="CFE3E5"/>
    <a:srgbClr val="76A3B5"/>
    <a:srgbClr val="002060"/>
    <a:srgbClr val="EFD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1162" autoAdjust="0"/>
  </p:normalViewPr>
  <p:slideViewPr>
    <p:cSldViewPr snapToGrid="0" snapToObjects="1">
      <p:cViewPr varScale="1">
        <p:scale>
          <a:sx n="101" d="100"/>
          <a:sy n="101" d="100"/>
        </p:scale>
        <p:origin x="-1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6846-1684-CD4F-90F1-426B28A798F6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BCFF-71B9-524A-BE2C-E0C51C24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D3254E-7D72-D84F-A73E-84731A337CEF}"/>
              </a:ext>
            </a:extLst>
          </p:cNvPr>
          <p:cNvSpPr/>
          <p:nvPr userDrawn="1"/>
        </p:nvSpPr>
        <p:spPr>
          <a:xfrm>
            <a:off x="1287886" y="1562512"/>
            <a:ext cx="9616225" cy="2983731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F915FC-9675-864A-A8AF-9FCD6A631BEC}"/>
              </a:ext>
            </a:extLst>
          </p:cNvPr>
          <p:cNvSpPr/>
          <p:nvPr userDrawn="1"/>
        </p:nvSpPr>
        <p:spPr>
          <a:xfrm rot="5400000">
            <a:off x="5804200" y="1117243"/>
            <a:ext cx="583596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636D6-F04D-4E49-9231-CE2A783BB3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8" y="1562511"/>
            <a:ext cx="9144000" cy="2971196"/>
          </a:xfrm>
        </p:spPr>
        <p:txBody>
          <a:bodyPr tIns="182880" anchor="ctr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lesson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05B5CC-DB8B-F948-B4BB-B299AA3D7F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643" y="4353193"/>
            <a:ext cx="4992710" cy="4848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course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1B4BA-7DD9-8A4B-AF88-E5A4AE9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1693FD6A-6366-164C-8677-6F18943BCC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ADFA8043-3A48-F44D-AE0E-B85B43ECF4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852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73896DB0-A96B-1448-9085-834FD0EFC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3DEA86AF-8B3C-C543-B08B-286041273F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4B36352A-89B8-3A4E-BD6B-BD7AD58B4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79C819C6-F0AB-C24D-8917-D64FCB081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3382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9237F1-54A3-2D45-9A89-0DFE3CB02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8C00A-4D79-C043-8045-AB0AB3FE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367C59-A76A-5044-BDE9-E705FA3D3C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C4E5F575-D412-5649-9A8A-CD8621235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" y="1108075"/>
            <a:ext cx="10847388" cy="4656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176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93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582FB-8DA6-6B4B-B4C7-3B5EC64A2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5704" y="1349186"/>
            <a:ext cx="10515600" cy="4351338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DEF97-E5E8-1644-B827-7FBB840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FD96C2-4EA9-CD48-A2E1-2CEB777AC572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17DE31-2195-0B42-87B4-C50E5B192999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68D73-8093-494F-A9A0-FC67A7CD3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305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6DBC4-8430-D644-AE93-4363E9566F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325563"/>
            <a:ext cx="5181600" cy="5083075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EC107-4731-A948-AE37-C2D44FB0C0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325563"/>
            <a:ext cx="5181600" cy="5083074"/>
          </a:xfrm>
        </p:spPr>
        <p:txBody>
          <a:bodyPr/>
          <a:lstStyle>
            <a:lvl1pPr>
              <a:defRPr>
                <a:latin typeface="Courier" pitchFamily="2" charset="0"/>
              </a:defRPr>
            </a:lvl1pPr>
            <a:lvl2pPr>
              <a:defRPr>
                <a:latin typeface="Courier" pitchFamily="2" charset="0"/>
              </a:defRPr>
            </a:lvl2pPr>
            <a:lvl3pPr>
              <a:defRPr>
                <a:latin typeface="Courier" pitchFamily="2" charset="0"/>
              </a:defRPr>
            </a:lvl3pPr>
            <a:lvl4pPr>
              <a:defRPr>
                <a:latin typeface="Courier" pitchFamily="2" charset="0"/>
              </a:defRPr>
            </a:lvl4pPr>
            <a:lvl5pPr>
              <a:defRPr>
                <a:latin typeface="Courier" pitchFamily="2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414F7CD-B0A9-0444-A426-0CB34D9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A865CE9-B2F6-9046-85B0-C1D0917DB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32D98D-7FD1-BD4B-B337-AF557EBDA097}"/>
              </a:ext>
            </a:extLst>
          </p:cNvPr>
          <p:cNvSpPr/>
          <p:nvPr userDrawn="1"/>
        </p:nvSpPr>
        <p:spPr>
          <a:xfrm>
            <a:off x="0" y="0"/>
            <a:ext cx="349954" cy="6858000"/>
          </a:xfrm>
          <a:prstGeom prst="rect">
            <a:avLst/>
          </a:prstGeom>
          <a:solidFill>
            <a:srgbClr val="EA8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128C20-E47C-5E4C-8006-6DF0EC682AF0}"/>
              </a:ext>
            </a:extLst>
          </p:cNvPr>
          <p:cNvSpPr/>
          <p:nvPr userDrawn="1"/>
        </p:nvSpPr>
        <p:spPr>
          <a:xfrm>
            <a:off x="174977" y="759869"/>
            <a:ext cx="1469696" cy="248703"/>
          </a:xfrm>
          <a:prstGeom prst="rect">
            <a:avLst/>
          </a:prstGeom>
          <a:solidFill>
            <a:srgbClr val="C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D9AA8CD-0787-714E-9DAD-C4EF0F6B5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326" y="-2135"/>
            <a:ext cx="10515600" cy="1325563"/>
          </a:xfrm>
        </p:spPr>
        <p:txBody>
          <a:bodyPr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714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4704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7F5552-35DB-E54F-AA25-CBE0D5A9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598EA-BC02-CC49-9CE5-7C5142348C3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FC102-3AD0-1A4C-8EEC-6A1806CBD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biLevel thresh="25000"/>
          </a:blip>
          <a:stretch>
            <a:fillRect/>
          </a:stretch>
        </p:blipFill>
        <p:spPr>
          <a:xfrm>
            <a:off x="216475" y="6475202"/>
            <a:ext cx="1693299" cy="248703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8BCE02AF-AF40-8E40-B227-C7586C3CFD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67" y="540326"/>
            <a:ext cx="4857266" cy="3822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B59BFA62-F2A0-0341-B35C-ADFAD16AA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657" y="540326"/>
            <a:ext cx="4857266" cy="3822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xmlns="" id="{DB779962-E9DF-DC42-A996-D3012C2C2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67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CD4BCE87-EF46-0549-93D9-D1B96541FB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6094" y="4613564"/>
            <a:ext cx="4856163" cy="1661824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44135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72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3D02F2-D702-1A48-95C2-E9DB0A0F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D08979-0496-264A-83C6-030B141AEA02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xmlns="" id="{1950FB6A-66E4-3447-9591-33B595E649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49" y="637308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932A0651-2F12-3F44-8586-6BDAD8E4F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949" y="4059383"/>
            <a:ext cx="11032306" cy="2161309"/>
          </a:xfrm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Courier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code</a:t>
            </a:r>
          </a:p>
        </p:txBody>
      </p:sp>
    </p:spTree>
    <p:extLst>
      <p:ext uri="{BB962C8B-B14F-4D97-AF65-F5344CB8AC3E}">
        <p14:creationId xmlns:p14="http://schemas.microsoft.com/office/powerpoint/2010/main" val="12170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43B632-9107-9D4D-AA75-28B4A75A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0AE24AD-FCF1-7043-8DBD-B9F097CBEDA7}"/>
              </a:ext>
            </a:extLst>
          </p:cNvPr>
          <p:cNvGrpSpPr/>
          <p:nvPr userDrawn="1"/>
        </p:nvGrpSpPr>
        <p:grpSpPr>
          <a:xfrm>
            <a:off x="9337721" y="0"/>
            <a:ext cx="2854279" cy="2923504"/>
            <a:chOff x="7940040" y="0"/>
            <a:chExt cx="4251960" cy="4251960"/>
          </a:xfrm>
          <a:solidFill>
            <a:srgbClr val="00206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1B7003C-5D39-0B4E-A910-556F222747B8}"/>
                </a:ext>
              </a:extLst>
            </p:cNvPr>
            <p:cNvSpPr/>
            <p:nvPr/>
          </p:nvSpPr>
          <p:spPr>
            <a:xfrm>
              <a:off x="7940040" y="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5150C61-B30A-2A49-BCC5-E7BA37962E48}"/>
                </a:ext>
              </a:extLst>
            </p:cNvPr>
            <p:cNvSpPr/>
            <p:nvPr/>
          </p:nvSpPr>
          <p:spPr>
            <a:xfrm rot="5400000">
              <a:off x="9791700" y="1851660"/>
              <a:ext cx="4251960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73E9C9-3F81-8149-8AA9-56F4DF08908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ED0E1858-D01C-F74E-AF3C-7275F543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237B2BD7-807A-5945-9F9E-0CB559F95422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2E7B6-0B52-C84A-8953-3FEB17C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158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5421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2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D12D75-A926-3441-ADCC-72F89CC8FB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018BA73-C02C-AD48-A748-9DD69BF6CD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FA507DC-0DF3-424D-AD9C-0AD0442F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561B5A58-D2E1-CE4C-B9E3-8A1F2F6C7A0E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0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>
          <a:solidFill>
            <a:srgbClr val="00206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0FDB7F-7603-BE40-A0B0-E466CEBC94F4}"/>
              </a:ext>
            </a:extLst>
          </p:cNvPr>
          <p:cNvSpPr/>
          <p:nvPr userDrawn="1"/>
        </p:nvSpPr>
        <p:spPr>
          <a:xfrm>
            <a:off x="0" y="0"/>
            <a:ext cx="4028303" cy="6858000"/>
          </a:xfrm>
          <a:prstGeom prst="rect">
            <a:avLst/>
          </a:prstGeom>
          <a:solidFill>
            <a:srgbClr val="EA886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  <a:latin typeface="Courier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C1CD64-649A-4241-90EE-A0026F473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biLevel thresh="25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B64A479-A81E-9643-B131-C5E405B95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E6DBE8EC-E380-2646-9F9D-346656F68F56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0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BB1A5E-420A-3041-B5DC-AF98AD0906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18257" y="6518174"/>
            <a:ext cx="1693299" cy="24870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C2A294F2-115E-4F4B-A830-20EFEEE3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006" y="6475202"/>
            <a:ext cx="394994" cy="33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011F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417604-63EA-D14D-AE65-529C9F848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D6FF00F9-C56A-DA4F-9FD2-0E0D30C087A1}"/>
              </a:ext>
            </a:extLst>
          </p:cNvPr>
          <p:cNvSpPr txBox="1">
            <a:spLocks/>
          </p:cNvSpPr>
          <p:nvPr userDrawn="1"/>
        </p:nvSpPr>
        <p:spPr>
          <a:xfrm>
            <a:off x="9624528" y="6523644"/>
            <a:ext cx="2236022" cy="24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="1" i="0" dirty="0">
                <a:solidFill>
                  <a:srgbClr val="011F5B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Property of Penn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9A65FD1-A849-7444-9A2A-3B9C4D12E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4D820A-7D18-D243-B501-5C50200863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l="13115" t="8727" r="13686" b="16545"/>
          <a:stretch/>
        </p:blipFill>
        <p:spPr>
          <a:xfrm>
            <a:off x="0" y="-139697"/>
            <a:ext cx="12192000" cy="6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8060A-BCF6-754F-A875-340E2AA9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Problem: </a:t>
            </a:r>
            <a:endParaRPr lang="en-US" altLang="ko-KR" sz="2800" b="1" dirty="0" smtClean="0">
              <a:latin typeface="Open Sans Regular"/>
              <a:ea typeface="Gulim" charset="0"/>
              <a:cs typeface="Open Sans Regular"/>
            </a:endParaRP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Processor has a dependency on Reader</a:t>
            </a: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We may want to use different variations of Reader and don’t want to have to change Processor</a:t>
            </a: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endParaRPr lang="en-US" altLang="ko-KR" sz="2800" dirty="0">
              <a:latin typeface="Open Sans Regular"/>
              <a:ea typeface="Gulim" charset="0"/>
              <a:cs typeface="Open Sans Regular"/>
            </a:endParaRPr>
          </a:p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Solution: </a:t>
            </a:r>
            <a:endParaRPr lang="en-US" altLang="ko-KR" sz="2800" b="1" dirty="0" smtClean="0">
              <a:latin typeface="Open Sans Regular"/>
              <a:ea typeface="Gulim" charset="0"/>
              <a:cs typeface="Open Sans Regular"/>
            </a:endParaRP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Separate the code in Processor that </a:t>
            </a:r>
            <a:r>
              <a:rPr lang="en-US" altLang="ko-KR" sz="2600" i="1" dirty="0" smtClean="0">
                <a:latin typeface="Open Sans Regular"/>
                <a:ea typeface="Gulim" charset="0"/>
                <a:cs typeface="Open Sans Regular"/>
              </a:rPr>
              <a:t>uses</a:t>
            </a: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 Reader from the code that </a:t>
            </a:r>
            <a:r>
              <a:rPr lang="en-US" altLang="ko-KR" sz="2600" i="1" dirty="0" smtClean="0">
                <a:latin typeface="Open Sans Regular"/>
                <a:ea typeface="Gulim" charset="0"/>
                <a:cs typeface="Open Sans Regular"/>
              </a:rPr>
              <a:t>creates</a:t>
            </a: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 an instance of Reader</a:t>
            </a: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>
                <a:latin typeface="Open Sans Regular"/>
                <a:ea typeface="Gulim" charset="0"/>
                <a:cs typeface="Open Sans Regular"/>
              </a:rPr>
              <a:t>A</a:t>
            </a: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llow </a:t>
            </a:r>
            <a:r>
              <a:rPr lang="en-US" altLang="ko-KR" sz="2600" i="1" dirty="0" smtClean="0">
                <a:latin typeface="Open Sans Regular"/>
                <a:ea typeface="Gulim" charset="0"/>
                <a:cs typeface="Open Sans Regular"/>
              </a:rPr>
              <a:t>subclasses</a:t>
            </a: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 of Processor to create instances of different variations of Reader</a:t>
            </a:r>
            <a:endParaRPr lang="en-US" altLang="ko-KR" sz="2600" dirty="0">
              <a:latin typeface="Open Sans Regular"/>
              <a:ea typeface="Gulim" charset="0"/>
              <a:cs typeface="Open Sans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Class A has a dependency on Class B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Class A contains code to </a:t>
            </a:r>
            <a:r>
              <a:rPr lang="en-US" sz="2800" i="1" dirty="0" smtClean="0">
                <a:latin typeface="Open Sans Regular"/>
                <a:cs typeface="Open Sans Regular"/>
              </a:rPr>
              <a:t>use</a:t>
            </a:r>
            <a:r>
              <a:rPr lang="en-US" sz="2800" dirty="0" smtClean="0">
                <a:latin typeface="Open Sans Regular"/>
                <a:cs typeface="Open Sans Regular"/>
              </a:rPr>
              <a:t> Class B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Subclasses of A override a “factory method” used to </a:t>
            </a:r>
            <a:r>
              <a:rPr lang="en-US" sz="2800" i="1" dirty="0" smtClean="0">
                <a:latin typeface="Open Sans Regular"/>
                <a:cs typeface="Open Sans Regular"/>
              </a:rPr>
              <a:t>create</a:t>
            </a:r>
            <a:r>
              <a:rPr lang="en-US" sz="2800" dirty="0" smtClean="0">
                <a:latin typeface="Open Sans Regular"/>
                <a:cs typeface="Open Sans Regular"/>
              </a:rPr>
              <a:t> the desired subclass of B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i="1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This method is then invoked in Class A to create the instance of B that it will use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Factory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/>
          <p:cNvSpPr txBox="1">
            <a:spLocks/>
          </p:cNvSpPr>
          <p:nvPr/>
        </p:nvSpPr>
        <p:spPr>
          <a:xfrm>
            <a:off x="7371518" y="1323427"/>
            <a:ext cx="4291350" cy="19774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interface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Reader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Data read();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8929" y="1349185"/>
            <a:ext cx="6355936" cy="501608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abstract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Processor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Reader </a:t>
            </a:r>
            <a:r>
              <a:rPr lang="en-US" sz="1900" dirty="0" smtClean="0">
                <a:solidFill>
                  <a:srgbClr val="0000C0"/>
                </a:solidFill>
                <a:latin typeface="Monaco"/>
              </a:rPr>
              <a:t>reader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9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Processor() { </a:t>
            </a:r>
            <a:endParaRPr lang="en-US" sz="19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900" dirty="0" smtClean="0">
                <a:solidFill>
                  <a:srgbClr val="0000C0"/>
                </a:solidFill>
                <a:latin typeface="Monaco"/>
              </a:rPr>
              <a:t>reader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createReader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(); </a:t>
            </a:r>
            <a:endParaRPr lang="en-US" sz="19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   public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process(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  . . .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  Data data = </a:t>
            </a:r>
            <a:r>
              <a:rPr lang="en-US" sz="1900" dirty="0" err="1" smtClean="0">
                <a:solidFill>
                  <a:srgbClr val="0000C0"/>
                </a:solidFill>
                <a:latin typeface="Monaco"/>
              </a:rPr>
              <a:t>reader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.read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(); </a:t>
            </a:r>
            <a:endParaRPr lang="en-US" sz="19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  . . .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abstract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Reader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createReader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 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929" y="1284706"/>
            <a:ext cx="439929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1218" y="1891678"/>
            <a:ext cx="348489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71518" y="1284706"/>
            <a:ext cx="3338815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1219" y="2513744"/>
            <a:ext cx="2638226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3329" y="2846324"/>
            <a:ext cx="335789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1219" y="5712967"/>
            <a:ext cx="578500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86516" y="4454256"/>
            <a:ext cx="3705152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1111" y="2029111"/>
            <a:ext cx="2921000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8929" y="1349185"/>
            <a:ext cx="6355936" cy="2446704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</a:rPr>
              <a:t>FileProcessor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Processor 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Monaco"/>
              </a:rPr>
              <a:t>  @Override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Reader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createReader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7F0055"/>
                </a:solidFill>
                <a:latin typeface="Monaco"/>
              </a:rPr>
              <a:t>      return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Monaco"/>
              </a:rPr>
              <a:t>FileReader</a:t>
            </a: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(. . .);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Pattern (2)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371518" y="1323427"/>
            <a:ext cx="4291350" cy="247246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class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FileReader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       implements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Reader 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Data read(){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. .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08929" y="4122615"/>
            <a:ext cx="6355936" cy="255194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DbProcessor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Processor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onaco"/>
              </a:rPr>
              <a:t>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aco"/>
              </a:rPr>
              <a:t>@Override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Reader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createReader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      return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DbReader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(. . .);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371518" y="4096858"/>
            <a:ext cx="4291350" cy="25776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rgbClr val="002060"/>
                </a:solidFill>
                <a:latin typeface="Courier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class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DbReader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       implements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Reader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{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Data read(){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. .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929" y="1309317"/>
            <a:ext cx="6191404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1892" y="1955800"/>
            <a:ext cx="1373997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1892" y="2307264"/>
            <a:ext cx="4407886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4181" y="2672839"/>
            <a:ext cx="4128486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1518" y="1281095"/>
            <a:ext cx="3352926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24053" y="1618448"/>
            <a:ext cx="2499169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9120" y="2303128"/>
            <a:ext cx="2770102" cy="11258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5374" y="4074669"/>
            <a:ext cx="6191404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8337" y="4721152"/>
            <a:ext cx="1373997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08337" y="5072616"/>
            <a:ext cx="4407886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626" y="5438191"/>
            <a:ext cx="3733374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27963" y="4046447"/>
            <a:ext cx="2957815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0498" y="4383800"/>
            <a:ext cx="2499169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55565" y="5068480"/>
            <a:ext cx="2770102" cy="11258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6-04 at 4.2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12192000" cy="48850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000" y="859243"/>
            <a:ext cx="4318000" cy="1735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9510" y="750588"/>
            <a:ext cx="4433711" cy="1886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844" y="4389967"/>
            <a:ext cx="4318000" cy="1886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94690" y="4389967"/>
            <a:ext cx="4732865" cy="1886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7688" y="2582334"/>
            <a:ext cx="894645" cy="18076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38644" y="2624670"/>
            <a:ext cx="894645" cy="17652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75667" y="846667"/>
            <a:ext cx="3541889" cy="222955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26845" y="1961444"/>
            <a:ext cx="2048934" cy="4346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26844" y="2249310"/>
            <a:ext cx="2909711" cy="4346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4835" y="4047069"/>
            <a:ext cx="2307166" cy="156915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 smtClean="0">
                <a:latin typeface="Open Sans Regular"/>
                <a:cs typeface="Open Sans Regular"/>
              </a:rPr>
              <a:t>Factory Method Pattern: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Separate the code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that </a:t>
            </a:r>
            <a:r>
              <a:rPr lang="en-US" altLang="ko-KR" sz="2800" i="1" dirty="0">
                <a:latin typeface="Open Sans Regular"/>
                <a:ea typeface="Gulim" charset="0"/>
                <a:cs typeface="Open Sans Regular"/>
              </a:rPr>
              <a:t>uses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another class 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from the code that </a:t>
            </a:r>
            <a:r>
              <a:rPr lang="en-US" altLang="ko-KR" sz="2800" i="1" dirty="0">
                <a:latin typeface="Open Sans Regular"/>
                <a:ea typeface="Gulim" charset="0"/>
                <a:cs typeface="Open Sans Regular"/>
              </a:rPr>
              <a:t>creates</a:t>
            </a:r>
            <a:r>
              <a:rPr lang="en-US" altLang="ko-KR" sz="2800" dirty="0">
                <a:latin typeface="Open Sans Regular"/>
                <a:ea typeface="Gulim" charset="0"/>
                <a:cs typeface="Open Sans Regular"/>
              </a:rPr>
              <a:t> </a:t>
            </a:r>
            <a:r>
              <a:rPr lang="en-US" altLang="ko-KR" sz="2800" dirty="0" smtClean="0">
                <a:latin typeface="Open Sans Regular"/>
                <a:ea typeface="Gulim" charset="0"/>
                <a:cs typeface="Open Sans Regular"/>
              </a:rPr>
              <a:t>it</a:t>
            </a:r>
            <a:endParaRPr lang="en-US" sz="2800" dirty="0">
              <a:latin typeface="Open Sans Regular"/>
              <a:cs typeface="Open Sans Regular"/>
            </a:endParaRP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Class A has a dependency on Class B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Class A contains code to </a:t>
            </a:r>
            <a:r>
              <a:rPr lang="en-US" sz="2600" i="1" dirty="0" smtClean="0">
                <a:latin typeface="Open Sans Regular"/>
                <a:cs typeface="Open Sans Regular"/>
              </a:rPr>
              <a:t>use</a:t>
            </a:r>
            <a:r>
              <a:rPr lang="en-US" sz="2600" dirty="0" smtClean="0">
                <a:latin typeface="Open Sans Regular"/>
                <a:cs typeface="Open Sans Regular"/>
              </a:rPr>
              <a:t> Class B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600" dirty="0" smtClean="0">
                <a:latin typeface="Open Sans Regular"/>
                <a:cs typeface="Open Sans Regular"/>
              </a:rPr>
              <a:t>Subclasses of A override a “factory method” used to </a:t>
            </a:r>
            <a:r>
              <a:rPr lang="en-US" sz="2600" i="1" dirty="0" smtClean="0">
                <a:latin typeface="Open Sans Regular"/>
                <a:cs typeface="Open Sans Regular"/>
              </a:rPr>
              <a:t>create</a:t>
            </a:r>
            <a:r>
              <a:rPr lang="en-US" sz="2600" dirty="0" smtClean="0">
                <a:latin typeface="Open Sans Regular"/>
                <a:cs typeface="Open Sans Regular"/>
              </a:rPr>
              <a:t> an instance of the desired subclass of </a:t>
            </a:r>
            <a:r>
              <a:rPr lang="en-US" sz="2600" dirty="0" smtClean="0">
                <a:latin typeface="Open Sans Regular"/>
                <a:cs typeface="Open Sans Regular"/>
              </a:rPr>
              <a:t>B</a:t>
            </a: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600" i="1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Improves </a:t>
            </a:r>
            <a:r>
              <a:rPr lang="en-US" sz="2800" b="1" dirty="0" smtClean="0">
                <a:latin typeface="Open Sans Regular"/>
                <a:cs typeface="Open Sans Regular"/>
              </a:rPr>
              <a:t>abstraction</a:t>
            </a:r>
            <a:r>
              <a:rPr lang="en-US" sz="2800" dirty="0" smtClean="0">
                <a:latin typeface="Open Sans Regular"/>
                <a:cs typeface="Open Sans Regular"/>
              </a:rPr>
              <a:t> and stability so that the “client” of Class A </a:t>
            </a:r>
            <a:r>
              <a:rPr lang="en-US" sz="2800" dirty="0" err="1" smtClean="0">
                <a:latin typeface="Open Sans Regular"/>
                <a:cs typeface="Open Sans Regular"/>
              </a:rPr>
              <a:t>doesn</a:t>
            </a:r>
            <a:r>
              <a:rPr lang="uk-UA" sz="2800" dirty="0" smtClean="0">
                <a:latin typeface="Open Sans Regular"/>
                <a:cs typeface="Open Sans Regular"/>
              </a:rPr>
              <a:t>’</a:t>
            </a:r>
            <a:r>
              <a:rPr lang="en-US" sz="2800" dirty="0" smtClean="0">
                <a:latin typeface="Open Sans Regular"/>
                <a:cs typeface="Open Sans Regular"/>
              </a:rPr>
              <a:t>t have to know about </a:t>
            </a:r>
            <a:r>
              <a:rPr lang="en-US" sz="2800" smtClean="0">
                <a:latin typeface="Open Sans Regular"/>
                <a:cs typeface="Open Sans Regular"/>
              </a:rPr>
              <a:t>its dependencies</a:t>
            </a:r>
            <a:endParaRPr lang="en-US" sz="2800">
              <a:latin typeface="Open Sans Regular"/>
              <a:cs typeface="Open Sans Regular"/>
            </a:endParaRPr>
          </a:p>
          <a:p>
            <a:pPr marL="740885" lvl="1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600" i="1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Creational: </a:t>
            </a:r>
            <a:r>
              <a:rPr lang="en-US" sz="2800" dirty="0">
                <a:latin typeface="Open Sans Regular"/>
                <a:cs typeface="Open Sans Regular"/>
              </a:rPr>
              <a:t>how objects are created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Structural: </a:t>
            </a:r>
            <a:r>
              <a:rPr lang="en-US" sz="2800" dirty="0">
                <a:latin typeface="Open Sans Regular"/>
                <a:cs typeface="Open Sans Regular"/>
              </a:rPr>
              <a:t>how objects are composed</a:t>
            </a:r>
          </a:p>
          <a:p>
            <a:pPr marL="283685" indent="-283685"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b="1" dirty="0">
                <a:latin typeface="Open Sans Regular"/>
                <a:cs typeface="Open Sans Regular"/>
              </a:rPr>
              <a:t>Behavioral: </a:t>
            </a:r>
            <a:r>
              <a:rPr lang="en-US" sz="2800" dirty="0">
                <a:latin typeface="Open Sans Regular"/>
                <a:cs typeface="Open Sans Regular"/>
              </a:rPr>
              <a:t>how objects communicate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“Separate the code that </a:t>
            </a:r>
            <a:r>
              <a:rPr lang="en-US" sz="2800" b="1" dirty="0" smtClean="0">
                <a:latin typeface="Open Sans Regular"/>
                <a:cs typeface="Open Sans Regular"/>
              </a:rPr>
              <a:t>creates</a:t>
            </a:r>
            <a:r>
              <a:rPr lang="en-US" sz="2800" dirty="0" smtClean="0">
                <a:latin typeface="Open Sans Regular"/>
                <a:cs typeface="Open Sans Regular"/>
              </a:rPr>
              <a:t> an object from the code that </a:t>
            </a:r>
            <a:r>
              <a:rPr lang="en-US" sz="2800" b="1" dirty="0" smtClean="0">
                <a:latin typeface="Open Sans Regular"/>
                <a:cs typeface="Open Sans Regular"/>
              </a:rPr>
              <a:t>uses</a:t>
            </a:r>
            <a:r>
              <a:rPr lang="en-US" sz="2800" dirty="0" smtClean="0">
                <a:latin typeface="Open Sans Regular"/>
                <a:cs typeface="Open Sans Regular"/>
              </a:rPr>
              <a:t> an object.”</a:t>
            </a:r>
            <a:br>
              <a:rPr lang="en-US" sz="2800" dirty="0" smtClean="0">
                <a:latin typeface="Open Sans Regular"/>
                <a:cs typeface="Open Sans Regular"/>
              </a:rPr>
            </a:br>
            <a:endParaRPr lang="en-US" sz="2800" dirty="0" smtClean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Hide the implementation details of how objects are created.</a:t>
            </a: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endParaRPr lang="en-US" sz="2800" dirty="0">
              <a:latin typeface="Open Sans Regular"/>
              <a:cs typeface="Open Sans Regular"/>
            </a:endParaRPr>
          </a:p>
          <a:p>
            <a:pPr marL="283685" indent="-283685">
              <a:buFont typeface="Times New Roman" charset="0"/>
              <a:buChar char="•"/>
              <a:tabLst>
                <a:tab pos="283685" algn="l"/>
                <a:tab pos="385926" algn="l"/>
                <a:tab pos="800652" algn="l"/>
                <a:tab pos="1215378" algn="l"/>
                <a:tab pos="1630104" algn="l"/>
                <a:tab pos="2044830" algn="l"/>
                <a:tab pos="2459556" algn="l"/>
                <a:tab pos="2874282" algn="l"/>
                <a:tab pos="3289009" algn="l"/>
                <a:tab pos="3703735" algn="l"/>
                <a:tab pos="4118461" algn="l"/>
                <a:tab pos="4533187" algn="l"/>
                <a:tab pos="4947913" algn="l"/>
                <a:tab pos="5362639" algn="l"/>
                <a:tab pos="5777365" algn="l"/>
                <a:tab pos="6192091" algn="l"/>
                <a:tab pos="6606817" algn="l"/>
                <a:tab pos="7021544" algn="l"/>
                <a:tab pos="7436270" algn="l"/>
                <a:tab pos="7850996" algn="l"/>
                <a:tab pos="8265722" algn="l"/>
                <a:tab pos="8536446" algn="l"/>
              </a:tabLst>
            </a:pPr>
            <a:r>
              <a:rPr lang="en-US" sz="2800" dirty="0" smtClean="0">
                <a:latin typeface="Open Sans Regular"/>
                <a:cs typeface="Open Sans Regular"/>
              </a:rPr>
              <a:t>Benefits: stability, </a:t>
            </a:r>
            <a:r>
              <a:rPr lang="en-US" sz="2800" b="1" dirty="0" smtClean="0">
                <a:latin typeface="Open Sans Regular"/>
                <a:cs typeface="Open Sans Regular"/>
              </a:rPr>
              <a:t>changeability</a:t>
            </a:r>
            <a:r>
              <a:rPr lang="en-US" sz="2800" dirty="0" smtClean="0">
                <a:latin typeface="Open Sans Regular"/>
                <a:cs typeface="Open Sans Regular"/>
              </a:rPr>
              <a:t>, reusability</a:t>
            </a:r>
            <a:endParaRPr lang="en-US" sz="2800" dirty="0">
              <a:latin typeface="Open Sans Regular"/>
              <a:cs typeface="Open Sans Regular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800" b="1" dirty="0">
                <a:latin typeface="Open Sans Regular"/>
                <a:ea typeface="Gulim" charset="0"/>
                <a:cs typeface="Open Sans Regular"/>
              </a:rPr>
              <a:t>Problem: </a:t>
            </a:r>
            <a:endParaRPr lang="en-US" altLang="ko-KR" sz="2800" b="1" dirty="0" smtClean="0">
              <a:latin typeface="Open Sans Regular"/>
              <a:ea typeface="Gulim" charset="0"/>
              <a:cs typeface="Open Sans Regular"/>
            </a:endParaRP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Class A has a dependency on Class B</a:t>
            </a:r>
          </a:p>
          <a:p>
            <a:pPr lvl="1">
              <a:tabLst>
                <a:tab pos="312738" algn="l"/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410700" algn="l"/>
              </a:tabLst>
            </a:pPr>
            <a:r>
              <a:rPr lang="en-US" altLang="ko-KR" sz="2600" dirty="0" smtClean="0">
                <a:latin typeface="Open Sans Regular"/>
                <a:ea typeface="Gulim" charset="0"/>
                <a:cs typeface="Open Sans Regular"/>
              </a:rPr>
              <a:t>We may want to use different variations of B and don’t want to have to change 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4" y="1349185"/>
            <a:ext cx="6005611" cy="5103686"/>
          </a:xfrm>
          <a:solidFill>
            <a:srgbClr val="E7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Processor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FileReader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0D8A8"/>
              </a:highlight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Processor() {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    </a:t>
            </a:r>
            <a:r>
              <a:rPr 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=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FileReader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(. . .)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 </a:t>
            </a:r>
            <a:endParaRPr lang="en-US" dirty="0" smtClean="0">
              <a:solidFill>
                <a:srgbClr val="000000"/>
              </a:solidFill>
              <a:highlight>
                <a:srgbClr val="F0D8A8"/>
              </a:highlight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0D8A8"/>
              </a:highlight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process(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Data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data =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reader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.read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(); </a:t>
            </a:r>
            <a:endParaRPr lang="en-US" dirty="0" smtClean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Processor.java</a:t>
            </a:r>
            <a:endParaRPr lang="en-US" dirty="0"/>
          </a:p>
        </p:txBody>
      </p:sp>
      <p:pic>
        <p:nvPicPr>
          <p:cNvPr id="6" name="Picture 5" descr="Screen Shot 2019-06-04 at 4.2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58" y="1152713"/>
            <a:ext cx="3276258" cy="5300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5704" y="1323428"/>
            <a:ext cx="3464074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48222" y="1152713"/>
            <a:ext cx="3005667" cy="196584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6770" y="2068495"/>
            <a:ext cx="4370008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084732" y="3541889"/>
            <a:ext cx="1244601" cy="68376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40131" y="4367554"/>
            <a:ext cx="2587980" cy="185544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8326" y="3139100"/>
            <a:ext cx="4807452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8326" y="4984833"/>
            <a:ext cx="4087785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278" y="3139100"/>
            <a:ext cx="234538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705" y="1349184"/>
            <a:ext cx="6001942" cy="5074487"/>
          </a:xfrm>
          <a:solidFill>
            <a:srgbClr val="E7E6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Processor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Reader </a:t>
            </a:r>
            <a:r>
              <a:rPr lang="en-US" dirty="0" smtClean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0D8A8"/>
              </a:highlight>
              <a:latin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Processor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(Reader 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    </a:t>
            </a:r>
            <a:r>
              <a:rPr lang="en-US" dirty="0" err="1" smtClean="0">
                <a:solidFill>
                  <a:srgbClr val="7F0055"/>
                </a:solidFill>
                <a:latin typeface="Monaco"/>
              </a:rPr>
              <a:t>this</a:t>
            </a:r>
            <a:r>
              <a:rPr lang="en-US" dirty="0" err="1" smtClean="0">
                <a:solidFill>
                  <a:schemeClr val="tx1"/>
                </a:solidFill>
                <a:latin typeface="Monaco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= 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Monaco"/>
              </a:rPr>
              <a:t>reader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Monaco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0D8A8"/>
              </a:highlight>
              <a:latin typeface="Monac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process(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 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Data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data =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reader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.read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(); </a:t>
            </a:r>
            <a:endParaRPr lang="en-US" dirty="0" smtClean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Processor.java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6770" y="2035611"/>
            <a:ext cx="380556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70" y="2780677"/>
            <a:ext cx="4821563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3726" y="3146252"/>
            <a:ext cx="3328608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3725" y="4991985"/>
            <a:ext cx="4161164" cy="4545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07-13 at 2.2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64" y="1247755"/>
            <a:ext cx="2814035" cy="463623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201476" y="1349184"/>
            <a:ext cx="2574386" cy="196584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01476" y="2780677"/>
            <a:ext cx="2373202" cy="296602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6-04 at 4.2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0" y="526513"/>
            <a:ext cx="8395085" cy="58194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333" y="1030111"/>
            <a:ext cx="5334000" cy="352777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6844" y="4557889"/>
            <a:ext cx="5334000" cy="17610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630333" y="625292"/>
            <a:ext cx="3040182" cy="192882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84333" y="4122025"/>
            <a:ext cx="2525889" cy="192882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6-04 at 4.2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0" y="526513"/>
            <a:ext cx="8395085" cy="58194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333" y="1042686"/>
            <a:ext cx="5334000" cy="3527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70288" y="4274425"/>
            <a:ext cx="2525889" cy="192882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6-04 at 4.2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0" y="526513"/>
            <a:ext cx="8395085" cy="58194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89845" y="2345605"/>
            <a:ext cx="2401712" cy="1295062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30333" y="625292"/>
            <a:ext cx="3040182" cy="192882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0288" y="4274425"/>
            <a:ext cx="2525889" cy="192882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ull Screen Texture Slide with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ull Screen Texture Slide without Foo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546</Words>
  <Application>Microsoft Macintosh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Office Theme</vt:lpstr>
      <vt:lpstr>Custom Design</vt:lpstr>
      <vt:lpstr>1_Custom Design</vt:lpstr>
      <vt:lpstr>Full Screen Texture Slide with Footer</vt:lpstr>
      <vt:lpstr>Full Screen Texture Slide without Footer</vt:lpstr>
      <vt:lpstr>Factory Method Pattern</vt:lpstr>
      <vt:lpstr>Categories of Design Patterns</vt:lpstr>
      <vt:lpstr>Creational Design Patterns</vt:lpstr>
      <vt:lpstr>Design Problem</vt:lpstr>
      <vt:lpstr>Processor.java</vt:lpstr>
      <vt:lpstr>Processor.java</vt:lpstr>
      <vt:lpstr>PowerPoint Presentation</vt:lpstr>
      <vt:lpstr>PowerPoint Presentation</vt:lpstr>
      <vt:lpstr>PowerPoint Presentation</vt:lpstr>
      <vt:lpstr>Design Problem</vt:lpstr>
      <vt:lpstr>Solution: Factory Method</vt:lpstr>
      <vt:lpstr>Factory Method Pattern (1)</vt:lpstr>
      <vt:lpstr>Factory Method Pattern (2)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Holness</dc:creator>
  <cp:lastModifiedBy>Chris Murphy</cp:lastModifiedBy>
  <cp:revision>329</cp:revision>
  <dcterms:created xsi:type="dcterms:W3CDTF">2018-12-11T20:14:10Z</dcterms:created>
  <dcterms:modified xsi:type="dcterms:W3CDTF">2019-07-13T07:22:37Z</dcterms:modified>
</cp:coreProperties>
</file>