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  <p:sldMasterId id="2147483670" r:id="rId3"/>
    <p:sldMasterId id="2147483654" r:id="rId4"/>
    <p:sldMasterId id="2147483655" r:id="rId5"/>
  </p:sldMasterIdLst>
  <p:notesMasterIdLst>
    <p:notesMasterId r:id="rId18"/>
  </p:notesMasterIdLst>
  <p:sldIdLst>
    <p:sldId id="256" r:id="rId6"/>
    <p:sldId id="279" r:id="rId7"/>
    <p:sldId id="287" r:id="rId8"/>
    <p:sldId id="280" r:id="rId9"/>
    <p:sldId id="286" r:id="rId10"/>
    <p:sldId id="289" r:id="rId11"/>
    <p:sldId id="282" r:id="rId12"/>
    <p:sldId id="281" r:id="rId13"/>
    <p:sldId id="283" r:id="rId14"/>
    <p:sldId id="284" r:id="rId15"/>
    <p:sldId id="28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86A"/>
    <a:srgbClr val="FFA786"/>
    <a:srgbClr val="DB664F"/>
    <a:srgbClr val="CFE3E5"/>
    <a:srgbClr val="76A3B5"/>
    <a:srgbClr val="002060"/>
    <a:srgbClr val="EFD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6" autoAdjust="0"/>
    <p:restoredTop sz="98871" autoAdjust="0"/>
  </p:normalViewPr>
  <p:slideViewPr>
    <p:cSldViewPr snapToGrid="0" snapToObjects="1">
      <p:cViewPr varScale="1">
        <p:scale>
          <a:sx n="103" d="100"/>
          <a:sy n="103" d="100"/>
        </p:scale>
        <p:origin x="-96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6846-1684-CD4F-90F1-426B28A798F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BCFF-71B9-524A-BE2C-E0C51C24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D3254E-7D72-D84F-A73E-84731A337CEF}"/>
              </a:ext>
            </a:extLst>
          </p:cNvPr>
          <p:cNvSpPr/>
          <p:nvPr userDrawn="1"/>
        </p:nvSpPr>
        <p:spPr>
          <a:xfrm>
            <a:off x="1287886" y="1562512"/>
            <a:ext cx="9616225" cy="2983731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F915FC-9675-864A-A8AF-9FCD6A631BEC}"/>
              </a:ext>
            </a:extLst>
          </p:cNvPr>
          <p:cNvSpPr/>
          <p:nvPr userDrawn="1"/>
        </p:nvSpPr>
        <p:spPr>
          <a:xfrm rot="5400000">
            <a:off x="5804200" y="1117243"/>
            <a:ext cx="583596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636D6-F04D-4E49-9231-CE2A783BB3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8" y="1562511"/>
            <a:ext cx="9144000" cy="2971196"/>
          </a:xfrm>
        </p:spPr>
        <p:txBody>
          <a:bodyPr tIns="182880" anchor="ctr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lesson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05B5CC-DB8B-F948-B4BB-B299AA3D7F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643" y="4353193"/>
            <a:ext cx="4992710" cy="4848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course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A1B4BA-7DD9-8A4B-AF88-E5A4AE9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1693FD6A-6366-164C-8677-6F18943BCC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="" xmlns:a16="http://schemas.microsoft.com/office/drawing/2014/main" id="{ADFA8043-3A48-F44D-AE0E-B85B43ECF4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85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4B36352A-89B8-3A4E-BD6B-BD7AD58B4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79C819C6-F0AB-C24D-8917-D64FCB081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33826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79237F1-54A3-2D45-9A89-0DFE3CB02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1176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93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6305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9714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="" xmlns:a16="http://schemas.microsoft.com/office/drawing/2014/main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47044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="" xmlns:a16="http://schemas.microsoft.com/office/drawing/2014/main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4413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="" xmlns:a16="http://schemas.microsoft.com/office/drawing/2014/main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72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="" xmlns:a16="http://schemas.microsoft.com/office/drawing/2014/main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2170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43B632-9107-9D4D-AA75-28B4A75A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0AE24AD-FCF1-7043-8DBD-B9F097CBEDA7}"/>
              </a:ext>
            </a:extLst>
          </p:cNvPr>
          <p:cNvGrpSpPr/>
          <p:nvPr userDrawn="1"/>
        </p:nvGrpSpPr>
        <p:grpSpPr>
          <a:xfrm>
            <a:off x="9337721" y="0"/>
            <a:ext cx="2854279" cy="2923504"/>
            <a:chOff x="7940040" y="0"/>
            <a:chExt cx="4251960" cy="4251960"/>
          </a:xfrm>
          <a:solidFill>
            <a:srgbClr val="002060"/>
          </a:solidFill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1B7003C-5D39-0B4E-A910-556F222747B8}"/>
                </a:ext>
              </a:extLst>
            </p:cNvPr>
            <p:cNvSpPr/>
            <p:nvPr/>
          </p:nvSpPr>
          <p:spPr>
            <a:xfrm>
              <a:off x="7940040" y="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5150C61-B30A-2A49-BCC5-E7BA37962E48}"/>
                </a:ext>
              </a:extLst>
            </p:cNvPr>
            <p:cNvSpPr/>
            <p:nvPr/>
          </p:nvSpPr>
          <p:spPr>
            <a:xfrm rot="5400000">
              <a:off x="9791700" y="185166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73E9C9-3F81-8149-8AA9-56F4DF08908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ED0E1858-D01C-F74E-AF3C-7275F543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237B2BD7-807A-5945-9F9E-0CB559F95422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2E7B6-0B52-C84A-8953-3FEB17C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58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5421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60" r:id="rId6"/>
    <p:sldLayoutId id="2147483661" r:id="rId7"/>
    <p:sldLayoutId id="2147483663" r:id="rId8"/>
    <p:sldLayoutId id="2147483662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5D12D75-A926-3441-ADCC-72F89CC8FB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018BA73-C02C-AD48-A748-9DD69BF6CD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FA507DC-0DF3-424D-AD9C-0AD0442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561B5A58-D2E1-CE4C-B9E3-8A1F2F6C7A0E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0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40FDB7F-7603-BE40-A0B0-E466CEBC94F4}"/>
              </a:ext>
            </a:extLst>
          </p:cNvPr>
          <p:cNvSpPr/>
          <p:nvPr userDrawn="1"/>
        </p:nvSpPr>
        <p:spPr>
          <a:xfrm>
            <a:off x="0" y="0"/>
            <a:ext cx="4028303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EC1CD64-649A-4241-90EE-A0026F473E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3B64A479-A81E-9643-B131-C5E405B9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E6DBE8EC-E380-2646-9F9D-346656F68F56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30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BB1A5E-420A-3041-B5DC-AF98AD0906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C2A294F2-115E-4F4B-A830-20EFEEE3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D6FF00F9-C56A-DA4F-9FD2-0E0D30C087A1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9A65FD1-A849-7444-9A2A-3B9C4D12E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74D820A-7D18-D243-B501-5C50200863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8060A-BCF6-754F-A875-340E2AA9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325563"/>
            <a:ext cx="6611195" cy="4776257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 class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Circle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Shape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   protected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radius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Circle(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y, </a:t>
            </a:r>
            <a:r>
              <a:rPr lang="en-US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radius,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       Renderer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renderer)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(renderer);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. . .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  public void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draw( )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r</a:t>
            </a:r>
            <a:r>
              <a:rPr lang="en-US" dirty="0" err="1" smtClean="0">
                <a:solidFill>
                  <a:srgbClr val="0000C0"/>
                </a:solidFill>
                <a:latin typeface="Monaco"/>
              </a:rPr>
              <a:t>enderer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.drawCircle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radius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34652" y="1598402"/>
            <a:ext cx="615327" cy="2609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80509" y="1538564"/>
            <a:ext cx="3997618" cy="3158575"/>
            <a:chOff x="6716430" y="1401992"/>
            <a:chExt cx="4793829" cy="3787673"/>
          </a:xfrm>
        </p:grpSpPr>
        <p:pic>
          <p:nvPicPr>
            <p:cNvPr id="8" name="Picture 7" descr="Screen Shot 2019-06-23 at 4.01.27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430" y="1465015"/>
              <a:ext cx="4791509" cy="3724650"/>
            </a:xfrm>
            <a:prstGeom prst="rect">
              <a:avLst/>
            </a:prstGeom>
          </p:spPr>
        </p:pic>
        <p:pic>
          <p:nvPicPr>
            <p:cNvPr id="9" name="Picture 8" descr="Screen Shot 2019-06-23 at 4.02.57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0457" y="2031090"/>
              <a:ext cx="1069802" cy="28655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033536" y="1401992"/>
              <a:ext cx="418946" cy="1415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38199" y="1325563"/>
            <a:ext cx="4950327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7141" y="1365668"/>
            <a:ext cx="3105499" cy="316622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70486" y="2028418"/>
            <a:ext cx="410362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727558" y="3285049"/>
            <a:ext cx="1443179" cy="10730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70486" y="2727550"/>
            <a:ext cx="5758025" cy="6999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984189" y="2028418"/>
            <a:ext cx="1443179" cy="3855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76569" y="3427459"/>
            <a:ext cx="2428207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70486" y="4874403"/>
            <a:ext cx="293429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76569" y="5219600"/>
            <a:ext cx="4943674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3" y="1349186"/>
            <a:ext cx="10778085" cy="3409972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Shape </a:t>
            </a:r>
            <a:r>
              <a:rPr lang="en-US" sz="1900" dirty="0" err="1" smtClean="0">
                <a:solidFill>
                  <a:srgbClr val="000000"/>
                </a:solidFill>
                <a:latin typeface="Monaco"/>
              </a:rPr>
              <a:t>grayCircle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Circle(50, 50, 20, </a:t>
            </a:r>
            <a:r>
              <a:rPr lang="en-US" sz="1900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Monaco"/>
              </a:rPr>
              <a:t>GrayscaleRenderer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Shape </a:t>
            </a:r>
            <a:r>
              <a:rPr lang="en-US" sz="1900" dirty="0" err="1" smtClean="0">
                <a:solidFill>
                  <a:srgbClr val="000000"/>
                </a:solidFill>
                <a:latin typeface="Monaco"/>
              </a:rPr>
              <a:t>colorRectangle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Rectangle(80, 80, 120, 120, </a:t>
            </a:r>
            <a:r>
              <a:rPr lang="en-US" sz="1900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Monaco"/>
              </a:rPr>
              <a:t>ColorRenderer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())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. . . 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(condition)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900" dirty="0" err="1" smtClean="0">
                <a:solidFill>
                  <a:srgbClr val="000000"/>
                </a:solidFill>
                <a:latin typeface="Monaco"/>
              </a:rPr>
              <a:t>performAction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latin typeface="Monaco"/>
              </a:rPr>
              <a:t>grayCircle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sz="19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da-DK" sz="1900" dirty="0" err="1">
                <a:solidFill>
                  <a:srgbClr val="7F0055"/>
                </a:solidFill>
                <a:latin typeface="Monaco"/>
              </a:rPr>
              <a:t>else</a:t>
            </a:r>
            <a:r>
              <a:rPr lang="da-DK" sz="19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da-DK" sz="19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da-DK" sz="1900" dirty="0" err="1" smtClean="0">
                <a:solidFill>
                  <a:srgbClr val="000000"/>
                </a:solidFill>
                <a:latin typeface="Monaco"/>
              </a:rPr>
              <a:t>performAction</a:t>
            </a:r>
            <a:r>
              <a:rPr lang="da-DK" sz="19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900" dirty="0" err="1" smtClean="0">
                <a:solidFill>
                  <a:srgbClr val="000000"/>
                </a:solidFill>
                <a:latin typeface="Monaco"/>
              </a:rPr>
              <a:t>colorRectangle</a:t>
            </a:r>
            <a:r>
              <a:rPr lang="da-DK" sz="1900" dirty="0" smtClean="0">
                <a:solidFill>
                  <a:srgbClr val="000000"/>
                </a:solidFill>
                <a:latin typeface="Monaco"/>
              </a:rPr>
              <a:t>);</a:t>
            </a:r>
            <a:endParaRPr lang="da-DK" sz="19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da-DK" sz="19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9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Shapes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25704" y="5089930"/>
            <a:ext cx="10515600" cy="127343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performAction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(Shape 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. .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s.draw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1325563"/>
            <a:ext cx="9308433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0494" y="1325563"/>
            <a:ext cx="1480537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15545" y="1325563"/>
            <a:ext cx="3255819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5704" y="1711158"/>
            <a:ext cx="10615841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704" y="2440830"/>
            <a:ext cx="20722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8285" y="2826523"/>
            <a:ext cx="3692745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78286" y="3971832"/>
            <a:ext cx="4159623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5085484"/>
            <a:ext cx="384925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90494" y="5085484"/>
            <a:ext cx="1058415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8285" y="5826704"/>
            <a:ext cx="1296351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Structural design patterns</a:t>
            </a:r>
            <a:r>
              <a:rPr lang="en-US" altLang="ko-KR" sz="2800" b="1" smtClean="0">
                <a:latin typeface="Open Sans Regular"/>
                <a:ea typeface="Gulim" charset="0"/>
                <a:cs typeface="Open Sans Regular"/>
              </a:rPr>
              <a:t>: </a:t>
            </a:r>
            <a:r>
              <a:rPr lang="en-US" altLang="ko-KR" sz="2800" smtClean="0">
                <a:latin typeface="Open Sans Regular"/>
                <a:ea typeface="Gulim" charset="0"/>
                <a:cs typeface="Open Sans Regular"/>
              </a:rPr>
              <a:t>Decouple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abstraction and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implementation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so that both may vary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independently</a:t>
            </a:r>
            <a:endParaRPr lang="en-US" altLang="ko-KR" sz="2800" b="1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b="1" dirty="0" smtClean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Bridge Pattern: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Maintain separate inheritance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hierarchies and “bridge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” them using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aggregation so that Client only needs to work with abstraction</a:t>
            </a:r>
            <a:endParaRPr lang="en-US" altLang="ko-KR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400" dirty="0">
              <a:latin typeface="Open Sans Regular"/>
              <a:ea typeface="Gulim" charset="0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8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Creational: </a:t>
            </a:r>
            <a:r>
              <a:rPr lang="en-US" sz="2800" dirty="0">
                <a:latin typeface="Open Sans Regular"/>
                <a:cs typeface="Open Sans Regular"/>
              </a:rPr>
              <a:t>how objects are created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Structural: </a:t>
            </a:r>
            <a:r>
              <a:rPr lang="en-US" sz="2800" dirty="0">
                <a:latin typeface="Open Sans Regular"/>
                <a:cs typeface="Open Sans Regular"/>
              </a:rPr>
              <a:t>how objects are composed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Behavioral: </a:t>
            </a:r>
            <a:r>
              <a:rPr lang="en-US" sz="2800" dirty="0">
                <a:latin typeface="Open Sans Regular"/>
                <a:cs typeface="Open Sans Regular"/>
              </a:rPr>
              <a:t>how objects communicate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Creational: </a:t>
            </a:r>
            <a:r>
              <a:rPr lang="en-US" sz="2800" dirty="0">
                <a:latin typeface="Open Sans Regular"/>
                <a:cs typeface="Open Sans Regular"/>
              </a:rPr>
              <a:t>how objects are created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solidFill>
                  <a:srgbClr val="FF0000"/>
                </a:solidFill>
                <a:latin typeface="Open Sans Regular"/>
                <a:cs typeface="Open Sans Regular"/>
              </a:rPr>
              <a:t>Structural: </a:t>
            </a:r>
            <a:r>
              <a:rPr lang="en-US" sz="2800" dirty="0">
                <a:solidFill>
                  <a:srgbClr val="FF0000"/>
                </a:solidFill>
                <a:latin typeface="Open Sans Regular"/>
                <a:cs typeface="Open Sans Regular"/>
              </a:rPr>
              <a:t>how objects are composed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Behavioral: </a:t>
            </a:r>
            <a:r>
              <a:rPr lang="en-US" sz="2800" dirty="0">
                <a:latin typeface="Open Sans Regular"/>
                <a:cs typeface="Open Sans Regular"/>
              </a:rPr>
              <a:t>how objects communicate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1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Address problems such as: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how do we assemble the constituent parts of an object?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how </a:t>
            </a:r>
            <a:r>
              <a:rPr lang="en-US" sz="2600" dirty="0" smtClean="0">
                <a:latin typeface="Open Sans Regular"/>
                <a:cs typeface="Open Sans Regular"/>
              </a:rPr>
              <a:t>do we define the relationships between classes?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how do we combine objects into larger structures?</a:t>
            </a:r>
          </a:p>
          <a:p>
            <a:pPr marL="0" indent="0">
              <a:buNone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Benefits: changeability, </a:t>
            </a:r>
            <a:r>
              <a:rPr lang="en-US" sz="2800" b="1" dirty="0" smtClean="0">
                <a:latin typeface="Open Sans Regular"/>
                <a:cs typeface="Open Sans Regular"/>
              </a:rPr>
              <a:t>stability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Problem: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want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to allow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for combinations of concepts (abstractions) and the things that use them (</a:t>
            </a:r>
            <a:r>
              <a:rPr lang="en-US" altLang="ko-KR" sz="2800" dirty="0" err="1">
                <a:latin typeface="Open Sans Regular"/>
                <a:ea typeface="Gulim" charset="0"/>
                <a:cs typeface="Open Sans Regular"/>
              </a:rPr>
              <a:t>implementors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)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b="1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Concern: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if we have </a:t>
            </a:r>
            <a:r>
              <a:rPr lang="en-US" altLang="ko-KR" sz="2800" i="1" dirty="0" smtClean="0">
                <a:latin typeface="Open Sans Regular"/>
                <a:ea typeface="Gulim" charset="0"/>
                <a:cs typeface="Open Sans Regular"/>
              </a:rPr>
              <a:t>M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 abstractions and </a:t>
            </a:r>
            <a:r>
              <a:rPr lang="en-US" altLang="ko-KR" sz="2800" i="1" dirty="0" smtClean="0">
                <a:latin typeface="Open Sans Regular"/>
                <a:ea typeface="Gulim" charset="0"/>
                <a:cs typeface="Open Sans Regular"/>
              </a:rPr>
              <a:t>N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 </a:t>
            </a:r>
            <a:r>
              <a:rPr lang="en-US" altLang="ko-KR" sz="2800" dirty="0" err="1" smtClean="0">
                <a:latin typeface="Open Sans Regular"/>
                <a:ea typeface="Gulim" charset="0"/>
                <a:cs typeface="Open Sans Regular"/>
              </a:rPr>
              <a:t>implementors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, we would have </a:t>
            </a:r>
            <a:r>
              <a:rPr lang="en-US" altLang="ko-KR" sz="2800" i="1" dirty="0" smtClean="0">
                <a:latin typeface="Open Sans Regular"/>
                <a:ea typeface="Gulim" charset="0"/>
                <a:cs typeface="Open Sans Regular"/>
              </a:rPr>
              <a:t>M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*</a:t>
            </a:r>
            <a:r>
              <a:rPr lang="en-US" altLang="ko-KR" sz="2800" i="1" dirty="0" smtClean="0">
                <a:latin typeface="Open Sans Regular"/>
                <a:ea typeface="Gulim" charset="0"/>
                <a:cs typeface="Open Sans Regular"/>
              </a:rPr>
              <a:t>N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 classes to represent the combinations</a:t>
            </a:r>
            <a:endParaRPr lang="en-US" altLang="ko-KR" sz="2800" b="1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b="1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Solution: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decouple abstraction and </a:t>
            </a:r>
            <a:r>
              <a:rPr lang="en-US" altLang="ko-KR" sz="2800" dirty="0" err="1">
                <a:latin typeface="Open Sans Regular"/>
                <a:ea typeface="Gulim" charset="0"/>
                <a:cs typeface="Open Sans Regular"/>
              </a:rPr>
              <a:t>implementor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 so that both may vary independently</a:t>
            </a:r>
          </a:p>
          <a:p>
            <a:pPr marL="742950" lvl="1" indent="-342900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400" dirty="0">
                <a:latin typeface="Open Sans Regular"/>
                <a:ea typeface="Gulim" charset="0"/>
                <a:cs typeface="Open Sans Regular"/>
              </a:rPr>
              <a:t>Maintain separate inheritance hierarchies</a:t>
            </a:r>
          </a:p>
          <a:p>
            <a:pPr marL="742950" lvl="1" indent="-342900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400" dirty="0">
                <a:latin typeface="Open Sans Regular"/>
                <a:ea typeface="Gulim" charset="0"/>
                <a:cs typeface="Open Sans Regular"/>
              </a:rPr>
              <a:t>“Bridge” them using aggregation</a:t>
            </a:r>
          </a:p>
          <a:p>
            <a:pPr marL="742950" lvl="1" indent="-342900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400" dirty="0">
                <a:latin typeface="Open Sans Regular"/>
                <a:ea typeface="Gulim" charset="0"/>
                <a:cs typeface="Open Sans Regular"/>
              </a:rPr>
              <a:t>Client only needs to work with abstraction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A </a:t>
            </a:r>
            <a:r>
              <a:rPr lang="en-US" sz="2800" dirty="0" smtClean="0">
                <a:latin typeface="Open Sans Regular"/>
                <a:cs typeface="Open Sans Regular"/>
              </a:rPr>
              <a:t>graphics package is able to draw different </a:t>
            </a:r>
            <a:r>
              <a:rPr lang="en-US" sz="2800" b="1" dirty="0">
                <a:latin typeface="Open Sans Regular"/>
                <a:cs typeface="Open Sans Regular"/>
              </a:rPr>
              <a:t>S</a:t>
            </a:r>
            <a:r>
              <a:rPr lang="en-US" sz="2800" b="1" dirty="0" smtClean="0">
                <a:latin typeface="Open Sans Regular"/>
                <a:cs typeface="Open Sans Regular"/>
              </a:rPr>
              <a:t>hapes</a:t>
            </a:r>
            <a:r>
              <a:rPr lang="en-US" sz="2800" dirty="0" smtClean="0">
                <a:latin typeface="Open Sans Regular"/>
                <a:cs typeface="Open Sans Regular"/>
              </a:rPr>
              <a:t> using different </a:t>
            </a:r>
            <a:r>
              <a:rPr lang="en-US" sz="2800" b="1" dirty="0">
                <a:latin typeface="Open Sans Regular"/>
                <a:cs typeface="Open Sans Regular"/>
              </a:rPr>
              <a:t>R</a:t>
            </a:r>
            <a:r>
              <a:rPr lang="en-US" sz="2800" b="1" dirty="0" smtClean="0">
                <a:latin typeface="Open Sans Regular"/>
                <a:cs typeface="Open Sans Regular"/>
              </a:rPr>
              <a:t>enderers</a:t>
            </a:r>
            <a:r>
              <a:rPr lang="en-US" sz="2800" dirty="0" smtClean="0">
                <a:latin typeface="Open Sans Regular"/>
                <a:cs typeface="Open Sans Regular"/>
              </a:rPr>
              <a:t> (e.g. color, </a:t>
            </a:r>
            <a:r>
              <a:rPr lang="en-US" sz="2800" dirty="0" err="1" smtClean="0">
                <a:latin typeface="Open Sans Regular"/>
                <a:cs typeface="Open Sans Regular"/>
              </a:rPr>
              <a:t>grayscale</a:t>
            </a:r>
            <a:r>
              <a:rPr lang="en-US" sz="2800" dirty="0" smtClean="0">
                <a:latin typeface="Open Sans Regular"/>
                <a:cs typeface="Open Sans Regular"/>
              </a:rPr>
              <a:t>, 3D, </a:t>
            </a:r>
            <a:r>
              <a:rPr lang="en-US" sz="2800" dirty="0" smtClean="0">
                <a:latin typeface="Open Sans Regular"/>
                <a:cs typeface="Open Sans Regular"/>
              </a:rPr>
              <a:t>etc.).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b="1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Each Renderer should be able to draw each Shape, but we want to avoid having separate classes to represent each combination, e.g. </a:t>
            </a:r>
            <a:r>
              <a:rPr lang="en-US" sz="2800" dirty="0" err="1" smtClean="0">
                <a:latin typeface="Open Sans Regular"/>
                <a:cs typeface="Open Sans Regular"/>
              </a:rPr>
              <a:t>ColorCircle</a:t>
            </a:r>
            <a:r>
              <a:rPr lang="en-US" sz="2800" dirty="0" smtClean="0">
                <a:latin typeface="Open Sans Regular"/>
                <a:cs typeface="Open Sans Regular"/>
              </a:rPr>
              <a:t>, </a:t>
            </a:r>
            <a:r>
              <a:rPr lang="en-US" sz="2800" dirty="0" err="1" smtClean="0">
                <a:latin typeface="Open Sans Regular"/>
                <a:cs typeface="Open Sans Regular"/>
              </a:rPr>
              <a:t>ColorRectangle</a:t>
            </a:r>
            <a:r>
              <a:rPr lang="en-US" sz="2800" dirty="0" smtClean="0">
                <a:latin typeface="Open Sans Regular"/>
                <a:cs typeface="Open Sans Regular"/>
              </a:rPr>
              <a:t>, </a:t>
            </a:r>
            <a:r>
              <a:rPr lang="en-US" sz="2800" dirty="0" err="1" smtClean="0">
                <a:latin typeface="Open Sans Regular"/>
                <a:cs typeface="Open Sans Regular"/>
              </a:rPr>
              <a:t>GrayscaleRectangle</a:t>
            </a:r>
            <a:r>
              <a:rPr lang="en-US" sz="2800" dirty="0" smtClean="0">
                <a:latin typeface="Open Sans Regular"/>
                <a:cs typeface="Open Sans Regular"/>
              </a:rPr>
              <a:t>, etc</a:t>
            </a:r>
            <a:r>
              <a:rPr lang="en-US" sz="2800" dirty="0" smtClean="0">
                <a:latin typeface="Open Sans Regular"/>
                <a:cs typeface="Open Sans Regular"/>
              </a:rPr>
              <a:t>.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We can apply the </a:t>
            </a:r>
            <a:r>
              <a:rPr lang="en-US" sz="2800" b="1" dirty="0" smtClean="0">
                <a:latin typeface="Open Sans Regular"/>
                <a:cs typeface="Open Sans Regular"/>
              </a:rPr>
              <a:t>Bridge Pattern</a:t>
            </a:r>
            <a:r>
              <a:rPr lang="en-US" sz="2800" dirty="0" smtClean="0">
                <a:latin typeface="Open Sans Regular"/>
                <a:cs typeface="Open Sans Regular"/>
              </a:rPr>
              <a:t> to solve thi</a:t>
            </a:r>
            <a:r>
              <a:rPr lang="en-US" sz="2800" dirty="0" smtClean="0">
                <a:latin typeface="Open Sans Regular"/>
                <a:cs typeface="Open Sans Regular"/>
              </a:rPr>
              <a:t>s problem</a:t>
            </a:r>
            <a:endParaRPr lang="en-US" sz="2800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256336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Renderer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drawCircle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y,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         </a:t>
            </a:r>
            <a:r>
              <a:rPr lang="en-US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radius);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drawRectangle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x1,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x2, 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y1, 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y2);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4041329"/>
            <a:ext cx="5181600" cy="7903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 class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ColorRenderer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   implements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Renderer { . . . 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5005559"/>
            <a:ext cx="5181600" cy="7903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 class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GreyscaleRenderer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   implements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Renderer { . . . }</a:t>
            </a:r>
          </a:p>
        </p:txBody>
      </p:sp>
      <p:pic>
        <p:nvPicPr>
          <p:cNvPr id="9" name="Picture 8" descr="Screen Shot 2019-06-23 at 3.46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44" y="1323427"/>
            <a:ext cx="5362412" cy="28535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325563"/>
            <a:ext cx="4054642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24810" y="1737893"/>
            <a:ext cx="4517189" cy="77537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4810" y="2544420"/>
            <a:ext cx="4517189" cy="77537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8894" y="4041329"/>
            <a:ext cx="4993105" cy="77537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8894" y="4982467"/>
            <a:ext cx="4993105" cy="77537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97579" y="1323428"/>
            <a:ext cx="4407347" cy="1590888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90083" y="1983828"/>
            <a:ext cx="3176337" cy="422488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890083" y="2256540"/>
            <a:ext cx="3965075" cy="422488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128085" y="3225811"/>
            <a:ext cx="2120232" cy="95118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984694" y="3263944"/>
            <a:ext cx="2607162" cy="95118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7" grpId="0" animBg="1"/>
      <p:bldP spid="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9-06-23 at 4.08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6" y="1189646"/>
            <a:ext cx="11929785" cy="39039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16844" y="1029323"/>
            <a:ext cx="5651403" cy="3449098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8566" y="1029322"/>
            <a:ext cx="4941539" cy="443836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01494" y="1189646"/>
            <a:ext cx="2088718" cy="1323617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9578" y="2812573"/>
            <a:ext cx="1909579" cy="214711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69102" y="2812573"/>
            <a:ext cx="1909579" cy="228100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90189" y="1588026"/>
            <a:ext cx="3642127" cy="55092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61790" y="4821352"/>
            <a:ext cx="2283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Open Sans Regular"/>
                <a:cs typeface="Open Sans Regular"/>
              </a:rPr>
              <a:t>Bridge</a:t>
            </a:r>
            <a:endParaRPr lang="en-US" sz="3600" dirty="0">
              <a:solidFill>
                <a:srgbClr val="FF0000"/>
              </a:solidFill>
              <a:latin typeface="Open Sans Regular"/>
              <a:cs typeface="Open Sans Regular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48254" y="1763045"/>
            <a:ext cx="1775624" cy="517818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9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2" grpId="0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325563"/>
            <a:ext cx="5838761" cy="477625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 abstract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Shape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Renderer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r</a:t>
            </a:r>
            <a:r>
              <a:rPr lang="en-US" dirty="0" smtClean="0">
                <a:solidFill>
                  <a:srgbClr val="0000C0"/>
                </a:solidFill>
                <a:latin typeface="Monaco"/>
              </a:rPr>
              <a:t>enderer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</a:t>
            </a: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  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Shape(Renderer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0"/>
                </a:solidFill>
                <a:latin typeface="Monaco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r</a:t>
            </a:r>
            <a:r>
              <a:rPr lang="en-US" dirty="0" smtClean="0">
                <a:solidFill>
                  <a:srgbClr val="0000C0"/>
                </a:solidFill>
                <a:latin typeface="Monaco"/>
              </a:rPr>
              <a:t>enderer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pPr marL="0" indent="0">
              <a:buNone/>
            </a:pPr>
            <a:endParaRPr lang="en-US" dirty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 abstract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draw( 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3536" y="1336522"/>
            <a:ext cx="615327" cy="2609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16430" y="1401992"/>
            <a:ext cx="4793829" cy="3787673"/>
            <a:chOff x="6716430" y="1401992"/>
            <a:chExt cx="4793829" cy="3787673"/>
          </a:xfrm>
        </p:grpSpPr>
        <p:pic>
          <p:nvPicPr>
            <p:cNvPr id="8" name="Picture 7" descr="Screen Shot 2019-06-23 at 4.01.27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430" y="1465015"/>
              <a:ext cx="4791509" cy="3724650"/>
            </a:xfrm>
            <a:prstGeom prst="rect">
              <a:avLst/>
            </a:prstGeom>
          </p:spPr>
        </p:pic>
        <p:pic>
          <p:nvPicPr>
            <p:cNvPr id="10" name="Picture 9" descr="Screen Shot 2019-06-23 at 4.02.57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0457" y="2031090"/>
              <a:ext cx="1069802" cy="28655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033536" y="1401992"/>
              <a:ext cx="418946" cy="1415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838199" y="1325563"/>
            <a:ext cx="4281905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221579" y="1323428"/>
            <a:ext cx="2072105" cy="139036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24810" y="2124846"/>
            <a:ext cx="43835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039684" y="1815261"/>
            <a:ext cx="1534070" cy="502384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24810" y="2947109"/>
            <a:ext cx="4150030" cy="11954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24810" y="4485291"/>
            <a:ext cx="4544613" cy="48822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ull Screen Texture Slide with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ull Screen Texture Slide without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488</Words>
  <Application>Microsoft Macintosh PowerPoint</Application>
  <PresentationFormat>Custom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Office Theme</vt:lpstr>
      <vt:lpstr>Custom Design</vt:lpstr>
      <vt:lpstr>1_Custom Design</vt:lpstr>
      <vt:lpstr>Full Screen Texture Slide with Footer</vt:lpstr>
      <vt:lpstr>Full Screen Texture Slide without Footer</vt:lpstr>
      <vt:lpstr>Bridge Pattern</vt:lpstr>
      <vt:lpstr>Categories of Design Patterns</vt:lpstr>
      <vt:lpstr>Categories of Design Patterns</vt:lpstr>
      <vt:lpstr>Structural Design Patterns</vt:lpstr>
      <vt:lpstr>Design Problem</vt:lpstr>
      <vt:lpstr>Example</vt:lpstr>
      <vt:lpstr>Renderers</vt:lpstr>
      <vt:lpstr>PowerPoint Presentation</vt:lpstr>
      <vt:lpstr>Shape Class</vt:lpstr>
      <vt:lpstr>Circle Class</vt:lpstr>
      <vt:lpstr>Using the Shapes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Holness</dc:creator>
  <cp:lastModifiedBy>Chris Murphy</cp:lastModifiedBy>
  <cp:revision>373</cp:revision>
  <dcterms:created xsi:type="dcterms:W3CDTF">2018-12-11T20:14:10Z</dcterms:created>
  <dcterms:modified xsi:type="dcterms:W3CDTF">2019-07-20T15:58:48Z</dcterms:modified>
</cp:coreProperties>
</file>