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  <p:sldMasterId id="2147483670" r:id="rId3"/>
    <p:sldMasterId id="2147483654" r:id="rId4"/>
    <p:sldMasterId id="2147483655" r:id="rId5"/>
  </p:sldMasterIdLst>
  <p:notesMasterIdLst>
    <p:notesMasterId r:id="rId18"/>
  </p:notesMasterIdLst>
  <p:sldIdLst>
    <p:sldId id="256" r:id="rId6"/>
    <p:sldId id="279" r:id="rId7"/>
    <p:sldId id="281" r:id="rId8"/>
    <p:sldId id="284" r:id="rId9"/>
    <p:sldId id="285" r:id="rId10"/>
    <p:sldId id="290" r:id="rId11"/>
    <p:sldId id="288" r:id="rId12"/>
    <p:sldId id="283" r:id="rId13"/>
    <p:sldId id="286" r:id="rId14"/>
    <p:sldId id="287" r:id="rId15"/>
    <p:sldId id="291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86A"/>
    <a:srgbClr val="FFA786"/>
    <a:srgbClr val="DB664F"/>
    <a:srgbClr val="CFE3E5"/>
    <a:srgbClr val="76A3B5"/>
    <a:srgbClr val="002060"/>
    <a:srgbClr val="EFD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6" autoAdjust="0"/>
    <p:restoredTop sz="91162" autoAdjust="0"/>
  </p:normalViewPr>
  <p:slideViewPr>
    <p:cSldViewPr snapToGrid="0" snapToObjects="1">
      <p:cViewPr varScale="1">
        <p:scale>
          <a:sx n="101" d="100"/>
          <a:sy n="101" d="100"/>
        </p:scale>
        <p:origin x="-1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56846-1684-CD4F-90F1-426B28A798F6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BCFF-71B9-524A-BE2C-E0C51C24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ss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D3254E-7D72-D84F-A73E-84731A337CEF}"/>
              </a:ext>
            </a:extLst>
          </p:cNvPr>
          <p:cNvSpPr/>
          <p:nvPr userDrawn="1"/>
        </p:nvSpPr>
        <p:spPr>
          <a:xfrm>
            <a:off x="1287886" y="1562512"/>
            <a:ext cx="9616225" cy="2983731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BF915FC-9675-864A-A8AF-9FCD6A631BEC}"/>
              </a:ext>
            </a:extLst>
          </p:cNvPr>
          <p:cNvSpPr/>
          <p:nvPr userDrawn="1"/>
        </p:nvSpPr>
        <p:spPr>
          <a:xfrm rot="5400000">
            <a:off x="5804200" y="1117243"/>
            <a:ext cx="583596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6636D6-F04D-4E49-9231-CE2A783BB3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8" y="1562511"/>
            <a:ext cx="9144000" cy="2971196"/>
          </a:xfrm>
        </p:spPr>
        <p:txBody>
          <a:bodyPr tIns="182880" anchor="ctr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lesson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05B5CC-DB8B-F948-B4BB-B299AA3D7F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643" y="4353193"/>
            <a:ext cx="4992710" cy="4848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course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A1B4BA-7DD9-8A4B-AF88-E5A4AE95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="" xmlns:a16="http://schemas.microsoft.com/office/drawing/2014/main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1693FD6A-6366-164C-8677-6F18943BCC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="" xmlns:a16="http://schemas.microsoft.com/office/drawing/2014/main" id="{ADFA8043-3A48-F44D-AE0E-B85B43ECF4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9852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="" xmlns:a16="http://schemas.microsoft.com/office/drawing/2014/main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4B36352A-89B8-3A4E-BD6B-BD7AD58B4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="" xmlns:a16="http://schemas.microsoft.com/office/drawing/2014/main" id="{79C819C6-F0AB-C24D-8917-D64FCB081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33826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79237F1-54A3-2D45-9A89-0DFE3CB02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1176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93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6305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9714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="" xmlns:a16="http://schemas.microsoft.com/office/drawing/2014/main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47044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="" xmlns:a16="http://schemas.microsoft.com/office/drawing/2014/main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="" xmlns:a16="http://schemas.microsoft.com/office/drawing/2014/main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44135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="" xmlns:a16="http://schemas.microsoft.com/office/drawing/2014/main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7726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="" xmlns:a16="http://schemas.microsoft.com/office/drawing/2014/main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2170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5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43B632-9107-9D4D-AA75-28B4A75A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9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0AE24AD-FCF1-7043-8DBD-B9F097CBEDA7}"/>
              </a:ext>
            </a:extLst>
          </p:cNvPr>
          <p:cNvGrpSpPr/>
          <p:nvPr userDrawn="1"/>
        </p:nvGrpSpPr>
        <p:grpSpPr>
          <a:xfrm>
            <a:off x="9337721" y="0"/>
            <a:ext cx="2854279" cy="2923504"/>
            <a:chOff x="7940040" y="0"/>
            <a:chExt cx="4251960" cy="4251960"/>
          </a:xfrm>
          <a:solidFill>
            <a:srgbClr val="002060"/>
          </a:solidFill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1B7003C-5D39-0B4E-A910-556F222747B8}"/>
                </a:ext>
              </a:extLst>
            </p:cNvPr>
            <p:cNvSpPr/>
            <p:nvPr/>
          </p:nvSpPr>
          <p:spPr>
            <a:xfrm>
              <a:off x="7940040" y="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5150C61-B30A-2A49-BCC5-E7BA37962E48}"/>
                </a:ext>
              </a:extLst>
            </p:cNvPr>
            <p:cNvSpPr/>
            <p:nvPr/>
          </p:nvSpPr>
          <p:spPr>
            <a:xfrm rot="5400000">
              <a:off x="9791700" y="185166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873E9C9-3F81-8149-8AA9-56F4DF08908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ED0E1858-D01C-F74E-AF3C-7275F5435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237B2BD7-807A-5945-9F9E-0CB559F95422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2E7B6-0B52-C84A-8953-3FEB17C4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158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54212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60" r:id="rId6"/>
    <p:sldLayoutId id="2147483661" r:id="rId7"/>
    <p:sldLayoutId id="2147483663" r:id="rId8"/>
    <p:sldLayoutId id="2147483662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5D12D75-A926-3441-ADCC-72F89CC8FB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018BA73-C02C-AD48-A748-9DD69BF6CD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BFA507DC-0DF3-424D-AD9C-0AD0442F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561B5A58-D2E1-CE4C-B9E3-8A1F2F6C7A0E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10404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40FDB7F-7603-BE40-A0B0-E466CEBC94F4}"/>
              </a:ext>
            </a:extLst>
          </p:cNvPr>
          <p:cNvSpPr/>
          <p:nvPr userDrawn="1"/>
        </p:nvSpPr>
        <p:spPr>
          <a:xfrm>
            <a:off x="0" y="0"/>
            <a:ext cx="4028303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EC1CD64-649A-4241-90EE-A0026F473E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3B64A479-A81E-9643-B131-C5E405B95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E6DBE8EC-E380-2646-9F9D-346656F68F56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30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8BB1A5E-420A-3041-B5DC-AF98AD0906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C2A294F2-115E-4F4B-A830-20EFEEE3B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D6FF00F9-C56A-DA4F-9FD2-0E0D30C087A1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9A65FD1-A849-7444-9A2A-3B9C4D12E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74D820A-7D18-D243-B501-5C50200863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8060A-BCF6-754F-A875-340E2AA9D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4" y="1349185"/>
            <a:ext cx="10515600" cy="5013345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UIElement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element =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UIElement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element.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attach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dirty="0">
                <a:solidFill>
                  <a:srgbClr val="7F0055"/>
                </a:solidFill>
                <a:highlight>
                  <a:srgbClr val="D4D4D4"/>
                </a:highlight>
                <a:latin typeface="Monaco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ClickLogger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Observer o1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GraphicsHandler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element.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attach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(o1)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 ... </a:t>
            </a:r>
            <a:endParaRPr lang="en-US" dirty="0" smtClean="0">
              <a:solidFill>
                <a:srgbClr val="3F7F5F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element.handleClick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(100, 200); </a:t>
            </a:r>
            <a:endParaRPr lang="en-US" dirty="0" smtClean="0">
              <a:solidFill>
                <a:srgbClr val="3F7F5F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element.detach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(o1)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Observer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o2 =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BackgroundHandler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element.attach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(o2);</a:t>
            </a: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 ...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element.handleClick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(50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180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  <a:cs typeface="Open Sans Regular"/>
              </a:rPr>
              <a:t>Using the Observer Pattern</a:t>
            </a:r>
            <a:endParaRPr lang="en-US" dirty="0">
              <a:latin typeface="Open Sans Regular"/>
              <a:cs typeface="Open Sans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5704" y="1312777"/>
            <a:ext cx="5588606" cy="4317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5704" y="1668243"/>
            <a:ext cx="5267891" cy="4317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5704" y="2036537"/>
            <a:ext cx="5588606" cy="4317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5704" y="2404831"/>
            <a:ext cx="3035711" cy="4317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5704" y="3493653"/>
            <a:ext cx="4703431" cy="4317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5704" y="3861947"/>
            <a:ext cx="3035711" cy="4317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5704" y="4230241"/>
            <a:ext cx="5909322" cy="4317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5704" y="4598535"/>
            <a:ext cx="3035711" cy="4317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704" y="5738667"/>
            <a:ext cx="4523831" cy="43178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Observer Pattern: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a Subject has a set of Observers that can be notified when an event occurs</a:t>
            </a: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800" dirty="0" smtClean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sz="2800" dirty="0" smtClean="0">
                <a:latin typeface="Open Sans Regular"/>
                <a:ea typeface="Gulim" charset="0"/>
                <a:cs typeface="Open Sans Regular"/>
              </a:rPr>
              <a:t>Observers can be added and removed as the program runs</a:t>
            </a: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sz="2800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sz="2800" dirty="0" smtClean="0">
                <a:latin typeface="Open Sans Regular"/>
                <a:ea typeface="Gulim" charset="0"/>
                <a:cs typeface="Open Sans Regular"/>
              </a:rPr>
              <a:t>Typically used in GUI systems, e.g. Android and Java Swing</a:t>
            </a: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sz="2800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sz="2800" dirty="0" smtClean="0">
                <a:latin typeface="Open Sans Regular"/>
                <a:ea typeface="Gulim" charset="0"/>
                <a:cs typeface="Open Sans Regular"/>
              </a:rPr>
              <a:t>Sometimes referred to as </a:t>
            </a:r>
            <a:r>
              <a:rPr lang="en-US" sz="2800" b="1" dirty="0" smtClean="0">
                <a:latin typeface="Open Sans Regular"/>
                <a:ea typeface="Gulim" charset="0"/>
                <a:cs typeface="Open Sans Regular"/>
              </a:rPr>
              <a:t>Publish-Subscribe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8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26"/>
              </a:spcBef>
            </a:pPr>
            <a:r>
              <a:rPr lang="en-US" sz="2800" dirty="0" smtClean="0"/>
              <a:t>General </a:t>
            </a:r>
            <a:r>
              <a:rPr lang="en-US" sz="2800" dirty="0"/>
              <a:t>reusable </a:t>
            </a:r>
            <a:r>
              <a:rPr lang="en-US" sz="2800" dirty="0" smtClean="0"/>
              <a:t>solutions </a:t>
            </a:r>
            <a:r>
              <a:rPr lang="en-US" sz="2800" dirty="0"/>
              <a:t>to </a:t>
            </a:r>
            <a:r>
              <a:rPr lang="en-US" sz="2800" dirty="0" smtClean="0"/>
              <a:t>commonly </a:t>
            </a:r>
            <a:r>
              <a:rPr lang="en-US" sz="2800" dirty="0"/>
              <a:t>occurring </a:t>
            </a:r>
            <a:r>
              <a:rPr lang="en-US" sz="2800" dirty="0" smtClean="0"/>
              <a:t>problems</a:t>
            </a:r>
            <a:endParaRPr lang="en-US" sz="2800" dirty="0"/>
          </a:p>
          <a:p>
            <a:pPr>
              <a:spcBef>
                <a:spcPts val="726"/>
              </a:spcBef>
            </a:pPr>
            <a:endParaRPr lang="en-US" sz="2800" dirty="0"/>
          </a:p>
          <a:p>
            <a:pPr>
              <a:spcBef>
                <a:spcPts val="726"/>
              </a:spcBef>
            </a:pPr>
            <a:r>
              <a:rPr lang="en-US" sz="2800" dirty="0" smtClean="0">
                <a:latin typeface="Open Sans Regular"/>
                <a:cs typeface="Open Sans Regular"/>
              </a:rPr>
              <a:t>Allow programmers to reuse solutions</a:t>
            </a:r>
          </a:p>
          <a:p>
            <a:pPr>
              <a:spcBef>
                <a:spcPts val="726"/>
              </a:spcBef>
            </a:pPr>
            <a:endParaRPr lang="en-US" sz="2800" dirty="0">
              <a:latin typeface="Open Sans Regular"/>
              <a:cs typeface="Open Sans Regular"/>
            </a:endParaRPr>
          </a:p>
          <a:p>
            <a:pPr>
              <a:spcBef>
                <a:spcPts val="726"/>
              </a:spcBef>
            </a:pPr>
            <a:r>
              <a:rPr lang="en-US" sz="2800" dirty="0" smtClean="0">
                <a:latin typeface="Open Sans Regular"/>
                <a:cs typeface="Open Sans Regular"/>
              </a:rPr>
              <a:t>Categories</a:t>
            </a:r>
          </a:p>
          <a:p>
            <a:pPr lvl="1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400" dirty="0">
                <a:latin typeface="Open Sans Regular"/>
                <a:cs typeface="Open Sans Regular"/>
              </a:rPr>
              <a:t>Creational: how objects are </a:t>
            </a:r>
            <a:r>
              <a:rPr lang="en-US" sz="2400" dirty="0" smtClean="0">
                <a:latin typeface="Open Sans Regular"/>
                <a:cs typeface="Open Sans Regular"/>
              </a:rPr>
              <a:t>created (Singleton</a:t>
            </a:r>
            <a:r>
              <a:rPr lang="en-US" sz="2400" dirty="0">
                <a:latin typeface="Open Sans Regular"/>
                <a:cs typeface="Open Sans Regular"/>
              </a:rPr>
              <a:t>, Factory </a:t>
            </a:r>
            <a:r>
              <a:rPr lang="en-US" sz="2400" dirty="0" smtClean="0">
                <a:latin typeface="Open Sans Regular"/>
                <a:cs typeface="Open Sans Regular"/>
              </a:rPr>
              <a:t>Method)</a:t>
            </a:r>
          </a:p>
          <a:p>
            <a:pPr lvl="1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400" dirty="0" smtClean="0">
                <a:latin typeface="Open Sans Regular"/>
                <a:cs typeface="Open Sans Regular"/>
              </a:rPr>
              <a:t>Structural</a:t>
            </a:r>
            <a:r>
              <a:rPr lang="en-US" sz="2400" dirty="0">
                <a:latin typeface="Open Sans Regular"/>
                <a:cs typeface="Open Sans Regular"/>
              </a:rPr>
              <a:t>: how objects are </a:t>
            </a:r>
            <a:r>
              <a:rPr lang="en-US" sz="2400" dirty="0" smtClean="0">
                <a:latin typeface="Open Sans Regular"/>
                <a:cs typeface="Open Sans Regular"/>
              </a:rPr>
              <a:t>composed (Bridge)</a:t>
            </a:r>
          </a:p>
          <a:p>
            <a:pPr lvl="1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400" dirty="0" smtClean="0">
                <a:latin typeface="Open Sans Regular"/>
                <a:cs typeface="Open Sans Regular"/>
              </a:rPr>
              <a:t>Behavioral</a:t>
            </a:r>
            <a:r>
              <a:rPr lang="en-US" sz="2400" dirty="0">
                <a:latin typeface="Open Sans Regular"/>
                <a:cs typeface="Open Sans Regular"/>
              </a:rPr>
              <a:t>: how objects </a:t>
            </a:r>
            <a:r>
              <a:rPr lang="en-US" sz="2400" dirty="0" smtClean="0">
                <a:latin typeface="Open Sans Regular"/>
                <a:cs typeface="Open Sans Regular"/>
              </a:rPr>
              <a:t>communicate (Strategy, Observer)</a:t>
            </a:r>
            <a:endParaRPr lang="en-US" sz="2400" dirty="0">
              <a:latin typeface="Open Sans Regular"/>
              <a:cs typeface="Open Sans Regular"/>
            </a:endParaRPr>
          </a:p>
          <a:p>
            <a:pPr marL="457200" indent="-457200">
              <a:spcBef>
                <a:spcPts val="726"/>
              </a:spcBef>
              <a:buFont typeface="Arial"/>
              <a:buChar char="•"/>
            </a:pPr>
            <a:endParaRPr lang="en-US" sz="2800" dirty="0" smtClean="0">
              <a:latin typeface="Open Sans Regular"/>
              <a:cs typeface="Open Sans Regular"/>
            </a:endParaRPr>
          </a:p>
          <a:p>
            <a:pPr marL="457200" indent="-457200">
              <a:spcBef>
                <a:spcPts val="726"/>
              </a:spcBef>
              <a:buFont typeface="Arial"/>
              <a:buChar char="•"/>
            </a:pPr>
            <a:endParaRPr lang="en-US" sz="2800" dirty="0">
              <a:latin typeface="Open Sans Regular"/>
              <a:cs typeface="Open Sans Regular"/>
            </a:endParaRPr>
          </a:p>
          <a:p>
            <a:pPr marL="457200" indent="-457200">
              <a:spcBef>
                <a:spcPts val="726"/>
              </a:spcBef>
              <a:buFont typeface="Arial"/>
              <a:buChar char="•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</a:t>
            </a:r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3" y="1349186"/>
            <a:ext cx="10643083" cy="4351338"/>
          </a:xfrm>
        </p:spPr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Creational: </a:t>
            </a:r>
            <a:r>
              <a:rPr lang="en-US" sz="2800" dirty="0">
                <a:latin typeface="Open Sans Regular"/>
                <a:cs typeface="Open Sans Regular"/>
              </a:rPr>
              <a:t>how objects are </a:t>
            </a:r>
            <a:r>
              <a:rPr lang="en-US" sz="2800" dirty="0" smtClean="0">
                <a:latin typeface="Open Sans Regular"/>
                <a:cs typeface="Open Sans Regular"/>
              </a:rPr>
              <a:t>created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Examples: Singleton, Factory Method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Structural: </a:t>
            </a:r>
            <a:r>
              <a:rPr lang="en-US" sz="2800" dirty="0">
                <a:latin typeface="Open Sans Regular"/>
                <a:cs typeface="Open Sans Regular"/>
              </a:rPr>
              <a:t>how objects are </a:t>
            </a:r>
            <a:r>
              <a:rPr lang="en-US" sz="2800" dirty="0" smtClean="0">
                <a:latin typeface="Open Sans Regular"/>
                <a:cs typeface="Open Sans Regular"/>
              </a:rPr>
              <a:t>composed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Example: Bridge</a:t>
            </a:r>
            <a:endParaRPr lang="en-US" sz="2600" dirty="0">
              <a:latin typeface="Open Sans Regular"/>
              <a:cs typeface="Open Sans Regular"/>
            </a:endParaRP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Behavioral: </a:t>
            </a:r>
            <a:r>
              <a:rPr lang="en-US" sz="2800" dirty="0">
                <a:latin typeface="Open Sans Regular"/>
                <a:cs typeface="Open Sans Regular"/>
              </a:rPr>
              <a:t>how objects </a:t>
            </a:r>
            <a:r>
              <a:rPr lang="en-US" sz="2800" dirty="0" smtClean="0">
                <a:latin typeface="Open Sans Regular"/>
                <a:cs typeface="Open Sans Regular"/>
              </a:rPr>
              <a:t>communicate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Example: Strategy</a:t>
            </a:r>
            <a:endParaRPr lang="en-US" sz="2600" dirty="0">
              <a:latin typeface="Open Sans Regular"/>
              <a:cs typeface="Open Sans Regular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6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4" y="1349186"/>
            <a:ext cx="10515600" cy="4774758"/>
          </a:xfrm>
        </p:spPr>
        <p:txBody>
          <a:bodyPr>
            <a:normAutofit/>
          </a:bodyPr>
          <a:lstStyle/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>
                <a:latin typeface="Open Sans Regular"/>
                <a:ea typeface="Gulim" charset="0"/>
                <a:cs typeface="Open Sans Regular"/>
              </a:rPr>
              <a:t>Problem: </a:t>
            </a:r>
            <a:r>
              <a:rPr lang="en-US" altLang="ko-KR" sz="2800" dirty="0" smtClean="0"/>
              <a:t>Object </a:t>
            </a:r>
            <a:r>
              <a:rPr lang="en-US" sz="2800" dirty="0" smtClean="0"/>
              <a:t>needs </a:t>
            </a:r>
            <a:r>
              <a:rPr lang="en-US" sz="2800" dirty="0"/>
              <a:t>to notify a varying </a:t>
            </a:r>
            <a:r>
              <a:rPr lang="en-US" sz="2800" dirty="0" smtClean="0"/>
              <a:t>set of </a:t>
            </a:r>
            <a:r>
              <a:rPr lang="en-US" sz="2800" dirty="0"/>
              <a:t>other objects that something has </a:t>
            </a:r>
            <a:r>
              <a:rPr lang="en-US" sz="2800" dirty="0" smtClean="0"/>
              <a:t>occurred</a:t>
            </a: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sz="2800" dirty="0" smtClean="0"/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sz="2800" b="1" dirty="0" smtClean="0"/>
              <a:t>Concern: </a:t>
            </a:r>
            <a:r>
              <a:rPr lang="en-US" sz="2800" dirty="0" smtClean="0"/>
              <a:t>We don’t know which other objects to use in advance, and </a:t>
            </a:r>
            <a:r>
              <a:rPr lang="en-US" sz="2800" dirty="0" smtClean="0"/>
              <a:t>want </a:t>
            </a:r>
            <a:r>
              <a:rPr lang="en-US" sz="2800" dirty="0"/>
              <a:t>to dynamically link </a:t>
            </a:r>
            <a:r>
              <a:rPr lang="en-US" sz="2800" dirty="0" smtClean="0"/>
              <a:t>the </a:t>
            </a:r>
            <a:r>
              <a:rPr lang="en-US" sz="2800" dirty="0"/>
              <a:t>object to </a:t>
            </a:r>
            <a:r>
              <a:rPr lang="en-US" sz="2800" dirty="0" smtClean="0"/>
              <a:t>its </a:t>
            </a:r>
            <a:r>
              <a:rPr lang="en-US" sz="2800" dirty="0"/>
              <a:t>dependencies </a:t>
            </a:r>
            <a:endParaRPr lang="en-US" sz="2800" dirty="0" smtClean="0"/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800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>
                <a:latin typeface="Open Sans Regular"/>
                <a:ea typeface="Gulim" charset="0"/>
                <a:cs typeface="Open Sans Regular"/>
              </a:rPr>
              <a:t>Solution: </a:t>
            </a:r>
            <a:r>
              <a:rPr lang="en-US" sz="2800" dirty="0" smtClean="0"/>
              <a:t>Maintain </a:t>
            </a:r>
            <a:r>
              <a:rPr lang="en-US" sz="2800" dirty="0"/>
              <a:t>a </a:t>
            </a:r>
            <a:r>
              <a:rPr lang="en-US" sz="2800" dirty="0" smtClean="0"/>
              <a:t>set of </a:t>
            </a:r>
            <a:r>
              <a:rPr lang="en-US" sz="2800" b="1" dirty="0"/>
              <a:t>Observers</a:t>
            </a:r>
            <a:r>
              <a:rPr lang="en-US" sz="2800" dirty="0"/>
              <a:t> to which </a:t>
            </a:r>
            <a:r>
              <a:rPr lang="en-US" sz="2800" dirty="0" smtClean="0"/>
              <a:t>the object can </a:t>
            </a:r>
            <a:r>
              <a:rPr lang="en-US" sz="2800" dirty="0"/>
              <a:t>send </a:t>
            </a:r>
            <a:r>
              <a:rPr lang="en-US" sz="2800" dirty="0" smtClean="0"/>
              <a:t>events, and create a method for sending messages to each Observer in the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6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9-07-10 at 12.19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79" y="206842"/>
            <a:ext cx="8678606" cy="618134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398922" y="333520"/>
            <a:ext cx="4705018" cy="268098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98923" y="2462912"/>
            <a:ext cx="4705018" cy="369437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753" y="1457761"/>
            <a:ext cx="3760358" cy="38789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43752" y="1819999"/>
            <a:ext cx="3850159" cy="38789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43752" y="2182236"/>
            <a:ext cx="4106731" cy="38789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29760" y="3014505"/>
            <a:ext cx="2374252" cy="93642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30045" y="5244987"/>
            <a:ext cx="4002354" cy="47616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4" y="1349185"/>
            <a:ext cx="10515600" cy="5013345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abstract class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Subject {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protected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&lt;Observer&gt; </a:t>
            </a:r>
            <a:r>
              <a:rPr lang="en-US" sz="1600" dirty="0" smtClean="0">
                <a:solidFill>
                  <a:srgbClr val="0000C0"/>
                </a:solidFill>
                <a:latin typeface="Monaco"/>
              </a:rPr>
              <a:t>observers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new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HashSet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&lt;&gt;(); 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attach(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Observer o)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7F0055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return </a:t>
            </a:r>
            <a:r>
              <a:rPr lang="en-US" sz="1600" dirty="0" err="1" smtClean="0">
                <a:solidFill>
                  <a:srgbClr val="0000C0"/>
                </a:solidFill>
                <a:latin typeface="Monaco"/>
              </a:rPr>
              <a:t>observers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(o);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F0055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detach(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Observer o)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C0"/>
                </a:solidFill>
                <a:latin typeface="Monaco"/>
              </a:rPr>
              <a:t>      </a:t>
            </a:r>
            <a:r>
              <a:rPr lang="en-US" sz="1600" dirty="0">
                <a:solidFill>
                  <a:srgbClr val="7F0055"/>
                </a:solidFill>
                <a:latin typeface="Monaco"/>
              </a:rPr>
              <a:t>return </a:t>
            </a:r>
            <a:r>
              <a:rPr lang="en-US" sz="1600" dirty="0" err="1" smtClean="0">
                <a:solidFill>
                  <a:srgbClr val="0000C0"/>
                </a:solidFill>
                <a:latin typeface="Monaco"/>
              </a:rPr>
              <a:t>observers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.remove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(o)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	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protected void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notifyObservers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(Event e)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      for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(Observer o : </a:t>
            </a:r>
            <a:r>
              <a:rPr lang="en-US" sz="1600" dirty="0">
                <a:solidFill>
                  <a:srgbClr val="0000C0"/>
                </a:solidFill>
                <a:latin typeface="Monaco"/>
              </a:rPr>
              <a:t>observers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o.notify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e)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}</a:t>
            </a:r>
          </a:p>
          <a:p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  <a:cs typeface="Open Sans Regular"/>
              </a:rPr>
              <a:t>Subject Class</a:t>
            </a:r>
            <a:endParaRPr lang="en-US" dirty="0">
              <a:latin typeface="Open Sans Regular"/>
              <a:cs typeface="Open Sans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5704" y="1323428"/>
            <a:ext cx="3510370" cy="36982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3362" y="1921089"/>
            <a:ext cx="6064808" cy="36982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3362" y="2548113"/>
            <a:ext cx="4179001" cy="9666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8191" y="2884696"/>
            <a:ext cx="2948997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3362" y="3778039"/>
            <a:ext cx="4179001" cy="9666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8191" y="4114622"/>
            <a:ext cx="3218399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3361" y="4996668"/>
            <a:ext cx="4833261" cy="136586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8191" y="5333251"/>
            <a:ext cx="3359513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73020" y="5653177"/>
            <a:ext cx="2206481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A library for developing a graphical user interface has </a:t>
            </a: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elements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 that can be rendered in the visual display</a:t>
            </a: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800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When a user clicks on a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UI element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, the application needs to </a:t>
            </a: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log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 the location of the click</a:t>
            </a: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800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In some cases, a click should also lead to updating the </a:t>
            </a: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graphics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, and in other cases, some </a:t>
            </a:r>
            <a:r>
              <a:rPr lang="en-US" altLang="ko-KR" sz="2800" b="1" dirty="0" smtClean="0">
                <a:latin typeface="Open Sans Regular"/>
                <a:ea typeface="Gulim" charset="0"/>
                <a:cs typeface="Open Sans Regular"/>
              </a:rPr>
              <a:t>background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 activities need to occur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8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7-09 at 11.44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7" y="398228"/>
            <a:ext cx="10222163" cy="595149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77923" y="398228"/>
            <a:ext cx="5965306" cy="414277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67723" y="398228"/>
            <a:ext cx="9403375" cy="182096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83079" y="2102778"/>
            <a:ext cx="4642416" cy="182096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46306" y="3165658"/>
            <a:ext cx="5655175" cy="3184064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4" y="1349185"/>
            <a:ext cx="5934979" cy="217842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UIElement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Subject {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55"/>
                </a:solidFill>
                <a:highlight>
                  <a:srgbClr val="D4D4D4"/>
                </a:highlight>
                <a:latin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handleClick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sz="1600" dirty="0" err="1">
                <a:solidFill>
                  <a:srgbClr val="7F0055"/>
                </a:solidFill>
                <a:highlight>
                  <a:srgbClr val="D4D4D4"/>
                </a:highlight>
                <a:latin typeface="Monaco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x, </a:t>
            </a:r>
            <a:r>
              <a:rPr lang="en-US" sz="1600" dirty="0" err="1">
                <a:solidFill>
                  <a:srgbClr val="7F0055"/>
                </a:solidFill>
                <a:highlight>
                  <a:srgbClr val="D4D4D4"/>
                </a:highlight>
                <a:latin typeface="Monaco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y)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ClickEvent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event = </a:t>
            </a:r>
            <a:r>
              <a:rPr lang="en-US" sz="1600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ClickEvent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(x, y);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notifyObservers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event);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 }</a:t>
            </a: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  <a:cs typeface="Open Sans Regular"/>
              </a:rPr>
              <a:t>Subject and </a:t>
            </a:r>
            <a:r>
              <a:rPr lang="en-US" dirty="0" smtClean="0">
                <a:latin typeface="Open Sans Regular"/>
                <a:cs typeface="Open Sans Regular"/>
              </a:rPr>
              <a:t>Event Classes</a:t>
            </a:r>
            <a:endParaRPr lang="en-US" dirty="0">
              <a:latin typeface="Open Sans Regular"/>
              <a:cs typeface="Open Sans Regular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25704" y="3938845"/>
            <a:ext cx="5934979" cy="21784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ClickEvent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Event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   protected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dirty="0" err="1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6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ClickEvent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x, </a:t>
            </a:r>
            <a:r>
              <a:rPr lang="en-US" sz="1600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y)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      </a:t>
            </a:r>
            <a:r>
              <a:rPr lang="en-US" sz="1600" dirty="0" err="1" smtClean="0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Monaco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 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600" dirty="0" err="1" smtClean="0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Monaco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 y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en-US" sz="1600" dirty="0"/>
          </a:p>
        </p:txBody>
      </p:sp>
      <p:pic>
        <p:nvPicPr>
          <p:cNvPr id="7" name="Picture 6" descr="Screen Shot 2019-07-09 at 11.40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41" y="2005067"/>
            <a:ext cx="4787900" cy="2527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5704" y="1358947"/>
            <a:ext cx="4818889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60683" y="2005067"/>
            <a:ext cx="4878758" cy="133013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96190" y="2017107"/>
            <a:ext cx="4666489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685608" y="2650399"/>
            <a:ext cx="1821664" cy="31279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2103" y="2377815"/>
            <a:ext cx="4932007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581715" y="3285820"/>
            <a:ext cx="3523211" cy="1246548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5704" y="3950885"/>
            <a:ext cx="4666489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72103" y="2733939"/>
            <a:ext cx="2967087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951568" y="2950366"/>
            <a:ext cx="2156751" cy="262194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4" y="1349185"/>
            <a:ext cx="6165894" cy="151138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ClickLogger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Observer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{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55"/>
                </a:solidFill>
                <a:highlight>
                  <a:srgbClr val="D4D4D4"/>
                </a:highlight>
                <a:latin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notify(Subject s, Event 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    </a:t>
            </a: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// write info to log file</a:t>
            </a:r>
            <a:endParaRPr lang="en-US" sz="1600" dirty="0">
              <a:solidFill>
                <a:srgbClr val="000000"/>
              </a:solidFill>
              <a:highlight>
                <a:srgbClr val="D4D4D4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  <a:cs typeface="Open Sans Regular"/>
              </a:rPr>
              <a:t>Observers</a:t>
            </a:r>
            <a:endParaRPr lang="en-US" dirty="0">
              <a:latin typeface="Open Sans Regular"/>
              <a:cs typeface="Open Sans Regular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25705" y="3142949"/>
            <a:ext cx="6165893" cy="151292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BackgroundHandler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Observer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55"/>
                </a:solidFill>
                <a:highlight>
                  <a:srgbClr val="D4D4D4"/>
                </a:highlight>
                <a:latin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notify(Subject s, Event 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    </a:t>
            </a: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perform some tasks in the background</a:t>
            </a:r>
            <a:endParaRPr lang="en-US" sz="1600" dirty="0">
              <a:solidFill>
                <a:srgbClr val="000000"/>
              </a:solidFill>
              <a:highlight>
                <a:srgbClr val="D4D4D4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 }</a:t>
            </a:r>
            <a:endParaRPr lang="en-US" sz="16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25704" y="4938245"/>
            <a:ext cx="6165894" cy="151292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GraphicsHandler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Observer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55"/>
                </a:solidFill>
                <a:highlight>
                  <a:srgbClr val="D4D4D4"/>
                </a:highlight>
                <a:latin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notify(Subject s, Event 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    </a:t>
            </a: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update the graphical elements</a:t>
            </a:r>
            <a:endParaRPr lang="en-US" sz="1600" dirty="0">
              <a:solidFill>
                <a:srgbClr val="000000"/>
              </a:solidFill>
              <a:highlight>
                <a:srgbClr val="D4D4D4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 }</a:t>
            </a:r>
            <a:endParaRPr lang="en-US" sz="1600" dirty="0"/>
          </a:p>
        </p:txBody>
      </p:sp>
      <p:pic>
        <p:nvPicPr>
          <p:cNvPr id="4" name="Picture 3" descr="Screen Shot 2019-07-09 at 11.46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53" y="2179369"/>
            <a:ext cx="4521200" cy="2476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5705" y="1349185"/>
            <a:ext cx="5126775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5704" y="3142949"/>
            <a:ext cx="5845179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5706" y="4938245"/>
            <a:ext cx="5691234" cy="3350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96853" y="2237299"/>
            <a:ext cx="4117990" cy="241857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6192" y="1694195"/>
            <a:ext cx="5038517" cy="99961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144627" y="2860573"/>
            <a:ext cx="2054126" cy="32977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96192" y="3490829"/>
            <a:ext cx="5320748" cy="99961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96192" y="5285350"/>
            <a:ext cx="5038517" cy="99961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2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ull Screen Texture Slide with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ull Screen Texture Slide without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559</Words>
  <Application>Microsoft Macintosh PowerPoint</Application>
  <PresentationFormat>Custom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Office Theme</vt:lpstr>
      <vt:lpstr>Custom Design</vt:lpstr>
      <vt:lpstr>1_Custom Design</vt:lpstr>
      <vt:lpstr>Full Screen Texture Slide with Footer</vt:lpstr>
      <vt:lpstr>Full Screen Texture Slide without Footer</vt:lpstr>
      <vt:lpstr>Observer Pattern</vt:lpstr>
      <vt:lpstr>Review: Design Patterns</vt:lpstr>
      <vt:lpstr>Design Problem</vt:lpstr>
      <vt:lpstr>PowerPoint Presentation</vt:lpstr>
      <vt:lpstr>Subject Class</vt:lpstr>
      <vt:lpstr>Example</vt:lpstr>
      <vt:lpstr>PowerPoint Presentation</vt:lpstr>
      <vt:lpstr>Subject and Event Classes</vt:lpstr>
      <vt:lpstr>Observers</vt:lpstr>
      <vt:lpstr>Using the Observer Pattern</vt:lpstr>
      <vt:lpstr>Summary</vt:lpstr>
      <vt:lpstr>Summary: Design Patterns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Holness</dc:creator>
  <cp:lastModifiedBy>Chris Murphy</cp:lastModifiedBy>
  <cp:revision>428</cp:revision>
  <dcterms:created xsi:type="dcterms:W3CDTF">2018-12-11T20:14:10Z</dcterms:created>
  <dcterms:modified xsi:type="dcterms:W3CDTF">2019-07-20T18:21:05Z</dcterms:modified>
</cp:coreProperties>
</file>