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8"/>
  </p:notesMasterIdLst>
  <p:sldIdLst>
    <p:sldId id="256" r:id="rId2"/>
    <p:sldId id="273" r:id="rId3"/>
    <p:sldId id="263" r:id="rId4"/>
    <p:sldId id="257" r:id="rId5"/>
    <p:sldId id="258" r:id="rId6"/>
    <p:sldId id="259" r:id="rId7"/>
    <p:sldId id="275" r:id="rId8"/>
    <p:sldId id="261" r:id="rId9"/>
    <p:sldId id="270" r:id="rId10"/>
    <p:sldId id="276" r:id="rId11"/>
    <p:sldId id="262" r:id="rId12"/>
    <p:sldId id="265" r:id="rId13"/>
    <p:sldId id="269" r:id="rId14"/>
    <p:sldId id="277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3"/>
  </p:normalViewPr>
  <p:slideViewPr>
    <p:cSldViewPr snapToGrid="0">
      <p:cViewPr>
        <p:scale>
          <a:sx n="106" d="100"/>
          <a:sy n="106" d="100"/>
        </p:scale>
        <p:origin x="7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42B77-F370-F747-ADF6-FBF5D418A303}" type="datetimeFigureOut">
              <a:rPr kumimoji="1" lang="zh-TW" altLang="en-US" smtClean="0"/>
              <a:t>2023/9/5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0B077-8BCD-244D-90FE-40AB749DFD0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756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0B077-8BCD-244D-90FE-40AB749DFD05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903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ABA8-475E-2941-8128-7B0C00949A33}" type="datetimeFigureOut">
              <a:rPr kumimoji="1" lang="zh-TW" altLang="en-US" smtClean="0"/>
              <a:t>2023/9/5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D34D-C4BD-4144-86CA-6D23D65DA0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526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ABA8-475E-2941-8128-7B0C00949A33}" type="datetimeFigureOut">
              <a:rPr kumimoji="1" lang="zh-TW" altLang="en-US" smtClean="0"/>
              <a:t>2023/9/5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D34D-C4BD-4144-86CA-6D23D65DA0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74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ABA8-475E-2941-8128-7B0C00949A33}" type="datetimeFigureOut">
              <a:rPr kumimoji="1" lang="zh-TW" altLang="en-US" smtClean="0"/>
              <a:t>2023/9/5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D34D-C4BD-4144-86CA-6D23D65DA0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976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ABA8-475E-2941-8128-7B0C00949A33}" type="datetimeFigureOut">
              <a:rPr kumimoji="1" lang="zh-TW" altLang="en-US" smtClean="0"/>
              <a:t>2023/9/5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D34D-C4BD-4144-86CA-6D23D65DA0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0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ABA8-475E-2941-8128-7B0C00949A33}" type="datetimeFigureOut">
              <a:rPr kumimoji="1" lang="zh-TW" altLang="en-US" smtClean="0"/>
              <a:t>2023/9/5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D34D-C4BD-4144-86CA-6D23D65DA0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306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ABA8-475E-2941-8128-7B0C00949A33}" type="datetimeFigureOut">
              <a:rPr kumimoji="1" lang="zh-TW" altLang="en-US" smtClean="0"/>
              <a:t>2023/9/5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D34D-C4BD-4144-86CA-6D23D65DA0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194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ABA8-475E-2941-8128-7B0C00949A33}" type="datetimeFigureOut">
              <a:rPr kumimoji="1" lang="zh-TW" altLang="en-US" smtClean="0"/>
              <a:t>2023/9/5</a:t>
            </a:fld>
            <a:endParaRPr kumimoji="1"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D34D-C4BD-4144-86CA-6D23D65DA0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11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ABA8-475E-2941-8128-7B0C00949A33}" type="datetimeFigureOut">
              <a:rPr kumimoji="1" lang="zh-TW" altLang="en-US" smtClean="0"/>
              <a:t>2023/9/5</a:t>
            </a:fld>
            <a:endParaRPr kumimoji="1"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D34D-C4BD-4144-86CA-6D23D65DA0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809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ABA8-475E-2941-8128-7B0C00949A33}" type="datetimeFigureOut">
              <a:rPr kumimoji="1" lang="zh-TW" altLang="en-US" smtClean="0"/>
              <a:t>2023/9/5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D34D-C4BD-4144-86CA-6D23D65DA0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529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ABA8-475E-2941-8128-7B0C00949A33}" type="datetimeFigureOut">
              <a:rPr kumimoji="1" lang="zh-TW" altLang="en-US" smtClean="0"/>
              <a:t>2023/9/5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D34D-C4BD-4144-86CA-6D23D65DA0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265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ABA8-475E-2941-8128-7B0C00949A33}" type="datetimeFigureOut">
              <a:rPr kumimoji="1" lang="zh-TW" altLang="en-US" smtClean="0"/>
              <a:t>2023/9/5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D34D-C4BD-4144-86CA-6D23D65DA0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424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6F2ABA8-475E-2941-8128-7B0C00949A33}" type="datetimeFigureOut">
              <a:rPr kumimoji="1" lang="zh-TW" altLang="en-US" smtClean="0"/>
              <a:t>2023/9/5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18CD34D-C4BD-4144-86CA-6D23D65DA0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006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archive.org/web/20160519045708/http:/mypersonality.org/wiki/doku.php?id=wcpr1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eek-Saha/Movie-Script-Database/tree/master" TargetMode="External"/><Relationship Id="rId2" Type="http://schemas.openxmlformats.org/officeDocument/2006/relationships/hyperlink" Target="https://www.imd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E4E9C-6C06-B939-286F-C2A63B15C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TW" sz="4400" dirty="0"/>
              <a:t>Big-Five Personality Prediction of Movie Characters</a:t>
            </a:r>
            <a:br>
              <a:rPr lang="en" altLang="zh-TW" sz="4400" dirty="0"/>
            </a:br>
            <a:r>
              <a:rPr lang="en" altLang="zh-TW" sz="4400" dirty="0"/>
              <a:t>-- Experiment Process</a:t>
            </a:r>
            <a:endParaRPr lang="zh-TW" altLang="en-US" sz="44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45F9F9-5D8D-EBB5-48C1-B7F3EF105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Yung-Chun Chen, Sep. 2023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3861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A80FC-25C4-CC40-44D4-9E51BFBA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Model Selection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B4B028-8680-F7FF-603D-F921FE1F0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217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3663C8-97B4-7D41-3241-0699CF1D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Model Comparison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3EFCF4-EC3D-4A55-C85F-F0CE9DF8F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TW" dirty="0"/>
              <a:t>Classification vs. regression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dirty="0"/>
              <a:t>Random forest vs. SVM vs. Adabo</a:t>
            </a:r>
            <a:r>
              <a:rPr lang="en-US" altLang="zh-TW" dirty="0"/>
              <a:t>ost vs. MLPClassifier</a:t>
            </a:r>
            <a:br>
              <a:rPr lang="en-US" altLang="zh-TW" dirty="0"/>
            </a:br>
            <a:r>
              <a:rPr lang="en-US" altLang="zh-TW" dirty="0"/>
              <a:t>accuracy &amp; overfitting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Different training datasets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Different methods of data cleansing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kumimoji="1" lang="en-US" altLang="zh-TW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dirty="0"/>
              <a:t>SVM parameters:</a:t>
            </a:r>
            <a:br>
              <a:rPr kumimoji="1" lang="en-US" altLang="zh-TW" dirty="0"/>
            </a:br>
            <a:r>
              <a:rPr kumimoji="1" lang="en-US" altLang="zh-TW" dirty="0"/>
              <a:t>linear vs. rbf</a:t>
            </a:r>
            <a:r>
              <a:rPr kumimoji="1" lang="zh-TW" altLang="en-US" dirty="0"/>
              <a:t> </a:t>
            </a:r>
            <a:r>
              <a:rPr kumimoji="1" lang="en-US" altLang="zh-TW" dirty="0"/>
              <a:t>vs. poly</a:t>
            </a:r>
            <a:br>
              <a:rPr kumimoji="1" lang="en-US" altLang="zh-TW" dirty="0"/>
            </a:br>
            <a:r>
              <a:rPr kumimoji="1" lang="en-US" altLang="zh-TW" dirty="0"/>
              <a:t>scale vs. auto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dirty="0"/>
              <a:t>Gridsearch: find the best C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C8BAD1B-B91D-BF92-80E6-0322C1004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957376"/>
              </p:ext>
            </p:extLst>
          </p:nvPr>
        </p:nvGraphicFramePr>
        <p:xfrm>
          <a:off x="4417621" y="2734834"/>
          <a:ext cx="59415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316">
                  <a:extLst>
                    <a:ext uri="{9D8B030D-6E8A-4147-A177-3AD203B41FA5}">
                      <a16:colId xmlns:a16="http://schemas.microsoft.com/office/drawing/2014/main" val="106970722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329545786"/>
                    </a:ext>
                  </a:extLst>
                </a:gridCol>
                <a:gridCol w="1239251">
                  <a:extLst>
                    <a:ext uri="{9D8B030D-6E8A-4147-A177-3AD203B41FA5}">
                      <a16:colId xmlns:a16="http://schemas.microsoft.com/office/drawing/2014/main" val="4287608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remove punctuations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remove stop words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rank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8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63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4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81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7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2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845F87-BAEE-4873-550F-96AE2AA8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training datasets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9066E9-8FC4-2792-932A-ABA8FA7E1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1026" name="圖片 5">
            <a:extLst>
              <a:ext uri="{FF2B5EF4-FFF2-40B4-BE49-F238E27FC236}">
                <a16:creationId xmlns:a16="http://schemas.microsoft.com/office/drawing/2014/main" id="{811C510C-EDFD-F06F-5136-BC03B8742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495" y="118751"/>
            <a:ext cx="61595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圖片 6">
            <a:extLst>
              <a:ext uri="{FF2B5EF4-FFF2-40B4-BE49-F238E27FC236}">
                <a16:creationId xmlns:a16="http://schemas.microsoft.com/office/drawing/2014/main" id="{0957153A-28D2-B9F5-5B25-077647079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495" y="3446151"/>
            <a:ext cx="61595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55E5AE2-CDCF-1AAA-51E9-A3A3D1E8C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495" y="-3384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D2FD62-0918-B9EC-31BE-E36799A3F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495" y="34461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C6C3B5-582F-46AA-1DBC-90F34E43F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495" y="67735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35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F351A-9802-F1DE-714B-384749F0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D3D6B0-9E14-E5C7-FF81-ED58D1A4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4400" dirty="0"/>
              <a:t>The process is NOT linear</a:t>
            </a:r>
            <a:endParaRPr kumimoji="1"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92661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結束點 1">
            <a:extLst>
              <a:ext uri="{FF2B5EF4-FFF2-40B4-BE49-F238E27FC236}">
                <a16:creationId xmlns:a16="http://schemas.microsoft.com/office/drawing/2014/main" id="{49F9227F-980B-9EC6-6D2C-571068F1A870}"/>
              </a:ext>
            </a:extLst>
          </p:cNvPr>
          <p:cNvSpPr/>
          <p:nvPr/>
        </p:nvSpPr>
        <p:spPr>
          <a:xfrm>
            <a:off x="448057" y="1177017"/>
            <a:ext cx="1365662" cy="676894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Start</a:t>
            </a:r>
          </a:p>
        </p:txBody>
      </p:sp>
      <p:sp>
        <p:nvSpPr>
          <p:cNvPr id="3" name="流程圖 2">
            <a:extLst>
              <a:ext uri="{FF2B5EF4-FFF2-40B4-BE49-F238E27FC236}">
                <a16:creationId xmlns:a16="http://schemas.microsoft.com/office/drawing/2014/main" id="{C08A92D2-F0EE-2E8B-E3CA-AB058210D6FE}"/>
              </a:ext>
            </a:extLst>
          </p:cNvPr>
          <p:cNvSpPr/>
          <p:nvPr/>
        </p:nvSpPr>
        <p:spPr>
          <a:xfrm>
            <a:off x="2141799" y="1177017"/>
            <a:ext cx="1579418" cy="67689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Data collection</a:t>
            </a:r>
            <a:endParaRPr kumimoji="1" lang="zh-TW" alt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35814445-58FA-9CF6-BC6E-0CE47F9DA134}"/>
              </a:ext>
            </a:extLst>
          </p:cNvPr>
          <p:cNvGrpSpPr/>
          <p:nvPr/>
        </p:nvGrpSpPr>
        <p:grpSpPr>
          <a:xfrm>
            <a:off x="4154397" y="351683"/>
            <a:ext cx="1436914" cy="2327562"/>
            <a:chOff x="4267206" y="187037"/>
            <a:chExt cx="1436914" cy="232756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" name="多重文件 3">
              <a:extLst>
                <a:ext uri="{FF2B5EF4-FFF2-40B4-BE49-F238E27FC236}">
                  <a16:creationId xmlns:a16="http://schemas.microsoft.com/office/drawing/2014/main" id="{915524F6-4B04-D27D-708E-DCF05C0BA925}"/>
                </a:ext>
              </a:extLst>
            </p:cNvPr>
            <p:cNvSpPr/>
            <p:nvPr/>
          </p:nvSpPr>
          <p:spPr>
            <a:xfrm>
              <a:off x="4267206" y="1505197"/>
              <a:ext cx="1436914" cy="1009402"/>
            </a:xfrm>
            <a:prstGeom prst="flowChartMultidocumen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Labeled data</a:t>
              </a:r>
            </a:p>
          </p:txBody>
        </p:sp>
        <p:sp>
          <p:nvSpPr>
            <p:cNvPr id="5" name="多重文件 4">
              <a:extLst>
                <a:ext uri="{FF2B5EF4-FFF2-40B4-BE49-F238E27FC236}">
                  <a16:creationId xmlns:a16="http://schemas.microsoft.com/office/drawing/2014/main" id="{C6F81C9B-7788-F034-71EA-3D9040DA08CB}"/>
                </a:ext>
              </a:extLst>
            </p:cNvPr>
            <p:cNvSpPr/>
            <p:nvPr/>
          </p:nvSpPr>
          <p:spPr>
            <a:xfrm>
              <a:off x="4267206" y="187037"/>
              <a:ext cx="1436914" cy="1009402"/>
            </a:xfrm>
            <a:prstGeom prst="flowChartMultidocumen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Unlabeled data</a:t>
              </a:r>
            </a:p>
          </p:txBody>
        </p:sp>
      </p:grpSp>
      <p:sp>
        <p:nvSpPr>
          <p:cNvPr id="6" name="流程圖 5">
            <a:extLst>
              <a:ext uri="{FF2B5EF4-FFF2-40B4-BE49-F238E27FC236}">
                <a16:creationId xmlns:a16="http://schemas.microsoft.com/office/drawing/2014/main" id="{911A2D90-579D-D28E-7EFF-E89AC9905ACB}"/>
              </a:ext>
            </a:extLst>
          </p:cNvPr>
          <p:cNvSpPr/>
          <p:nvPr/>
        </p:nvSpPr>
        <p:spPr>
          <a:xfrm>
            <a:off x="5961431" y="521896"/>
            <a:ext cx="1579418" cy="67689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Data cleansing</a:t>
            </a:r>
            <a:endParaRPr kumimoji="1" lang="zh-TW" altLang="en-US"/>
          </a:p>
        </p:txBody>
      </p:sp>
      <p:sp>
        <p:nvSpPr>
          <p:cNvPr id="7" name="流程圖 6">
            <a:extLst>
              <a:ext uri="{FF2B5EF4-FFF2-40B4-BE49-F238E27FC236}">
                <a16:creationId xmlns:a16="http://schemas.microsoft.com/office/drawing/2014/main" id="{54C90FC9-C4D1-880C-1795-67CB3D8AEBAC}"/>
              </a:ext>
            </a:extLst>
          </p:cNvPr>
          <p:cNvSpPr/>
          <p:nvPr/>
        </p:nvSpPr>
        <p:spPr>
          <a:xfrm>
            <a:off x="7910969" y="1839382"/>
            <a:ext cx="1579418" cy="67689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Embedding</a:t>
            </a:r>
            <a:endParaRPr kumimoji="1" lang="zh-TW" altLang="en-US"/>
          </a:p>
        </p:txBody>
      </p:sp>
      <p:sp>
        <p:nvSpPr>
          <p:cNvPr id="8" name="流程圖 7">
            <a:extLst>
              <a:ext uri="{FF2B5EF4-FFF2-40B4-BE49-F238E27FC236}">
                <a16:creationId xmlns:a16="http://schemas.microsoft.com/office/drawing/2014/main" id="{374E73B2-1F37-9D01-CC87-0528D23419C3}"/>
              </a:ext>
            </a:extLst>
          </p:cNvPr>
          <p:cNvSpPr/>
          <p:nvPr/>
        </p:nvSpPr>
        <p:spPr>
          <a:xfrm>
            <a:off x="258873" y="3939788"/>
            <a:ext cx="1579418" cy="67689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Data splitting</a:t>
            </a:r>
          </a:p>
        </p:txBody>
      </p:sp>
      <p:sp>
        <p:nvSpPr>
          <p:cNvPr id="9" name="流程圖 8">
            <a:extLst>
              <a:ext uri="{FF2B5EF4-FFF2-40B4-BE49-F238E27FC236}">
                <a16:creationId xmlns:a16="http://schemas.microsoft.com/office/drawing/2014/main" id="{1A1132AF-9354-BDB2-A0AD-061447F7C810}"/>
              </a:ext>
            </a:extLst>
          </p:cNvPr>
          <p:cNvSpPr/>
          <p:nvPr/>
        </p:nvSpPr>
        <p:spPr>
          <a:xfrm>
            <a:off x="4369115" y="3939788"/>
            <a:ext cx="1579418" cy="67689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Model building</a:t>
            </a:r>
            <a:endParaRPr kumimoji="1" lang="zh-TW" altLang="en-US" dirty="0"/>
          </a:p>
        </p:txBody>
      </p:sp>
      <p:sp>
        <p:nvSpPr>
          <p:cNvPr id="10" name="資料 9">
            <a:extLst>
              <a:ext uri="{FF2B5EF4-FFF2-40B4-BE49-F238E27FC236}">
                <a16:creationId xmlns:a16="http://schemas.microsoft.com/office/drawing/2014/main" id="{D1458DF7-1DD7-355C-A77F-02468E2C466F}"/>
              </a:ext>
            </a:extLst>
          </p:cNvPr>
          <p:cNvSpPr/>
          <p:nvPr/>
        </p:nvSpPr>
        <p:spPr>
          <a:xfrm>
            <a:off x="2320886" y="3508869"/>
            <a:ext cx="1663200" cy="676800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Training data</a:t>
            </a:r>
            <a:endParaRPr kumimoji="1" lang="zh-TW" altLang="en-US"/>
          </a:p>
        </p:txBody>
      </p:sp>
      <p:sp>
        <p:nvSpPr>
          <p:cNvPr id="12" name="資料 11">
            <a:extLst>
              <a:ext uri="{FF2B5EF4-FFF2-40B4-BE49-F238E27FC236}">
                <a16:creationId xmlns:a16="http://schemas.microsoft.com/office/drawing/2014/main" id="{129D9158-9C06-9B86-F32C-966951496475}"/>
              </a:ext>
            </a:extLst>
          </p:cNvPr>
          <p:cNvSpPr/>
          <p:nvPr/>
        </p:nvSpPr>
        <p:spPr>
          <a:xfrm>
            <a:off x="2320886" y="4479863"/>
            <a:ext cx="1662546" cy="676800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Testing data</a:t>
            </a:r>
            <a:endParaRPr kumimoji="1" lang="zh-TW" altLang="en-US"/>
          </a:p>
        </p:txBody>
      </p:sp>
      <p:sp>
        <p:nvSpPr>
          <p:cNvPr id="13" name="流程圖 12">
            <a:extLst>
              <a:ext uri="{FF2B5EF4-FFF2-40B4-BE49-F238E27FC236}">
                <a16:creationId xmlns:a16="http://schemas.microsoft.com/office/drawing/2014/main" id="{463C81FB-0D07-9280-5F7D-855AB1ED9384}"/>
              </a:ext>
            </a:extLst>
          </p:cNvPr>
          <p:cNvSpPr/>
          <p:nvPr/>
        </p:nvSpPr>
        <p:spPr>
          <a:xfrm>
            <a:off x="7910969" y="521896"/>
            <a:ext cx="1579418" cy="67689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Data formatting</a:t>
            </a:r>
            <a:endParaRPr kumimoji="1" lang="zh-TW" altLang="en-US"/>
          </a:p>
        </p:txBody>
      </p:sp>
      <p:sp>
        <p:nvSpPr>
          <p:cNvPr id="15" name="多重文件 14">
            <a:extLst>
              <a:ext uri="{FF2B5EF4-FFF2-40B4-BE49-F238E27FC236}">
                <a16:creationId xmlns:a16="http://schemas.microsoft.com/office/drawing/2014/main" id="{88E1DE1C-8158-894D-F2D7-12E37B33946C}"/>
              </a:ext>
            </a:extLst>
          </p:cNvPr>
          <p:cNvSpPr/>
          <p:nvPr/>
        </p:nvSpPr>
        <p:spPr>
          <a:xfrm>
            <a:off x="9857893" y="351683"/>
            <a:ext cx="1436914" cy="1009402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Unlabeled data</a:t>
            </a:r>
          </a:p>
          <a:p>
            <a:pPr algn="ctr"/>
            <a:r>
              <a:rPr kumimoji="1" lang="en-US" altLang="zh-TW" dirty="0"/>
              <a:t>(structured)</a:t>
            </a:r>
          </a:p>
        </p:txBody>
      </p:sp>
      <p:sp>
        <p:nvSpPr>
          <p:cNvPr id="16" name="流程圖 15">
            <a:extLst>
              <a:ext uri="{FF2B5EF4-FFF2-40B4-BE49-F238E27FC236}">
                <a16:creationId xmlns:a16="http://schemas.microsoft.com/office/drawing/2014/main" id="{08C0D4FE-C979-B529-0772-44FA3CC8B8C9}"/>
              </a:ext>
            </a:extLst>
          </p:cNvPr>
          <p:cNvSpPr/>
          <p:nvPr/>
        </p:nvSpPr>
        <p:spPr>
          <a:xfrm>
            <a:off x="5961431" y="1839963"/>
            <a:ext cx="1579418" cy="6768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Data cleansing</a:t>
            </a:r>
            <a:endParaRPr kumimoji="1" lang="zh-TW" altLang="en-US"/>
          </a:p>
        </p:txBody>
      </p:sp>
      <p:sp>
        <p:nvSpPr>
          <p:cNvPr id="17" name="流程圖 16">
            <a:extLst>
              <a:ext uri="{FF2B5EF4-FFF2-40B4-BE49-F238E27FC236}">
                <a16:creationId xmlns:a16="http://schemas.microsoft.com/office/drawing/2014/main" id="{EE7D83A8-8CE0-3D30-D934-181DC2AF1EDD}"/>
              </a:ext>
            </a:extLst>
          </p:cNvPr>
          <p:cNvSpPr/>
          <p:nvPr/>
        </p:nvSpPr>
        <p:spPr>
          <a:xfrm>
            <a:off x="6379572" y="3939788"/>
            <a:ext cx="1579418" cy="67689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Parameter tuning</a:t>
            </a:r>
            <a:endParaRPr kumimoji="1" lang="zh-TW" altLang="en-US"/>
          </a:p>
        </p:txBody>
      </p:sp>
      <p:sp>
        <p:nvSpPr>
          <p:cNvPr id="20" name="流程圖 19">
            <a:extLst>
              <a:ext uri="{FF2B5EF4-FFF2-40B4-BE49-F238E27FC236}">
                <a16:creationId xmlns:a16="http://schemas.microsoft.com/office/drawing/2014/main" id="{F1D706B4-5E11-B7EF-BDAB-33991D201EA7}"/>
              </a:ext>
            </a:extLst>
          </p:cNvPr>
          <p:cNvSpPr/>
          <p:nvPr/>
        </p:nvSpPr>
        <p:spPr>
          <a:xfrm>
            <a:off x="8390029" y="3939788"/>
            <a:ext cx="1579418" cy="67689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Model selection</a:t>
            </a:r>
            <a:endParaRPr kumimoji="1" lang="zh-TW" altLang="en-US"/>
          </a:p>
        </p:txBody>
      </p:sp>
      <p:sp>
        <p:nvSpPr>
          <p:cNvPr id="21" name="流程圖 20">
            <a:extLst>
              <a:ext uri="{FF2B5EF4-FFF2-40B4-BE49-F238E27FC236}">
                <a16:creationId xmlns:a16="http://schemas.microsoft.com/office/drawing/2014/main" id="{A74C750F-5625-2B6D-B0EE-F4B9C5304890}"/>
              </a:ext>
            </a:extLst>
          </p:cNvPr>
          <p:cNvSpPr/>
          <p:nvPr/>
        </p:nvSpPr>
        <p:spPr>
          <a:xfrm>
            <a:off x="10406836" y="3939788"/>
            <a:ext cx="1579418" cy="67689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Prediction</a:t>
            </a:r>
            <a:endParaRPr kumimoji="1" lang="zh-TW" altLang="en-US"/>
          </a:p>
        </p:txBody>
      </p: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6D8F3876-9AAE-9E36-B6BA-0AA90740035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591311" y="856384"/>
            <a:ext cx="370120" cy="39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B34D6158-07AB-1DB8-32FA-FB0516CEC93A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5591311" y="2174544"/>
            <a:ext cx="370120" cy="381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6314F858-ED2B-6840-E676-3AE18D97D57E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7540849" y="860343"/>
            <a:ext cx="37012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C1FBB315-F7A5-C798-46CC-816855A08231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 flipV="1">
            <a:off x="7540849" y="2177829"/>
            <a:ext cx="370120" cy="53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57758CFE-0B2D-CE0B-8ADA-64649403B59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9490387" y="856384"/>
            <a:ext cx="367506" cy="39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>
            <a:extLst>
              <a:ext uri="{FF2B5EF4-FFF2-40B4-BE49-F238E27FC236}">
                <a16:creationId xmlns:a16="http://schemas.microsoft.com/office/drawing/2014/main" id="{A77F8ED7-A4D3-3BBF-43F7-109FD8F1B26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4162874" y="-598016"/>
            <a:ext cx="1423512" cy="765209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>
            <a:extLst>
              <a:ext uri="{FF2B5EF4-FFF2-40B4-BE49-F238E27FC236}">
                <a16:creationId xmlns:a16="http://schemas.microsoft.com/office/drawing/2014/main" id="{CB1064A4-CFC3-41ED-7305-265F72ECBC3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721217" y="1515464"/>
            <a:ext cx="433180" cy="65908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>
            <a:extLst>
              <a:ext uri="{FF2B5EF4-FFF2-40B4-BE49-F238E27FC236}">
                <a16:creationId xmlns:a16="http://schemas.microsoft.com/office/drawing/2014/main" id="{C32BD713-EB7E-C15B-B73E-F942C61C5625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3721217" y="856384"/>
            <a:ext cx="433180" cy="65908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49">
            <a:extLst>
              <a:ext uri="{FF2B5EF4-FFF2-40B4-BE49-F238E27FC236}">
                <a16:creationId xmlns:a16="http://schemas.microsoft.com/office/drawing/2014/main" id="{A37E6778-DD89-17D7-7BEB-B2E45FE9839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813719" y="1515464"/>
            <a:ext cx="32808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>
            <a:extLst>
              <a:ext uri="{FF2B5EF4-FFF2-40B4-BE49-F238E27FC236}">
                <a16:creationId xmlns:a16="http://schemas.microsoft.com/office/drawing/2014/main" id="{FE81690D-F781-32DF-8F82-929502E107E1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1838291" y="3847269"/>
            <a:ext cx="648915" cy="4309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接點 55">
            <a:extLst>
              <a:ext uri="{FF2B5EF4-FFF2-40B4-BE49-F238E27FC236}">
                <a16:creationId xmlns:a16="http://schemas.microsoft.com/office/drawing/2014/main" id="{6D5AD28C-7D70-6F34-87C4-CB6BAAC2DC88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>
            <a:off x="1838291" y="4278235"/>
            <a:ext cx="648850" cy="5400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箭頭接點 61">
            <a:extLst>
              <a:ext uri="{FF2B5EF4-FFF2-40B4-BE49-F238E27FC236}">
                <a16:creationId xmlns:a16="http://schemas.microsoft.com/office/drawing/2014/main" id="{F1F679E5-0044-F285-212B-6028E3F75980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5948533" y="4278235"/>
            <a:ext cx="431039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箭頭接點 75">
            <a:extLst>
              <a:ext uri="{FF2B5EF4-FFF2-40B4-BE49-F238E27FC236}">
                <a16:creationId xmlns:a16="http://schemas.microsoft.com/office/drawing/2014/main" id="{9EBDF850-BC02-62B1-ACC4-9A3C3578BFD5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7958990" y="4278235"/>
            <a:ext cx="431039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>
            <a:extLst>
              <a:ext uri="{FF2B5EF4-FFF2-40B4-BE49-F238E27FC236}">
                <a16:creationId xmlns:a16="http://schemas.microsoft.com/office/drawing/2014/main" id="{0C67D727-322D-0CC5-47A8-480046284F64}"/>
              </a:ext>
            </a:extLst>
          </p:cNvPr>
          <p:cNvCxnSpPr>
            <a:cxnSpLocks/>
            <a:stCxn id="12" idx="5"/>
            <a:endCxn id="20" idx="2"/>
          </p:cNvCxnSpPr>
          <p:nvPr/>
        </p:nvCxnSpPr>
        <p:spPr>
          <a:xfrm flipV="1">
            <a:off x="3817177" y="4616682"/>
            <a:ext cx="5362561" cy="201581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接點 85">
            <a:extLst>
              <a:ext uri="{FF2B5EF4-FFF2-40B4-BE49-F238E27FC236}">
                <a16:creationId xmlns:a16="http://schemas.microsoft.com/office/drawing/2014/main" id="{C42AC55B-3640-6978-1500-5B3C0151213C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3817766" y="3847269"/>
            <a:ext cx="551349" cy="4309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接點 88">
            <a:extLst>
              <a:ext uri="{FF2B5EF4-FFF2-40B4-BE49-F238E27FC236}">
                <a16:creationId xmlns:a16="http://schemas.microsoft.com/office/drawing/2014/main" id="{EA26468D-85AE-5048-FE26-3D7345654F35}"/>
              </a:ext>
            </a:extLst>
          </p:cNvPr>
          <p:cNvCxnSpPr>
            <a:cxnSpLocks/>
            <a:stCxn id="20" idx="0"/>
            <a:endCxn id="17" idx="0"/>
          </p:cNvCxnSpPr>
          <p:nvPr/>
        </p:nvCxnSpPr>
        <p:spPr>
          <a:xfrm rot="16200000" flipV="1">
            <a:off x="8174510" y="2934559"/>
            <a:ext cx="12700" cy="2010457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>
            <a:extLst>
              <a:ext uri="{FF2B5EF4-FFF2-40B4-BE49-F238E27FC236}">
                <a16:creationId xmlns:a16="http://schemas.microsoft.com/office/drawing/2014/main" id="{1887B534-F661-5C6A-6FF5-9D95D9AFA7AA}"/>
              </a:ext>
            </a:extLst>
          </p:cNvPr>
          <p:cNvCxnSpPr>
            <a:cxnSpLocks/>
            <a:stCxn id="20" idx="0"/>
            <a:endCxn id="9" idx="0"/>
          </p:cNvCxnSpPr>
          <p:nvPr/>
        </p:nvCxnSpPr>
        <p:spPr>
          <a:xfrm rot="16200000" flipV="1">
            <a:off x="7169281" y="1929331"/>
            <a:ext cx="12700" cy="402091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多重文件 96">
            <a:extLst>
              <a:ext uri="{FF2B5EF4-FFF2-40B4-BE49-F238E27FC236}">
                <a16:creationId xmlns:a16="http://schemas.microsoft.com/office/drawing/2014/main" id="{55588B86-A909-EBC2-8598-4A6B883588CD}"/>
              </a:ext>
            </a:extLst>
          </p:cNvPr>
          <p:cNvSpPr/>
          <p:nvPr/>
        </p:nvSpPr>
        <p:spPr>
          <a:xfrm>
            <a:off x="5771013" y="5478297"/>
            <a:ext cx="1436914" cy="1009402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Outcomes</a:t>
            </a:r>
          </a:p>
        </p:txBody>
      </p:sp>
      <p:cxnSp>
        <p:nvCxnSpPr>
          <p:cNvPr id="98" name="直線箭頭接點 97">
            <a:extLst>
              <a:ext uri="{FF2B5EF4-FFF2-40B4-BE49-F238E27FC236}">
                <a16:creationId xmlns:a16="http://schemas.microsoft.com/office/drawing/2014/main" id="{EF33F71B-5970-9CB6-CA92-F7E5C48B473A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9969447" y="4278235"/>
            <a:ext cx="437389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接點 100">
            <a:extLst>
              <a:ext uri="{FF2B5EF4-FFF2-40B4-BE49-F238E27FC236}">
                <a16:creationId xmlns:a16="http://schemas.microsoft.com/office/drawing/2014/main" id="{102779E6-68FD-07C3-9CD3-182E68ED682F}"/>
              </a:ext>
            </a:extLst>
          </p:cNvPr>
          <p:cNvCxnSpPr>
            <a:cxnSpLocks/>
            <a:stCxn id="21" idx="2"/>
            <a:endCxn id="97" idx="0"/>
          </p:cNvCxnSpPr>
          <p:nvPr/>
        </p:nvCxnSpPr>
        <p:spPr>
          <a:xfrm rot="5400000">
            <a:off x="8461628" y="2743379"/>
            <a:ext cx="861615" cy="460822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箭頭接點 104">
            <a:extLst>
              <a:ext uri="{FF2B5EF4-FFF2-40B4-BE49-F238E27FC236}">
                <a16:creationId xmlns:a16="http://schemas.microsoft.com/office/drawing/2014/main" id="{3155927F-8EF6-07FF-F80A-16018EA9A2FE}"/>
              </a:ext>
            </a:extLst>
          </p:cNvPr>
          <p:cNvCxnSpPr>
            <a:cxnSpLocks/>
            <a:stCxn id="97" idx="3"/>
            <a:endCxn id="110" idx="1"/>
          </p:cNvCxnSpPr>
          <p:nvPr/>
        </p:nvCxnSpPr>
        <p:spPr>
          <a:xfrm>
            <a:off x="7207927" y="5982998"/>
            <a:ext cx="49594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結束點 108">
            <a:extLst>
              <a:ext uri="{FF2B5EF4-FFF2-40B4-BE49-F238E27FC236}">
                <a16:creationId xmlns:a16="http://schemas.microsoft.com/office/drawing/2014/main" id="{7EF24D6B-25D5-EFF3-8A7D-7DF29C3473AD}"/>
              </a:ext>
            </a:extLst>
          </p:cNvPr>
          <p:cNvSpPr/>
          <p:nvPr/>
        </p:nvSpPr>
        <p:spPr>
          <a:xfrm>
            <a:off x="10063124" y="5644551"/>
            <a:ext cx="1365662" cy="676894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End</a:t>
            </a:r>
          </a:p>
        </p:txBody>
      </p:sp>
      <p:sp>
        <p:nvSpPr>
          <p:cNvPr id="110" name="預先定義的程序 109">
            <a:extLst>
              <a:ext uri="{FF2B5EF4-FFF2-40B4-BE49-F238E27FC236}">
                <a16:creationId xmlns:a16="http://schemas.microsoft.com/office/drawing/2014/main" id="{8F06BC2E-62BC-C466-9C0A-A42C7E84B037}"/>
              </a:ext>
            </a:extLst>
          </p:cNvPr>
          <p:cNvSpPr/>
          <p:nvPr/>
        </p:nvSpPr>
        <p:spPr>
          <a:xfrm>
            <a:off x="7703867" y="5644551"/>
            <a:ext cx="1863317" cy="676894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Visualization</a:t>
            </a:r>
            <a:endParaRPr kumimoji="1" lang="zh-TW" altLang="en-US">
              <a:solidFill>
                <a:schemeClr val="tx1"/>
              </a:solidFill>
            </a:endParaRPr>
          </a:p>
        </p:txBody>
      </p:sp>
      <p:cxnSp>
        <p:nvCxnSpPr>
          <p:cNvPr id="113" name="直線箭頭接點 112">
            <a:extLst>
              <a:ext uri="{FF2B5EF4-FFF2-40B4-BE49-F238E27FC236}">
                <a16:creationId xmlns:a16="http://schemas.microsoft.com/office/drawing/2014/main" id="{777B6C8B-FC73-9E23-1378-A254E05A731C}"/>
              </a:ext>
            </a:extLst>
          </p:cNvPr>
          <p:cNvCxnSpPr>
            <a:cxnSpLocks/>
            <a:stCxn id="110" idx="3"/>
            <a:endCxn id="109" idx="1"/>
          </p:cNvCxnSpPr>
          <p:nvPr/>
        </p:nvCxnSpPr>
        <p:spPr>
          <a:xfrm>
            <a:off x="9567184" y="5982998"/>
            <a:ext cx="49594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接點 115">
            <a:extLst>
              <a:ext uri="{FF2B5EF4-FFF2-40B4-BE49-F238E27FC236}">
                <a16:creationId xmlns:a16="http://schemas.microsoft.com/office/drawing/2014/main" id="{834C5115-305F-8396-C189-E5C0410126F4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 rot="16200000" flipH="1">
            <a:off x="9528024" y="2271266"/>
            <a:ext cx="2616929" cy="72011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069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3789C-A7C8-1A92-A299-40F865BE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Further Improvement</a:t>
            </a:r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ACBF0A-281D-B9CA-A922-5EF77E8CA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7261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BD87BB6-045C-2997-4D4F-3E7E396D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Further Improvement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E8E2E08-7953-5B76-8D53-E8FF41A5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Data cleansing and structuring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Apply sentiment analysis for more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Will the length of text affect?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Different models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52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結束點 1">
            <a:extLst>
              <a:ext uri="{FF2B5EF4-FFF2-40B4-BE49-F238E27FC236}">
                <a16:creationId xmlns:a16="http://schemas.microsoft.com/office/drawing/2014/main" id="{49F9227F-980B-9EC6-6D2C-571068F1A870}"/>
              </a:ext>
            </a:extLst>
          </p:cNvPr>
          <p:cNvSpPr/>
          <p:nvPr/>
        </p:nvSpPr>
        <p:spPr>
          <a:xfrm>
            <a:off x="448057" y="1177017"/>
            <a:ext cx="1365662" cy="676894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Start</a:t>
            </a:r>
          </a:p>
        </p:txBody>
      </p:sp>
      <p:sp>
        <p:nvSpPr>
          <p:cNvPr id="3" name="流程圖 2">
            <a:extLst>
              <a:ext uri="{FF2B5EF4-FFF2-40B4-BE49-F238E27FC236}">
                <a16:creationId xmlns:a16="http://schemas.microsoft.com/office/drawing/2014/main" id="{C08A92D2-F0EE-2E8B-E3CA-AB058210D6FE}"/>
              </a:ext>
            </a:extLst>
          </p:cNvPr>
          <p:cNvSpPr/>
          <p:nvPr/>
        </p:nvSpPr>
        <p:spPr>
          <a:xfrm>
            <a:off x="2141799" y="1177017"/>
            <a:ext cx="1579418" cy="67689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Data collection</a:t>
            </a:r>
            <a:endParaRPr kumimoji="1" lang="zh-TW" alt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35814445-58FA-9CF6-BC6E-0CE47F9DA134}"/>
              </a:ext>
            </a:extLst>
          </p:cNvPr>
          <p:cNvGrpSpPr/>
          <p:nvPr/>
        </p:nvGrpSpPr>
        <p:grpSpPr>
          <a:xfrm>
            <a:off x="4154397" y="351683"/>
            <a:ext cx="1436914" cy="2327562"/>
            <a:chOff x="4267206" y="187037"/>
            <a:chExt cx="1436914" cy="232756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" name="多重文件 3">
              <a:extLst>
                <a:ext uri="{FF2B5EF4-FFF2-40B4-BE49-F238E27FC236}">
                  <a16:creationId xmlns:a16="http://schemas.microsoft.com/office/drawing/2014/main" id="{915524F6-4B04-D27D-708E-DCF05C0BA925}"/>
                </a:ext>
              </a:extLst>
            </p:cNvPr>
            <p:cNvSpPr/>
            <p:nvPr/>
          </p:nvSpPr>
          <p:spPr>
            <a:xfrm>
              <a:off x="4267206" y="1505197"/>
              <a:ext cx="1436914" cy="1009402"/>
            </a:xfrm>
            <a:prstGeom prst="flowChartMultidocumen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Labeled data</a:t>
              </a:r>
            </a:p>
          </p:txBody>
        </p:sp>
        <p:sp>
          <p:nvSpPr>
            <p:cNvPr id="5" name="多重文件 4">
              <a:extLst>
                <a:ext uri="{FF2B5EF4-FFF2-40B4-BE49-F238E27FC236}">
                  <a16:creationId xmlns:a16="http://schemas.microsoft.com/office/drawing/2014/main" id="{C6F81C9B-7788-F034-71EA-3D9040DA08CB}"/>
                </a:ext>
              </a:extLst>
            </p:cNvPr>
            <p:cNvSpPr/>
            <p:nvPr/>
          </p:nvSpPr>
          <p:spPr>
            <a:xfrm>
              <a:off x="4267206" y="187037"/>
              <a:ext cx="1436914" cy="1009402"/>
            </a:xfrm>
            <a:prstGeom prst="flowChartMultidocumen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Unlabeled data</a:t>
              </a:r>
            </a:p>
          </p:txBody>
        </p:sp>
      </p:grpSp>
      <p:sp>
        <p:nvSpPr>
          <p:cNvPr id="6" name="流程圖 5">
            <a:extLst>
              <a:ext uri="{FF2B5EF4-FFF2-40B4-BE49-F238E27FC236}">
                <a16:creationId xmlns:a16="http://schemas.microsoft.com/office/drawing/2014/main" id="{911A2D90-579D-D28E-7EFF-E89AC9905ACB}"/>
              </a:ext>
            </a:extLst>
          </p:cNvPr>
          <p:cNvSpPr/>
          <p:nvPr/>
        </p:nvSpPr>
        <p:spPr>
          <a:xfrm>
            <a:off x="5961431" y="521896"/>
            <a:ext cx="1579418" cy="67689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Data cleansing</a:t>
            </a:r>
            <a:endParaRPr kumimoji="1" lang="zh-TW" altLang="en-US"/>
          </a:p>
        </p:txBody>
      </p:sp>
      <p:sp>
        <p:nvSpPr>
          <p:cNvPr id="7" name="流程圖 6">
            <a:extLst>
              <a:ext uri="{FF2B5EF4-FFF2-40B4-BE49-F238E27FC236}">
                <a16:creationId xmlns:a16="http://schemas.microsoft.com/office/drawing/2014/main" id="{54C90FC9-C4D1-880C-1795-67CB3D8AEBAC}"/>
              </a:ext>
            </a:extLst>
          </p:cNvPr>
          <p:cNvSpPr/>
          <p:nvPr/>
        </p:nvSpPr>
        <p:spPr>
          <a:xfrm>
            <a:off x="7910969" y="1839382"/>
            <a:ext cx="1579418" cy="67689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Embedding</a:t>
            </a:r>
            <a:endParaRPr kumimoji="1" lang="zh-TW" altLang="en-US"/>
          </a:p>
        </p:txBody>
      </p:sp>
      <p:sp>
        <p:nvSpPr>
          <p:cNvPr id="8" name="流程圖 7">
            <a:extLst>
              <a:ext uri="{FF2B5EF4-FFF2-40B4-BE49-F238E27FC236}">
                <a16:creationId xmlns:a16="http://schemas.microsoft.com/office/drawing/2014/main" id="{374E73B2-1F37-9D01-CC87-0528D23419C3}"/>
              </a:ext>
            </a:extLst>
          </p:cNvPr>
          <p:cNvSpPr/>
          <p:nvPr/>
        </p:nvSpPr>
        <p:spPr>
          <a:xfrm>
            <a:off x="258873" y="3939788"/>
            <a:ext cx="1579418" cy="67689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Data splitting</a:t>
            </a:r>
          </a:p>
        </p:txBody>
      </p:sp>
      <p:sp>
        <p:nvSpPr>
          <p:cNvPr id="9" name="流程圖 8">
            <a:extLst>
              <a:ext uri="{FF2B5EF4-FFF2-40B4-BE49-F238E27FC236}">
                <a16:creationId xmlns:a16="http://schemas.microsoft.com/office/drawing/2014/main" id="{1A1132AF-9354-BDB2-A0AD-061447F7C810}"/>
              </a:ext>
            </a:extLst>
          </p:cNvPr>
          <p:cNvSpPr/>
          <p:nvPr/>
        </p:nvSpPr>
        <p:spPr>
          <a:xfrm>
            <a:off x="4369115" y="3939788"/>
            <a:ext cx="1579418" cy="67689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Model building</a:t>
            </a:r>
            <a:endParaRPr kumimoji="1" lang="zh-TW" altLang="en-US" dirty="0"/>
          </a:p>
        </p:txBody>
      </p:sp>
      <p:sp>
        <p:nvSpPr>
          <p:cNvPr id="10" name="資料 9">
            <a:extLst>
              <a:ext uri="{FF2B5EF4-FFF2-40B4-BE49-F238E27FC236}">
                <a16:creationId xmlns:a16="http://schemas.microsoft.com/office/drawing/2014/main" id="{D1458DF7-1DD7-355C-A77F-02468E2C466F}"/>
              </a:ext>
            </a:extLst>
          </p:cNvPr>
          <p:cNvSpPr/>
          <p:nvPr/>
        </p:nvSpPr>
        <p:spPr>
          <a:xfrm>
            <a:off x="2320886" y="3508869"/>
            <a:ext cx="1663200" cy="676800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Training data</a:t>
            </a:r>
            <a:endParaRPr kumimoji="1" lang="zh-TW" altLang="en-US"/>
          </a:p>
        </p:txBody>
      </p:sp>
      <p:sp>
        <p:nvSpPr>
          <p:cNvPr id="12" name="資料 11">
            <a:extLst>
              <a:ext uri="{FF2B5EF4-FFF2-40B4-BE49-F238E27FC236}">
                <a16:creationId xmlns:a16="http://schemas.microsoft.com/office/drawing/2014/main" id="{129D9158-9C06-9B86-F32C-966951496475}"/>
              </a:ext>
            </a:extLst>
          </p:cNvPr>
          <p:cNvSpPr/>
          <p:nvPr/>
        </p:nvSpPr>
        <p:spPr>
          <a:xfrm>
            <a:off x="2320886" y="4479863"/>
            <a:ext cx="1662546" cy="676800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Testing data</a:t>
            </a:r>
            <a:endParaRPr kumimoji="1" lang="zh-TW" altLang="en-US"/>
          </a:p>
        </p:txBody>
      </p:sp>
      <p:sp>
        <p:nvSpPr>
          <p:cNvPr id="13" name="流程圖 12">
            <a:extLst>
              <a:ext uri="{FF2B5EF4-FFF2-40B4-BE49-F238E27FC236}">
                <a16:creationId xmlns:a16="http://schemas.microsoft.com/office/drawing/2014/main" id="{463C81FB-0D07-9280-5F7D-855AB1ED9384}"/>
              </a:ext>
            </a:extLst>
          </p:cNvPr>
          <p:cNvSpPr/>
          <p:nvPr/>
        </p:nvSpPr>
        <p:spPr>
          <a:xfrm>
            <a:off x="7910969" y="521896"/>
            <a:ext cx="1579418" cy="67689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Data formatting</a:t>
            </a:r>
            <a:endParaRPr kumimoji="1" lang="zh-TW" altLang="en-US"/>
          </a:p>
        </p:txBody>
      </p:sp>
      <p:sp>
        <p:nvSpPr>
          <p:cNvPr id="15" name="多重文件 14">
            <a:extLst>
              <a:ext uri="{FF2B5EF4-FFF2-40B4-BE49-F238E27FC236}">
                <a16:creationId xmlns:a16="http://schemas.microsoft.com/office/drawing/2014/main" id="{88E1DE1C-8158-894D-F2D7-12E37B33946C}"/>
              </a:ext>
            </a:extLst>
          </p:cNvPr>
          <p:cNvSpPr/>
          <p:nvPr/>
        </p:nvSpPr>
        <p:spPr>
          <a:xfrm>
            <a:off x="9857893" y="351683"/>
            <a:ext cx="1436914" cy="1009402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Unlabeled data</a:t>
            </a:r>
          </a:p>
          <a:p>
            <a:pPr algn="ctr"/>
            <a:r>
              <a:rPr kumimoji="1" lang="en-US" altLang="zh-TW" dirty="0"/>
              <a:t>(structured)</a:t>
            </a:r>
          </a:p>
        </p:txBody>
      </p:sp>
      <p:sp>
        <p:nvSpPr>
          <p:cNvPr id="16" name="流程圖 15">
            <a:extLst>
              <a:ext uri="{FF2B5EF4-FFF2-40B4-BE49-F238E27FC236}">
                <a16:creationId xmlns:a16="http://schemas.microsoft.com/office/drawing/2014/main" id="{08C0D4FE-C979-B529-0772-44FA3CC8B8C9}"/>
              </a:ext>
            </a:extLst>
          </p:cNvPr>
          <p:cNvSpPr/>
          <p:nvPr/>
        </p:nvSpPr>
        <p:spPr>
          <a:xfrm>
            <a:off x="5961431" y="1839963"/>
            <a:ext cx="1579418" cy="6768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Data cleansing</a:t>
            </a:r>
            <a:endParaRPr kumimoji="1" lang="zh-TW" altLang="en-US"/>
          </a:p>
        </p:txBody>
      </p:sp>
      <p:sp>
        <p:nvSpPr>
          <p:cNvPr id="17" name="流程圖 16">
            <a:extLst>
              <a:ext uri="{FF2B5EF4-FFF2-40B4-BE49-F238E27FC236}">
                <a16:creationId xmlns:a16="http://schemas.microsoft.com/office/drawing/2014/main" id="{EE7D83A8-8CE0-3D30-D934-181DC2AF1EDD}"/>
              </a:ext>
            </a:extLst>
          </p:cNvPr>
          <p:cNvSpPr/>
          <p:nvPr/>
        </p:nvSpPr>
        <p:spPr>
          <a:xfrm>
            <a:off x="6379572" y="3939788"/>
            <a:ext cx="1579418" cy="67689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Parameter tuning</a:t>
            </a:r>
            <a:endParaRPr kumimoji="1" lang="zh-TW" altLang="en-US"/>
          </a:p>
        </p:txBody>
      </p:sp>
      <p:sp>
        <p:nvSpPr>
          <p:cNvPr id="20" name="流程圖 19">
            <a:extLst>
              <a:ext uri="{FF2B5EF4-FFF2-40B4-BE49-F238E27FC236}">
                <a16:creationId xmlns:a16="http://schemas.microsoft.com/office/drawing/2014/main" id="{F1D706B4-5E11-B7EF-BDAB-33991D201EA7}"/>
              </a:ext>
            </a:extLst>
          </p:cNvPr>
          <p:cNvSpPr/>
          <p:nvPr/>
        </p:nvSpPr>
        <p:spPr>
          <a:xfrm>
            <a:off x="8390029" y="3939788"/>
            <a:ext cx="1579418" cy="67689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Model selection</a:t>
            </a:r>
            <a:endParaRPr kumimoji="1" lang="zh-TW" altLang="en-US"/>
          </a:p>
        </p:txBody>
      </p:sp>
      <p:sp>
        <p:nvSpPr>
          <p:cNvPr id="21" name="流程圖 20">
            <a:extLst>
              <a:ext uri="{FF2B5EF4-FFF2-40B4-BE49-F238E27FC236}">
                <a16:creationId xmlns:a16="http://schemas.microsoft.com/office/drawing/2014/main" id="{A74C750F-5625-2B6D-B0EE-F4B9C5304890}"/>
              </a:ext>
            </a:extLst>
          </p:cNvPr>
          <p:cNvSpPr/>
          <p:nvPr/>
        </p:nvSpPr>
        <p:spPr>
          <a:xfrm>
            <a:off x="10406836" y="3939788"/>
            <a:ext cx="1579418" cy="67689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Prediction</a:t>
            </a:r>
            <a:endParaRPr kumimoji="1" lang="zh-TW" altLang="en-US"/>
          </a:p>
        </p:txBody>
      </p: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6D8F3876-9AAE-9E36-B6BA-0AA90740035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591311" y="856384"/>
            <a:ext cx="370120" cy="39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B34D6158-07AB-1DB8-32FA-FB0516CEC93A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5591311" y="2174544"/>
            <a:ext cx="370120" cy="381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6314F858-ED2B-6840-E676-3AE18D97D57E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7540849" y="860343"/>
            <a:ext cx="37012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C1FBB315-F7A5-C798-46CC-816855A08231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 flipV="1">
            <a:off x="7540849" y="2177829"/>
            <a:ext cx="370120" cy="53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57758CFE-0B2D-CE0B-8ADA-64649403B59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9490387" y="856384"/>
            <a:ext cx="367506" cy="39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>
            <a:extLst>
              <a:ext uri="{FF2B5EF4-FFF2-40B4-BE49-F238E27FC236}">
                <a16:creationId xmlns:a16="http://schemas.microsoft.com/office/drawing/2014/main" id="{A77F8ED7-A4D3-3BBF-43F7-109FD8F1B26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4162874" y="-598016"/>
            <a:ext cx="1423512" cy="765209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>
            <a:extLst>
              <a:ext uri="{FF2B5EF4-FFF2-40B4-BE49-F238E27FC236}">
                <a16:creationId xmlns:a16="http://schemas.microsoft.com/office/drawing/2014/main" id="{CB1064A4-CFC3-41ED-7305-265F72ECBC3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721217" y="1515464"/>
            <a:ext cx="433180" cy="65908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>
            <a:extLst>
              <a:ext uri="{FF2B5EF4-FFF2-40B4-BE49-F238E27FC236}">
                <a16:creationId xmlns:a16="http://schemas.microsoft.com/office/drawing/2014/main" id="{C32BD713-EB7E-C15B-B73E-F942C61C5625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3721217" y="856384"/>
            <a:ext cx="433180" cy="65908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49">
            <a:extLst>
              <a:ext uri="{FF2B5EF4-FFF2-40B4-BE49-F238E27FC236}">
                <a16:creationId xmlns:a16="http://schemas.microsoft.com/office/drawing/2014/main" id="{A37E6778-DD89-17D7-7BEB-B2E45FE9839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813719" y="1515464"/>
            <a:ext cx="32808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>
            <a:extLst>
              <a:ext uri="{FF2B5EF4-FFF2-40B4-BE49-F238E27FC236}">
                <a16:creationId xmlns:a16="http://schemas.microsoft.com/office/drawing/2014/main" id="{FE81690D-F781-32DF-8F82-929502E107E1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1838291" y="3847269"/>
            <a:ext cx="648915" cy="4309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接點 55">
            <a:extLst>
              <a:ext uri="{FF2B5EF4-FFF2-40B4-BE49-F238E27FC236}">
                <a16:creationId xmlns:a16="http://schemas.microsoft.com/office/drawing/2014/main" id="{6D5AD28C-7D70-6F34-87C4-CB6BAAC2DC88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>
            <a:off x="1838291" y="4278235"/>
            <a:ext cx="648850" cy="5400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箭頭接點 61">
            <a:extLst>
              <a:ext uri="{FF2B5EF4-FFF2-40B4-BE49-F238E27FC236}">
                <a16:creationId xmlns:a16="http://schemas.microsoft.com/office/drawing/2014/main" id="{F1F679E5-0044-F285-212B-6028E3F75980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5948533" y="4278235"/>
            <a:ext cx="431039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箭頭接點 75">
            <a:extLst>
              <a:ext uri="{FF2B5EF4-FFF2-40B4-BE49-F238E27FC236}">
                <a16:creationId xmlns:a16="http://schemas.microsoft.com/office/drawing/2014/main" id="{9EBDF850-BC02-62B1-ACC4-9A3C3578BFD5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7958990" y="4278235"/>
            <a:ext cx="431039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>
            <a:extLst>
              <a:ext uri="{FF2B5EF4-FFF2-40B4-BE49-F238E27FC236}">
                <a16:creationId xmlns:a16="http://schemas.microsoft.com/office/drawing/2014/main" id="{0C67D727-322D-0CC5-47A8-480046284F64}"/>
              </a:ext>
            </a:extLst>
          </p:cNvPr>
          <p:cNvCxnSpPr>
            <a:cxnSpLocks/>
            <a:stCxn id="12" idx="5"/>
            <a:endCxn id="20" idx="2"/>
          </p:cNvCxnSpPr>
          <p:nvPr/>
        </p:nvCxnSpPr>
        <p:spPr>
          <a:xfrm flipV="1">
            <a:off x="3817177" y="4616682"/>
            <a:ext cx="5362561" cy="201581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接點 85">
            <a:extLst>
              <a:ext uri="{FF2B5EF4-FFF2-40B4-BE49-F238E27FC236}">
                <a16:creationId xmlns:a16="http://schemas.microsoft.com/office/drawing/2014/main" id="{C42AC55B-3640-6978-1500-5B3C0151213C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3817766" y="3847269"/>
            <a:ext cx="551349" cy="4309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接點 88">
            <a:extLst>
              <a:ext uri="{FF2B5EF4-FFF2-40B4-BE49-F238E27FC236}">
                <a16:creationId xmlns:a16="http://schemas.microsoft.com/office/drawing/2014/main" id="{EA26468D-85AE-5048-FE26-3D7345654F35}"/>
              </a:ext>
            </a:extLst>
          </p:cNvPr>
          <p:cNvCxnSpPr>
            <a:cxnSpLocks/>
            <a:stCxn id="20" idx="0"/>
            <a:endCxn id="17" idx="0"/>
          </p:cNvCxnSpPr>
          <p:nvPr/>
        </p:nvCxnSpPr>
        <p:spPr>
          <a:xfrm rot="16200000" flipV="1">
            <a:off x="8174510" y="2934559"/>
            <a:ext cx="12700" cy="2010457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>
            <a:extLst>
              <a:ext uri="{FF2B5EF4-FFF2-40B4-BE49-F238E27FC236}">
                <a16:creationId xmlns:a16="http://schemas.microsoft.com/office/drawing/2014/main" id="{1887B534-F661-5C6A-6FF5-9D95D9AFA7AA}"/>
              </a:ext>
            </a:extLst>
          </p:cNvPr>
          <p:cNvCxnSpPr>
            <a:cxnSpLocks/>
            <a:stCxn id="20" idx="0"/>
            <a:endCxn id="9" idx="0"/>
          </p:cNvCxnSpPr>
          <p:nvPr/>
        </p:nvCxnSpPr>
        <p:spPr>
          <a:xfrm rot="16200000" flipV="1">
            <a:off x="7169281" y="1929331"/>
            <a:ext cx="12700" cy="402091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多重文件 96">
            <a:extLst>
              <a:ext uri="{FF2B5EF4-FFF2-40B4-BE49-F238E27FC236}">
                <a16:creationId xmlns:a16="http://schemas.microsoft.com/office/drawing/2014/main" id="{55588B86-A909-EBC2-8598-4A6B883588CD}"/>
              </a:ext>
            </a:extLst>
          </p:cNvPr>
          <p:cNvSpPr/>
          <p:nvPr/>
        </p:nvSpPr>
        <p:spPr>
          <a:xfrm>
            <a:off x="5771013" y="5478297"/>
            <a:ext cx="1436914" cy="1009402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Outcomes</a:t>
            </a:r>
          </a:p>
        </p:txBody>
      </p:sp>
      <p:cxnSp>
        <p:nvCxnSpPr>
          <p:cNvPr id="98" name="直線箭頭接點 97">
            <a:extLst>
              <a:ext uri="{FF2B5EF4-FFF2-40B4-BE49-F238E27FC236}">
                <a16:creationId xmlns:a16="http://schemas.microsoft.com/office/drawing/2014/main" id="{EF33F71B-5970-9CB6-CA92-F7E5C48B473A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9969447" y="4278235"/>
            <a:ext cx="437389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接點 100">
            <a:extLst>
              <a:ext uri="{FF2B5EF4-FFF2-40B4-BE49-F238E27FC236}">
                <a16:creationId xmlns:a16="http://schemas.microsoft.com/office/drawing/2014/main" id="{102779E6-68FD-07C3-9CD3-182E68ED682F}"/>
              </a:ext>
            </a:extLst>
          </p:cNvPr>
          <p:cNvCxnSpPr>
            <a:cxnSpLocks/>
            <a:stCxn id="21" idx="2"/>
            <a:endCxn id="97" idx="0"/>
          </p:cNvCxnSpPr>
          <p:nvPr/>
        </p:nvCxnSpPr>
        <p:spPr>
          <a:xfrm rot="5400000">
            <a:off x="8461628" y="2743379"/>
            <a:ext cx="861615" cy="460822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箭頭接點 104">
            <a:extLst>
              <a:ext uri="{FF2B5EF4-FFF2-40B4-BE49-F238E27FC236}">
                <a16:creationId xmlns:a16="http://schemas.microsoft.com/office/drawing/2014/main" id="{3155927F-8EF6-07FF-F80A-16018EA9A2FE}"/>
              </a:ext>
            </a:extLst>
          </p:cNvPr>
          <p:cNvCxnSpPr>
            <a:cxnSpLocks/>
            <a:stCxn id="97" idx="3"/>
            <a:endCxn id="110" idx="1"/>
          </p:cNvCxnSpPr>
          <p:nvPr/>
        </p:nvCxnSpPr>
        <p:spPr>
          <a:xfrm>
            <a:off x="7207927" y="5982998"/>
            <a:ext cx="49594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結束點 108">
            <a:extLst>
              <a:ext uri="{FF2B5EF4-FFF2-40B4-BE49-F238E27FC236}">
                <a16:creationId xmlns:a16="http://schemas.microsoft.com/office/drawing/2014/main" id="{7EF24D6B-25D5-EFF3-8A7D-7DF29C3473AD}"/>
              </a:ext>
            </a:extLst>
          </p:cNvPr>
          <p:cNvSpPr/>
          <p:nvPr/>
        </p:nvSpPr>
        <p:spPr>
          <a:xfrm>
            <a:off x="10063124" y="5644551"/>
            <a:ext cx="1365662" cy="676894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End</a:t>
            </a:r>
          </a:p>
        </p:txBody>
      </p:sp>
      <p:sp>
        <p:nvSpPr>
          <p:cNvPr id="110" name="預先定義的程序 109">
            <a:extLst>
              <a:ext uri="{FF2B5EF4-FFF2-40B4-BE49-F238E27FC236}">
                <a16:creationId xmlns:a16="http://schemas.microsoft.com/office/drawing/2014/main" id="{8F06BC2E-62BC-C466-9C0A-A42C7E84B037}"/>
              </a:ext>
            </a:extLst>
          </p:cNvPr>
          <p:cNvSpPr/>
          <p:nvPr/>
        </p:nvSpPr>
        <p:spPr>
          <a:xfrm>
            <a:off x="7703867" y="5644551"/>
            <a:ext cx="1863317" cy="676894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Visualization</a:t>
            </a:r>
            <a:endParaRPr kumimoji="1" lang="zh-TW" altLang="en-US">
              <a:solidFill>
                <a:schemeClr val="tx1"/>
              </a:solidFill>
            </a:endParaRPr>
          </a:p>
        </p:txBody>
      </p:sp>
      <p:cxnSp>
        <p:nvCxnSpPr>
          <p:cNvPr id="113" name="直線箭頭接點 112">
            <a:extLst>
              <a:ext uri="{FF2B5EF4-FFF2-40B4-BE49-F238E27FC236}">
                <a16:creationId xmlns:a16="http://schemas.microsoft.com/office/drawing/2014/main" id="{777B6C8B-FC73-9E23-1378-A254E05A731C}"/>
              </a:ext>
            </a:extLst>
          </p:cNvPr>
          <p:cNvCxnSpPr>
            <a:cxnSpLocks/>
            <a:stCxn id="110" idx="3"/>
            <a:endCxn id="109" idx="1"/>
          </p:cNvCxnSpPr>
          <p:nvPr/>
        </p:nvCxnSpPr>
        <p:spPr>
          <a:xfrm>
            <a:off x="9567184" y="5982998"/>
            <a:ext cx="49594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接點 115">
            <a:extLst>
              <a:ext uri="{FF2B5EF4-FFF2-40B4-BE49-F238E27FC236}">
                <a16:creationId xmlns:a16="http://schemas.microsoft.com/office/drawing/2014/main" id="{834C5115-305F-8396-C189-E5C0410126F4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 rot="16200000" flipH="1">
            <a:off x="9528024" y="2271266"/>
            <a:ext cx="2616929" cy="72011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17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A80FC-25C4-CC40-44D4-9E51BFBA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B4B028-8680-F7FF-603D-F921FE1F0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773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2E363-34BB-9E19-4E90-4A78B05B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Labeled Data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5B7F0-4B1D-19FB-037C-EEACDF457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essays.csv </a:t>
            </a:r>
            <a:r>
              <a:rPr lang="en-US" altLang="zh-TW" dirty="0"/>
              <a:t>(</a:t>
            </a:r>
            <a:r>
              <a:rPr lang="en" altLang="zh-TW" dirty="0"/>
              <a:t>Pennebaker &amp; King 1999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2400 stream-of-consciousness texts labelled with personality</a:t>
            </a:r>
          </a:p>
          <a:p>
            <a:r>
              <a:rPr lang="en-US" altLang="zh-TW" b="1" dirty="0"/>
              <a:t>mypersonality_final.csv </a:t>
            </a:r>
            <a:r>
              <a:rPr lang="en-US" altLang="zh-TW" dirty="0"/>
              <a:t>(</a:t>
            </a:r>
            <a:r>
              <a:rPr lang="en" altLang="zh-TW" dirty="0"/>
              <a:t>Celli, Pianesi, Stillwell &amp; Kosinski, 2013</a:t>
            </a:r>
            <a:r>
              <a:rPr lang="en-US" altLang="zh-TW" dirty="0"/>
              <a:t>)</a:t>
            </a:r>
          </a:p>
          <a:p>
            <a:pPr lvl="1"/>
            <a:r>
              <a:rPr lang="en" altLang="zh-TW" dirty="0"/>
              <a:t>10000 Facebook status updates of 250 users labelled with personality (with scores)</a:t>
            </a:r>
            <a:endParaRPr lang="en-US" altLang="zh-TW" dirty="0"/>
          </a:p>
          <a:p>
            <a:r>
              <a:rPr lang="en-US" altLang="zh-TW" dirty="0"/>
              <a:t>Source: </a:t>
            </a:r>
            <a:r>
              <a:rPr lang="en-US" altLang="zh-TW" dirty="0">
                <a:hlinkClick r:id="rId2"/>
              </a:rPr>
              <a:t>here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b="1" dirty="0"/>
              <a:t>Questions: Which one performs better? Which one suits my unlabeled data?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38854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B46CD9-5D1B-8D09-D6DF-E75731C1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Unlabeled Data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52145B-32C7-E5AB-4910-C06BB223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Internet Movie Database</a:t>
            </a:r>
            <a:endParaRPr kumimoji="1" lang="en-US" altLang="zh-TW" dirty="0"/>
          </a:p>
          <a:p>
            <a:r>
              <a:rPr kumimoji="1" lang="en-US" altLang="zh-TW" dirty="0"/>
              <a:t>Web crawler from </a:t>
            </a:r>
            <a:r>
              <a:rPr kumimoji="1" lang="en-US" altLang="zh-TW" dirty="0">
                <a:hlinkClick r:id="rId3"/>
              </a:rPr>
              <a:t>GitHub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Scraping, parsing, formatting</a:t>
            </a:r>
          </a:p>
          <a:p>
            <a:pPr lvl="1"/>
            <a:r>
              <a:rPr lang="en" altLang="zh-TW" dirty="0"/>
              <a:t>@</a:t>
            </a:r>
            <a:r>
              <a:rPr lang="en" altLang="zh-TW" dirty="0" err="1"/>
              <a:t>misc</a:t>
            </a:r>
            <a:r>
              <a:rPr lang="en" altLang="zh-TW" dirty="0"/>
              <a:t>{Saha_Movie_Script_Database_2021, </a:t>
            </a:r>
            <a:br>
              <a:rPr lang="en" altLang="zh-TW" dirty="0"/>
            </a:br>
            <a:r>
              <a:rPr lang="en" altLang="zh-TW" dirty="0"/>
              <a:t>author = {</a:t>
            </a:r>
            <a:r>
              <a:rPr lang="en" altLang="zh-TW" dirty="0" err="1"/>
              <a:t>Saha</a:t>
            </a:r>
            <a:r>
              <a:rPr lang="en" altLang="zh-TW" dirty="0"/>
              <a:t>, </a:t>
            </a:r>
            <a:r>
              <a:rPr lang="en" altLang="zh-TW" dirty="0" err="1"/>
              <a:t>Aveek</a:t>
            </a:r>
            <a:r>
              <a:rPr lang="en" altLang="zh-TW" dirty="0"/>
              <a:t>}, </a:t>
            </a:r>
            <a:br>
              <a:rPr lang="en" altLang="zh-TW" dirty="0"/>
            </a:br>
            <a:r>
              <a:rPr lang="en" altLang="zh-TW" dirty="0"/>
              <a:t>month = {7}, </a:t>
            </a:r>
            <a:br>
              <a:rPr lang="en" altLang="zh-TW" dirty="0"/>
            </a:br>
            <a:r>
              <a:rPr lang="en" altLang="zh-TW" dirty="0"/>
              <a:t>title = {{Movie Script Database}}, </a:t>
            </a:r>
            <a:br>
              <a:rPr lang="en" altLang="zh-TW" dirty="0"/>
            </a:br>
            <a:r>
              <a:rPr lang="en" altLang="zh-TW" dirty="0" err="1"/>
              <a:t>url</a:t>
            </a:r>
            <a:r>
              <a:rPr lang="en" altLang="zh-TW" dirty="0"/>
              <a:t> = {https://</a:t>
            </a:r>
            <a:r>
              <a:rPr lang="en" altLang="zh-TW" dirty="0" err="1"/>
              <a:t>github.com</a:t>
            </a:r>
            <a:r>
              <a:rPr lang="en" altLang="zh-TW" dirty="0"/>
              <a:t>/</a:t>
            </a:r>
            <a:r>
              <a:rPr lang="en" altLang="zh-TW" dirty="0" err="1"/>
              <a:t>Aveek-Saha</a:t>
            </a:r>
            <a:r>
              <a:rPr lang="en" altLang="zh-TW" dirty="0"/>
              <a:t>/Movie-Script-Database},</a:t>
            </a:r>
            <a:br>
              <a:rPr lang="en" altLang="zh-TW" dirty="0"/>
            </a:br>
            <a:r>
              <a:rPr lang="en" altLang="zh-TW" dirty="0"/>
              <a:t> year = {2021}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506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69201B3-1E3F-1EB4-A0C1-ED0ED999F6E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89489" y="868363"/>
            <a:ext cx="3876675" cy="5121275"/>
          </a:xfr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6" name="向右箭號 5">
            <a:extLst>
              <a:ext uri="{FF2B5EF4-FFF2-40B4-BE49-F238E27FC236}">
                <a16:creationId xmlns:a16="http://schemas.microsoft.com/office/drawing/2014/main" id="{DB99FAFC-AD64-E16C-1950-A6DA66D1068B}"/>
              </a:ext>
            </a:extLst>
          </p:cNvPr>
          <p:cNvSpPr/>
          <p:nvPr/>
        </p:nvSpPr>
        <p:spPr>
          <a:xfrm>
            <a:off x="4813468" y="3036600"/>
            <a:ext cx="1116280" cy="78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8C56C56-F395-D5A1-5E1A-3567837AD1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6"/>
          <a:stretch/>
        </p:blipFill>
        <p:spPr>
          <a:xfrm>
            <a:off x="6323465" y="1528701"/>
            <a:ext cx="5518382" cy="376769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292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A80FC-25C4-CC40-44D4-9E51BFBA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 Cleansing</a:t>
            </a:r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B4B028-8680-F7FF-603D-F921FE1F0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482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59EBB-7357-7BBF-1111-40E51D16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Text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15B0E-0B0F-BBFD-FE88-3ECD4FE9F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b="1" u="sng" dirty="0"/>
              <a:t>Training &amp; predicting data</a:t>
            </a:r>
          </a:p>
          <a:p>
            <a:r>
              <a:rPr kumimoji="1" lang="en-US" altLang="zh-TW" dirty="0"/>
              <a:t>Removed punctuations, numbers, non-sense words, stop words, and made them lower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b="1" u="sng" dirty="0"/>
              <a:t>Predicting data</a:t>
            </a:r>
            <a:endParaRPr kumimoji="1" lang="en-US" altLang="zh-TW" dirty="0"/>
          </a:p>
          <a:p>
            <a:r>
              <a:rPr kumimoji="1" lang="en-US" altLang="zh-TW" dirty="0"/>
              <a:t>Found main </a:t>
            </a:r>
            <a:r>
              <a:rPr lang="en-US" altLang="zh-TW" dirty="0"/>
              <a:t>characters: </a:t>
            </a:r>
            <a:r>
              <a:rPr lang="en" altLang="zh-TW" dirty="0"/>
              <a:t>characters whose number of lines exceeds the </a:t>
            </a:r>
            <a:r>
              <a:rPr lang="en" altLang="zh-TW" b="1" dirty="0"/>
              <a:t>95th percentile</a:t>
            </a:r>
            <a:r>
              <a:rPr lang="en" altLang="zh-TW" dirty="0"/>
              <a:t>.</a:t>
            </a:r>
            <a:endParaRPr lang="en-US" altLang="zh-TW" dirty="0"/>
          </a:p>
          <a:p>
            <a:r>
              <a:rPr lang="en-US" altLang="zh-TW" dirty="0"/>
              <a:t>Applied </a:t>
            </a:r>
            <a:r>
              <a:rPr lang="en-US" altLang="zh-TW" b="1" dirty="0"/>
              <a:t>text-embedding-ada-002 </a:t>
            </a:r>
            <a:r>
              <a:rPr lang="en-US" altLang="zh-TW" dirty="0"/>
              <a:t>transforming model from OpenAI</a:t>
            </a:r>
          </a:p>
          <a:p>
            <a:r>
              <a:rPr lang="en-US" altLang="zh-TW" dirty="0"/>
              <a:t>Dropped files &lt; 5mb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981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FE823-CB58-9BDD-693A-93E52EEE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Distribution of lines</a:t>
            </a:r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927222C-8930-106E-DCEE-DDD6DE1F9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197" y="1088212"/>
            <a:ext cx="1917924" cy="4280400"/>
          </a:xfrm>
          <a:prstGeom prst="rect">
            <a:avLst/>
          </a:prstGeom>
        </p:spPr>
      </p:pic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D908AA8-234C-DF66-121A-F1C2837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992D10-8333-EC54-07D9-8680E6003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367" y="1395603"/>
            <a:ext cx="6194947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237042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{25683342-E373-5A46-A7F1-8111FEA464E3}tf10001124</Template>
  <TotalTime>1957</TotalTime>
  <Words>376</Words>
  <Application>Microsoft Macintosh PowerPoint</Application>
  <PresentationFormat>寬螢幕</PresentationFormat>
  <Paragraphs>103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 2</vt:lpstr>
      <vt:lpstr>框架</vt:lpstr>
      <vt:lpstr>Big-Five Personality Prediction of Movie Characters -- Experiment Process</vt:lpstr>
      <vt:lpstr>PowerPoint 簡報</vt:lpstr>
      <vt:lpstr>Data</vt:lpstr>
      <vt:lpstr>Labeled Data</vt:lpstr>
      <vt:lpstr>Unlabeled Data</vt:lpstr>
      <vt:lpstr>PowerPoint 簡報</vt:lpstr>
      <vt:lpstr>Data Cleansing</vt:lpstr>
      <vt:lpstr>Text</vt:lpstr>
      <vt:lpstr>Distribution of lines</vt:lpstr>
      <vt:lpstr>Model Selection</vt:lpstr>
      <vt:lpstr>Model Comparison</vt:lpstr>
      <vt:lpstr>Different training datasets</vt:lpstr>
      <vt:lpstr>PowerPoint 簡報</vt:lpstr>
      <vt:lpstr>PowerPoint 簡報</vt:lpstr>
      <vt:lpstr>Further Improvement</vt:lpstr>
      <vt:lpstr>Further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Big-Five Personality Prediction of Movie Characters -- Experiment Process</dc:title>
  <dc:creator>陳詠君</dc:creator>
  <cp:lastModifiedBy>陳詠君</cp:lastModifiedBy>
  <cp:revision>19</cp:revision>
  <dcterms:created xsi:type="dcterms:W3CDTF">2023-09-05T16:53:09Z</dcterms:created>
  <dcterms:modified xsi:type="dcterms:W3CDTF">2023-09-07T01:30:35Z</dcterms:modified>
</cp:coreProperties>
</file>