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52"/>
  </p:notesMasterIdLst>
  <p:handoutMasterIdLst>
    <p:handoutMasterId r:id="rId53"/>
  </p:handoutMasterIdLst>
  <p:sldIdLst>
    <p:sldId id="353" r:id="rId3"/>
    <p:sldId id="352" r:id="rId4"/>
    <p:sldId id="421" r:id="rId5"/>
    <p:sldId id="354" r:id="rId6"/>
    <p:sldId id="355" r:id="rId7"/>
    <p:sldId id="356" r:id="rId8"/>
    <p:sldId id="357" r:id="rId9"/>
    <p:sldId id="358" r:id="rId10"/>
    <p:sldId id="359" r:id="rId11"/>
    <p:sldId id="360"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3" r:id="rId29"/>
    <p:sldId id="384" r:id="rId30"/>
    <p:sldId id="385" r:id="rId31"/>
    <p:sldId id="386" r:id="rId32"/>
    <p:sldId id="388" r:id="rId33"/>
    <p:sldId id="389" r:id="rId34"/>
    <p:sldId id="390" r:id="rId35"/>
    <p:sldId id="394" r:id="rId36"/>
    <p:sldId id="395" r:id="rId37"/>
    <p:sldId id="397" r:id="rId38"/>
    <p:sldId id="404" r:id="rId39"/>
    <p:sldId id="405" r:id="rId40"/>
    <p:sldId id="406" r:id="rId41"/>
    <p:sldId id="412" r:id="rId42"/>
    <p:sldId id="413" r:id="rId43"/>
    <p:sldId id="414" r:id="rId44"/>
    <p:sldId id="415" r:id="rId45"/>
    <p:sldId id="416" r:id="rId46"/>
    <p:sldId id="417" r:id="rId47"/>
    <p:sldId id="418" r:id="rId48"/>
    <p:sldId id="419" r:id="rId49"/>
    <p:sldId id="420" r:id="rId50"/>
    <p:sldId id="351" r:id="rId5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56" userDrawn="1">
          <p15:clr>
            <a:srgbClr val="A4A3A4"/>
          </p15:clr>
        </p15:guide>
        <p15:guide id="2" pos="2449" userDrawn="1">
          <p15:clr>
            <a:srgbClr val="A4A3A4"/>
          </p15:clr>
        </p15:guide>
        <p15:guide id="3" orient="horz" pos="397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96395" autoAdjust="0"/>
  </p:normalViewPr>
  <p:slideViewPr>
    <p:cSldViewPr snapToGrid="0" snapToObjects="1">
      <p:cViewPr varScale="1">
        <p:scale>
          <a:sx n="59" d="100"/>
          <a:sy n="59" d="100"/>
        </p:scale>
        <p:origin x="1360" y="52"/>
      </p:cViewPr>
      <p:guideLst>
        <p:guide orient="horz" pos="4156"/>
        <p:guide pos="2449"/>
        <p:guide orient="horz" pos="3974"/>
      </p:guideLst>
    </p:cSldViewPr>
  </p:slideViewPr>
  <p:outlineViewPr>
    <p:cViewPr>
      <p:scale>
        <a:sx n="33" d="100"/>
        <a:sy n="33" d="100"/>
      </p:scale>
      <p:origin x="0" y="-43938"/>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5" d="100"/>
          <a:sy n="85"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12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49</a:t>
            </a:fld>
            <a:endParaRPr lang="en-US"/>
          </a:p>
        </p:txBody>
      </p:sp>
    </p:spTree>
    <p:extLst>
      <p:ext uri="{BB962C8B-B14F-4D97-AF65-F5344CB8AC3E}">
        <p14:creationId xmlns:p14="http://schemas.microsoft.com/office/powerpoint/2010/main" val="1372981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lIns="0" tIns="0" rIns="0" bIns="0"/>
          <a:lstStyle>
            <a:lvl1pPr>
              <a:defRPr sz="3600">
                <a:solidFill>
                  <a:schemeClr val="tx2"/>
                </a:solidFill>
                <a:latin typeface="+mj-lt"/>
              </a:defRPr>
            </a:lvl1pPr>
          </a:lstStyle>
          <a:p>
            <a:r>
              <a:rPr lang="en-US" dirty="0"/>
              <a:t>Click to edit Master title style</a:t>
            </a:r>
          </a:p>
        </p:txBody>
      </p:sp>
      <p:sp>
        <p:nvSpPr>
          <p:cNvPr id="3" name="Content Placeholder 2"/>
          <p:cNvSpPr>
            <a:spLocks noGrp="1"/>
          </p:cNvSpPr>
          <p:nvPr>
            <p:ph idx="1"/>
          </p:nvPr>
        </p:nvSpPr>
        <p:spPr>
          <a:xfrm>
            <a:off x="457200" y="1557470"/>
            <a:ext cx="8229600" cy="4525963"/>
          </a:xfrm>
        </p:spPr>
        <p:txBody>
          <a:bodyPr lIns="0" tIns="0" rIns="0"/>
          <a:lstStyle>
            <a:lvl1pPr marL="255600" indent="-255600">
              <a:buClr>
                <a:srgbClr val="007FA3"/>
              </a:buClr>
              <a:buSzPct val="100000"/>
              <a:buFont typeface="Arial" panose="020B0604020202020204" pitchFamily="34" charset="0"/>
              <a:buChar char="•"/>
              <a:defRPr sz="2400">
                <a:latin typeface="+mn-lt"/>
              </a:defRPr>
            </a:lvl1pPr>
            <a:lvl2pPr marL="741600" indent="-284400">
              <a:buClr>
                <a:srgbClr val="007FA3"/>
              </a:buClr>
              <a:defRPr sz="2400">
                <a:latin typeface="+mn-lt"/>
              </a:defRPr>
            </a:lvl2pPr>
            <a:lvl3pPr indent="-230400">
              <a:buClr>
                <a:srgbClr val="007FA3"/>
              </a:buClr>
              <a:defRPr sz="2400">
                <a:latin typeface="+mn-lt"/>
              </a:defRPr>
            </a:lvl3pPr>
            <a:lvl4pPr indent="-230400">
              <a:buClr>
                <a:srgbClr val="007FA3"/>
              </a:buClr>
              <a:defRPr sz="2400">
                <a:latin typeface="+mn-lt"/>
              </a:defRPr>
            </a:lvl4pPr>
            <a:lvl5pPr indent="-230400">
              <a:buClr>
                <a:srgbClr val="007FA3"/>
              </a:buClr>
              <a:defRPr sz="2400">
                <a:latin typeface="+mn-lt"/>
              </a:defRPr>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1/1/2023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56728935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0" tIns="0" rIns="0" bIns="0"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0" tIns="0" rIns="0" bIns="0"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1"/>
            <a:ext cx="3657600" cy="602738"/>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3" name="Content Placeholder 2"/>
          <p:cNvSpPr>
            <a:spLocks noGrp="1"/>
          </p:cNvSpPr>
          <p:nvPr>
            <p:ph sz="quarter" idx="14"/>
          </p:nvPr>
        </p:nvSpPr>
        <p:spPr>
          <a:xfrm>
            <a:off x="5029200" y="4640263"/>
            <a:ext cx="3675063" cy="1050925"/>
          </a:xfrm>
        </p:spPr>
        <p:txBody>
          <a:bodyPr/>
          <a:lstStyle>
            <a:lvl1pPr marL="101600" indent="0">
              <a:buNone/>
              <a:defRPr/>
            </a:lvl1pPr>
          </a:lstStyle>
          <a:p>
            <a:pPr lvl="0"/>
            <a:endParaRPr lang="en-US" dirty="0"/>
          </a:p>
        </p:txBody>
      </p:sp>
    </p:spTree>
    <p:extLst>
      <p:ext uri="{BB962C8B-B14F-4D97-AF65-F5344CB8AC3E}">
        <p14:creationId xmlns:p14="http://schemas.microsoft.com/office/powerpoint/2010/main" val="306885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117686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2127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On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6"/>
            <a:ext cx="8229600" cy="44342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Tree>
    <p:extLst>
      <p:ext uri="{BB962C8B-B14F-4D97-AF65-F5344CB8AC3E}">
        <p14:creationId xmlns:p14="http://schemas.microsoft.com/office/powerpoint/2010/main" val="3678147491"/>
      </p:ext>
    </p:extLst>
  </p:cSld>
  <p:clrMapOvr>
    <a:masterClrMapping/>
  </p:clrMapOvr>
  <p:extLst>
    <p:ext uri="{DCECCB84-F9BA-43D5-87BE-67443E8EF086}">
      <p15:sldGuideLst xmlns:p15="http://schemas.microsoft.com/office/powerpoint/2012/main">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836354"/>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632200"/>
            <a:ext cx="8229600" cy="17938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865666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126378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3063790"/>
            <a:ext cx="8229600" cy="11834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490938"/>
            <a:ext cx="8229600" cy="1260575"/>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26614373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89505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760292"/>
            <a:ext cx="8229600" cy="1076770"/>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4016772"/>
            <a:ext cx="8229600" cy="1016701"/>
          </a:xfrm>
        </p:spPr>
        <p:txBody>
          <a:bodyPr lIns="0" tIns="0" rIns="0" bIns="0"/>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5155500"/>
            <a:ext cx="8232775" cy="9119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6294165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Five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70830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451377"/>
            <a:ext cx="8229600" cy="735437"/>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3486685"/>
            <a:ext cx="8229600" cy="716830"/>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4503386"/>
            <a:ext cx="8232775" cy="716828"/>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5494338"/>
            <a:ext cx="8229600" cy="5556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1506084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ix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59517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273743"/>
            <a:ext cx="8229600" cy="554915"/>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950895"/>
            <a:ext cx="8229600" cy="535791"/>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639492"/>
            <a:ext cx="8232775" cy="677152"/>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4469451"/>
            <a:ext cx="8229600" cy="598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5221288"/>
            <a:ext cx="8232775" cy="6413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7442713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even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465069"/>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4"/>
            <a:ext cx="8229600" cy="443837"/>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69758"/>
            <a:ext cx="8232775" cy="464206"/>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221288"/>
            <a:ext cx="8229600" cy="551633"/>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779777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Eight Content">
    <p:spTree>
      <p:nvGrpSpPr>
        <p:cNvPr id="1" name="Shape 30"/>
        <p:cNvGrpSpPr/>
        <p:nvPr/>
      </p:nvGrpSpPr>
      <p:grpSpPr>
        <a:xfrm>
          <a:off x="0" y="0"/>
          <a:ext cx="0" cy="0"/>
          <a:chOff x="0" y="0"/>
          <a:chExt cx="0" cy="0"/>
        </a:xfrm>
      </p:grpSpPr>
      <p:sp>
        <p:nvSpPr>
          <p:cNvPr id="31" name="Title"/>
          <p:cNvSpPr txBox="1">
            <a:spLocks noGrp="1"/>
          </p:cNvSpPr>
          <p:nvPr>
            <p:ph type="title"/>
          </p:nvPr>
        </p:nvSpPr>
        <p:spPr>
          <a:xfrm>
            <a:off x="457200" y="215371"/>
            <a:ext cx="8229600" cy="1097279"/>
          </a:xfrm>
          <a:prstGeom prst="rect">
            <a:avLst/>
          </a:prstGeom>
          <a:noFill/>
          <a:ln>
            <a:noFill/>
          </a:ln>
        </p:spPr>
        <p:txBody>
          <a:bodyPr lIns="0" tIns="0" rIns="0" bIns="0"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8"/>
            <a:ext cx="8229600" cy="407853"/>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 </a:t>
            </a:r>
          </a:p>
          <a:p>
            <a:pPr lvl="2"/>
            <a:r>
              <a:rPr lang="en-US" dirty="0"/>
              <a:t> </a:t>
            </a:r>
          </a:p>
          <a:p>
            <a:pPr lvl="3"/>
            <a:r>
              <a:rPr lang="en-US" dirty="0"/>
              <a:t> </a:t>
            </a:r>
          </a:p>
          <a:p>
            <a:pPr lvl="3"/>
            <a:endParaRPr lang="en-US" dirty="0"/>
          </a:p>
          <a:p>
            <a:pPr lvl="4"/>
            <a:endParaRPr lang="en-US" dirty="0"/>
          </a:p>
        </p:txBody>
      </p:sp>
      <p:sp>
        <p:nvSpPr>
          <p:cNvPr id="3" name="Content Placeholder 2"/>
          <p:cNvSpPr>
            <a:spLocks noGrp="1"/>
          </p:cNvSpPr>
          <p:nvPr>
            <p:ph sz="quarter" idx="14"/>
          </p:nvPr>
        </p:nvSpPr>
        <p:spPr>
          <a:xfrm>
            <a:off x="457200" y="2116988"/>
            <a:ext cx="8229600" cy="412568"/>
          </a:xfrm>
        </p:spPr>
        <p:txBody>
          <a:bodyPr lIns="0" tIns="0" rIns="0" bIns="0"/>
          <a:lstStyle>
            <a:lvl1pPr indent="-255600">
              <a:defRPr sz="2400">
                <a:latin typeface="+mn-lt"/>
              </a:defRPr>
            </a:lvl1pPr>
            <a:lvl2pPr indent="-230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5"/>
          </p:nvPr>
        </p:nvSpPr>
        <p:spPr>
          <a:xfrm>
            <a:off x="457200" y="2734849"/>
            <a:ext cx="8229600" cy="433357"/>
          </a:xfrm>
        </p:spPr>
        <p:txBody>
          <a:bodyPr lIns="0" tIns="0" rIns="0" bIns="0"/>
          <a:lstStyle>
            <a:lvl1pPr indent="-255600">
              <a:defRPr sz="2400">
                <a:latin typeface="+mn-lt"/>
              </a:defRPr>
            </a:lvl1pPr>
            <a:lvl2pPr indent="-2556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Content Placeholder 5"/>
          <p:cNvSpPr>
            <a:spLocks noGrp="1"/>
          </p:cNvSpPr>
          <p:nvPr>
            <p:ph sz="quarter" idx="16"/>
          </p:nvPr>
        </p:nvSpPr>
        <p:spPr>
          <a:xfrm>
            <a:off x="457200" y="3365732"/>
            <a:ext cx="8232775" cy="38553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7"/>
          </p:nvPr>
        </p:nvSpPr>
        <p:spPr>
          <a:xfrm>
            <a:off x="457200" y="3938595"/>
            <a:ext cx="8229600" cy="37805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8" name="Content Placeholder 7"/>
          <p:cNvSpPr>
            <a:spLocks noGrp="1"/>
          </p:cNvSpPr>
          <p:nvPr>
            <p:ph sz="quarter" idx="18"/>
          </p:nvPr>
        </p:nvSpPr>
        <p:spPr>
          <a:xfrm>
            <a:off x="457200" y="4503969"/>
            <a:ext cx="8232775" cy="384225"/>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9"/>
          </p:nvPr>
        </p:nvSpPr>
        <p:spPr>
          <a:xfrm>
            <a:off x="457200" y="5069348"/>
            <a:ext cx="8229600" cy="451321"/>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0" y="5614988"/>
            <a:ext cx="8232775" cy="444500"/>
          </a:xfrm>
        </p:spPr>
        <p:txBody>
          <a:bodyPr lIns="0" tIns="0" rIns="0" bIns="0"/>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2286415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80371"/>
            <a:ext cx="6012229" cy="368298"/>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7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666" r:id="rId10"/>
    <p:sldLayoutId id="2147483665" r:id="rId11"/>
    <p:sldLayoutId id="2147483651" r:id="rId12"/>
    <p:sldLayoutId id="2147483654" r:id="rId13"/>
    <p:sldLayoutId id="2147483655" r:id="rId14"/>
    <p:sldLayoutId id="214748365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5">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 id="214748370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3"/>
          </p:nvPr>
        </p:nvSpPr>
        <p:spPr>
          <a:xfrm>
            <a:off x="2743200" y="6480371"/>
            <a:ext cx="6012229" cy="368298"/>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2017, 2015 Pearson Education, Inc. All Rights Reserved</a:t>
            </a:r>
          </a:p>
        </p:txBody>
      </p:sp>
      <p:sp>
        <p:nvSpPr>
          <p:cNvPr id="5" name="Text Placeholder 4"/>
          <p:cNvSpPr>
            <a:spLocks noGrp="1"/>
          </p:cNvSpPr>
          <p:nvPr>
            <p:ph type="body" idx="3"/>
          </p:nvPr>
        </p:nvSpPr>
        <p:spPr>
          <a:xfrm>
            <a:off x="5029200" y="3200401"/>
            <a:ext cx="3657600" cy="836762"/>
          </a:xfrm>
        </p:spPr>
        <p:txBody>
          <a:bodyPr/>
          <a:lstStyle/>
          <a:p>
            <a:pPr algn="ctr"/>
            <a:r>
              <a:rPr lang="en-US" altLang="en-US" dirty="0">
                <a:latin typeface="+mn-lt"/>
              </a:rPr>
              <a:t>Computer and Network Security</a:t>
            </a:r>
          </a:p>
        </p:txBody>
      </p:sp>
      <p:sp>
        <p:nvSpPr>
          <p:cNvPr id="4" name="Text Placeholder 3"/>
          <p:cNvSpPr>
            <a:spLocks noGrp="1"/>
          </p:cNvSpPr>
          <p:nvPr>
            <p:ph type="body" idx="2"/>
          </p:nvPr>
        </p:nvSpPr>
        <p:spPr>
          <a:xfrm>
            <a:off x="5029200" y="1993900"/>
            <a:ext cx="3657600" cy="852817"/>
          </a:xfrm>
        </p:spPr>
        <p:txBody>
          <a:bodyPr/>
          <a:lstStyle/>
          <a:p>
            <a:pPr algn="ctr"/>
            <a:r>
              <a:rPr lang="en-US" altLang="en-US" b="1" dirty="0">
                <a:latin typeface="+mn-lt"/>
                <a:ea typeface="Segoe UI Symbol" panose="020B0502040204020203" pitchFamily="34" charset="0"/>
              </a:rPr>
              <a:t>Chapter 7</a:t>
            </a:r>
          </a:p>
        </p:txBody>
      </p:sp>
      <p:pic>
        <p:nvPicPr>
          <p:cNvPr id="9" name="Picture 8" descr="Front Cover: Ethics for the Information Age Eighth Edition by Quinn."/>
          <p:cNvPicPr>
            <a:picLocks noChangeAspect="1"/>
          </p:cNvPicPr>
          <p:nvPr/>
        </p:nvPicPr>
        <p:blipFill rotWithShape="1">
          <a:blip r:embed="rId3">
            <a:extLst>
              <a:ext uri="{28A0092B-C50C-407E-A947-70E740481C1C}">
                <a14:useLocalDpi xmlns:a14="http://schemas.microsoft.com/office/drawing/2010/main" val="0"/>
              </a:ext>
            </a:extLst>
          </a:blip>
          <a:srcRect t="2344" b="2124"/>
          <a:stretch/>
        </p:blipFill>
        <p:spPr>
          <a:xfrm>
            <a:off x="457200" y="1747750"/>
            <a:ext cx="3687417" cy="4561444"/>
          </a:xfrm>
          <a:prstGeom prst="rect">
            <a:avLst/>
          </a:prstGeom>
          <a:ln w="9525">
            <a:solidFill>
              <a:schemeClr val="tx1"/>
            </a:solidFill>
          </a:ln>
        </p:spPr>
      </p:pic>
      <p:sp>
        <p:nvSpPr>
          <p:cNvPr id="3" name="Text Placeholder 2"/>
          <p:cNvSpPr>
            <a:spLocks noGrp="1"/>
          </p:cNvSpPr>
          <p:nvPr>
            <p:ph type="body" idx="1"/>
          </p:nvPr>
        </p:nvSpPr>
        <p:spPr>
          <a:xfrm>
            <a:off x="457200" y="1065846"/>
            <a:ext cx="8229600" cy="448148"/>
          </a:xfrm>
        </p:spPr>
        <p:txBody>
          <a:bodyPr anchor="ctr"/>
          <a:lstStyle/>
          <a:p>
            <a:pPr eaLnBrk="1" hangingPunct="1">
              <a:defRPr/>
            </a:pPr>
            <a:r>
              <a:rPr lang="en-US" dirty="0">
                <a:latin typeface="+mn-lt"/>
              </a:rPr>
              <a:t>Eighth</a:t>
            </a:r>
            <a:r>
              <a:rPr lang="en-US" altLang="en-US" dirty="0">
                <a:solidFill>
                  <a:schemeClr val="tx2"/>
                </a:solidFill>
                <a:latin typeface="+mn-lt"/>
              </a:rPr>
              <a:t> Edition</a:t>
            </a:r>
          </a:p>
        </p:txBody>
      </p:sp>
      <p:sp>
        <p:nvSpPr>
          <p:cNvPr id="2" name="Title 1"/>
          <p:cNvSpPr>
            <a:spLocks noGrp="1"/>
          </p:cNvSpPr>
          <p:nvPr>
            <p:ph type="title"/>
          </p:nvPr>
        </p:nvSpPr>
        <p:spPr>
          <a:xfrm>
            <a:off x="457201" y="215370"/>
            <a:ext cx="8229600" cy="669214"/>
          </a:xfrm>
        </p:spPr>
        <p:txBody>
          <a:bodyPr anchor="ctr"/>
          <a:lstStyle/>
          <a:p>
            <a:r>
              <a:rPr lang="en-US" sz="3600" dirty="0">
                <a:latin typeface="+mj-lt"/>
              </a:rPr>
              <a:t>Ethics for the Information Age</a:t>
            </a:r>
            <a:endParaRPr lang="en-US" altLang="en-US" sz="3600"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21281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1"/>
            <a:ext cx="8315864" cy="1097279"/>
          </a:xfrm>
        </p:spPr>
        <p:txBody>
          <a:bodyPr/>
          <a:lstStyle/>
          <a:p>
            <a:r>
              <a:rPr lang="en-US" altLang="en-US" sz="3400" dirty="0"/>
              <a:t>Electronic Communications Privacy Act</a:t>
            </a:r>
            <a:endParaRPr lang="en-IN" sz="3400" dirty="0"/>
          </a:p>
        </p:txBody>
      </p:sp>
      <p:sp>
        <p:nvSpPr>
          <p:cNvPr id="3" name="Content Placeholder 2"/>
          <p:cNvSpPr>
            <a:spLocks noGrp="1"/>
          </p:cNvSpPr>
          <p:nvPr>
            <p:ph sz="quarter" idx="13"/>
          </p:nvPr>
        </p:nvSpPr>
        <p:spPr/>
        <p:txBody>
          <a:bodyPr/>
          <a:lstStyle/>
          <a:p>
            <a:r>
              <a:rPr lang="en-US" altLang="en-US" dirty="0"/>
              <a:t>Illegal to intercept …</a:t>
            </a:r>
          </a:p>
          <a:p>
            <a:pPr lvl="1"/>
            <a:r>
              <a:rPr lang="en-US" altLang="en-US" dirty="0"/>
              <a:t>Telephone conversations</a:t>
            </a:r>
          </a:p>
          <a:p>
            <a:pPr lvl="1"/>
            <a:r>
              <a:rPr lang="en-US" altLang="en-US" dirty="0"/>
              <a:t>Email</a:t>
            </a:r>
          </a:p>
          <a:p>
            <a:pPr lvl="1"/>
            <a:r>
              <a:rPr lang="en-US" altLang="en-US" dirty="0"/>
              <a:t>Any other data transmission</a:t>
            </a:r>
          </a:p>
          <a:p>
            <a:r>
              <a:rPr lang="en-US" altLang="en-US" dirty="0"/>
              <a:t>Crime to access stored email messages without authorization</a:t>
            </a:r>
          </a:p>
        </p:txBody>
      </p:sp>
    </p:spTree>
    <p:extLst>
      <p:ext uri="{BB962C8B-B14F-4D97-AF65-F5344CB8AC3E}">
        <p14:creationId xmlns:p14="http://schemas.microsoft.com/office/powerpoint/2010/main" val="285644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Sidejacking</a:t>
            </a:r>
            <a:endParaRPr lang="en-IN" dirty="0"/>
          </a:p>
        </p:txBody>
      </p:sp>
      <p:sp>
        <p:nvSpPr>
          <p:cNvPr id="3" name="Content Placeholder 2"/>
          <p:cNvSpPr>
            <a:spLocks noGrp="1"/>
          </p:cNvSpPr>
          <p:nvPr>
            <p:ph sz="quarter" idx="13"/>
          </p:nvPr>
        </p:nvSpPr>
        <p:spPr>
          <a:xfrm>
            <a:off x="457200" y="1556326"/>
            <a:ext cx="8229600" cy="4434275"/>
          </a:xfrm>
        </p:spPr>
        <p:txBody>
          <a:bodyPr/>
          <a:lstStyle/>
          <a:p>
            <a:r>
              <a:rPr lang="en-US" altLang="en-US" dirty="0"/>
              <a:t>Sidejacking: hijacking of an open Web session by capturing a user’s cookie</a:t>
            </a:r>
          </a:p>
          <a:p>
            <a:r>
              <a:rPr lang="en-US" altLang="en-US" dirty="0"/>
              <a:t>Sidejacking possible on unencrypted wireless networks because many sites send cookies “in the clear”</a:t>
            </a:r>
          </a:p>
          <a:p>
            <a:r>
              <a:rPr lang="en-US" altLang="en-US" dirty="0"/>
              <a:t>Internet security community complained about sidejacking vulnerability for years, but ecommerce sites did not change practices</a:t>
            </a:r>
          </a:p>
        </p:txBody>
      </p:sp>
    </p:spTree>
    <p:extLst>
      <p:ext uri="{BB962C8B-B14F-4D97-AF65-F5344CB8AC3E}">
        <p14:creationId xmlns:p14="http://schemas.microsoft.com/office/powerpoint/2010/main" val="389158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Case Study: Firesheep</a:t>
            </a:r>
            <a:endParaRPr lang="en-IN" dirty="0"/>
          </a:p>
        </p:txBody>
      </p:sp>
      <p:sp>
        <p:nvSpPr>
          <p:cNvPr id="3" name="Content Placeholder 2"/>
          <p:cNvSpPr>
            <a:spLocks noGrp="1"/>
          </p:cNvSpPr>
          <p:nvPr>
            <p:ph sz="quarter" idx="13"/>
          </p:nvPr>
        </p:nvSpPr>
        <p:spPr/>
        <p:txBody>
          <a:bodyPr/>
          <a:lstStyle/>
          <a:p>
            <a:r>
              <a:rPr lang="en-US" altLang="en-US" dirty="0"/>
              <a:t>October 2010: Eric Butler released Firesheep extension to Firefox browser</a:t>
            </a:r>
          </a:p>
          <a:p>
            <a:r>
              <a:rPr lang="en-US" altLang="en-US" dirty="0"/>
              <a:t>Firesheep made it possible for ordinary computer users to easily sidejack Web sessions</a:t>
            </a:r>
          </a:p>
          <a:p>
            <a:r>
              <a:rPr lang="en-US" altLang="en-US" dirty="0"/>
              <a:t>More than 500,000 downloads in first week</a:t>
            </a:r>
          </a:p>
          <a:p>
            <a:r>
              <a:rPr lang="en-US" altLang="en-US" dirty="0"/>
              <a:t>Attracted great deal of media attention</a:t>
            </a:r>
          </a:p>
          <a:p>
            <a:r>
              <a:rPr lang="en-US" altLang="en-US" dirty="0"/>
              <a:t>Early 2011: Facebook and Twitter announced options to use their sites securely</a:t>
            </a:r>
          </a:p>
        </p:txBody>
      </p:sp>
    </p:spTree>
    <p:extLst>
      <p:ext uri="{BB962C8B-B14F-4D97-AF65-F5344CB8AC3E}">
        <p14:creationId xmlns:p14="http://schemas.microsoft.com/office/powerpoint/2010/main" val="191796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 Utilitarian Analysis</a:t>
            </a:r>
            <a:endParaRPr lang="en-IN" dirty="0"/>
          </a:p>
        </p:txBody>
      </p:sp>
      <p:sp>
        <p:nvSpPr>
          <p:cNvPr id="3" name="Content Placeholder 2"/>
          <p:cNvSpPr>
            <a:spLocks noGrp="1"/>
          </p:cNvSpPr>
          <p:nvPr>
            <p:ph sz="quarter" idx="13"/>
          </p:nvPr>
        </p:nvSpPr>
        <p:spPr/>
        <p:txBody>
          <a:bodyPr/>
          <a:lstStyle/>
          <a:p>
            <a:r>
              <a:rPr lang="en-US" altLang="en-US" dirty="0"/>
              <a:t>Release of Firesheep led media to focus on security problem</a:t>
            </a:r>
          </a:p>
          <a:p>
            <a:r>
              <a:rPr lang="en-US" altLang="en-US" dirty="0"/>
              <a:t>Benefits were high: a few months later Facebook and Twitter made their sites more secure</a:t>
            </a:r>
          </a:p>
          <a:p>
            <a:r>
              <a:rPr lang="en-US" altLang="en-US" dirty="0"/>
              <a:t>Harms were minimal: no evidence that release of Firesheep caused big increase in identity theft or malicious pranks</a:t>
            </a:r>
          </a:p>
          <a:p>
            <a:r>
              <a:rPr lang="en-US" altLang="en-US" dirty="0"/>
              <a:t>Conclusion: Release of Firesheep was good</a:t>
            </a:r>
          </a:p>
        </p:txBody>
      </p:sp>
    </p:spTree>
    <p:extLst>
      <p:ext uri="{BB962C8B-B14F-4D97-AF65-F5344CB8AC3E}">
        <p14:creationId xmlns:p14="http://schemas.microsoft.com/office/powerpoint/2010/main" val="1190411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Virtue Ethics Analysis</a:t>
            </a:r>
            <a:endParaRPr lang="en-IN" dirty="0"/>
          </a:p>
        </p:txBody>
      </p:sp>
      <p:sp>
        <p:nvSpPr>
          <p:cNvPr id="3" name="Content Placeholder 2"/>
          <p:cNvSpPr>
            <a:spLocks noGrp="1"/>
          </p:cNvSpPr>
          <p:nvPr>
            <p:ph sz="quarter" idx="13"/>
          </p:nvPr>
        </p:nvSpPr>
        <p:spPr>
          <a:xfrm>
            <a:off x="457199" y="1556326"/>
            <a:ext cx="8436635" cy="4577055"/>
          </a:xfrm>
        </p:spPr>
        <p:txBody>
          <a:bodyPr/>
          <a:lstStyle/>
          <a:p>
            <a:r>
              <a:rPr lang="en-US" altLang="en-US" dirty="0"/>
              <a:t>By releasing Firesheep, Butler helped public understand lack of security on unencrypted wireless networks</a:t>
            </a:r>
          </a:p>
          <a:p>
            <a:r>
              <a:rPr lang="en-US" altLang="en-US" dirty="0"/>
              <a:t>Butler’s statements characteristic of someone interested in protecting privacy</a:t>
            </a:r>
          </a:p>
          <a:p>
            <a:r>
              <a:rPr lang="en-US" altLang="en-US" dirty="0"/>
              <a:t>Butler demonstrated courage by taking responsibility for the program</a:t>
            </a:r>
          </a:p>
          <a:p>
            <a:r>
              <a:rPr lang="en-US" altLang="en-US" dirty="0"/>
              <a:t>Butler demonstrated benevolence by making program freely available</a:t>
            </a:r>
          </a:p>
          <a:p>
            <a:r>
              <a:rPr lang="en-US" altLang="en-US" dirty="0"/>
              <a:t>His actions and statements were characteristic of someone interested in the public good</a:t>
            </a:r>
          </a:p>
        </p:txBody>
      </p:sp>
    </p:spTree>
    <p:extLst>
      <p:ext uri="{BB962C8B-B14F-4D97-AF65-F5344CB8AC3E}">
        <p14:creationId xmlns:p14="http://schemas.microsoft.com/office/powerpoint/2010/main" val="27450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Kantian Analysis </a:t>
            </a:r>
            <a:r>
              <a:rPr lang="en-US" altLang="en-US" sz="2000" b="0" dirty="0"/>
              <a:t>(1 of 2)</a:t>
            </a:r>
            <a:endParaRPr lang="en-IN" sz="2000" b="0" dirty="0"/>
          </a:p>
        </p:txBody>
      </p:sp>
      <p:sp>
        <p:nvSpPr>
          <p:cNvPr id="3" name="Content Placeholder 2"/>
          <p:cNvSpPr>
            <a:spLocks noGrp="1"/>
          </p:cNvSpPr>
          <p:nvPr>
            <p:ph sz="quarter" idx="13"/>
          </p:nvPr>
        </p:nvSpPr>
        <p:spPr/>
        <p:txBody>
          <a:bodyPr/>
          <a:lstStyle/>
          <a:p>
            <a:r>
              <a:rPr lang="en-US" altLang="en-US" dirty="0"/>
              <a:t>Accessing someone else’s user account is an invasion of their privacy and is wrong</a:t>
            </a:r>
          </a:p>
          <a:p>
            <a:r>
              <a:rPr lang="en-US" altLang="en-US" dirty="0"/>
              <a:t>Butler provided a tool that made it much simpler for people to do something that is wrong, so he has some moral accountability for their misdeeds</a:t>
            </a:r>
          </a:p>
          <a:p>
            <a:r>
              <a:rPr lang="en-US" altLang="en-US" dirty="0"/>
              <a:t>Butler was willing to tolerate short-term increase in privacy violations in hope that media pressure would force Web retailers to add security</a:t>
            </a:r>
          </a:p>
          <a:p>
            <a:r>
              <a:rPr lang="en-US" altLang="en-US" dirty="0"/>
              <a:t>He treated victims of Firesheep as a means to his end</a:t>
            </a:r>
          </a:p>
          <a:p>
            <a:r>
              <a:rPr lang="en-US" altLang="en-US" dirty="0"/>
              <a:t>It was wrong for Butler to release Firesheep</a:t>
            </a:r>
          </a:p>
        </p:txBody>
      </p:sp>
    </p:spTree>
    <p:extLst>
      <p:ext uri="{BB962C8B-B14F-4D97-AF65-F5344CB8AC3E}">
        <p14:creationId xmlns:p14="http://schemas.microsoft.com/office/powerpoint/2010/main" val="1857965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7.3 Malware</a:t>
            </a:r>
            <a:endParaRPr lang="en-IN" dirty="0"/>
          </a:p>
        </p:txBody>
      </p:sp>
    </p:spTree>
    <p:extLst>
      <p:ext uri="{BB962C8B-B14F-4D97-AF65-F5344CB8AC3E}">
        <p14:creationId xmlns:p14="http://schemas.microsoft.com/office/powerpoint/2010/main" val="338969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Viruses</a:t>
            </a:r>
            <a:endParaRPr lang="en-IN" dirty="0"/>
          </a:p>
        </p:txBody>
      </p:sp>
      <p:sp>
        <p:nvSpPr>
          <p:cNvPr id="5" name="Content Placeholder 4"/>
          <p:cNvSpPr>
            <a:spLocks noGrp="1"/>
          </p:cNvSpPr>
          <p:nvPr>
            <p:ph sz="quarter" idx="13"/>
          </p:nvPr>
        </p:nvSpPr>
        <p:spPr/>
        <p:txBody>
          <a:bodyPr/>
          <a:lstStyle/>
          <a:p>
            <a:r>
              <a:rPr lang="en-US" altLang="en-US" dirty="0"/>
              <a:t>Virus: Piece of self-replicating code embedded within another program (host)</a:t>
            </a:r>
          </a:p>
          <a:p>
            <a:r>
              <a:rPr lang="en-US" altLang="en-US" dirty="0"/>
              <a:t>Viruses associated with program files</a:t>
            </a:r>
          </a:p>
          <a:p>
            <a:pPr lvl="1"/>
            <a:r>
              <a:rPr lang="en-US" altLang="en-US" dirty="0"/>
              <a:t>Hard disks, floppy disks, C</a:t>
            </a:r>
            <a:r>
              <a:rPr lang="en-US" altLang="en-US" sz="100" dirty="0"/>
              <a:t> </a:t>
            </a:r>
            <a:r>
              <a:rPr lang="en-US" altLang="en-US" dirty="0"/>
              <a:t>D-R</a:t>
            </a:r>
            <a:r>
              <a:rPr lang="en-US" altLang="en-US" sz="100" dirty="0"/>
              <a:t> </a:t>
            </a:r>
            <a:r>
              <a:rPr lang="en-US" altLang="en-US" dirty="0"/>
              <a:t>O</a:t>
            </a:r>
            <a:r>
              <a:rPr lang="en-US" altLang="en-US" sz="100" dirty="0"/>
              <a:t> </a:t>
            </a:r>
            <a:r>
              <a:rPr lang="en-US" altLang="en-US" dirty="0"/>
              <a:t>M</a:t>
            </a:r>
            <a:r>
              <a:rPr lang="en-US" altLang="en-US" sz="100" dirty="0"/>
              <a:t> </a:t>
            </a:r>
            <a:r>
              <a:rPr lang="en-US" altLang="en-US" dirty="0"/>
              <a:t>S</a:t>
            </a:r>
          </a:p>
          <a:p>
            <a:pPr lvl="1"/>
            <a:r>
              <a:rPr lang="en-US" altLang="en-US" dirty="0"/>
              <a:t>Email attachments</a:t>
            </a:r>
          </a:p>
          <a:p>
            <a:r>
              <a:rPr lang="en-US" altLang="en-US" dirty="0"/>
              <a:t>How viruses spread</a:t>
            </a:r>
          </a:p>
          <a:p>
            <a:pPr lvl="1"/>
            <a:r>
              <a:rPr lang="en-US" altLang="en-US" dirty="0"/>
              <a:t>Diskettes or C</a:t>
            </a:r>
            <a:r>
              <a:rPr lang="en-US" altLang="en-US" sz="100" dirty="0"/>
              <a:t> </a:t>
            </a:r>
            <a:r>
              <a:rPr lang="en-US" altLang="en-US" dirty="0"/>
              <a:t>Ds</a:t>
            </a:r>
          </a:p>
          <a:p>
            <a:pPr lvl="1"/>
            <a:r>
              <a:rPr lang="en-US" altLang="en-US" dirty="0"/>
              <a:t>Email</a:t>
            </a:r>
          </a:p>
          <a:p>
            <a:pPr lvl="1"/>
            <a:r>
              <a:rPr lang="en-US" altLang="en-US" dirty="0"/>
              <a:t>Files downloaded from Internet</a:t>
            </a:r>
          </a:p>
        </p:txBody>
      </p:sp>
    </p:spTree>
    <p:extLst>
      <p:ext uri="{BB962C8B-B14F-4D97-AF65-F5344CB8AC3E}">
        <p14:creationId xmlns:p14="http://schemas.microsoft.com/office/powerpoint/2010/main" val="201056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287991"/>
            <a:ext cx="8229600" cy="1021786"/>
          </a:xfrm>
        </p:spPr>
        <p:txBody>
          <a:bodyPr/>
          <a:lstStyle/>
          <a:p>
            <a:pPr marL="432" indent="0">
              <a:buNone/>
            </a:pPr>
            <a:r>
              <a:rPr lang="en-US" sz="1600" dirty="0"/>
              <a:t>(a) A computer user executes program P, which is infected with a virus. (b) The virus code begins to execute. It finds another executable program Q and creates a new version of Q infected with the virus. (c) The virus passes control to program P. The user, who expected program P to execute, suspects nothing</a:t>
            </a:r>
          </a:p>
        </p:txBody>
      </p:sp>
      <p:pic>
        <p:nvPicPr>
          <p:cNvPr id="7" name="Picture 6" descr="For the first paired image, the circle on the right is labeled file system, and contains boxes virus p, q, and r. The box on the right is labeled c p u, and contains boxes virus and p. An arrow goes from virus p in file system to virus p in the c p u. In the second pair, the boxes in file system are virus p, virus q, and r. In c p u, the virus box is shaded green and the box, p is not. In the third pair, the boxes in file system are virus p, virus q, and r. In c p u, the box p is shaded green and the box, virus is not."/>
          <p:cNvPicPr>
            <a:picLocks noChangeAspect="1"/>
          </p:cNvPicPr>
          <p:nvPr/>
        </p:nvPicPr>
        <p:blipFill>
          <a:blip r:embed="rId2"/>
          <a:stretch>
            <a:fillRect/>
          </a:stretch>
        </p:blipFill>
        <p:spPr>
          <a:xfrm>
            <a:off x="707146" y="1564758"/>
            <a:ext cx="7200000" cy="3609145"/>
          </a:xfrm>
          <a:prstGeom prst="rect">
            <a:avLst/>
          </a:prstGeom>
        </p:spPr>
      </p:pic>
      <p:sp>
        <p:nvSpPr>
          <p:cNvPr id="2" name="Title 1"/>
          <p:cNvSpPr>
            <a:spLocks noGrp="1"/>
          </p:cNvSpPr>
          <p:nvPr>
            <p:ph type="title"/>
          </p:nvPr>
        </p:nvSpPr>
        <p:spPr/>
        <p:txBody>
          <a:bodyPr/>
          <a:lstStyle/>
          <a:p>
            <a:r>
              <a:rPr lang="en-US" altLang="en-US" dirty="0"/>
              <a:t>One Way a Virus Can Replicate</a:t>
            </a:r>
            <a:endParaRPr lang="en-IN" dirty="0"/>
          </a:p>
        </p:txBody>
      </p:sp>
    </p:spTree>
    <p:extLst>
      <p:ext uri="{BB962C8B-B14F-4D97-AF65-F5344CB8AC3E}">
        <p14:creationId xmlns:p14="http://schemas.microsoft.com/office/powerpoint/2010/main" val="2460998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message in the window reads, the message contains Unicode characters and has been sent as a binary attachm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1" y="1835895"/>
            <a:ext cx="7419718" cy="3721044"/>
          </a:xfrm>
          <a:prstGeom prst="rect">
            <a:avLst/>
          </a:prstGeom>
        </p:spPr>
      </p:pic>
      <p:sp>
        <p:nvSpPr>
          <p:cNvPr id="2" name="Title 1"/>
          <p:cNvSpPr>
            <a:spLocks noGrp="1"/>
          </p:cNvSpPr>
          <p:nvPr>
            <p:ph type="title"/>
          </p:nvPr>
        </p:nvSpPr>
        <p:spPr>
          <a:xfrm>
            <a:off x="457200" y="215371"/>
            <a:ext cx="8307238" cy="1097279"/>
          </a:xfrm>
        </p:spPr>
        <p:txBody>
          <a:bodyPr/>
          <a:lstStyle/>
          <a:p>
            <a:r>
              <a:rPr lang="en-US" altLang="en-US" dirty="0"/>
              <a:t>Email Attachment with Possible Virus</a:t>
            </a:r>
            <a:endParaRPr lang="en-IN" dirty="0"/>
          </a:p>
        </p:txBody>
      </p:sp>
    </p:spTree>
    <p:extLst>
      <p:ext uri="{BB962C8B-B14F-4D97-AF65-F5344CB8AC3E}">
        <p14:creationId xmlns:p14="http://schemas.microsoft.com/office/powerpoint/2010/main" val="96556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lstStyle/>
          <a:p>
            <a:r>
              <a:rPr lang="en-US" altLang="en-US" dirty="0"/>
              <a:t>Learning Objectives</a:t>
            </a:r>
            <a:endParaRPr lang="en-IN" dirty="0"/>
          </a:p>
        </p:txBody>
      </p:sp>
      <p:sp>
        <p:nvSpPr>
          <p:cNvPr id="20" name="Content Placeholder 19"/>
          <p:cNvSpPr>
            <a:spLocks noGrp="1"/>
          </p:cNvSpPr>
          <p:nvPr>
            <p:ph sz="quarter" idx="13"/>
          </p:nvPr>
        </p:nvSpPr>
        <p:spPr/>
        <p:txBody>
          <a:bodyPr/>
          <a:lstStyle/>
          <a:p>
            <a:pPr marL="0" indent="0" eaLnBrk="1" hangingPunct="1">
              <a:buNone/>
            </a:pPr>
            <a:r>
              <a:rPr lang="en-US" altLang="en-US" b="1" dirty="0">
                <a:solidFill>
                  <a:schemeClr val="tx2"/>
                </a:solidFill>
              </a:rPr>
              <a:t>7.1</a:t>
            </a:r>
            <a:r>
              <a:rPr lang="en-US" altLang="en-US" dirty="0"/>
              <a:t> Introduction</a:t>
            </a:r>
          </a:p>
          <a:p>
            <a:pPr marL="0" indent="0" eaLnBrk="1" hangingPunct="1">
              <a:buNone/>
            </a:pPr>
            <a:r>
              <a:rPr lang="en-US" altLang="en-US" b="1" dirty="0">
                <a:solidFill>
                  <a:schemeClr val="tx2"/>
                </a:solidFill>
              </a:rPr>
              <a:t>7.2</a:t>
            </a:r>
            <a:r>
              <a:rPr lang="en-US" altLang="en-US" dirty="0"/>
              <a:t> Hacking</a:t>
            </a:r>
          </a:p>
          <a:p>
            <a:pPr marL="0" indent="0" eaLnBrk="1" hangingPunct="1">
              <a:buNone/>
            </a:pPr>
            <a:r>
              <a:rPr lang="en-US" altLang="en-US" b="1" dirty="0">
                <a:solidFill>
                  <a:schemeClr val="tx2"/>
                </a:solidFill>
              </a:rPr>
              <a:t>7.3</a:t>
            </a:r>
            <a:r>
              <a:rPr lang="en-US" altLang="en-US" dirty="0"/>
              <a:t> Malware</a:t>
            </a:r>
          </a:p>
          <a:p>
            <a:pPr marL="0" indent="0" eaLnBrk="1" hangingPunct="1">
              <a:buNone/>
            </a:pPr>
            <a:r>
              <a:rPr lang="en-US" altLang="en-US" b="1" dirty="0">
                <a:solidFill>
                  <a:schemeClr val="tx2"/>
                </a:solidFill>
              </a:rPr>
              <a:t>7.4</a:t>
            </a:r>
            <a:r>
              <a:rPr lang="en-US" altLang="en-US" dirty="0"/>
              <a:t> Cyber crime and cyber attacks</a:t>
            </a:r>
          </a:p>
          <a:p>
            <a:pPr marL="0" indent="0" eaLnBrk="1" hangingPunct="1">
              <a:buNone/>
            </a:pPr>
            <a:r>
              <a:rPr lang="en-US" altLang="en-US" b="1" dirty="0">
                <a:solidFill>
                  <a:schemeClr val="tx2"/>
                </a:solidFill>
              </a:rPr>
              <a:t>7.5</a:t>
            </a:r>
            <a:r>
              <a:rPr lang="en-US" altLang="en-US" dirty="0"/>
              <a:t> Online voting</a:t>
            </a:r>
          </a:p>
        </p:txBody>
      </p:sp>
    </p:spTree>
    <p:extLst>
      <p:ext uri="{BB962C8B-B14F-4D97-AF65-F5344CB8AC3E}">
        <p14:creationId xmlns:p14="http://schemas.microsoft.com/office/powerpoint/2010/main" val="3025435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55408"/>
            <a:ext cx="8229600" cy="754367"/>
          </a:xfrm>
        </p:spPr>
        <p:txBody>
          <a:bodyPr/>
          <a:lstStyle/>
          <a:p>
            <a:pPr marL="432" indent="0">
              <a:buNone/>
            </a:pPr>
            <a:r>
              <a:rPr lang="en-US" sz="1600" dirty="0"/>
              <a:t>A computer user reads an email with an attachment (1). The user opens the attachment, which contains a virus (2). The virus reads the user’s email address book (3). The virus sends emails with virus-containing attachments (4).</a:t>
            </a:r>
          </a:p>
        </p:txBody>
      </p:sp>
      <p:pic>
        <p:nvPicPr>
          <p:cNvPr id="4" name="Picture 3" descr="The shape on the left is a square labeled c p u, containing an envelope labeled, 1, email, and joined boxes labeled, 2, virus and attachment. In the center is a circle labeled file system with a box labeled, 3, address book. An arrow is drawn from address book to virus in the previous image. The third image is a cloud labeled Internet with multiple envelopes labeled, 4, email and multiple joined boxes labeled virus and attachment. An arrow is drawn from 1, virus and attachment in the first image to 4, email in the third 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7812" y="1534674"/>
            <a:ext cx="5728377" cy="3857659"/>
          </a:xfrm>
          <a:prstGeom prst="rect">
            <a:avLst/>
          </a:prstGeom>
        </p:spPr>
      </p:pic>
      <p:sp>
        <p:nvSpPr>
          <p:cNvPr id="2" name="Title 1"/>
          <p:cNvSpPr>
            <a:spLocks noGrp="1"/>
          </p:cNvSpPr>
          <p:nvPr>
            <p:ph type="title"/>
          </p:nvPr>
        </p:nvSpPr>
        <p:spPr/>
        <p:txBody>
          <a:bodyPr/>
          <a:lstStyle/>
          <a:p>
            <a:r>
              <a:rPr lang="en-US" altLang="en-US" dirty="0"/>
              <a:t>How an Email Virus Spreads</a:t>
            </a:r>
            <a:endParaRPr lang="en-IN" dirty="0"/>
          </a:p>
        </p:txBody>
      </p:sp>
    </p:spTree>
    <p:extLst>
      <p:ext uri="{BB962C8B-B14F-4D97-AF65-F5344CB8AC3E}">
        <p14:creationId xmlns:p14="http://schemas.microsoft.com/office/powerpoint/2010/main" val="1909834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Antivirus Software Packages</a:t>
            </a:r>
            <a:endParaRPr lang="en-IN" dirty="0"/>
          </a:p>
        </p:txBody>
      </p:sp>
      <p:sp>
        <p:nvSpPr>
          <p:cNvPr id="3" name="Content Placeholder 2"/>
          <p:cNvSpPr>
            <a:spLocks noGrp="1"/>
          </p:cNvSpPr>
          <p:nvPr>
            <p:ph sz="quarter" idx="13"/>
          </p:nvPr>
        </p:nvSpPr>
        <p:spPr>
          <a:xfrm>
            <a:off x="457200" y="1556326"/>
            <a:ext cx="8307238" cy="4434275"/>
          </a:xfrm>
        </p:spPr>
        <p:txBody>
          <a:bodyPr/>
          <a:lstStyle/>
          <a:p>
            <a:r>
              <a:rPr lang="en-US" altLang="en-US" dirty="0"/>
              <a:t>Allow computer users to detect and destroy viruses</a:t>
            </a:r>
          </a:p>
          <a:p>
            <a:r>
              <a:rPr lang="en-US" altLang="en-US" dirty="0"/>
              <a:t>Must be kept up-to-date to be most effective</a:t>
            </a:r>
          </a:p>
          <a:p>
            <a:r>
              <a:rPr lang="en-US" altLang="en-US" dirty="0"/>
              <a:t>Many people do not keep their antivirus software packages up-to-date</a:t>
            </a:r>
          </a:p>
          <a:p>
            <a:r>
              <a:rPr lang="en-US" altLang="en-US" dirty="0"/>
              <a:t>Consumers need to beware of fake antivirus applications</a:t>
            </a:r>
          </a:p>
        </p:txBody>
      </p:sp>
    </p:spTree>
    <p:extLst>
      <p:ext uri="{BB962C8B-B14F-4D97-AF65-F5344CB8AC3E}">
        <p14:creationId xmlns:p14="http://schemas.microsoft.com/office/powerpoint/2010/main" val="545879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Worm</a:t>
            </a:r>
            <a:endParaRPr lang="en-IN" dirty="0"/>
          </a:p>
        </p:txBody>
      </p:sp>
      <p:sp>
        <p:nvSpPr>
          <p:cNvPr id="3" name="Content Placeholder 2"/>
          <p:cNvSpPr>
            <a:spLocks noGrp="1"/>
          </p:cNvSpPr>
          <p:nvPr>
            <p:ph sz="quarter" idx="13"/>
          </p:nvPr>
        </p:nvSpPr>
        <p:spPr/>
        <p:txBody>
          <a:bodyPr/>
          <a:lstStyle/>
          <a:p>
            <a:r>
              <a:rPr lang="en-US" altLang="en-US" dirty="0"/>
              <a:t>Self-contained program</a:t>
            </a:r>
          </a:p>
          <a:p>
            <a:r>
              <a:rPr lang="en-US" altLang="en-US" dirty="0"/>
              <a:t>Spreads through a computer network</a:t>
            </a:r>
          </a:p>
          <a:p>
            <a:r>
              <a:rPr lang="en-US" altLang="en-US" dirty="0"/>
              <a:t>Exploits security holes in networked computers</a:t>
            </a:r>
          </a:p>
        </p:txBody>
      </p:sp>
    </p:spTree>
    <p:extLst>
      <p:ext uri="{BB962C8B-B14F-4D97-AF65-F5344CB8AC3E}">
        <p14:creationId xmlns:p14="http://schemas.microsoft.com/office/powerpoint/2010/main" val="1461963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6038488"/>
            <a:ext cx="8229600" cy="271288"/>
          </a:xfrm>
        </p:spPr>
        <p:txBody>
          <a:bodyPr/>
          <a:lstStyle/>
          <a:p>
            <a:pPr marL="432" indent="0">
              <a:buNone/>
            </a:pPr>
            <a:r>
              <a:rPr lang="en-US" sz="1600" dirty="0"/>
              <a:t>A worm spreads to other computers by exploiting security holes in computer networks.</a:t>
            </a:r>
          </a:p>
        </p:txBody>
      </p:sp>
      <p:pic>
        <p:nvPicPr>
          <p:cNvPr id="4" name="Picture 3" descr="In this image, five desktop computers surround three processing units. Lines connect all of the images. Arrows are drawn from the computer at the top left of the image to the nearest processor, and then from there to another processor, and from that processor to two of the computers on the far side of the image. Each image that begins or ends with an arrow is labeled 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414" y="1513722"/>
            <a:ext cx="4801171" cy="4382639"/>
          </a:xfrm>
          <a:prstGeom prst="rect">
            <a:avLst/>
          </a:prstGeom>
        </p:spPr>
      </p:pic>
      <p:sp>
        <p:nvSpPr>
          <p:cNvPr id="2" name="Title 1"/>
          <p:cNvSpPr>
            <a:spLocks noGrp="1"/>
          </p:cNvSpPr>
          <p:nvPr>
            <p:ph type="title"/>
          </p:nvPr>
        </p:nvSpPr>
        <p:spPr/>
        <p:txBody>
          <a:bodyPr/>
          <a:lstStyle/>
          <a:p>
            <a:r>
              <a:rPr lang="en-US" dirty="0"/>
              <a:t>Worm Propagation</a:t>
            </a:r>
            <a:endParaRPr lang="en-IN" dirty="0"/>
          </a:p>
        </p:txBody>
      </p:sp>
    </p:spTree>
    <p:extLst>
      <p:ext uri="{BB962C8B-B14F-4D97-AF65-F5344CB8AC3E}">
        <p14:creationId xmlns:p14="http://schemas.microsoft.com/office/powerpoint/2010/main" val="3080230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Internet Worm</a:t>
            </a:r>
            <a:endParaRPr lang="en-IN" dirty="0"/>
          </a:p>
        </p:txBody>
      </p:sp>
      <p:sp>
        <p:nvSpPr>
          <p:cNvPr id="3" name="Content Placeholder 2"/>
          <p:cNvSpPr>
            <a:spLocks noGrp="1"/>
          </p:cNvSpPr>
          <p:nvPr>
            <p:ph sz="quarter" idx="13"/>
          </p:nvPr>
        </p:nvSpPr>
        <p:spPr>
          <a:xfrm>
            <a:off x="457200" y="1556326"/>
            <a:ext cx="8229600" cy="4752399"/>
          </a:xfrm>
        </p:spPr>
        <p:txBody>
          <a:bodyPr/>
          <a:lstStyle/>
          <a:p>
            <a:r>
              <a:rPr lang="en-US" altLang="en-US" sz="2200" dirty="0"/>
              <a:t>Robert Tappan Morris, Jr.</a:t>
            </a:r>
          </a:p>
          <a:p>
            <a:pPr lvl="1"/>
            <a:r>
              <a:rPr lang="en-US" altLang="en-US" sz="2200" dirty="0"/>
              <a:t>Graduate student at Cornell</a:t>
            </a:r>
          </a:p>
          <a:p>
            <a:pPr lvl="1"/>
            <a:r>
              <a:rPr lang="en-US" altLang="en-US" sz="2200" dirty="0"/>
              <a:t>Released worm onto Internet from M</a:t>
            </a:r>
            <a:r>
              <a:rPr lang="en-US" altLang="en-US" sz="100" dirty="0"/>
              <a:t> </a:t>
            </a:r>
            <a:r>
              <a:rPr lang="en-US" altLang="en-US" sz="2200" dirty="0"/>
              <a:t>I</a:t>
            </a:r>
            <a:r>
              <a:rPr lang="en-US" altLang="en-US" sz="100" dirty="0"/>
              <a:t> </a:t>
            </a:r>
            <a:r>
              <a:rPr lang="en-US" altLang="en-US" sz="2200" dirty="0"/>
              <a:t>T computer</a:t>
            </a:r>
          </a:p>
          <a:p>
            <a:r>
              <a:rPr lang="en-US" altLang="en-US" sz="2200" dirty="0"/>
              <a:t>Effect of worm</a:t>
            </a:r>
          </a:p>
          <a:p>
            <a:pPr lvl="1"/>
            <a:r>
              <a:rPr lang="en-US" altLang="en-US" sz="2200" dirty="0"/>
              <a:t>Spread to significant numbers of Unix computers</a:t>
            </a:r>
          </a:p>
          <a:p>
            <a:pPr lvl="1"/>
            <a:r>
              <a:rPr lang="en-US" altLang="en-US" sz="2200" dirty="0"/>
              <a:t>Infected computers kept crashing or became unresponsive</a:t>
            </a:r>
          </a:p>
          <a:p>
            <a:pPr lvl="1"/>
            <a:r>
              <a:rPr lang="en-US" altLang="en-US" sz="2200" dirty="0"/>
              <a:t>Took a day for fixes to be published</a:t>
            </a:r>
          </a:p>
          <a:p>
            <a:r>
              <a:rPr lang="en-US" altLang="en-US" sz="2200" dirty="0"/>
              <a:t>Impact on Morris</a:t>
            </a:r>
          </a:p>
          <a:p>
            <a:pPr lvl="1"/>
            <a:r>
              <a:rPr lang="en-US" altLang="en-US" sz="2200" dirty="0"/>
              <a:t>Suspended from Cornell</a:t>
            </a:r>
          </a:p>
          <a:p>
            <a:pPr lvl="1"/>
            <a:r>
              <a:rPr lang="en-US" altLang="en-US" sz="2200" dirty="0"/>
              <a:t>3 years’ probation + 400 hours community service</a:t>
            </a:r>
          </a:p>
          <a:p>
            <a:pPr lvl="1"/>
            <a:r>
              <a:rPr lang="en-US" altLang="en-US" sz="2200" dirty="0"/>
              <a:t>$150,000 in legal fees and fines</a:t>
            </a:r>
          </a:p>
        </p:txBody>
      </p:sp>
    </p:spTree>
    <p:extLst>
      <p:ext uri="{BB962C8B-B14F-4D97-AF65-F5344CB8AC3E}">
        <p14:creationId xmlns:p14="http://schemas.microsoft.com/office/powerpoint/2010/main" val="2042065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Ethical Evaluation </a:t>
            </a:r>
            <a:r>
              <a:rPr lang="en-US" altLang="en-US" sz="2000" b="0" dirty="0"/>
              <a:t>(1 of 2)</a:t>
            </a:r>
            <a:endParaRPr lang="en-IN" sz="2000" dirty="0"/>
          </a:p>
        </p:txBody>
      </p:sp>
      <p:sp>
        <p:nvSpPr>
          <p:cNvPr id="3" name="Content Placeholder 2"/>
          <p:cNvSpPr>
            <a:spLocks noGrp="1"/>
          </p:cNvSpPr>
          <p:nvPr>
            <p:ph sz="quarter" idx="13"/>
          </p:nvPr>
        </p:nvSpPr>
        <p:spPr/>
        <p:txBody>
          <a:bodyPr/>
          <a:lstStyle/>
          <a:p>
            <a:r>
              <a:rPr lang="en-US" altLang="en-US" dirty="0"/>
              <a:t>Kantian evaluation</a:t>
            </a:r>
          </a:p>
          <a:p>
            <a:pPr lvl="1"/>
            <a:r>
              <a:rPr lang="en-US" altLang="en-US" dirty="0"/>
              <a:t>Morris used others by gaining access to their computers without permission</a:t>
            </a:r>
          </a:p>
          <a:p>
            <a:r>
              <a:rPr lang="en-US" altLang="en-US" dirty="0"/>
              <a:t>Social contract theory evaluation</a:t>
            </a:r>
          </a:p>
          <a:p>
            <a:pPr lvl="1"/>
            <a:r>
              <a:rPr lang="en-US" altLang="en-US" dirty="0"/>
              <a:t>Morris violated property rights of organizations</a:t>
            </a:r>
          </a:p>
          <a:p>
            <a:r>
              <a:rPr lang="en-US" altLang="en-US" dirty="0"/>
              <a:t>Utilitarian evaluation</a:t>
            </a:r>
          </a:p>
          <a:p>
            <a:pPr lvl="1"/>
            <a:r>
              <a:rPr lang="en-US" altLang="en-US" dirty="0"/>
              <a:t>Benefits: Organizations learned of security flaws</a:t>
            </a:r>
          </a:p>
          <a:p>
            <a:pPr lvl="1"/>
            <a:r>
              <a:rPr lang="en-US" altLang="en-US" dirty="0"/>
              <a:t>Harms: Time spent by those fighting worm, unavailable computers, disrupted network traffic, Morris’s punishments</a:t>
            </a:r>
          </a:p>
        </p:txBody>
      </p:sp>
    </p:spTree>
    <p:extLst>
      <p:ext uri="{BB962C8B-B14F-4D97-AF65-F5344CB8AC3E}">
        <p14:creationId xmlns:p14="http://schemas.microsoft.com/office/powerpoint/2010/main" val="1179827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Ethical Evaluation </a:t>
            </a:r>
            <a:r>
              <a:rPr lang="en-US" altLang="en-US" sz="2000" b="0" dirty="0"/>
              <a:t>(2 of 2)</a:t>
            </a:r>
            <a:endParaRPr lang="en-IN" dirty="0"/>
          </a:p>
        </p:txBody>
      </p:sp>
      <p:sp>
        <p:nvSpPr>
          <p:cNvPr id="3" name="Content Placeholder 2"/>
          <p:cNvSpPr>
            <a:spLocks noGrp="1"/>
          </p:cNvSpPr>
          <p:nvPr>
            <p:ph sz="quarter" idx="13"/>
          </p:nvPr>
        </p:nvSpPr>
        <p:spPr/>
        <p:txBody>
          <a:bodyPr/>
          <a:lstStyle/>
          <a:p>
            <a:r>
              <a:rPr lang="en-US" altLang="en-US" dirty="0"/>
              <a:t>Virtue ethics evaluation</a:t>
            </a:r>
          </a:p>
          <a:p>
            <a:pPr lvl="1"/>
            <a:r>
              <a:rPr lang="en-US" altLang="en-US" dirty="0"/>
              <a:t>Morris selfishly used Internet as experimental lab</a:t>
            </a:r>
          </a:p>
          <a:p>
            <a:pPr lvl="1"/>
            <a:r>
              <a:rPr lang="en-US" altLang="en-US" dirty="0"/>
              <a:t>He deceitfully released worm from M</a:t>
            </a:r>
            <a:r>
              <a:rPr lang="en-US" altLang="en-US" sz="100" dirty="0"/>
              <a:t> </a:t>
            </a:r>
            <a:r>
              <a:rPr lang="en-US" altLang="en-US" dirty="0"/>
              <a:t>I</a:t>
            </a:r>
            <a:r>
              <a:rPr lang="en-US" altLang="en-US" sz="100" dirty="0"/>
              <a:t> </a:t>
            </a:r>
            <a:r>
              <a:rPr lang="en-US" altLang="en-US" dirty="0"/>
              <a:t>T instead of Cornell</a:t>
            </a:r>
          </a:p>
          <a:p>
            <a:pPr lvl="1"/>
            <a:r>
              <a:rPr lang="en-US" altLang="en-US" dirty="0"/>
              <a:t>He avoided taking responsibility for his actions</a:t>
            </a:r>
          </a:p>
          <a:p>
            <a:r>
              <a:rPr lang="en-US" altLang="en-US" dirty="0"/>
              <a:t>Morris was wrong to have released the Internet worm</a:t>
            </a:r>
          </a:p>
        </p:txBody>
      </p:sp>
    </p:spTree>
    <p:extLst>
      <p:ext uri="{BB962C8B-B14F-4D97-AF65-F5344CB8AC3E}">
        <p14:creationId xmlns:p14="http://schemas.microsoft.com/office/powerpoint/2010/main" val="1672273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Cross-Site Scripting</a:t>
            </a:r>
            <a:endParaRPr lang="en-IN" dirty="0"/>
          </a:p>
        </p:txBody>
      </p:sp>
      <p:sp>
        <p:nvSpPr>
          <p:cNvPr id="3" name="Content Placeholder 2"/>
          <p:cNvSpPr>
            <a:spLocks noGrp="1"/>
          </p:cNvSpPr>
          <p:nvPr>
            <p:ph sz="quarter" idx="13"/>
          </p:nvPr>
        </p:nvSpPr>
        <p:spPr/>
        <p:txBody>
          <a:bodyPr/>
          <a:lstStyle/>
          <a:p>
            <a:r>
              <a:rPr lang="en-US" altLang="en-US" dirty="0"/>
              <a:t>Another way malware may be downloaded without user’s knowledge</a:t>
            </a:r>
          </a:p>
          <a:p>
            <a:r>
              <a:rPr lang="en-US" altLang="en-US" dirty="0"/>
              <a:t>Problem appears on Web sites that allow people to read what others have posted</a:t>
            </a:r>
          </a:p>
          <a:p>
            <a:r>
              <a:rPr lang="en-US" altLang="en-US" dirty="0"/>
              <a:t>Attacker injects client-side script into a Web site</a:t>
            </a:r>
          </a:p>
          <a:p>
            <a:r>
              <a:rPr lang="en-US" altLang="en-US" dirty="0"/>
              <a:t>Victim’s browser executes script, which may steal cookies, track user’s activity, or perform another malicious action</a:t>
            </a:r>
          </a:p>
        </p:txBody>
      </p:sp>
    </p:spTree>
    <p:extLst>
      <p:ext uri="{BB962C8B-B14F-4D97-AF65-F5344CB8AC3E}">
        <p14:creationId xmlns:p14="http://schemas.microsoft.com/office/powerpoint/2010/main" val="1707196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Drive-By Downloads</a:t>
            </a:r>
            <a:endParaRPr lang="en-IN" dirty="0"/>
          </a:p>
        </p:txBody>
      </p:sp>
      <p:sp>
        <p:nvSpPr>
          <p:cNvPr id="3" name="Content Placeholder 2"/>
          <p:cNvSpPr>
            <a:spLocks noGrp="1"/>
          </p:cNvSpPr>
          <p:nvPr>
            <p:ph sz="quarter" idx="13"/>
          </p:nvPr>
        </p:nvSpPr>
        <p:spPr>
          <a:xfrm>
            <a:off x="457200" y="1556326"/>
            <a:ext cx="8488392" cy="4434275"/>
          </a:xfrm>
        </p:spPr>
        <p:txBody>
          <a:bodyPr/>
          <a:lstStyle/>
          <a:p>
            <a:r>
              <a:rPr lang="en-US" altLang="en-US" dirty="0"/>
              <a:t>Unintentional downloading of malware caused by visiting a compromised Web site</a:t>
            </a:r>
          </a:p>
          <a:p>
            <a:r>
              <a:rPr lang="en-US" altLang="en-US" dirty="0"/>
              <a:t>Also happens when Web surfer sees pop-up window asking permission to download software and clicks “Okay”</a:t>
            </a:r>
          </a:p>
          <a:p>
            <a:r>
              <a:rPr lang="en-US" altLang="en-US" dirty="0"/>
              <a:t>Google Anti-Malware Team says 1.3 percent of queries to Google’s search engine return a malicious U</a:t>
            </a:r>
            <a:r>
              <a:rPr lang="en-US" altLang="en-US" sz="100" dirty="0"/>
              <a:t> </a:t>
            </a:r>
            <a:r>
              <a:rPr lang="en-US" altLang="en-US" dirty="0"/>
              <a:t>R</a:t>
            </a:r>
            <a:r>
              <a:rPr lang="en-US" altLang="en-US" sz="100" dirty="0"/>
              <a:t> </a:t>
            </a:r>
            <a:r>
              <a:rPr lang="en-US" altLang="en-US" dirty="0"/>
              <a:t>L somewhere on results page</a:t>
            </a:r>
          </a:p>
        </p:txBody>
      </p:sp>
    </p:spTree>
    <p:extLst>
      <p:ext uri="{BB962C8B-B14F-4D97-AF65-F5344CB8AC3E}">
        <p14:creationId xmlns:p14="http://schemas.microsoft.com/office/powerpoint/2010/main" val="3661935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Trojan Horses and Backdoor Trojans</a:t>
            </a:r>
            <a:endParaRPr lang="en-IN" dirty="0"/>
          </a:p>
        </p:txBody>
      </p:sp>
      <p:sp>
        <p:nvSpPr>
          <p:cNvPr id="3" name="Content Placeholder 2"/>
          <p:cNvSpPr>
            <a:spLocks noGrp="1"/>
          </p:cNvSpPr>
          <p:nvPr>
            <p:ph sz="quarter" idx="13"/>
          </p:nvPr>
        </p:nvSpPr>
        <p:spPr/>
        <p:txBody>
          <a:bodyPr/>
          <a:lstStyle/>
          <a:p>
            <a:r>
              <a:rPr lang="en-US" altLang="en-US" dirty="0"/>
              <a:t>Trojan horse: Program with benign capability that masks a sinister purpose</a:t>
            </a:r>
          </a:p>
          <a:p>
            <a:r>
              <a:rPr lang="en-US" altLang="en-US" dirty="0"/>
              <a:t>Backdoor Trojan: Trojan horse that gives attack access to victim’s computer</a:t>
            </a:r>
          </a:p>
        </p:txBody>
      </p:sp>
    </p:spTree>
    <p:extLst>
      <p:ext uri="{BB962C8B-B14F-4D97-AF65-F5344CB8AC3E}">
        <p14:creationId xmlns:p14="http://schemas.microsoft.com/office/powerpoint/2010/main" val="3636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7.1 Introduction</a:t>
            </a:r>
            <a:r>
              <a:rPr lang="en-US" altLang="en-US" sz="100" dirty="0"/>
              <a:t> </a:t>
            </a:r>
            <a:endParaRPr lang="en-IN" sz="100" dirty="0"/>
          </a:p>
        </p:txBody>
      </p:sp>
    </p:spTree>
    <p:extLst>
      <p:ext uri="{BB962C8B-B14F-4D97-AF65-F5344CB8AC3E}">
        <p14:creationId xmlns:p14="http://schemas.microsoft.com/office/powerpoint/2010/main" val="88396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Ransomware</a:t>
            </a:r>
            <a:endParaRPr lang="en-IN" dirty="0"/>
          </a:p>
        </p:txBody>
      </p:sp>
      <p:sp>
        <p:nvSpPr>
          <p:cNvPr id="3" name="Content Placeholder 2"/>
          <p:cNvSpPr>
            <a:spLocks noGrp="1"/>
          </p:cNvSpPr>
          <p:nvPr>
            <p:ph sz="quarter" idx="13"/>
          </p:nvPr>
        </p:nvSpPr>
        <p:spPr>
          <a:xfrm>
            <a:off x="457200" y="1556326"/>
            <a:ext cx="8229600" cy="4611561"/>
          </a:xfrm>
        </p:spPr>
        <p:txBody>
          <a:bodyPr/>
          <a:lstStyle/>
          <a:p>
            <a:r>
              <a:rPr lang="en-US" altLang="en-US" dirty="0"/>
              <a:t>Definition: Malware designed to extort money from victim</a:t>
            </a:r>
          </a:p>
          <a:p>
            <a:r>
              <a:rPr lang="en-US" altLang="en-US" dirty="0"/>
              <a:t>How installed</a:t>
            </a:r>
          </a:p>
          <a:p>
            <a:pPr lvl="1"/>
            <a:r>
              <a:rPr lang="en-US" altLang="en-US" dirty="0"/>
              <a:t>Drive-by download</a:t>
            </a:r>
          </a:p>
          <a:p>
            <a:pPr lvl="1"/>
            <a:r>
              <a:rPr lang="en-US" altLang="en-US" dirty="0"/>
              <a:t>Trojan Horse</a:t>
            </a:r>
          </a:p>
          <a:p>
            <a:pPr lvl="1"/>
            <a:r>
              <a:rPr lang="en-US" altLang="en-US" dirty="0"/>
              <a:t>Email attachment</a:t>
            </a:r>
          </a:p>
          <a:p>
            <a:pPr lvl="1"/>
            <a:r>
              <a:rPr lang="en-US" altLang="en-US" dirty="0"/>
              <a:t>Other means</a:t>
            </a:r>
          </a:p>
          <a:p>
            <a:r>
              <a:rPr lang="en-US" altLang="en-US" dirty="0"/>
              <a:t>Early versions accused victims of illegal activities, demanded “fines”</a:t>
            </a:r>
          </a:p>
          <a:p>
            <a:r>
              <a:rPr lang="en-US" altLang="en-US" dirty="0"/>
              <a:t>Modern versions encrypt all files on victim’s computer and demand payment in return for decryption key</a:t>
            </a:r>
          </a:p>
        </p:txBody>
      </p:sp>
    </p:spTree>
    <p:extLst>
      <p:ext uri="{BB962C8B-B14F-4D97-AF65-F5344CB8AC3E}">
        <p14:creationId xmlns:p14="http://schemas.microsoft.com/office/powerpoint/2010/main" val="160500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Spyware and Adware</a:t>
            </a:r>
            <a:endParaRPr lang="en-IN" dirty="0"/>
          </a:p>
        </p:txBody>
      </p:sp>
      <p:sp>
        <p:nvSpPr>
          <p:cNvPr id="3" name="Content Placeholder 2"/>
          <p:cNvSpPr>
            <a:spLocks noGrp="1"/>
          </p:cNvSpPr>
          <p:nvPr>
            <p:ph sz="quarter" idx="13"/>
          </p:nvPr>
        </p:nvSpPr>
        <p:spPr/>
        <p:txBody>
          <a:bodyPr/>
          <a:lstStyle/>
          <a:p>
            <a:r>
              <a:rPr lang="en-US" altLang="en-US" dirty="0"/>
              <a:t>Spyware: Program that communicates over an Internet connection without user’s knowledge or consent</a:t>
            </a:r>
          </a:p>
          <a:p>
            <a:pPr lvl="1"/>
            <a:r>
              <a:rPr lang="en-US" altLang="en-US" dirty="0"/>
              <a:t>Monitor Web surfing</a:t>
            </a:r>
          </a:p>
          <a:p>
            <a:pPr lvl="1"/>
            <a:r>
              <a:rPr lang="en-US" altLang="en-US" dirty="0"/>
              <a:t>Log keystrokes</a:t>
            </a:r>
          </a:p>
          <a:p>
            <a:pPr lvl="1"/>
            <a:r>
              <a:rPr lang="en-US" altLang="en-US" dirty="0"/>
              <a:t>Take snapshots of computer screen</a:t>
            </a:r>
          </a:p>
          <a:p>
            <a:pPr lvl="1"/>
            <a:r>
              <a:rPr lang="en-US" altLang="en-US" dirty="0"/>
              <a:t>Send reports back to host computer</a:t>
            </a:r>
          </a:p>
          <a:p>
            <a:r>
              <a:rPr lang="en-US" altLang="en-US" dirty="0"/>
              <a:t>Adware: Type of spyware that displays pop-up advertisements related to user’s activity</a:t>
            </a:r>
          </a:p>
          <a:p>
            <a:r>
              <a:rPr lang="en-US" altLang="en-US" dirty="0"/>
              <a:t>Backdoor Trojans often used to deliver spyware and adware</a:t>
            </a:r>
          </a:p>
        </p:txBody>
      </p:sp>
    </p:spTree>
    <p:extLst>
      <p:ext uri="{BB962C8B-B14F-4D97-AF65-F5344CB8AC3E}">
        <p14:creationId xmlns:p14="http://schemas.microsoft.com/office/powerpoint/2010/main" val="4022977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Bots</a:t>
            </a:r>
            <a:endParaRPr lang="en-IN" dirty="0"/>
          </a:p>
        </p:txBody>
      </p:sp>
      <p:sp>
        <p:nvSpPr>
          <p:cNvPr id="3" name="Content Placeholder 2"/>
          <p:cNvSpPr>
            <a:spLocks noGrp="1"/>
          </p:cNvSpPr>
          <p:nvPr>
            <p:ph sz="quarter" idx="13"/>
          </p:nvPr>
        </p:nvSpPr>
        <p:spPr>
          <a:xfrm>
            <a:off x="457199" y="1556326"/>
            <a:ext cx="8341743" cy="4508044"/>
          </a:xfrm>
        </p:spPr>
        <p:txBody>
          <a:bodyPr/>
          <a:lstStyle/>
          <a:p>
            <a:r>
              <a:rPr lang="en-US" altLang="en-US" dirty="0"/>
              <a:t>Bot: A kind of backdoor Trojan that responds to commands sent by a command-and-control program on another computer</a:t>
            </a:r>
          </a:p>
          <a:p>
            <a:r>
              <a:rPr lang="en-US" altLang="en-US" dirty="0"/>
              <a:t>First bots supported legitimate activities</a:t>
            </a:r>
          </a:p>
          <a:p>
            <a:pPr lvl="1"/>
            <a:r>
              <a:rPr lang="en-US" altLang="en-US" dirty="0"/>
              <a:t>Internet Relay Chat</a:t>
            </a:r>
          </a:p>
          <a:p>
            <a:pPr lvl="1"/>
            <a:r>
              <a:rPr lang="en-US" altLang="en-US" dirty="0"/>
              <a:t>Multiplayer Internet games</a:t>
            </a:r>
          </a:p>
          <a:p>
            <a:r>
              <a:rPr lang="en-US" altLang="en-US" dirty="0"/>
              <a:t>Other bots support illegal activities</a:t>
            </a:r>
          </a:p>
          <a:p>
            <a:pPr lvl="1"/>
            <a:r>
              <a:rPr lang="en-US" altLang="en-US" dirty="0"/>
              <a:t>Distributing spam</a:t>
            </a:r>
          </a:p>
          <a:p>
            <a:pPr lvl="1"/>
            <a:r>
              <a:rPr lang="en-US" altLang="en-US" dirty="0"/>
              <a:t>Collecting person information for I</a:t>
            </a:r>
            <a:r>
              <a:rPr lang="en-US" altLang="en-US" sz="100" dirty="0"/>
              <a:t> </a:t>
            </a:r>
            <a:r>
              <a:rPr lang="en-US" altLang="en-US" dirty="0"/>
              <a:t>D theft</a:t>
            </a:r>
          </a:p>
          <a:p>
            <a:pPr lvl="1"/>
            <a:r>
              <a:rPr lang="en-US" altLang="en-US" dirty="0"/>
              <a:t>Denial-of-service attacks</a:t>
            </a:r>
          </a:p>
        </p:txBody>
      </p:sp>
    </p:spTree>
    <p:extLst>
      <p:ext uri="{BB962C8B-B14F-4D97-AF65-F5344CB8AC3E}">
        <p14:creationId xmlns:p14="http://schemas.microsoft.com/office/powerpoint/2010/main" val="16089061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Bots and Botnets</a:t>
            </a:r>
            <a:endParaRPr lang="en-IN" dirty="0"/>
          </a:p>
        </p:txBody>
      </p:sp>
      <p:sp>
        <p:nvSpPr>
          <p:cNvPr id="3" name="Content Placeholder 2"/>
          <p:cNvSpPr>
            <a:spLocks noGrp="1"/>
          </p:cNvSpPr>
          <p:nvPr>
            <p:ph sz="quarter" idx="13"/>
          </p:nvPr>
        </p:nvSpPr>
        <p:spPr>
          <a:xfrm>
            <a:off x="457200" y="1556326"/>
            <a:ext cx="8229600" cy="4628814"/>
          </a:xfrm>
        </p:spPr>
        <p:txBody>
          <a:bodyPr/>
          <a:lstStyle/>
          <a:p>
            <a:r>
              <a:rPr lang="en-US" altLang="en-US" dirty="0"/>
              <a:t>Bot: Type of backdoor Trojan that responds to commands from a command-and-control program on another computer</a:t>
            </a:r>
          </a:p>
          <a:p>
            <a:r>
              <a:rPr lang="en-US" altLang="en-US" dirty="0"/>
              <a:t>Botnet: Collection of bot-infected computers controlled by the same command-and-control program</a:t>
            </a:r>
          </a:p>
          <a:p>
            <a:r>
              <a:rPr lang="en-US" altLang="en-US" dirty="0"/>
              <a:t>Some botnets have over a million computers in them</a:t>
            </a:r>
          </a:p>
          <a:p>
            <a:r>
              <a:rPr lang="en-US" altLang="en-US" dirty="0"/>
              <a:t>Bot herder: Someone who controls a botnet</a:t>
            </a:r>
          </a:p>
          <a:p>
            <a:r>
              <a:rPr lang="en-US" altLang="en-US" dirty="0"/>
              <a:t>Uses of botnets</a:t>
            </a:r>
          </a:p>
          <a:p>
            <a:pPr lvl="1"/>
            <a:r>
              <a:rPr lang="en-US" altLang="en-US" dirty="0"/>
              <a:t>Distribute spam</a:t>
            </a:r>
          </a:p>
          <a:p>
            <a:pPr lvl="1"/>
            <a:r>
              <a:rPr lang="en-US" altLang="en-US" dirty="0"/>
              <a:t>Launch distributed denial-of-service attacks</a:t>
            </a:r>
          </a:p>
        </p:txBody>
      </p:sp>
    </p:spTree>
    <p:extLst>
      <p:ext uri="{BB962C8B-B14F-4D97-AF65-F5344CB8AC3E}">
        <p14:creationId xmlns:p14="http://schemas.microsoft.com/office/powerpoint/2010/main" val="2614541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7.4 Cyber Crime and Cyber Attacks</a:t>
            </a:r>
            <a:endParaRPr lang="en-IN" dirty="0"/>
          </a:p>
        </p:txBody>
      </p:sp>
    </p:spTree>
    <p:extLst>
      <p:ext uri="{BB962C8B-B14F-4D97-AF65-F5344CB8AC3E}">
        <p14:creationId xmlns:p14="http://schemas.microsoft.com/office/powerpoint/2010/main" val="3001178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Phishing and Spear-Phishing</a:t>
            </a:r>
            <a:endParaRPr lang="en-IN" dirty="0"/>
          </a:p>
        </p:txBody>
      </p:sp>
      <p:sp>
        <p:nvSpPr>
          <p:cNvPr id="5" name="Content Placeholder 4"/>
          <p:cNvSpPr>
            <a:spLocks noGrp="1"/>
          </p:cNvSpPr>
          <p:nvPr>
            <p:ph sz="quarter" idx="13"/>
          </p:nvPr>
        </p:nvSpPr>
        <p:spPr/>
        <p:txBody>
          <a:bodyPr/>
          <a:lstStyle/>
          <a:p>
            <a:r>
              <a:rPr lang="en-US" altLang="en-US" dirty="0"/>
              <a:t>Phishing: Large-scale effort to gain sensitive information from gullible computer users</a:t>
            </a:r>
          </a:p>
          <a:p>
            <a:pPr lvl="1"/>
            <a:r>
              <a:rPr lang="en-US" altLang="en-US" dirty="0"/>
              <a:t>At least 124,000 phishing attacks globally in second half of 2014</a:t>
            </a:r>
          </a:p>
          <a:p>
            <a:pPr lvl="1"/>
            <a:r>
              <a:rPr lang="en-US" altLang="en-US" dirty="0"/>
              <a:t>New development: phishing attacks on Chinese e-commerce sites</a:t>
            </a:r>
          </a:p>
          <a:p>
            <a:r>
              <a:rPr lang="en-US" altLang="en-US" dirty="0"/>
              <a:t>Spear-phishing: Variant of phishing in which email addresses chosen selectively to target particular group of recipients</a:t>
            </a:r>
          </a:p>
        </p:txBody>
      </p:sp>
    </p:spTree>
    <p:extLst>
      <p:ext uri="{BB962C8B-B14F-4D97-AF65-F5344CB8AC3E}">
        <p14:creationId xmlns:p14="http://schemas.microsoft.com/office/powerpoint/2010/main" val="2705307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400" dirty="0"/>
              <a:t>Denial-of-Service and Distributed Denial-of-Service Attacks</a:t>
            </a:r>
            <a:endParaRPr lang="en-IN" sz="3400" dirty="0"/>
          </a:p>
        </p:txBody>
      </p:sp>
      <p:sp>
        <p:nvSpPr>
          <p:cNvPr id="3" name="Content Placeholder 2"/>
          <p:cNvSpPr>
            <a:spLocks noGrp="1"/>
          </p:cNvSpPr>
          <p:nvPr>
            <p:ph sz="quarter" idx="13"/>
          </p:nvPr>
        </p:nvSpPr>
        <p:spPr/>
        <p:txBody>
          <a:bodyPr/>
          <a:lstStyle/>
          <a:p>
            <a:r>
              <a:rPr lang="en-US" altLang="en-US" dirty="0"/>
              <a:t>Denial-of-service attack: Intentional action designed to prevent legitimate users from making use of a computer service</a:t>
            </a:r>
          </a:p>
          <a:p>
            <a:r>
              <a:rPr lang="en-US" altLang="en-US" dirty="0"/>
              <a:t>Aim of a D</a:t>
            </a:r>
            <a:r>
              <a:rPr lang="en-US" altLang="en-US" sz="100" dirty="0"/>
              <a:t> </a:t>
            </a:r>
            <a:r>
              <a:rPr lang="en-US" altLang="en-US" dirty="0"/>
              <a:t>o</a:t>
            </a:r>
            <a:r>
              <a:rPr lang="en-US" altLang="en-US" sz="100" dirty="0"/>
              <a:t> </a:t>
            </a:r>
            <a:r>
              <a:rPr lang="en-US" altLang="en-US" dirty="0"/>
              <a:t>S attack is not to steal information but to disrupt a server’s ability to respond to its clients</a:t>
            </a:r>
          </a:p>
          <a:p>
            <a:r>
              <a:rPr lang="en-US" altLang="en-US" dirty="0"/>
              <a:t>Distributed denial-of-service attack: D</a:t>
            </a:r>
            <a:r>
              <a:rPr lang="en-US" altLang="en-US" sz="100" dirty="0"/>
              <a:t> </a:t>
            </a:r>
            <a:r>
              <a:rPr lang="en-US" altLang="en-US" dirty="0"/>
              <a:t>o</a:t>
            </a:r>
            <a:r>
              <a:rPr lang="en-US" altLang="en-US" sz="100" dirty="0"/>
              <a:t> </a:t>
            </a:r>
            <a:r>
              <a:rPr lang="en-US" altLang="en-US" dirty="0"/>
              <a:t>S attack launched from many computers, such as a botnet</a:t>
            </a:r>
          </a:p>
        </p:txBody>
      </p:sp>
    </p:spTree>
    <p:extLst>
      <p:ext uri="{BB962C8B-B14F-4D97-AF65-F5344CB8AC3E}">
        <p14:creationId xmlns:p14="http://schemas.microsoft.com/office/powerpoint/2010/main" val="1271576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Fourth of July Attacks</a:t>
            </a:r>
            <a:endParaRPr lang="en-IN" dirty="0"/>
          </a:p>
        </p:txBody>
      </p:sp>
      <p:sp>
        <p:nvSpPr>
          <p:cNvPr id="3" name="Content Placeholder 2"/>
          <p:cNvSpPr>
            <a:spLocks noGrp="1"/>
          </p:cNvSpPr>
          <p:nvPr>
            <p:ph sz="quarter" idx="13"/>
          </p:nvPr>
        </p:nvSpPr>
        <p:spPr/>
        <p:txBody>
          <a:bodyPr/>
          <a:lstStyle/>
          <a:p>
            <a:r>
              <a:rPr lang="en-US" altLang="en-US" dirty="0"/>
              <a:t>4th of July weekend in 2009: D</a:t>
            </a:r>
            <a:r>
              <a:rPr lang="en-US" altLang="en-US" sz="100" dirty="0"/>
              <a:t> </a:t>
            </a:r>
            <a:r>
              <a:rPr lang="en-US" altLang="en-US" dirty="0"/>
              <a:t>D</a:t>
            </a:r>
            <a:r>
              <a:rPr lang="en-US" altLang="en-US" sz="100" dirty="0"/>
              <a:t> </a:t>
            </a:r>
            <a:r>
              <a:rPr lang="en-US" altLang="en-US" dirty="0"/>
              <a:t>o</a:t>
            </a:r>
            <a:r>
              <a:rPr lang="en-US" altLang="en-US" sz="100" dirty="0"/>
              <a:t> </a:t>
            </a:r>
            <a:r>
              <a:rPr lang="en-US" altLang="en-US" dirty="0"/>
              <a:t>S attack on governmental agencies and commercial Web sites in United States and South Korea</a:t>
            </a:r>
          </a:p>
          <a:p>
            <a:r>
              <a:rPr lang="en-US" altLang="en-US" dirty="0"/>
              <a:t>Attack may have been launched by North Korea in retaliation for United Nations sanctions</a:t>
            </a:r>
          </a:p>
        </p:txBody>
      </p:sp>
    </p:spTree>
    <p:extLst>
      <p:ext uri="{BB962C8B-B14F-4D97-AF65-F5344CB8AC3E}">
        <p14:creationId xmlns:p14="http://schemas.microsoft.com/office/powerpoint/2010/main" val="14837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dirty="0"/>
              <a:t>Supervisory Control and Data Acquisition (S</a:t>
            </a:r>
            <a:r>
              <a:rPr lang="en-US" altLang="en-US" sz="100" dirty="0"/>
              <a:t> </a:t>
            </a:r>
            <a:r>
              <a:rPr lang="en-US" altLang="en-US" sz="3200" dirty="0"/>
              <a:t>C</a:t>
            </a:r>
            <a:r>
              <a:rPr lang="en-US" altLang="en-US" sz="100" dirty="0"/>
              <a:t> </a:t>
            </a:r>
            <a:r>
              <a:rPr lang="en-US" altLang="en-US" sz="3200" dirty="0"/>
              <a:t>A</a:t>
            </a:r>
            <a:r>
              <a:rPr lang="en-US" altLang="en-US" sz="100" dirty="0"/>
              <a:t> </a:t>
            </a:r>
            <a:r>
              <a:rPr lang="en-US" altLang="en-US" sz="3200" dirty="0"/>
              <a:t>D</a:t>
            </a:r>
            <a:r>
              <a:rPr lang="en-US" altLang="en-US" sz="100" dirty="0"/>
              <a:t> </a:t>
            </a:r>
            <a:r>
              <a:rPr lang="en-US" altLang="en-US" sz="3200" dirty="0"/>
              <a:t>A) Systems</a:t>
            </a:r>
            <a:endParaRPr lang="en-IN" sz="3200" dirty="0"/>
          </a:p>
        </p:txBody>
      </p:sp>
      <p:sp>
        <p:nvSpPr>
          <p:cNvPr id="3" name="Content Placeholder 2"/>
          <p:cNvSpPr>
            <a:spLocks noGrp="1"/>
          </p:cNvSpPr>
          <p:nvPr>
            <p:ph sz="quarter" idx="13"/>
          </p:nvPr>
        </p:nvSpPr>
        <p:spPr/>
        <p:txBody>
          <a:bodyPr/>
          <a:lstStyle/>
          <a:p>
            <a:r>
              <a:rPr lang="en-US" altLang="en-US" dirty="0"/>
              <a:t>Industrial processes require constant monitoring</a:t>
            </a:r>
          </a:p>
          <a:p>
            <a:r>
              <a:rPr lang="en-US" altLang="en-US" dirty="0"/>
              <a:t>Computers allow automation and centralization of monitoring</a:t>
            </a:r>
          </a:p>
          <a:p>
            <a:r>
              <a:rPr lang="en-US" altLang="en-US" dirty="0"/>
              <a:t>Today, S</a:t>
            </a:r>
            <a:r>
              <a:rPr lang="en-US" altLang="en-US" sz="100" dirty="0"/>
              <a:t> </a:t>
            </a:r>
            <a:r>
              <a:rPr lang="en-US" altLang="en-US" dirty="0"/>
              <a:t>C</a:t>
            </a:r>
            <a:r>
              <a:rPr lang="en-US" altLang="en-US" sz="100" dirty="0"/>
              <a:t> </a:t>
            </a:r>
            <a:r>
              <a:rPr lang="en-US" altLang="en-US" dirty="0"/>
              <a:t>A</a:t>
            </a:r>
            <a:r>
              <a:rPr lang="en-US" altLang="en-US" sz="100" dirty="0"/>
              <a:t> </a:t>
            </a:r>
            <a:r>
              <a:rPr lang="en-US" altLang="en-US" dirty="0"/>
              <a:t>D</a:t>
            </a:r>
            <a:r>
              <a:rPr lang="en-US" altLang="en-US" sz="100" dirty="0"/>
              <a:t> </a:t>
            </a:r>
            <a:r>
              <a:rPr lang="en-US" altLang="en-US" dirty="0"/>
              <a:t>A systems are open systems based on Internet Protocol</a:t>
            </a:r>
          </a:p>
          <a:p>
            <a:pPr lvl="1"/>
            <a:r>
              <a:rPr lang="en-US" altLang="en-US" dirty="0"/>
              <a:t>Less expensive than proprietary systems</a:t>
            </a:r>
          </a:p>
          <a:p>
            <a:pPr lvl="1"/>
            <a:r>
              <a:rPr lang="en-US" altLang="en-US" dirty="0"/>
              <a:t>Easier to maintain than proprietary systems</a:t>
            </a:r>
          </a:p>
          <a:p>
            <a:pPr lvl="1"/>
            <a:r>
              <a:rPr lang="en-US" altLang="en-US" dirty="0"/>
              <a:t>Allow remote diagnostics</a:t>
            </a:r>
          </a:p>
          <a:p>
            <a:r>
              <a:rPr lang="en-US" altLang="en-US" dirty="0"/>
              <a:t>Allowing remote diagnostics creates security risk</a:t>
            </a:r>
          </a:p>
        </p:txBody>
      </p:sp>
    </p:spTree>
    <p:extLst>
      <p:ext uri="{BB962C8B-B14F-4D97-AF65-F5344CB8AC3E}">
        <p14:creationId xmlns:p14="http://schemas.microsoft.com/office/powerpoint/2010/main" val="3779700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46780"/>
            <a:ext cx="8229600" cy="762993"/>
          </a:xfrm>
        </p:spPr>
        <p:txBody>
          <a:bodyPr/>
          <a:lstStyle/>
          <a:p>
            <a:pPr marL="432" indent="0">
              <a:buNone/>
            </a:pPr>
            <a:r>
              <a:rPr lang="en-US" sz="1600" dirty="0"/>
              <a:t>Internet-based supervisory control and data acquisition (S</a:t>
            </a:r>
            <a:r>
              <a:rPr lang="en-US" sz="100" dirty="0"/>
              <a:t> </a:t>
            </a:r>
            <a:r>
              <a:rPr lang="en-US" sz="1600" dirty="0"/>
              <a:t>C</a:t>
            </a:r>
            <a:r>
              <a:rPr lang="en-US" sz="100" dirty="0"/>
              <a:t> </a:t>
            </a:r>
            <a:r>
              <a:rPr lang="en-US" sz="1600" dirty="0"/>
              <a:t>A</a:t>
            </a:r>
            <a:r>
              <a:rPr lang="en-US" sz="100" dirty="0"/>
              <a:t> </a:t>
            </a:r>
            <a:r>
              <a:rPr lang="en-US" sz="1600" dirty="0"/>
              <a:t>D</a:t>
            </a:r>
            <a:r>
              <a:rPr lang="en-US" sz="100" dirty="0"/>
              <a:t> </a:t>
            </a:r>
            <a:r>
              <a:rPr lang="en-US" sz="1600" dirty="0"/>
              <a:t>A) systems can save money and make systems easier to administer, but they also carry security risks. (Dave and Les Jacobs/</a:t>
            </a:r>
            <a:r>
              <a:rPr lang="en-US" sz="1600" dirty="0" err="1"/>
              <a:t>Kolostock</a:t>
            </a:r>
            <a:r>
              <a:rPr lang="en-US" sz="1600" dirty="0"/>
              <a:t>/Blend Images)</a:t>
            </a:r>
          </a:p>
        </p:txBody>
      </p:sp>
      <p:pic>
        <p:nvPicPr>
          <p:cNvPr id="4" name="Picture 3" descr="In this photo, and older man sits in front of a bank of monito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615" y="1544178"/>
            <a:ext cx="5852771" cy="3873157"/>
          </a:xfrm>
          <a:prstGeom prst="rect">
            <a:avLst/>
          </a:prstGeom>
        </p:spPr>
      </p:pic>
      <p:sp>
        <p:nvSpPr>
          <p:cNvPr id="2" name="Title 1"/>
          <p:cNvSpPr>
            <a:spLocks noGrp="1"/>
          </p:cNvSpPr>
          <p:nvPr>
            <p:ph type="title"/>
          </p:nvPr>
        </p:nvSpPr>
        <p:spPr/>
        <p:txBody>
          <a:bodyPr/>
          <a:lstStyle/>
          <a:p>
            <a:r>
              <a:rPr lang="en-US" altLang="en-US" sz="3400" dirty="0"/>
              <a:t>S</a:t>
            </a:r>
            <a:r>
              <a:rPr lang="en-US" altLang="en-US" sz="100" dirty="0"/>
              <a:t> </a:t>
            </a:r>
            <a:r>
              <a:rPr lang="en-US" altLang="en-US" sz="3400" dirty="0"/>
              <a:t>C</a:t>
            </a:r>
            <a:r>
              <a:rPr lang="en-US" altLang="en-US" sz="100" dirty="0"/>
              <a:t> </a:t>
            </a:r>
            <a:r>
              <a:rPr lang="en-US" altLang="en-US" sz="3400" dirty="0"/>
              <a:t>A</a:t>
            </a:r>
            <a:r>
              <a:rPr lang="en-US" altLang="en-US" sz="100" dirty="0"/>
              <a:t> </a:t>
            </a:r>
            <a:r>
              <a:rPr lang="en-US" altLang="en-US" sz="3400" dirty="0"/>
              <a:t>D</a:t>
            </a:r>
            <a:r>
              <a:rPr lang="en-US" altLang="en-US" sz="100" dirty="0"/>
              <a:t> </a:t>
            </a:r>
            <a:r>
              <a:rPr lang="en-US" altLang="en-US" sz="3400" dirty="0"/>
              <a:t>A Systems Carry Security Risks</a:t>
            </a:r>
            <a:endParaRPr lang="en-IN" sz="3400" dirty="0"/>
          </a:p>
        </p:txBody>
      </p:sp>
    </p:spTree>
    <p:extLst>
      <p:ext uri="{BB962C8B-B14F-4D97-AF65-F5344CB8AC3E}">
        <p14:creationId xmlns:p14="http://schemas.microsoft.com/office/powerpoint/2010/main" val="397156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7.1 Introduction</a:t>
            </a:r>
            <a:endParaRPr lang="en-IN" dirty="0"/>
          </a:p>
        </p:txBody>
      </p:sp>
      <p:sp>
        <p:nvSpPr>
          <p:cNvPr id="3" name="Content Placeholder 2"/>
          <p:cNvSpPr>
            <a:spLocks noGrp="1"/>
          </p:cNvSpPr>
          <p:nvPr>
            <p:ph sz="quarter" idx="13"/>
          </p:nvPr>
        </p:nvSpPr>
        <p:spPr/>
        <p:txBody>
          <a:bodyPr/>
          <a:lstStyle/>
          <a:p>
            <a:r>
              <a:rPr lang="en-US" altLang="en-US" dirty="0"/>
              <a:t>Increasing use of computers </a:t>
            </a:r>
            <a:r>
              <a:rPr lang="en-US" altLang="en-US" dirty="0">
                <a:cs typeface="Arial" panose="020B0604020202020204" pitchFamily="34" charset="0"/>
                <a:sym typeface="Symbol" panose="05050102010706020507" pitchFamily="18" charset="2"/>
              </a:rPr>
              <a:t>→</a:t>
            </a:r>
            <a:r>
              <a:rPr lang="en-US" altLang="en-US" dirty="0">
                <a:sym typeface="Symbol" panose="05050102010706020507" pitchFamily="18" charset="2"/>
              </a:rPr>
              <a:t> growing importance of computer security</a:t>
            </a:r>
          </a:p>
          <a:p>
            <a:r>
              <a:rPr lang="en-US" altLang="en-US" dirty="0">
                <a:sym typeface="Symbol" panose="05050102010706020507" pitchFamily="18" charset="2"/>
              </a:rPr>
              <a:t>Harmful consequences of lack of security</a:t>
            </a:r>
          </a:p>
          <a:p>
            <a:pPr lvl="1"/>
            <a:r>
              <a:rPr lang="en-US" altLang="en-US" dirty="0">
                <a:sym typeface="Symbol" panose="05050102010706020507" pitchFamily="18" charset="2"/>
              </a:rPr>
              <a:t>Stolen information</a:t>
            </a:r>
          </a:p>
          <a:p>
            <a:pPr lvl="1"/>
            <a:r>
              <a:rPr lang="en-US" altLang="en-US" dirty="0">
                <a:sym typeface="Symbol" panose="05050102010706020507" pitchFamily="18" charset="2"/>
              </a:rPr>
              <a:t>Extortion</a:t>
            </a:r>
          </a:p>
          <a:p>
            <a:r>
              <a:rPr lang="en-US" altLang="en-US" dirty="0">
                <a:sym typeface="Symbol" panose="05050102010706020507" pitchFamily="18" charset="2"/>
              </a:rPr>
              <a:t>Computers and networks can be weaponized, allowing attacks on cyber infrastructure of governments and organizations</a:t>
            </a:r>
          </a:p>
        </p:txBody>
      </p:sp>
    </p:spTree>
    <p:extLst>
      <p:ext uri="{BB962C8B-B14F-4D97-AF65-F5344CB8AC3E}">
        <p14:creationId xmlns:p14="http://schemas.microsoft.com/office/powerpoint/2010/main" val="375434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7.5 Online Voting</a:t>
            </a:r>
            <a:endParaRPr lang="en-IN" dirty="0"/>
          </a:p>
        </p:txBody>
      </p:sp>
    </p:spTree>
    <p:extLst>
      <p:ext uri="{BB962C8B-B14F-4D97-AF65-F5344CB8AC3E}">
        <p14:creationId xmlns:p14="http://schemas.microsoft.com/office/powerpoint/2010/main" val="269259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Motivation for Online Voting</a:t>
            </a:r>
            <a:endParaRPr lang="en-IN" dirty="0"/>
          </a:p>
        </p:txBody>
      </p:sp>
      <p:sp>
        <p:nvSpPr>
          <p:cNvPr id="5" name="Content Placeholder 4"/>
          <p:cNvSpPr>
            <a:spLocks noGrp="1"/>
          </p:cNvSpPr>
          <p:nvPr>
            <p:ph sz="quarter" idx="13"/>
          </p:nvPr>
        </p:nvSpPr>
        <p:spPr/>
        <p:txBody>
          <a:bodyPr/>
          <a:lstStyle/>
          <a:p>
            <a:r>
              <a:rPr lang="en-US" altLang="en-US" dirty="0"/>
              <a:t>2000 U.S. Presidential election closely contested</a:t>
            </a:r>
          </a:p>
          <a:p>
            <a:r>
              <a:rPr lang="en-US" altLang="en-US" dirty="0"/>
              <a:t>Florida pivotal state</a:t>
            </a:r>
          </a:p>
          <a:p>
            <a:r>
              <a:rPr lang="en-US" altLang="en-US" dirty="0"/>
              <a:t>Most Florida counties used keypunch voting machines</a:t>
            </a:r>
          </a:p>
          <a:p>
            <a:r>
              <a:rPr lang="en-US" altLang="en-US" dirty="0"/>
              <a:t>Two voting irregularities traced to these machines</a:t>
            </a:r>
          </a:p>
          <a:p>
            <a:pPr lvl="1"/>
            <a:r>
              <a:rPr lang="en-US" altLang="en-US" dirty="0"/>
              <a:t>Hanging chad</a:t>
            </a:r>
          </a:p>
          <a:p>
            <a:pPr lvl="1"/>
            <a:r>
              <a:rPr lang="en-US" altLang="en-US" dirty="0"/>
              <a:t>“Butterfly ballot” in Palm Beach County</a:t>
            </a:r>
          </a:p>
        </p:txBody>
      </p:sp>
    </p:spTree>
    <p:extLst>
      <p:ext uri="{BB962C8B-B14F-4D97-AF65-F5344CB8AC3E}">
        <p14:creationId xmlns:p14="http://schemas.microsoft.com/office/powerpoint/2010/main" val="2936302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5546782"/>
            <a:ext cx="8229600" cy="762993"/>
          </a:xfrm>
        </p:spPr>
        <p:txBody>
          <a:bodyPr/>
          <a:lstStyle/>
          <a:p>
            <a:pPr marL="432" indent="0">
              <a:buNone/>
            </a:pPr>
            <a:r>
              <a:rPr lang="en-US" altLang="en-US" sz="1600" dirty="0">
                <a:sym typeface="Symbol" panose="05050102010706020507" pitchFamily="18" charset="2"/>
              </a:rPr>
              <a:t>The layout of the “butterfly ballot” apparently led thousands of Palm Beach County, Florida, voters supporting candidate Al Gore to punch the hole associated with Pat Buchanan by mistake. (A</a:t>
            </a:r>
            <a:r>
              <a:rPr lang="en-US" altLang="en-US" sz="100" dirty="0">
                <a:sym typeface="Symbol" panose="05050102010706020507" pitchFamily="18" charset="2"/>
              </a:rPr>
              <a:t> </a:t>
            </a:r>
            <a:r>
              <a:rPr lang="en-US" altLang="en-US" sz="1600" dirty="0">
                <a:sym typeface="Symbol" panose="05050102010706020507" pitchFamily="18" charset="2"/>
              </a:rPr>
              <a:t>P Photo/Gary I. Rothstein)</a:t>
            </a:r>
            <a:endParaRPr lang="en-US" altLang="en-US" sz="1600" dirty="0"/>
          </a:p>
        </p:txBody>
      </p:sp>
      <p:pic>
        <p:nvPicPr>
          <p:cNvPr id="4" name="Picture 3" descr="This is an image of a ballot showing candidates for president and vice president of America from ten parties, plus a space for write in candida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494" y="1466883"/>
            <a:ext cx="6203013" cy="3958738"/>
          </a:xfrm>
          <a:prstGeom prst="rect">
            <a:avLst/>
          </a:prstGeom>
        </p:spPr>
      </p:pic>
      <p:sp>
        <p:nvSpPr>
          <p:cNvPr id="2" name="Title 1"/>
          <p:cNvSpPr>
            <a:spLocks noGrp="1"/>
          </p:cNvSpPr>
          <p:nvPr>
            <p:ph type="title"/>
          </p:nvPr>
        </p:nvSpPr>
        <p:spPr/>
        <p:txBody>
          <a:bodyPr/>
          <a:lstStyle/>
          <a:p>
            <a:r>
              <a:rPr lang="en-US" altLang="en-US" dirty="0"/>
              <a:t>The Infamous “Butterfly Ballot”</a:t>
            </a:r>
            <a:endParaRPr lang="en-IN" dirty="0"/>
          </a:p>
        </p:txBody>
      </p:sp>
    </p:spTree>
    <p:extLst>
      <p:ext uri="{BB962C8B-B14F-4D97-AF65-F5344CB8AC3E}">
        <p14:creationId xmlns:p14="http://schemas.microsoft.com/office/powerpoint/2010/main" val="249695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Benefits of Online Voting</a:t>
            </a:r>
            <a:endParaRPr lang="en-IN" dirty="0"/>
          </a:p>
        </p:txBody>
      </p:sp>
      <p:sp>
        <p:nvSpPr>
          <p:cNvPr id="3" name="Content Placeholder 2"/>
          <p:cNvSpPr>
            <a:spLocks noGrp="1"/>
          </p:cNvSpPr>
          <p:nvPr>
            <p:ph sz="quarter" idx="13"/>
          </p:nvPr>
        </p:nvSpPr>
        <p:spPr/>
        <p:txBody>
          <a:bodyPr/>
          <a:lstStyle/>
          <a:p>
            <a:r>
              <a:rPr lang="en-US" altLang="en-US" dirty="0"/>
              <a:t>More people would vote</a:t>
            </a:r>
            <a:endParaRPr lang="en-US" altLang="en-US" dirty="0">
              <a:sym typeface="Symbol" panose="05050102010706020507" pitchFamily="18" charset="2"/>
            </a:endParaRPr>
          </a:p>
          <a:p>
            <a:r>
              <a:rPr lang="en-US" altLang="en-US" dirty="0"/>
              <a:t>Votes would be counted more quickly</a:t>
            </a:r>
          </a:p>
          <a:p>
            <a:r>
              <a:rPr lang="en-US" altLang="en-US" dirty="0"/>
              <a:t>No ambiguity with electronic votes</a:t>
            </a:r>
          </a:p>
          <a:p>
            <a:r>
              <a:rPr lang="en-US" altLang="en-US" dirty="0"/>
              <a:t>Cost less money</a:t>
            </a:r>
          </a:p>
          <a:p>
            <a:r>
              <a:rPr lang="en-US" altLang="en-US" dirty="0"/>
              <a:t>Eliminate ballot box tampering</a:t>
            </a:r>
          </a:p>
          <a:p>
            <a:r>
              <a:rPr lang="en-US" altLang="en-US" dirty="0"/>
              <a:t>Software can prevent accidental over-voting</a:t>
            </a:r>
          </a:p>
          <a:p>
            <a:r>
              <a:rPr lang="en-US" altLang="en-US" dirty="0"/>
              <a:t>Software can prevent under-voting</a:t>
            </a:r>
          </a:p>
        </p:txBody>
      </p:sp>
    </p:spTree>
    <p:extLst>
      <p:ext uri="{BB962C8B-B14F-4D97-AF65-F5344CB8AC3E}">
        <p14:creationId xmlns:p14="http://schemas.microsoft.com/office/powerpoint/2010/main" val="17085250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Risks of Online Voting</a:t>
            </a:r>
            <a:endParaRPr lang="en-IN" dirty="0"/>
          </a:p>
        </p:txBody>
      </p:sp>
      <p:sp>
        <p:nvSpPr>
          <p:cNvPr id="3" name="Content Placeholder 2"/>
          <p:cNvSpPr>
            <a:spLocks noGrp="1"/>
          </p:cNvSpPr>
          <p:nvPr>
            <p:ph sz="quarter" idx="13"/>
          </p:nvPr>
        </p:nvSpPr>
        <p:spPr/>
        <p:txBody>
          <a:bodyPr/>
          <a:lstStyle/>
          <a:p>
            <a:r>
              <a:rPr lang="en-US" altLang="en-US" sz="2200" dirty="0"/>
              <a:t>Gives unfair advantage to those with home computers</a:t>
            </a:r>
          </a:p>
          <a:p>
            <a:r>
              <a:rPr lang="en-US" altLang="en-US" sz="2200" dirty="0"/>
              <a:t>More difficult to preserve voter privacy</a:t>
            </a:r>
          </a:p>
          <a:p>
            <a:r>
              <a:rPr lang="en-US" altLang="en-US" sz="2200" dirty="0"/>
              <a:t>More opportunities for vote selling</a:t>
            </a:r>
          </a:p>
          <a:p>
            <a:r>
              <a:rPr lang="en-US" altLang="en-US" sz="2200" dirty="0"/>
              <a:t>Obvious target for a D</a:t>
            </a:r>
            <a:r>
              <a:rPr lang="en-US" altLang="en-US" sz="100" dirty="0"/>
              <a:t> </a:t>
            </a:r>
            <a:r>
              <a:rPr lang="en-US" altLang="en-US" sz="2200" dirty="0"/>
              <a:t>D</a:t>
            </a:r>
            <a:r>
              <a:rPr lang="en-US" altLang="en-US" sz="100" dirty="0"/>
              <a:t> </a:t>
            </a:r>
            <a:r>
              <a:rPr lang="en-US" altLang="en-US" sz="2200" dirty="0"/>
              <a:t>o</a:t>
            </a:r>
            <a:r>
              <a:rPr lang="en-US" altLang="en-US" sz="100" dirty="0"/>
              <a:t> </a:t>
            </a:r>
            <a:r>
              <a:rPr lang="en-US" altLang="en-US" sz="2200" dirty="0"/>
              <a:t>S attack</a:t>
            </a:r>
          </a:p>
          <a:p>
            <a:r>
              <a:rPr lang="en-US" altLang="en-US" sz="2200" dirty="0"/>
              <a:t>Security of election depends on security of home computers</a:t>
            </a:r>
          </a:p>
          <a:p>
            <a:r>
              <a:rPr lang="en-US" altLang="en-US" sz="2200" dirty="0"/>
              <a:t>Susceptible to vote-changing virus or remote access Trojan</a:t>
            </a:r>
          </a:p>
          <a:p>
            <a:r>
              <a:rPr lang="en-US" altLang="en-US" sz="2200" dirty="0"/>
              <a:t>Susceptible to phony vote servers</a:t>
            </a:r>
          </a:p>
          <a:p>
            <a:r>
              <a:rPr lang="en-US" altLang="en-US" sz="2200" dirty="0"/>
              <a:t>No paper copies of ballots for auditing or recounts</a:t>
            </a:r>
          </a:p>
        </p:txBody>
      </p:sp>
    </p:spTree>
    <p:extLst>
      <p:ext uri="{BB962C8B-B14F-4D97-AF65-F5344CB8AC3E}">
        <p14:creationId xmlns:p14="http://schemas.microsoft.com/office/powerpoint/2010/main" val="3519611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Utilitarian Analysis</a:t>
            </a:r>
            <a:endParaRPr lang="en-IN" dirty="0"/>
          </a:p>
        </p:txBody>
      </p:sp>
      <p:sp>
        <p:nvSpPr>
          <p:cNvPr id="4" name="Content Placeholder 3"/>
          <p:cNvSpPr>
            <a:spLocks noGrp="1"/>
          </p:cNvSpPr>
          <p:nvPr>
            <p:ph sz="quarter" idx="13"/>
          </p:nvPr>
        </p:nvSpPr>
        <p:spPr>
          <a:xfrm>
            <a:off x="457200" y="1556327"/>
            <a:ext cx="8321040" cy="4762177"/>
          </a:xfrm>
        </p:spPr>
        <p:txBody>
          <a:bodyPr/>
          <a:lstStyle/>
          <a:p>
            <a:r>
              <a:rPr lang="en-US" altLang="en-US" sz="2200" dirty="0"/>
              <a:t>Suppose online voting replaced traditional voting</a:t>
            </a:r>
          </a:p>
          <a:p>
            <a:r>
              <a:rPr lang="en-US" altLang="en-US" sz="2200" dirty="0"/>
              <a:t>Benefit: Time savings</a:t>
            </a:r>
          </a:p>
          <a:p>
            <a:pPr lvl="1"/>
            <a:r>
              <a:rPr lang="en-US" altLang="en-US" sz="2200" dirty="0"/>
              <a:t>Assume 50% of adults actually vote</a:t>
            </a:r>
          </a:p>
          <a:p>
            <a:pPr lvl="1"/>
            <a:r>
              <a:rPr lang="en-US" altLang="en-US" sz="2200" dirty="0"/>
              <a:t>Suppose voter saves 1 hour by voting online</a:t>
            </a:r>
          </a:p>
          <a:p>
            <a:pPr marL="741600" lvl="1"/>
            <a:r>
              <a:rPr lang="en-US" altLang="en-US" sz="2200" dirty="0"/>
              <a:t>Average pay in U.S. is $21.00/hour</a:t>
            </a:r>
          </a:p>
          <a:p>
            <a:pPr marL="741600" lvl="1"/>
            <a:r>
              <a:rPr lang="en-US" altLang="en-US" sz="2200" dirty="0"/>
              <a:t>Time savings worth $10.50 per adult American</a:t>
            </a:r>
          </a:p>
          <a:p>
            <a:pPr marL="255600"/>
            <a:r>
              <a:rPr lang="en-US" altLang="en-US" sz="2200" dirty="0"/>
              <a:t>Harm of D</a:t>
            </a:r>
            <a:r>
              <a:rPr lang="en-US" altLang="en-US" sz="100" dirty="0"/>
              <a:t> </a:t>
            </a:r>
            <a:r>
              <a:rPr lang="en-US" altLang="en-US" sz="2200" dirty="0"/>
              <a:t>D</a:t>
            </a:r>
            <a:r>
              <a:rPr lang="en-US" altLang="en-US" sz="100" dirty="0"/>
              <a:t> </a:t>
            </a:r>
            <a:r>
              <a:rPr lang="en-US" altLang="en-US" sz="2200" dirty="0"/>
              <a:t>o</a:t>
            </a:r>
            <a:r>
              <a:rPr lang="en-US" altLang="en-US" sz="100" dirty="0"/>
              <a:t> </a:t>
            </a:r>
            <a:r>
              <a:rPr lang="en-US" altLang="en-US" sz="2200" dirty="0"/>
              <a:t>S attack difficult to determine</a:t>
            </a:r>
          </a:p>
          <a:p>
            <a:pPr marL="741600" lvl="1"/>
            <a:r>
              <a:rPr lang="en-US" altLang="en-US" sz="2200" dirty="0"/>
              <a:t>What is probability of a D</a:t>
            </a:r>
            <a:r>
              <a:rPr lang="en-US" altLang="en-US" sz="100" dirty="0"/>
              <a:t> </a:t>
            </a:r>
            <a:r>
              <a:rPr lang="en-US" altLang="en-US" sz="2200" dirty="0" err="1"/>
              <a:t>D</a:t>
            </a:r>
            <a:r>
              <a:rPr lang="en-US" altLang="en-US" sz="100" dirty="0"/>
              <a:t> </a:t>
            </a:r>
            <a:r>
              <a:rPr lang="en-US" altLang="en-US" sz="2200" dirty="0"/>
              <a:t>o</a:t>
            </a:r>
            <a:r>
              <a:rPr lang="en-US" altLang="en-US" sz="100" dirty="0"/>
              <a:t> </a:t>
            </a:r>
            <a:r>
              <a:rPr lang="en-US" altLang="en-US" sz="2200" dirty="0"/>
              <a:t>S attack?</a:t>
            </a:r>
          </a:p>
          <a:p>
            <a:pPr marL="741600" lvl="1"/>
            <a:r>
              <a:rPr lang="en-US" altLang="en-US" sz="2200" dirty="0"/>
              <a:t>What is the probability an attack would succeed?</a:t>
            </a:r>
          </a:p>
          <a:p>
            <a:pPr marL="741600" lvl="1"/>
            <a:r>
              <a:rPr lang="en-US" altLang="en-US" sz="2200" dirty="0"/>
              <a:t>What is the probability a successful attack would change the outcome of the election?</a:t>
            </a:r>
            <a:endParaRPr lang="en-US" sz="2200" dirty="0"/>
          </a:p>
        </p:txBody>
      </p:sp>
    </p:spTree>
    <p:extLst>
      <p:ext uri="{BB962C8B-B14F-4D97-AF65-F5344CB8AC3E}">
        <p14:creationId xmlns:p14="http://schemas.microsoft.com/office/powerpoint/2010/main" val="10872683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en-US" dirty="0"/>
              <a:t>Kantian Analysis </a:t>
            </a:r>
            <a:r>
              <a:rPr lang="en-US" altLang="en-US" sz="2000" b="0" dirty="0"/>
              <a:t>(2 of 2)</a:t>
            </a:r>
            <a:endParaRPr lang="en-IN" sz="2000" b="0" dirty="0"/>
          </a:p>
        </p:txBody>
      </p:sp>
      <p:sp>
        <p:nvSpPr>
          <p:cNvPr id="7" name="Content Placeholder 6"/>
          <p:cNvSpPr>
            <a:spLocks noGrp="1"/>
          </p:cNvSpPr>
          <p:nvPr>
            <p:ph sz="quarter" idx="13"/>
          </p:nvPr>
        </p:nvSpPr>
        <p:spPr/>
        <p:txBody>
          <a:bodyPr/>
          <a:lstStyle/>
          <a:p>
            <a:r>
              <a:rPr lang="en-US" altLang="en-US" dirty="0"/>
              <a:t>The will of each voter should be reflected in that voter’s ballot</a:t>
            </a:r>
          </a:p>
          <a:p>
            <a:r>
              <a:rPr lang="en-US" altLang="en-US" dirty="0"/>
              <a:t>The integrity of each ballot is paramount</a:t>
            </a:r>
          </a:p>
          <a:p>
            <a:r>
              <a:rPr lang="en-US" altLang="en-US" dirty="0"/>
              <a:t>Ability to do a recount necessary to guarantee integrity of each ballot</a:t>
            </a:r>
          </a:p>
          <a:p>
            <a:r>
              <a:rPr lang="en-US" altLang="en-US" dirty="0"/>
              <a:t>There should be a paper record of every vote</a:t>
            </a:r>
          </a:p>
          <a:p>
            <a:r>
              <a:rPr lang="en-US" altLang="en-US" dirty="0"/>
              <a:t>Eliminating paper records to save time and/or money is wrong</a:t>
            </a:r>
          </a:p>
        </p:txBody>
      </p:sp>
    </p:spTree>
    <p:extLst>
      <p:ext uri="{BB962C8B-B14F-4D97-AF65-F5344CB8AC3E}">
        <p14:creationId xmlns:p14="http://schemas.microsoft.com/office/powerpoint/2010/main" val="2392789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Conclusions</a:t>
            </a:r>
            <a:endParaRPr lang="en-IN" dirty="0"/>
          </a:p>
        </p:txBody>
      </p:sp>
      <p:sp>
        <p:nvSpPr>
          <p:cNvPr id="3" name="Content Placeholder 2"/>
          <p:cNvSpPr>
            <a:spLocks noGrp="1"/>
          </p:cNvSpPr>
          <p:nvPr>
            <p:ph sz="quarter" idx="13"/>
          </p:nvPr>
        </p:nvSpPr>
        <p:spPr/>
        <p:txBody>
          <a:bodyPr/>
          <a:lstStyle/>
          <a:p>
            <a:r>
              <a:rPr lang="en-US" altLang="en-US" dirty="0"/>
              <a:t>Existing systems are highly localized</a:t>
            </a:r>
          </a:p>
          <a:p>
            <a:r>
              <a:rPr lang="en-US" altLang="en-US" dirty="0"/>
              <a:t>Widespread tainting more possible with online system</a:t>
            </a:r>
          </a:p>
          <a:p>
            <a:r>
              <a:rPr lang="en-US" altLang="en-US" dirty="0"/>
              <a:t>No paper records with online system</a:t>
            </a:r>
          </a:p>
          <a:p>
            <a:r>
              <a:rPr lang="en-US" altLang="en-US" dirty="0"/>
              <a:t>Evidence of tampering with online elections</a:t>
            </a:r>
          </a:p>
          <a:p>
            <a:r>
              <a:rPr lang="en-US" altLang="en-US" dirty="0"/>
              <a:t>Relying on security of home computers means system vulnerable to fraud</a:t>
            </a:r>
          </a:p>
          <a:p>
            <a:r>
              <a:rPr lang="en-US" altLang="en-US" dirty="0"/>
              <a:t>All in all, strong case for not allowing online voting</a:t>
            </a:r>
          </a:p>
        </p:txBody>
      </p:sp>
    </p:spTree>
    <p:extLst>
      <p:ext uri="{BB962C8B-B14F-4D97-AF65-F5344CB8AC3E}">
        <p14:creationId xmlns:p14="http://schemas.microsoft.com/office/powerpoint/2010/main" val="3595315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a:t>
            </a:r>
            <a:endParaRPr lang="en-IN" dirty="0"/>
          </a:p>
        </p:txBody>
      </p:sp>
      <p:sp>
        <p:nvSpPr>
          <p:cNvPr id="3" name="Content Placeholder 2"/>
          <p:cNvSpPr>
            <a:spLocks noGrp="1"/>
          </p:cNvSpPr>
          <p:nvPr>
            <p:ph sz="quarter" idx="13"/>
          </p:nvPr>
        </p:nvSpPr>
        <p:spPr/>
        <p:txBody>
          <a:bodyPr/>
          <a:lstStyle/>
          <a:p>
            <a:r>
              <a:rPr lang="en-US" altLang="en-US" dirty="0"/>
              <a:t>We all have something to lose if computer systems are insecure</a:t>
            </a:r>
          </a:p>
          <a:p>
            <a:r>
              <a:rPr lang="en-US" altLang="en-US" dirty="0"/>
              <a:t>Security often a trade-off between safety and convenience</a:t>
            </a:r>
          </a:p>
          <a:p>
            <a:r>
              <a:rPr lang="en-US" altLang="en-US" dirty="0"/>
              <a:t>Many ways for personal computers to become infected with malware</a:t>
            </a:r>
          </a:p>
          <a:p>
            <a:r>
              <a:rPr lang="en-US" altLang="en-US" dirty="0"/>
              <a:t>New twist: malware infecting Internet-of-Things devices</a:t>
            </a:r>
          </a:p>
          <a:p>
            <a:r>
              <a:rPr lang="en-US" altLang="en-US" dirty="0"/>
              <a:t>Cyber attacks becoming more common – at what point does a cyber attack become an act of war?</a:t>
            </a:r>
          </a:p>
        </p:txBody>
      </p:sp>
    </p:spTree>
    <p:extLst>
      <p:ext uri="{BB962C8B-B14F-4D97-AF65-F5344CB8AC3E}">
        <p14:creationId xmlns:p14="http://schemas.microsoft.com/office/powerpoint/2010/main" val="610867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latin typeface="Arial (Headings)"/>
                <a:cs typeface="Times New Roman" panose="02020603050405020304" pitchFamily="18" charset="0"/>
              </a:rPr>
              <a:t>Copyright</a:t>
            </a:r>
          </a:p>
        </p:txBody>
      </p:sp>
    </p:spTree>
    <p:extLst>
      <p:ext uri="{BB962C8B-B14F-4D97-AF65-F5344CB8AC3E}">
        <p14:creationId xmlns:p14="http://schemas.microsoft.com/office/powerpoint/2010/main" val="1056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tLang="en-US" dirty="0"/>
              <a:t>7.2 Hacking</a:t>
            </a:r>
            <a:endParaRPr lang="en-IN" dirty="0"/>
          </a:p>
        </p:txBody>
      </p:sp>
    </p:spTree>
    <p:extLst>
      <p:ext uri="{BB962C8B-B14F-4D97-AF65-F5344CB8AC3E}">
        <p14:creationId xmlns:p14="http://schemas.microsoft.com/office/powerpoint/2010/main" val="27921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Hackers, Past and Present</a:t>
            </a:r>
            <a:endParaRPr lang="en-IN" dirty="0"/>
          </a:p>
        </p:txBody>
      </p:sp>
      <p:sp>
        <p:nvSpPr>
          <p:cNvPr id="5" name="Content Placeholder 4"/>
          <p:cNvSpPr>
            <a:spLocks noGrp="1"/>
          </p:cNvSpPr>
          <p:nvPr>
            <p:ph sz="quarter" idx="13"/>
          </p:nvPr>
        </p:nvSpPr>
        <p:spPr/>
        <p:txBody>
          <a:bodyPr/>
          <a:lstStyle/>
          <a:p>
            <a:r>
              <a:rPr lang="en-US" altLang="en-US" dirty="0"/>
              <a:t>Original meaning of hacker: explorer, risk taker, system innovator</a:t>
            </a:r>
          </a:p>
          <a:p>
            <a:pPr lvl="1"/>
            <a:r>
              <a:rPr lang="en-US" altLang="en-US" dirty="0"/>
              <a:t>M</a:t>
            </a:r>
            <a:r>
              <a:rPr lang="en-US" altLang="en-US" sz="100" dirty="0"/>
              <a:t> </a:t>
            </a:r>
            <a:r>
              <a:rPr lang="en-US" altLang="en-US" dirty="0"/>
              <a:t>I</a:t>
            </a:r>
            <a:r>
              <a:rPr lang="en-US" altLang="en-US" sz="100" dirty="0"/>
              <a:t> </a:t>
            </a:r>
            <a:r>
              <a:rPr lang="en-US" altLang="en-US" dirty="0"/>
              <a:t>T’s Tech Model Railroad Club in 1950s</a:t>
            </a:r>
          </a:p>
          <a:p>
            <a:r>
              <a:rPr lang="en-US" altLang="en-US" dirty="0"/>
              <a:t>1960s-1980s: Focus shifted from electronics to computers and networks</a:t>
            </a:r>
          </a:p>
          <a:p>
            <a:pPr lvl="1"/>
            <a:r>
              <a:rPr lang="en-US" altLang="en-US" dirty="0"/>
              <a:t>1983 movie </a:t>
            </a:r>
            <a:r>
              <a:rPr lang="en-US" altLang="en-US" b="1" dirty="0"/>
              <a:t>WarGames</a:t>
            </a:r>
          </a:p>
          <a:p>
            <a:r>
              <a:rPr lang="en-US" altLang="en-US" dirty="0"/>
              <a:t>Modern meaning of hacker: someone who gains unauthorized access to computers and computer networks</a:t>
            </a:r>
          </a:p>
        </p:txBody>
      </p:sp>
    </p:spTree>
    <p:extLst>
      <p:ext uri="{BB962C8B-B14F-4D97-AF65-F5344CB8AC3E}">
        <p14:creationId xmlns:p14="http://schemas.microsoft.com/office/powerpoint/2010/main" val="313061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Obtaining Login Names, Passwords</a:t>
            </a:r>
            <a:endParaRPr lang="en-IN" dirty="0"/>
          </a:p>
        </p:txBody>
      </p:sp>
      <p:sp>
        <p:nvSpPr>
          <p:cNvPr id="3" name="Content Placeholder 2"/>
          <p:cNvSpPr>
            <a:spLocks noGrp="1"/>
          </p:cNvSpPr>
          <p:nvPr>
            <p:ph sz="quarter" idx="13"/>
          </p:nvPr>
        </p:nvSpPr>
        <p:spPr/>
        <p:txBody>
          <a:bodyPr/>
          <a:lstStyle/>
          <a:p>
            <a:r>
              <a:rPr lang="en-US" altLang="en-US" dirty="0"/>
              <a:t>Eavesdropping</a:t>
            </a:r>
          </a:p>
          <a:p>
            <a:r>
              <a:rPr lang="en-US" altLang="en-US" dirty="0"/>
              <a:t>Dumpster diving</a:t>
            </a:r>
          </a:p>
          <a:p>
            <a:r>
              <a:rPr lang="en-US" altLang="en-US" dirty="0"/>
              <a:t>Social engineering</a:t>
            </a:r>
          </a:p>
          <a:p>
            <a:r>
              <a:rPr lang="en-US" altLang="en-US" dirty="0"/>
              <a:t>Brute-force searches</a:t>
            </a:r>
          </a:p>
          <a:p>
            <a:r>
              <a:rPr lang="en-US" altLang="en-US" dirty="0"/>
              <a:t>Dictionary attacks</a:t>
            </a:r>
          </a:p>
        </p:txBody>
      </p:sp>
    </p:spTree>
    <p:extLst>
      <p:ext uri="{BB962C8B-B14F-4D97-AF65-F5344CB8AC3E}">
        <p14:creationId xmlns:p14="http://schemas.microsoft.com/office/powerpoint/2010/main" val="1150822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Password Dos and Don’ts</a:t>
            </a:r>
            <a:endParaRPr lang="en-IN" dirty="0"/>
          </a:p>
        </p:txBody>
      </p:sp>
      <p:sp>
        <p:nvSpPr>
          <p:cNvPr id="3" name="Content Placeholder 2"/>
          <p:cNvSpPr>
            <a:spLocks noGrp="1"/>
          </p:cNvSpPr>
          <p:nvPr>
            <p:ph sz="quarter" idx="13"/>
          </p:nvPr>
        </p:nvSpPr>
        <p:spPr/>
        <p:txBody>
          <a:bodyPr/>
          <a:lstStyle/>
          <a:p>
            <a:r>
              <a:rPr lang="en-US" altLang="en-US" dirty="0"/>
              <a:t>Do not use short passwords.</a:t>
            </a:r>
          </a:p>
          <a:p>
            <a:r>
              <a:rPr lang="en-US" altLang="en-US" dirty="0"/>
              <a:t>Do not rely solely on words from the dictionary.</a:t>
            </a:r>
          </a:p>
          <a:p>
            <a:r>
              <a:rPr lang="en-US" altLang="en-US" dirty="0"/>
              <a:t>Do not rely on substituting numbers for letters.</a:t>
            </a:r>
          </a:p>
          <a:p>
            <a:r>
              <a:rPr lang="en-US" altLang="en-US" dirty="0"/>
              <a:t>Do not reuse passwords.</a:t>
            </a:r>
          </a:p>
          <a:p>
            <a:r>
              <a:rPr lang="en-US" altLang="en-US" dirty="0"/>
              <a:t>Give ridiculous answers to security questions.</a:t>
            </a:r>
          </a:p>
          <a:p>
            <a:r>
              <a:rPr lang="en-US" altLang="en-US" dirty="0"/>
              <a:t>Enable two-factor authentication if available.</a:t>
            </a:r>
          </a:p>
          <a:p>
            <a:r>
              <a:rPr lang="en-US" altLang="en-US" dirty="0"/>
              <a:t>Have password recoveries sent to a secure email address.</a:t>
            </a:r>
          </a:p>
        </p:txBody>
      </p:sp>
    </p:spTree>
    <p:extLst>
      <p:ext uri="{BB962C8B-B14F-4D97-AF65-F5344CB8AC3E}">
        <p14:creationId xmlns:p14="http://schemas.microsoft.com/office/powerpoint/2010/main" val="377231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Computer Fraud and Abuse Act</a:t>
            </a:r>
            <a:endParaRPr lang="en-IN" dirty="0"/>
          </a:p>
        </p:txBody>
      </p:sp>
      <p:sp>
        <p:nvSpPr>
          <p:cNvPr id="3" name="Content Placeholder 2"/>
          <p:cNvSpPr>
            <a:spLocks noGrp="1"/>
          </p:cNvSpPr>
          <p:nvPr>
            <p:ph sz="quarter" idx="13"/>
          </p:nvPr>
        </p:nvSpPr>
        <p:spPr/>
        <p:txBody>
          <a:bodyPr/>
          <a:lstStyle/>
          <a:p>
            <a:r>
              <a:rPr lang="en-US" altLang="en-US" dirty="0"/>
              <a:t>Criminalizes wide variety of hacker-related activities</a:t>
            </a:r>
          </a:p>
          <a:p>
            <a:pPr lvl="1"/>
            <a:r>
              <a:rPr lang="en-US" altLang="en-US" dirty="0"/>
              <a:t>Transmitting code that damages a computer</a:t>
            </a:r>
          </a:p>
          <a:p>
            <a:pPr lvl="1"/>
            <a:r>
              <a:rPr lang="en-US" altLang="en-US" dirty="0"/>
              <a:t>Accessing any Internet-connected computer without authorization</a:t>
            </a:r>
          </a:p>
          <a:p>
            <a:pPr lvl="1"/>
            <a:r>
              <a:rPr lang="en-US" altLang="en-US" dirty="0"/>
              <a:t>Transmitting classified government information</a:t>
            </a:r>
          </a:p>
          <a:p>
            <a:pPr lvl="1"/>
            <a:r>
              <a:rPr lang="en-US" altLang="en-US" dirty="0"/>
              <a:t>Trafficking in computer passwords</a:t>
            </a:r>
          </a:p>
          <a:p>
            <a:pPr lvl="1"/>
            <a:r>
              <a:rPr lang="en-US" altLang="en-US" dirty="0"/>
              <a:t>Computer fraud</a:t>
            </a:r>
          </a:p>
          <a:p>
            <a:pPr lvl="1"/>
            <a:r>
              <a:rPr lang="en-US" altLang="en-US" dirty="0"/>
              <a:t>Computer extortion</a:t>
            </a:r>
          </a:p>
          <a:p>
            <a:r>
              <a:rPr lang="en-US" altLang="en-US" dirty="0"/>
              <a:t>Maximum penalty: 20 years in prison and $250,000 fine</a:t>
            </a:r>
          </a:p>
        </p:txBody>
      </p:sp>
    </p:spTree>
    <p:extLst>
      <p:ext uri="{BB962C8B-B14F-4D97-AF65-F5344CB8AC3E}">
        <p14:creationId xmlns:p14="http://schemas.microsoft.com/office/powerpoint/2010/main" val="646513408"/>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10528</TotalTime>
  <Words>2213</Words>
  <Application>Microsoft Office PowerPoint</Application>
  <PresentationFormat>On-screen Show (4:3)</PresentationFormat>
  <Paragraphs>267</Paragraphs>
  <Slides>49</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49</vt:i4>
      </vt:variant>
    </vt:vector>
  </HeadingPairs>
  <TitlesOfParts>
    <vt:vector size="56" baseType="lpstr">
      <vt:lpstr>Arial</vt:lpstr>
      <vt:lpstr>Arial (Headings)</vt:lpstr>
      <vt:lpstr>Noto Sans Symbols</vt:lpstr>
      <vt:lpstr>Times New Roman</vt:lpstr>
      <vt:lpstr>Verdana</vt:lpstr>
      <vt:lpstr>508 Lecture</vt:lpstr>
      <vt:lpstr>1_508 Lecture</vt:lpstr>
      <vt:lpstr>Ethics for the Information Age</vt:lpstr>
      <vt:lpstr>Learning Objectives</vt:lpstr>
      <vt:lpstr>7.1 Introduction </vt:lpstr>
      <vt:lpstr>7.1 Introduction</vt:lpstr>
      <vt:lpstr>7.2 Hacking</vt:lpstr>
      <vt:lpstr>Hackers, Past and Present</vt:lpstr>
      <vt:lpstr>Obtaining Login Names, Passwords</vt:lpstr>
      <vt:lpstr>Password Dos and Don’ts</vt:lpstr>
      <vt:lpstr>Computer Fraud and Abuse Act</vt:lpstr>
      <vt:lpstr>Electronic Communications Privacy Act</vt:lpstr>
      <vt:lpstr>Sidejacking</vt:lpstr>
      <vt:lpstr>Case Study: Firesheep</vt:lpstr>
      <vt:lpstr>Act Utilitarian Analysis</vt:lpstr>
      <vt:lpstr>Virtue Ethics Analysis</vt:lpstr>
      <vt:lpstr>Kantian Analysis (1 of 2)</vt:lpstr>
      <vt:lpstr>7.3 Malware</vt:lpstr>
      <vt:lpstr>Viruses</vt:lpstr>
      <vt:lpstr>One Way a Virus Can Replicate</vt:lpstr>
      <vt:lpstr>Email Attachment with Possible Virus</vt:lpstr>
      <vt:lpstr>How an Email Virus Spreads</vt:lpstr>
      <vt:lpstr>Antivirus Software Packages</vt:lpstr>
      <vt:lpstr>Worm</vt:lpstr>
      <vt:lpstr>Worm Propagation</vt:lpstr>
      <vt:lpstr>The Internet Worm</vt:lpstr>
      <vt:lpstr>Ethical Evaluation (1 of 2)</vt:lpstr>
      <vt:lpstr>Ethical Evaluation (2 of 2)</vt:lpstr>
      <vt:lpstr>Cross-Site Scripting</vt:lpstr>
      <vt:lpstr>Drive-By Downloads</vt:lpstr>
      <vt:lpstr>Trojan Horses and Backdoor Trojans</vt:lpstr>
      <vt:lpstr>Ransomware</vt:lpstr>
      <vt:lpstr>Spyware and Adware</vt:lpstr>
      <vt:lpstr>Bots</vt:lpstr>
      <vt:lpstr>Bots and Botnets</vt:lpstr>
      <vt:lpstr>7.4 Cyber Crime and Cyber Attacks</vt:lpstr>
      <vt:lpstr>Phishing and Spear-Phishing</vt:lpstr>
      <vt:lpstr>Denial-of-Service and Distributed Denial-of-Service Attacks</vt:lpstr>
      <vt:lpstr>Fourth of July Attacks</vt:lpstr>
      <vt:lpstr>Supervisory Control and Data Acquisition (S C A D A) Systems</vt:lpstr>
      <vt:lpstr>S C A D A Systems Carry Security Risks</vt:lpstr>
      <vt:lpstr>7.5 Online Voting</vt:lpstr>
      <vt:lpstr>Motivation for Online Voting</vt:lpstr>
      <vt:lpstr>The Infamous “Butterfly Ballot”</vt:lpstr>
      <vt:lpstr>Benefits of Online Voting</vt:lpstr>
      <vt:lpstr>Risks of Online Voting</vt:lpstr>
      <vt:lpstr>Utilitarian Analysis</vt:lpstr>
      <vt:lpstr>Kantian Analysis (2 of 2)</vt:lpstr>
      <vt:lpstr>Conclusions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for the Information Age, Eighth Edition, Chapter 7, Computer and Network Security</dc:title>
  <dc:subject>SEG-ABSE</dc:subject>
  <dc:creator>Quinn</dc:creator>
  <cp:keywords>Ethics for the Information Age</cp:keywords>
  <cp:lastModifiedBy>Vasant Ramkumar</cp:lastModifiedBy>
  <cp:revision>1292</cp:revision>
  <dcterms:modified xsi:type="dcterms:W3CDTF">2023-01-01T17:22:20Z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