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47"/>
  </p:notesMasterIdLst>
  <p:sldIdLst>
    <p:sldId id="270" r:id="rId5"/>
    <p:sldId id="416" r:id="rId6"/>
    <p:sldId id="449" r:id="rId7"/>
    <p:sldId id="450" r:id="rId8"/>
    <p:sldId id="434" r:id="rId9"/>
    <p:sldId id="451" r:id="rId10"/>
    <p:sldId id="452" r:id="rId11"/>
    <p:sldId id="453" r:id="rId12"/>
    <p:sldId id="454" r:id="rId13"/>
    <p:sldId id="488" r:id="rId14"/>
    <p:sldId id="455" r:id="rId15"/>
    <p:sldId id="457" r:id="rId16"/>
    <p:sldId id="458" r:id="rId17"/>
    <p:sldId id="459" r:id="rId18"/>
    <p:sldId id="456" r:id="rId19"/>
    <p:sldId id="460" r:id="rId20"/>
    <p:sldId id="461" r:id="rId21"/>
    <p:sldId id="462" r:id="rId22"/>
    <p:sldId id="463" r:id="rId23"/>
    <p:sldId id="464" r:id="rId24"/>
    <p:sldId id="465" r:id="rId25"/>
    <p:sldId id="466" r:id="rId26"/>
    <p:sldId id="467" r:id="rId27"/>
    <p:sldId id="468" r:id="rId28"/>
    <p:sldId id="469" r:id="rId29"/>
    <p:sldId id="470" r:id="rId30"/>
    <p:sldId id="471" r:id="rId31"/>
    <p:sldId id="473" r:id="rId32"/>
    <p:sldId id="472" r:id="rId33"/>
    <p:sldId id="475" r:id="rId34"/>
    <p:sldId id="474" r:id="rId35"/>
    <p:sldId id="477" r:id="rId36"/>
    <p:sldId id="478" r:id="rId37"/>
    <p:sldId id="479" r:id="rId38"/>
    <p:sldId id="480" r:id="rId39"/>
    <p:sldId id="481" r:id="rId40"/>
    <p:sldId id="482" r:id="rId41"/>
    <p:sldId id="483" r:id="rId42"/>
    <p:sldId id="484" r:id="rId43"/>
    <p:sldId id="485" r:id="rId44"/>
    <p:sldId id="486" r:id="rId45"/>
    <p:sldId id="487" r:id="rId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C9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0CFFB3-EB2A-1EEB-D8B6-F76874A41D1B}" v="30" dt="2025-03-06T15:21:31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07"/>
    <p:restoredTop sz="96405"/>
  </p:normalViewPr>
  <p:slideViewPr>
    <p:cSldViewPr snapToGrid="0">
      <p:cViewPr varScale="1">
        <p:scale>
          <a:sx n="167" d="100"/>
          <a:sy n="167" d="100"/>
        </p:scale>
        <p:origin x="1184" y="184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350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A3D80-A655-BA46-BA78-6D2B65E70B0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4F83-AD07-FF49-8488-DD0CB3B0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4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34F83-AD07-FF49-8488-DD0CB3B0D4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3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51FB73-09D3-CDF2-5272-DD878FF3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12647" y="0"/>
            <a:ext cx="5919840" cy="5919840"/>
          </a:xfrm>
          <a:prstGeom prst="rect">
            <a:avLst/>
          </a:prstGeom>
        </p:spPr>
      </p:pic>
      <p:pic>
        <p:nvPicPr>
          <p:cNvPr id="8" name="Graphic 7" descr="Texas State University 125">
            <a:extLst>
              <a:ext uri="{FF2B5EF4-FFF2-40B4-BE49-F238E27FC236}">
                <a16:creationId xmlns:a16="http://schemas.microsoft.com/office/drawing/2014/main" id="{642D9F96-50C6-9F6C-3E94-9995E0331A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01" r="301"/>
          <a:stretch/>
        </p:blipFill>
        <p:spPr>
          <a:xfrm>
            <a:off x="226914" y="-65789"/>
            <a:ext cx="4255936" cy="114970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E02DB0E-61FD-E13F-C4DC-890EEA0165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3400" y="1459999"/>
            <a:ext cx="5410200" cy="1184276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8EF38D-332A-0841-BCC9-9836D87595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3400" y="2705897"/>
            <a:ext cx="4187627" cy="107043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4931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72FD3F-45FA-0C48-D0BE-80FC0E4FC4F3}"/>
              </a:ext>
            </a:extLst>
          </p:cNvPr>
          <p:cNvSpPr txBox="1"/>
          <p:nvPr userDrawn="1"/>
        </p:nvSpPr>
        <p:spPr>
          <a:xfrm>
            <a:off x="2372139" y="3498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8A0BD2-1198-DC62-4389-09B96B03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298" y="4800870"/>
            <a:ext cx="1258422" cy="2538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CA3CD5-F541-946E-FB89-A57338AC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4508" t="-936" r="-2059" b="-2165"/>
          <a:stretch/>
        </p:blipFill>
        <p:spPr>
          <a:xfrm>
            <a:off x="6813031" y="-48126"/>
            <a:ext cx="2519227" cy="53029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618178"/>
            <a:ext cx="5907061" cy="116164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2954158"/>
            <a:ext cx="5907061" cy="75514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353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79038-8C7D-EC04-C902-DE0A15DC5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298" y="4800870"/>
            <a:ext cx="1258422" cy="2538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060E06-7DC3-D0C1-EDF1-6BB8E425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71600" y="1306070"/>
            <a:ext cx="0" cy="28067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9837" y="553250"/>
            <a:ext cx="7886700" cy="227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9442" y="1253188"/>
            <a:ext cx="368732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0A72A83-2EC7-7B05-CC2A-8C0312B4C705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29440" y="2136583"/>
            <a:ext cx="3687329" cy="191198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26036" y="1253188"/>
            <a:ext cx="369010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854E18-0949-617D-A9EA-FAEBB7DCA9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26432" y="2136584"/>
            <a:ext cx="3690105" cy="1911980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400"/>
            </a:lvl1pPr>
          </a:lstStyle>
          <a:p>
            <a:pPr lvl="0"/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</a:t>
            </a:r>
          </a:p>
        </p:txBody>
      </p:sp>
    </p:spTree>
    <p:extLst>
      <p:ext uri="{BB962C8B-B14F-4D97-AF65-F5344CB8AC3E}">
        <p14:creationId xmlns:p14="http://schemas.microsoft.com/office/powerpoint/2010/main" val="42434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2F52DF-F81E-9950-FE79-BF22A07F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298" y="4800870"/>
            <a:ext cx="1258422" cy="25386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D8CB7156-0591-626F-DE5A-3C41CC33AF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0968" y="329017"/>
            <a:ext cx="2955267" cy="105864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04400" y="787392"/>
            <a:ext cx="4564502" cy="841624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US" dirty="0"/>
              <a:t>The Bobcat is a type of cat with a bobbed tail and an affinity for maroon and gold. Larger than a house cat but smaller than a cougar, it’s amazingly relentless. </a:t>
            </a:r>
          </a:p>
        </p:txBody>
      </p:sp>
      <p:sp>
        <p:nvSpPr>
          <p:cNvPr id="8" name="Picture Placeholder 7" descr="placeholder picture box">
            <a:extLst>
              <a:ext uri="{FF2B5EF4-FFF2-40B4-BE49-F238E27FC236}">
                <a16:creationId xmlns:a16="http://schemas.microsoft.com/office/drawing/2014/main" id="{F39C8431-5604-F11D-19FE-E5EA6780A8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1342" y="1865127"/>
            <a:ext cx="1828800" cy="1828800"/>
          </a:xfrm>
          <a:ln w="889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D15F21D-75F7-5AFA-416A-9895B7CC761F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251342" y="3693927"/>
            <a:ext cx="1828800" cy="544405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 algn="l">
              <a:buNone/>
              <a:defRPr sz="1100" b="0" i="0">
                <a:latin typeface="Nunito Sans" pitchFamily="2" charset="7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Bobcats’ natural adversaries include roadrunners</a:t>
            </a:r>
          </a:p>
        </p:txBody>
      </p:sp>
      <p:sp>
        <p:nvSpPr>
          <p:cNvPr id="5" name="Picture Placeholder 7" descr="placeholder picture box">
            <a:extLst>
              <a:ext uri="{FF2B5EF4-FFF2-40B4-BE49-F238E27FC236}">
                <a16:creationId xmlns:a16="http://schemas.microsoft.com/office/drawing/2014/main" id="{6E548DCD-392E-FD0E-B3B8-A69E3F17505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83832" y="1865127"/>
            <a:ext cx="1828800" cy="18288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5CE7A3D-3B35-4DB3-7B8E-213CA31661D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3679748" y="3708917"/>
            <a:ext cx="1828800" cy="544405"/>
          </a:xfrm>
        </p:spPr>
        <p:txBody>
          <a:bodyPr/>
          <a:lstStyle>
            <a:lvl1pPr marL="0" indent="0" algn="l">
              <a:buNone/>
              <a:defRPr sz="1100" b="0" i="0">
                <a:latin typeface="Nunito Sans" pitchFamily="2" charset="7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Bobcats’ natural adversaries include roadrunners</a:t>
            </a:r>
          </a:p>
        </p:txBody>
      </p:sp>
      <p:sp>
        <p:nvSpPr>
          <p:cNvPr id="4" name="Picture Placeholder 7" descr="placeholder picture box">
            <a:extLst>
              <a:ext uri="{FF2B5EF4-FFF2-40B4-BE49-F238E27FC236}">
                <a16:creationId xmlns:a16="http://schemas.microsoft.com/office/drawing/2014/main" id="{2208A3BF-2ADC-2640-83B5-E4ADB52E1A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53796" y="1865127"/>
            <a:ext cx="1828800" cy="18288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CA29EE8-0E15-41A7-ED91-2CA7B398FD7F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6153125" y="3701422"/>
            <a:ext cx="1828800" cy="544405"/>
          </a:xfrm>
        </p:spPr>
        <p:txBody>
          <a:bodyPr/>
          <a:lstStyle>
            <a:lvl1pPr marL="0" indent="0" algn="l">
              <a:buNone/>
              <a:defRPr sz="1100" b="0" i="0">
                <a:latin typeface="Nunito Sans" pitchFamily="2" charset="7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Bobcats’ natural adversaries include roadrunners</a:t>
            </a:r>
          </a:p>
        </p:txBody>
      </p:sp>
    </p:spTree>
    <p:extLst>
      <p:ext uri="{BB962C8B-B14F-4D97-AF65-F5344CB8AC3E}">
        <p14:creationId xmlns:p14="http://schemas.microsoft.com/office/powerpoint/2010/main" val="284444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A7CF1F4-91C4-F3EF-DC7E-3298343B4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352" t="21457" r="5899" b="19735"/>
          <a:stretch/>
        </p:blipFill>
        <p:spPr>
          <a:xfrm>
            <a:off x="4383935" y="-198985"/>
            <a:ext cx="4756483" cy="291693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D1CB51-7A72-0A8E-F846-4B6D42022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2900" y="387971"/>
            <a:ext cx="0" cy="38228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968" y="329017"/>
            <a:ext cx="3253538" cy="105864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968" y="2919934"/>
            <a:ext cx="8418734" cy="135239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0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376CDD-C1B5-B1E7-BFD7-D717A399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298" y="4800870"/>
            <a:ext cx="1258422" cy="253860"/>
          </a:xfrm>
          <a:prstGeom prst="rect">
            <a:avLst/>
          </a:prstGeom>
        </p:spPr>
      </p:pic>
      <p:sp>
        <p:nvSpPr>
          <p:cNvPr id="15" name="Picture Placeholder 4" descr="placeholder picture box">
            <a:extLst>
              <a:ext uri="{FF2B5EF4-FFF2-40B4-BE49-F238E27FC236}">
                <a16:creationId xmlns:a16="http://schemas.microsoft.com/office/drawing/2014/main" id="{3A7528B4-B44C-9ABD-2A5D-BB54B5065F8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9939" y="569955"/>
            <a:ext cx="2100263" cy="1424629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4" descr="placeholder picture box">
            <a:extLst>
              <a:ext uri="{FF2B5EF4-FFF2-40B4-BE49-F238E27FC236}">
                <a16:creationId xmlns:a16="http://schemas.microsoft.com/office/drawing/2014/main" id="{4B65203C-C863-D0D9-E60A-EB387FEC0F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28912" y="569955"/>
            <a:ext cx="2100263" cy="1424629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4" descr="placeholder picture box">
            <a:extLst>
              <a:ext uri="{FF2B5EF4-FFF2-40B4-BE49-F238E27FC236}">
                <a16:creationId xmlns:a16="http://schemas.microsoft.com/office/drawing/2014/main" id="{68E38C92-9C68-1563-C62A-92CFB987D9C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9939" y="2571750"/>
            <a:ext cx="2100263" cy="1424629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4" descr="placeholder picture box">
            <a:extLst>
              <a:ext uri="{FF2B5EF4-FFF2-40B4-BE49-F238E27FC236}">
                <a16:creationId xmlns:a16="http://schemas.microsoft.com/office/drawing/2014/main" id="{807288DB-37B1-1968-B550-E37E71DEE2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928912" y="2571750"/>
            <a:ext cx="2100263" cy="1424629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 descr="placeholder picture box">
            <a:extLst>
              <a:ext uri="{FF2B5EF4-FFF2-40B4-BE49-F238E27FC236}">
                <a16:creationId xmlns:a16="http://schemas.microsoft.com/office/drawing/2014/main" id="{36673A89-A30F-AFE8-AFCA-0762625297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05167" y="585401"/>
            <a:ext cx="3229233" cy="3410977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F4DB616-80E3-C773-B2F6-1D3E3DFDFB7B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5288692" y="4173376"/>
            <a:ext cx="3245708" cy="384723"/>
          </a:xfrm>
        </p:spPr>
        <p:txBody>
          <a:bodyPr/>
          <a:lstStyle>
            <a:lvl1pPr marL="0" indent="0" algn="l">
              <a:buNone/>
              <a:defRPr sz="1200" b="0" i="0">
                <a:latin typeface="Nunito Sans" pitchFamily="2" charset="7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Bobcats’ natural adversaries include roadrunners &amp; slow-moving trains.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2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376CDD-C1B5-B1E7-BFD7-D717A399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298" y="4800870"/>
            <a:ext cx="1258422" cy="253860"/>
          </a:xfrm>
          <a:prstGeom prst="rect">
            <a:avLst/>
          </a:prstGeom>
        </p:spPr>
      </p:pic>
      <p:sp>
        <p:nvSpPr>
          <p:cNvPr id="5" name="Picture Placeholder 4" descr="placeholder picture box">
            <a:extLst>
              <a:ext uri="{FF2B5EF4-FFF2-40B4-BE49-F238E27FC236}">
                <a16:creationId xmlns:a16="http://schemas.microsoft.com/office/drawing/2014/main" id="{313A2F8B-A781-AE05-927D-4E0EA0D265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3989773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4" descr="placeholder picture box">
            <a:extLst>
              <a:ext uri="{FF2B5EF4-FFF2-40B4-BE49-F238E27FC236}">
                <a16:creationId xmlns:a16="http://schemas.microsoft.com/office/drawing/2014/main" id="{74B1F555-8858-D84A-6BAD-5144ECE6404B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572000" y="0"/>
            <a:ext cx="4572039" cy="3989773"/>
          </a:xfrm>
          <a:noFill/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2BDAD55-193A-44E8-7209-6B4B1F1C528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4168" y="4039120"/>
            <a:ext cx="3245708" cy="253860"/>
          </a:xfrm>
        </p:spPr>
        <p:txBody>
          <a:bodyPr/>
          <a:lstStyle>
            <a:lvl1pPr marL="0" indent="0" algn="l">
              <a:buNone/>
              <a:defRPr sz="2000" b="0" i="1">
                <a:latin typeface="Nunito Sans" pitchFamily="2" charset="77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Then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035C5-F10E-D160-5FD3-C9E167C91FDC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51159" y="4024130"/>
            <a:ext cx="3245708" cy="253860"/>
          </a:xfrm>
        </p:spPr>
        <p:txBody>
          <a:bodyPr/>
          <a:lstStyle>
            <a:lvl1pPr marL="0" indent="0" algn="l">
              <a:buNone/>
              <a:defRPr sz="2000" b="0" i="1">
                <a:latin typeface="Nunito Sans" pitchFamily="2" charset="77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Now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8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781050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775222"/>
            <a:ext cx="7886700" cy="2738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4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75" r:id="rId2"/>
    <p:sldLayoutId id="2147483677" r:id="rId3"/>
    <p:sldLayoutId id="2147483691" r:id="rId4"/>
    <p:sldLayoutId id="2147483704" r:id="rId5"/>
    <p:sldLayoutId id="2147483687" r:id="rId6"/>
    <p:sldLayoutId id="2147483707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i="0" kern="1200">
          <a:solidFill>
            <a:schemeClr val="tx1"/>
          </a:solidFill>
          <a:latin typeface="Brandon Grotesque Black" panose="020B0503020203060202" pitchFamily="34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92" userDrawn="1">
          <p15:clr>
            <a:srgbClr val="F26B43"/>
          </p15:clr>
        </p15:guide>
        <p15:guide id="2" pos="216" userDrawn="1">
          <p15:clr>
            <a:srgbClr val="F26B43"/>
          </p15:clr>
        </p15:guide>
        <p15:guide id="3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inary-search-tree-set-1-search-and-insertion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4219-37C5-6AAB-246E-590F8F330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latin typeface="Brandon Grotesque Black"/>
              </a:rPr>
              <a:t>CS 3358: </a:t>
            </a:r>
            <a:br>
              <a:rPr lang="en-US" b="0" dirty="0">
                <a:latin typeface="Brandon Grotesque Black"/>
              </a:rPr>
            </a:br>
            <a:r>
              <a:rPr lang="en-US" b="0" dirty="0">
                <a:latin typeface="Brandon Grotesque Black"/>
              </a:rPr>
              <a:t>Data Structures and Algorithms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90C82-EA10-54FF-E259-AB0F11F62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Nunito Sans"/>
              </a:rPr>
              <a:t>Jishnu Banerjee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9CCB5-C0F5-0A5A-7C9F-0D4B8C97E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344C56DC-2C15-6A6B-F6EA-9858204A7997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Balance of a Tree</a:t>
            </a:r>
            <a:endParaRPr lang="en-US" dirty="0"/>
          </a:p>
        </p:txBody>
      </p:sp>
      <p:pic>
        <p:nvPicPr>
          <p:cNvPr id="4" name="Picture 3" descr="A black background with white circles and numbers&#10;&#10;AI-generated content may be incorrect.">
            <a:extLst>
              <a:ext uri="{FF2B5EF4-FFF2-40B4-BE49-F238E27FC236}">
                <a16:creationId xmlns:a16="http://schemas.microsoft.com/office/drawing/2014/main" id="{E47BBAA6-42BE-8085-FF7B-B97D27136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626" y="1210518"/>
            <a:ext cx="5378249" cy="3453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1E81E8-6152-8B6E-79A2-7584DB3F6B4C}"/>
              </a:ext>
            </a:extLst>
          </p:cNvPr>
          <p:cNvSpPr txBox="1"/>
          <p:nvPr/>
        </p:nvSpPr>
        <p:spPr>
          <a:xfrm>
            <a:off x="456123" y="1014453"/>
            <a:ext cx="803067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</a:rPr>
              <a:t>Balance(x) = </a:t>
            </a:r>
            <a:endParaRPr lang="en-US"/>
          </a:p>
          <a:p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</a:rPr>
              <a:t>x-&gt;left-&gt;height – x-&gt;right-height</a:t>
            </a:r>
          </a:p>
          <a:p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</a:rPr>
              <a:t>Balance(7) = 2 – 0 = 2</a:t>
            </a:r>
          </a:p>
        </p:txBody>
      </p:sp>
    </p:spTree>
    <p:extLst>
      <p:ext uri="{BB962C8B-B14F-4D97-AF65-F5344CB8AC3E}">
        <p14:creationId xmlns:p14="http://schemas.microsoft.com/office/powerpoint/2010/main" val="107516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91842-9F4D-D92D-FCE3-D96A8B886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BF340F5C-BF68-95AB-D7B5-CFB6DBF4B22B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Balancing (aka Rotation)</a:t>
            </a:r>
            <a:endParaRPr lang="en-US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BBED0275-0489-598D-54D7-B173390F27F2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Rotations are the basic </a:t>
            </a:r>
            <a:r>
              <a:rPr lang="en-US" sz="2800" b="0" dirty="0">
                <a:solidFill>
                  <a:srgbClr val="CC3300"/>
                </a:solidFill>
                <a:latin typeface="Calibri"/>
                <a:ea typeface="Tahoma"/>
                <a:cs typeface="Tahoma"/>
              </a:rPr>
              <a:t>tree-restructuring</a:t>
            </a: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 operation for almost all </a:t>
            </a:r>
            <a:r>
              <a:rPr lang="en-US" sz="2800" b="0" i="1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balanced</a:t>
            </a: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 search trees</a:t>
            </a:r>
            <a:endParaRPr lang="en-US" sz="28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Won’t violate the binary-search-tree property. </a:t>
            </a:r>
            <a:endParaRPr lang="en-US" sz="2800">
              <a:latin typeface="Calibri"/>
              <a:ea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7031C3-6E57-B311-993B-6DB2384C4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367" y="2427447"/>
            <a:ext cx="6286500" cy="27192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DA49D3-4355-0522-0344-B8A5981F61BD}"/>
              </a:ext>
            </a:extLst>
          </p:cNvPr>
          <p:cNvSpPr txBox="1"/>
          <p:nvPr/>
        </p:nvSpPr>
        <p:spPr>
          <a:xfrm>
            <a:off x="7820516" y="2649378"/>
            <a:ext cx="12016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rgbClr val="FF0000"/>
                </a:solidFill>
                <a:ea typeface="Calibri"/>
                <a:cs typeface="Calibri"/>
              </a:rPr>
              <a:t>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39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7E3FA-4D7F-52CD-97A3-9C9F44C46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9C7A3A5E-1F72-2D7D-4867-70CF32823365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Rotation Example</a:t>
            </a:r>
            <a:endParaRPr lang="en-US" dirty="0"/>
          </a:p>
        </p:txBody>
      </p:sp>
      <p:pic>
        <p:nvPicPr>
          <p:cNvPr id="4" name="Picture 3" descr="A black background with white circles and a blue arrow&#10;&#10;AI-generated content may be incorrect.">
            <a:extLst>
              <a:ext uri="{FF2B5EF4-FFF2-40B4-BE49-F238E27FC236}">
                <a16:creationId xmlns:a16="http://schemas.microsoft.com/office/drawing/2014/main" id="{41042993-3616-C466-3A9F-46360307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173" y="1077891"/>
            <a:ext cx="6239655" cy="367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03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7C3EB-F051-BC07-B813-0818A18B4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3D3BD39A-4C5C-BE7A-CF9A-35F2D4C58ED1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Rotation Example</a:t>
            </a:r>
            <a:endParaRPr lang="en-US" dirty="0"/>
          </a:p>
        </p:txBody>
      </p:sp>
      <p:pic>
        <p:nvPicPr>
          <p:cNvPr id="4" name="Picture 3" descr="A black background with white circles and a blue arrow&#10;&#10;AI-generated content may be incorrect.">
            <a:extLst>
              <a:ext uri="{FF2B5EF4-FFF2-40B4-BE49-F238E27FC236}">
                <a16:creationId xmlns:a16="http://schemas.microsoft.com/office/drawing/2014/main" id="{AAD7B57B-BBAD-FF3B-8EE3-F16F8B8F2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16" y="991082"/>
            <a:ext cx="6688566" cy="405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7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D87D7-DE55-AC83-BA71-4F2865C2D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5FD71524-17CF-716F-C748-34D7A87870D8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Rotation Example</a:t>
            </a:r>
            <a:endParaRPr lang="en-US" dirty="0"/>
          </a:p>
        </p:txBody>
      </p:sp>
      <p:pic>
        <p:nvPicPr>
          <p:cNvPr id="4" name="Picture 3" descr="A black background with white circles and a blue arrow&#10;&#10;AI-generated content may be incorrect.">
            <a:extLst>
              <a:ext uri="{FF2B5EF4-FFF2-40B4-BE49-F238E27FC236}">
                <a16:creationId xmlns:a16="http://schemas.microsoft.com/office/drawing/2014/main" id="{2FFDF654-50A9-CE6D-42BE-176953FE9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81" y="1005550"/>
            <a:ext cx="6784839" cy="405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4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0B935-C8FC-07AF-DA6F-86B0EB73C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0B39AFB-EC6D-6781-7767-05B55EDB4DB5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Rotation Example</a:t>
            </a:r>
            <a:endParaRPr lang="en-US" dirty="0"/>
          </a:p>
        </p:txBody>
      </p:sp>
      <p:pic>
        <p:nvPicPr>
          <p:cNvPr id="3" name="Picture 2" descr="A black background with white circles and a blue arrow&#10;&#10;AI-generated content may be incorrect.">
            <a:extLst>
              <a:ext uri="{FF2B5EF4-FFF2-40B4-BE49-F238E27FC236}">
                <a16:creationId xmlns:a16="http://schemas.microsoft.com/office/drawing/2014/main" id="{BFFE832F-BE04-4EAB-67C3-2F0DE0A60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88" y="962145"/>
            <a:ext cx="6734091" cy="405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64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CE8FE-8878-A93E-3503-516725B71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6500C43D-D141-5B98-C2FE-446F939DD421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Insertion in AVL Tree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44307BA3-302B-0D74-6D2C-54BFC903DB14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en-US"/>
            </a:defPPr>
            <a:lvl1pPr marL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Perform</a:t>
            </a:r>
            <a:r>
              <a:rPr lang="en-US" sz="2800" b="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the normal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 </a:t>
            </a:r>
            <a:r>
              <a:rPr lang="en-US" sz="2800" b="0" u="sng" dirty="0">
                <a:solidFill>
                  <a:srgbClr val="000000"/>
                </a:solidFill>
                <a:latin typeface="Calibri"/>
                <a:ea typeface="Calibri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BST insertion.</a:t>
            </a:r>
            <a:r>
              <a:rPr lang="en-US" sz="2800" b="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 </a:t>
            </a:r>
          </a:p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Starting from the new node, travel up and find the first 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unbalanced node</a:t>
            </a:r>
            <a:r>
              <a:rPr lang="en-US" sz="2800" b="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. </a:t>
            </a:r>
            <a:endParaRPr lang="en-US" sz="2800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Perform Appropriate rotation(s)</a:t>
            </a:r>
          </a:p>
          <a:p>
            <a:pPr marL="457200" indent="-457200">
              <a:buFont typeface="Arial"/>
              <a:buChar char="•"/>
            </a:pPr>
            <a:endParaRPr lang="en-US" sz="1400" b="0" dirty="0">
              <a:solidFill>
                <a:srgbClr val="000000"/>
              </a:solidFill>
              <a:latin typeface="Nunito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0085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7358E-FCD5-0BB6-BD6B-6762490B5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5C7FC11F-4911-AF57-9365-74C23B80CEB6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Insertion in AVL Tree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8ED7E93-DDEE-4BBA-14F3-682DE40BCB04}"/>
              </a:ext>
            </a:extLst>
          </p:cNvPr>
          <p:cNvSpPr/>
          <p:nvPr/>
        </p:nvSpPr>
        <p:spPr>
          <a:xfrm>
            <a:off x="6897143" y="1190963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10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8BF237-986B-EEF7-EADC-3FA57FF4EC0C}"/>
              </a:ext>
            </a:extLst>
          </p:cNvPr>
          <p:cNvSpPr/>
          <p:nvPr/>
        </p:nvSpPr>
        <p:spPr>
          <a:xfrm>
            <a:off x="6123086" y="2044595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8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275624-EC5D-5C27-0E85-A06A8C3FF435}"/>
              </a:ext>
            </a:extLst>
          </p:cNvPr>
          <p:cNvCxnSpPr/>
          <p:nvPr/>
        </p:nvCxnSpPr>
        <p:spPr>
          <a:xfrm flipH="1">
            <a:off x="6605001" y="1658609"/>
            <a:ext cx="392331" cy="44485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0B4DD5A-0DC5-855B-7DA2-49CAD03C2813}"/>
              </a:ext>
            </a:extLst>
          </p:cNvPr>
          <p:cNvSpPr/>
          <p:nvPr/>
        </p:nvSpPr>
        <p:spPr>
          <a:xfrm>
            <a:off x="7656731" y="2044594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13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226CDA-7A7F-696A-C15A-3B63C3C53922}"/>
              </a:ext>
            </a:extLst>
          </p:cNvPr>
          <p:cNvCxnSpPr>
            <a:cxnSpLocks/>
          </p:cNvCxnSpPr>
          <p:nvPr/>
        </p:nvCxnSpPr>
        <p:spPr>
          <a:xfrm>
            <a:off x="7387977" y="1658609"/>
            <a:ext cx="388960" cy="45208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BC95357-ABD4-8D33-8F10-7696A1E09E8E}"/>
              </a:ext>
            </a:extLst>
          </p:cNvPr>
          <p:cNvSpPr/>
          <p:nvPr/>
        </p:nvSpPr>
        <p:spPr>
          <a:xfrm>
            <a:off x="5377966" y="2912696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F50161-5D1B-B268-8F59-684228C08F82}"/>
              </a:ext>
            </a:extLst>
          </p:cNvPr>
          <p:cNvCxnSpPr>
            <a:cxnSpLocks/>
          </p:cNvCxnSpPr>
          <p:nvPr/>
        </p:nvCxnSpPr>
        <p:spPr>
          <a:xfrm flipH="1">
            <a:off x="5859881" y="2526710"/>
            <a:ext cx="392331" cy="44485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4">
            <a:extLst>
              <a:ext uri="{FF2B5EF4-FFF2-40B4-BE49-F238E27FC236}">
                <a16:creationId xmlns:a16="http://schemas.microsoft.com/office/drawing/2014/main" id="{35B5A884-3014-E603-F06B-99471E863BE2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4742727" cy="142112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en-US"/>
            </a:defPPr>
            <a:lvl1pPr marL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Insert 2 in this AVL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61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DF087-8FF8-1C69-806A-A51A5E6CD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E5C77C8E-4705-E20A-5E31-011ACAC456BD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Insertion in AVL Tree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87D59F3-9C5C-868B-FBFA-6B6DFBC231E3}"/>
              </a:ext>
            </a:extLst>
          </p:cNvPr>
          <p:cNvSpPr/>
          <p:nvPr/>
        </p:nvSpPr>
        <p:spPr>
          <a:xfrm>
            <a:off x="6897143" y="1190963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10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52BD01-C49E-058F-F1F8-8C91F8D9EC83}"/>
              </a:ext>
            </a:extLst>
          </p:cNvPr>
          <p:cNvSpPr/>
          <p:nvPr/>
        </p:nvSpPr>
        <p:spPr>
          <a:xfrm>
            <a:off x="6123086" y="2044595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8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2BFC63-F1EA-380D-7418-E9DFCF9625FC}"/>
              </a:ext>
            </a:extLst>
          </p:cNvPr>
          <p:cNvCxnSpPr/>
          <p:nvPr/>
        </p:nvCxnSpPr>
        <p:spPr>
          <a:xfrm flipH="1">
            <a:off x="6605001" y="1658609"/>
            <a:ext cx="392331" cy="44485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4D78119-FB21-0146-FD7C-416CE5783293}"/>
              </a:ext>
            </a:extLst>
          </p:cNvPr>
          <p:cNvSpPr/>
          <p:nvPr/>
        </p:nvSpPr>
        <p:spPr>
          <a:xfrm>
            <a:off x="7656731" y="2044594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13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87034E-6184-FA54-EB18-581A469A2F92}"/>
              </a:ext>
            </a:extLst>
          </p:cNvPr>
          <p:cNvCxnSpPr>
            <a:cxnSpLocks/>
          </p:cNvCxnSpPr>
          <p:nvPr/>
        </p:nvCxnSpPr>
        <p:spPr>
          <a:xfrm>
            <a:off x="7387977" y="1658609"/>
            <a:ext cx="388960" cy="45208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13DF97D-CDFE-CBA2-C421-DB1091B82551}"/>
              </a:ext>
            </a:extLst>
          </p:cNvPr>
          <p:cNvSpPr/>
          <p:nvPr/>
        </p:nvSpPr>
        <p:spPr>
          <a:xfrm>
            <a:off x="5377966" y="2912696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8AF534-B361-6C36-A3F4-C21B0E016E32}"/>
              </a:ext>
            </a:extLst>
          </p:cNvPr>
          <p:cNvCxnSpPr>
            <a:cxnSpLocks/>
          </p:cNvCxnSpPr>
          <p:nvPr/>
        </p:nvCxnSpPr>
        <p:spPr>
          <a:xfrm flipH="1">
            <a:off x="5859881" y="2526710"/>
            <a:ext cx="392331" cy="44485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4">
            <a:extLst>
              <a:ext uri="{FF2B5EF4-FFF2-40B4-BE49-F238E27FC236}">
                <a16:creationId xmlns:a16="http://schemas.microsoft.com/office/drawing/2014/main" id="{E6969426-08B8-4DD8-448D-71CC38993648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4742727" cy="142112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en-US"/>
            </a:defPPr>
            <a:lvl1pPr marL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Insert 2 in this AVL tree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207CBEF-5F2C-7706-5E2F-8B0DEABF79BA}"/>
              </a:ext>
            </a:extLst>
          </p:cNvPr>
          <p:cNvSpPr/>
          <p:nvPr/>
        </p:nvSpPr>
        <p:spPr>
          <a:xfrm>
            <a:off x="4640079" y="3788031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4D08D6-5B68-2FF7-99C5-F80C39A018BD}"/>
              </a:ext>
            </a:extLst>
          </p:cNvPr>
          <p:cNvCxnSpPr>
            <a:cxnSpLocks/>
          </p:cNvCxnSpPr>
          <p:nvPr/>
        </p:nvCxnSpPr>
        <p:spPr>
          <a:xfrm flipH="1">
            <a:off x="5121994" y="3402045"/>
            <a:ext cx="392331" cy="44485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46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D1013-C4D9-5518-903F-06675483D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7F34F2C4-FB8C-8D6C-2688-451E830D047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Insertion in AVL Tree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124226A-0BB0-C1C0-0F7E-01E138AF3D14}"/>
              </a:ext>
            </a:extLst>
          </p:cNvPr>
          <p:cNvSpPr/>
          <p:nvPr/>
        </p:nvSpPr>
        <p:spPr>
          <a:xfrm>
            <a:off x="6897143" y="1190963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10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AE47A1-6D58-C7C5-AA16-EFDACB0A4B33}"/>
              </a:ext>
            </a:extLst>
          </p:cNvPr>
          <p:cNvSpPr/>
          <p:nvPr/>
        </p:nvSpPr>
        <p:spPr>
          <a:xfrm>
            <a:off x="6123086" y="2044595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8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A9D245-37B9-30D6-0076-AD83A77DFD53}"/>
              </a:ext>
            </a:extLst>
          </p:cNvPr>
          <p:cNvCxnSpPr/>
          <p:nvPr/>
        </p:nvCxnSpPr>
        <p:spPr>
          <a:xfrm flipH="1">
            <a:off x="6605001" y="1658609"/>
            <a:ext cx="392331" cy="44485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8D93619-F7E4-7DE3-B8AB-0FD62E2884FA}"/>
              </a:ext>
            </a:extLst>
          </p:cNvPr>
          <p:cNvSpPr/>
          <p:nvPr/>
        </p:nvSpPr>
        <p:spPr>
          <a:xfrm>
            <a:off x="7656731" y="2044594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13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158426-C100-DC08-A72C-ED38D2F6707C}"/>
              </a:ext>
            </a:extLst>
          </p:cNvPr>
          <p:cNvCxnSpPr>
            <a:cxnSpLocks/>
          </p:cNvCxnSpPr>
          <p:nvPr/>
        </p:nvCxnSpPr>
        <p:spPr>
          <a:xfrm>
            <a:off x="7387977" y="1658609"/>
            <a:ext cx="388960" cy="45208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1E2654A-6B70-8831-F5B9-B767524ED39E}"/>
              </a:ext>
            </a:extLst>
          </p:cNvPr>
          <p:cNvSpPr/>
          <p:nvPr/>
        </p:nvSpPr>
        <p:spPr>
          <a:xfrm>
            <a:off x="5377966" y="2912696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C150B6-5ADD-1036-2CFE-CB92AB0A4191}"/>
              </a:ext>
            </a:extLst>
          </p:cNvPr>
          <p:cNvCxnSpPr>
            <a:cxnSpLocks/>
          </p:cNvCxnSpPr>
          <p:nvPr/>
        </p:nvCxnSpPr>
        <p:spPr>
          <a:xfrm flipH="1">
            <a:off x="5859881" y="2526710"/>
            <a:ext cx="392331" cy="44485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4">
            <a:extLst>
              <a:ext uri="{FF2B5EF4-FFF2-40B4-BE49-F238E27FC236}">
                <a16:creationId xmlns:a16="http://schemas.microsoft.com/office/drawing/2014/main" id="{D9C9654E-81B0-6425-82A5-4E8B14F55133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4742727" cy="142112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en-US"/>
            </a:defPPr>
            <a:lvl1pPr marL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Node 8 is imbalanced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32773BD-E203-B591-426D-DA279968379C}"/>
              </a:ext>
            </a:extLst>
          </p:cNvPr>
          <p:cNvSpPr/>
          <p:nvPr/>
        </p:nvSpPr>
        <p:spPr>
          <a:xfrm>
            <a:off x="4640079" y="3788031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85B151-57C1-662C-6CA5-AB992C6EC510}"/>
              </a:ext>
            </a:extLst>
          </p:cNvPr>
          <p:cNvCxnSpPr>
            <a:cxnSpLocks/>
          </p:cNvCxnSpPr>
          <p:nvPr/>
        </p:nvCxnSpPr>
        <p:spPr>
          <a:xfrm flipH="1">
            <a:off x="5121994" y="3402045"/>
            <a:ext cx="392331" cy="44485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03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D607B-DC44-17C4-F7E8-74151D23E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5EC4CBB0-88DC-1E42-98D3-D5302E92B021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Last Class Summary</a:t>
            </a:r>
            <a:endParaRPr lang="en-US" sz="4800" b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56D4E147-18E2-B91C-E56C-77EE41876E66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Appointment Scheduler Problem</a:t>
            </a:r>
            <a:endParaRPr lang="en-US" sz="2800" b="0" dirty="0">
              <a:solidFill>
                <a:srgbClr val="501214"/>
              </a:solidFill>
              <a:latin typeface="Arial"/>
              <a:ea typeface="Tahoma"/>
              <a:cs typeface="Arial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2528147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E4E1C-63EB-0B33-06F4-FAF790545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CA31887E-6877-411E-4DA8-D8DADEEDB65B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Insertion in AVL Tree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C2A3343-0EE0-0E7F-D971-3DE1A4AE2C75}"/>
              </a:ext>
            </a:extLst>
          </p:cNvPr>
          <p:cNvSpPr/>
          <p:nvPr/>
        </p:nvSpPr>
        <p:spPr>
          <a:xfrm>
            <a:off x="6897143" y="1190963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10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04FEEF-0EA2-B2B5-17BA-A1DD36049B6B}"/>
              </a:ext>
            </a:extLst>
          </p:cNvPr>
          <p:cNvSpPr/>
          <p:nvPr/>
        </p:nvSpPr>
        <p:spPr>
          <a:xfrm>
            <a:off x="6123086" y="2044595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843C60-4DB2-4184-7A6E-C60DD08119F1}"/>
              </a:ext>
            </a:extLst>
          </p:cNvPr>
          <p:cNvCxnSpPr/>
          <p:nvPr/>
        </p:nvCxnSpPr>
        <p:spPr>
          <a:xfrm flipH="1">
            <a:off x="6605001" y="1658609"/>
            <a:ext cx="392331" cy="44485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3C27964-6A4F-EA3D-9EAC-EBCF20932CD5}"/>
              </a:ext>
            </a:extLst>
          </p:cNvPr>
          <p:cNvSpPr/>
          <p:nvPr/>
        </p:nvSpPr>
        <p:spPr>
          <a:xfrm>
            <a:off x="7656731" y="2044594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13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0D3768-B56B-432F-9F72-E6469741BC92}"/>
              </a:ext>
            </a:extLst>
          </p:cNvPr>
          <p:cNvCxnSpPr>
            <a:cxnSpLocks/>
          </p:cNvCxnSpPr>
          <p:nvPr/>
        </p:nvCxnSpPr>
        <p:spPr>
          <a:xfrm>
            <a:off x="7387977" y="1658609"/>
            <a:ext cx="388960" cy="45208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C2A71DF-4E06-9D23-EDE4-BD447ADA9148}"/>
              </a:ext>
            </a:extLst>
          </p:cNvPr>
          <p:cNvSpPr/>
          <p:nvPr/>
        </p:nvSpPr>
        <p:spPr>
          <a:xfrm>
            <a:off x="5377966" y="2912696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093223-B6FB-805B-7B9F-B154EBF36F97}"/>
              </a:ext>
            </a:extLst>
          </p:cNvPr>
          <p:cNvCxnSpPr>
            <a:cxnSpLocks/>
          </p:cNvCxnSpPr>
          <p:nvPr/>
        </p:nvCxnSpPr>
        <p:spPr>
          <a:xfrm flipH="1">
            <a:off x="5859881" y="2526710"/>
            <a:ext cx="392331" cy="44485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4">
            <a:extLst>
              <a:ext uri="{FF2B5EF4-FFF2-40B4-BE49-F238E27FC236}">
                <a16:creationId xmlns:a16="http://schemas.microsoft.com/office/drawing/2014/main" id="{5A6A5C4C-A4DE-118E-2448-00FA3A2DF8CA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4742727" cy="142112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en-US"/>
            </a:defPPr>
            <a:lvl1pPr marL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Right-Rotate(8)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09D924-43FB-19EA-E291-FBCAAFEC02A3}"/>
              </a:ext>
            </a:extLst>
          </p:cNvPr>
          <p:cNvSpPr/>
          <p:nvPr/>
        </p:nvSpPr>
        <p:spPr>
          <a:xfrm>
            <a:off x="6926079" y="2869290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FA5978-1D6C-8DDC-17C8-15DC162C75DE}"/>
              </a:ext>
            </a:extLst>
          </p:cNvPr>
          <p:cNvCxnSpPr>
            <a:cxnSpLocks/>
          </p:cNvCxnSpPr>
          <p:nvPr/>
        </p:nvCxnSpPr>
        <p:spPr>
          <a:xfrm>
            <a:off x="6657325" y="2483305"/>
            <a:ext cx="388960" cy="45208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147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FF0D3-CB13-2FEB-D20B-101AFA5FE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A3B3D1C3-392E-D5C3-885A-0AFFFDE46117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Deletion in AVL Tree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2E366F6F-C2FE-C93F-0945-33878EF99017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en-US"/>
            </a:defPPr>
            <a:lvl1pPr marL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Perform</a:t>
            </a:r>
            <a:r>
              <a:rPr lang="en-US" sz="2800" b="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the normal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 </a:t>
            </a:r>
            <a:r>
              <a:rPr lang="en-US" sz="2800" b="0" u="sng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BST deletion</a:t>
            </a:r>
            <a:r>
              <a:rPr lang="en-US" sz="2800" b="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on the node. </a:t>
            </a:r>
          </a:p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Starting from that node, travel up and find the first 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unbalanced node</a:t>
            </a:r>
            <a:r>
              <a:rPr lang="en-US" sz="2800" b="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. </a:t>
            </a:r>
            <a:endParaRPr lang="en-US" sz="2800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Perform Appropriate rotation(s)</a:t>
            </a:r>
          </a:p>
          <a:p>
            <a:pPr marL="457200" indent="-457200">
              <a:buFont typeface="Arial"/>
              <a:buChar char="•"/>
            </a:pPr>
            <a:endParaRPr lang="en-US" sz="1400" b="0" dirty="0">
              <a:solidFill>
                <a:srgbClr val="000000"/>
              </a:solidFill>
              <a:latin typeface="Nunito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6498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06A4D-E901-6101-37E5-B433E8892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83823049-75D5-DCF6-C08D-D2BA33F703C4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Deletion in AVL Tree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B5AD46DF-F7C3-E3F4-1A0F-00F595A1950A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4113354" cy="377947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en-US"/>
            </a:defPPr>
            <a:lvl1pPr marL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Delete 2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1F7728-2164-E374-311C-1374AD700DFC}"/>
              </a:ext>
            </a:extLst>
          </p:cNvPr>
          <p:cNvSpPr/>
          <p:nvPr/>
        </p:nvSpPr>
        <p:spPr>
          <a:xfrm>
            <a:off x="6897143" y="1190963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10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899489-622D-B58E-3B75-1B5CBC6629D4}"/>
              </a:ext>
            </a:extLst>
          </p:cNvPr>
          <p:cNvSpPr/>
          <p:nvPr/>
        </p:nvSpPr>
        <p:spPr>
          <a:xfrm>
            <a:off x="6123086" y="2044595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8D89A8-0759-62C1-3211-673278797EE9}"/>
              </a:ext>
            </a:extLst>
          </p:cNvPr>
          <p:cNvCxnSpPr/>
          <p:nvPr/>
        </p:nvCxnSpPr>
        <p:spPr>
          <a:xfrm flipH="1">
            <a:off x="6605001" y="1658609"/>
            <a:ext cx="392331" cy="44485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5B1475E-2F2A-5E3E-A193-5A554AF9799B}"/>
              </a:ext>
            </a:extLst>
          </p:cNvPr>
          <p:cNvSpPr/>
          <p:nvPr/>
        </p:nvSpPr>
        <p:spPr>
          <a:xfrm>
            <a:off x="7656731" y="2044594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13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DE6D8F-187F-4ED3-85EE-668AB3ADD270}"/>
              </a:ext>
            </a:extLst>
          </p:cNvPr>
          <p:cNvCxnSpPr>
            <a:cxnSpLocks/>
          </p:cNvCxnSpPr>
          <p:nvPr/>
        </p:nvCxnSpPr>
        <p:spPr>
          <a:xfrm>
            <a:off x="7387977" y="1658609"/>
            <a:ext cx="388960" cy="45208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FC0CD10-BFC1-A96E-C08C-3D2D22B24F57}"/>
              </a:ext>
            </a:extLst>
          </p:cNvPr>
          <p:cNvSpPr/>
          <p:nvPr/>
        </p:nvSpPr>
        <p:spPr>
          <a:xfrm>
            <a:off x="5377966" y="2912696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4716DE-CDD9-4763-2345-AFB36D850469}"/>
              </a:ext>
            </a:extLst>
          </p:cNvPr>
          <p:cNvCxnSpPr>
            <a:cxnSpLocks/>
          </p:cNvCxnSpPr>
          <p:nvPr/>
        </p:nvCxnSpPr>
        <p:spPr>
          <a:xfrm flipH="1">
            <a:off x="5859881" y="2526710"/>
            <a:ext cx="392331" cy="44485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ACC7BFB-2E4A-C1F0-E821-7BF0AE3D7C0D}"/>
              </a:ext>
            </a:extLst>
          </p:cNvPr>
          <p:cNvSpPr/>
          <p:nvPr/>
        </p:nvSpPr>
        <p:spPr>
          <a:xfrm>
            <a:off x="6926079" y="2869290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8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E1C771-24A6-AC35-FCF5-D9C05EEB63E5}"/>
              </a:ext>
            </a:extLst>
          </p:cNvPr>
          <p:cNvCxnSpPr>
            <a:cxnSpLocks/>
          </p:cNvCxnSpPr>
          <p:nvPr/>
        </p:nvCxnSpPr>
        <p:spPr>
          <a:xfrm>
            <a:off x="6657325" y="2483305"/>
            <a:ext cx="388960" cy="45208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4EBC8B0-C749-D212-8A2D-06345214596F}"/>
              </a:ext>
            </a:extLst>
          </p:cNvPr>
          <p:cNvSpPr/>
          <p:nvPr/>
        </p:nvSpPr>
        <p:spPr>
          <a:xfrm>
            <a:off x="7656731" y="3766328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9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58673F-6CE0-ECB2-9BCA-C58BBDF1EB9A}"/>
              </a:ext>
            </a:extLst>
          </p:cNvPr>
          <p:cNvCxnSpPr>
            <a:cxnSpLocks/>
          </p:cNvCxnSpPr>
          <p:nvPr/>
        </p:nvCxnSpPr>
        <p:spPr>
          <a:xfrm>
            <a:off x="7387977" y="3358640"/>
            <a:ext cx="388960" cy="50995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401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FAE28-D81C-FD37-647A-E05B1CC70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E3FB663C-D6B8-B7E5-E6DB-C8DBA68E6917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Deletion in AVL Tree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4E87A552-D5D0-2B12-9BD2-1C9C275A641C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4113354" cy="377947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en-US"/>
            </a:defPPr>
            <a:lvl1pPr marL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Delete 10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2A3EA7-4434-D039-F728-64C4C1FED5D8}"/>
              </a:ext>
            </a:extLst>
          </p:cNvPr>
          <p:cNvSpPr/>
          <p:nvPr/>
        </p:nvSpPr>
        <p:spPr>
          <a:xfrm>
            <a:off x="6897143" y="1190963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10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ACDBC1-025A-B442-37AB-2F29E808FFB2}"/>
              </a:ext>
            </a:extLst>
          </p:cNvPr>
          <p:cNvSpPr/>
          <p:nvPr/>
        </p:nvSpPr>
        <p:spPr>
          <a:xfrm>
            <a:off x="6123086" y="2044595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016AD9-8893-7595-24D5-605A02D357B8}"/>
              </a:ext>
            </a:extLst>
          </p:cNvPr>
          <p:cNvCxnSpPr/>
          <p:nvPr/>
        </p:nvCxnSpPr>
        <p:spPr>
          <a:xfrm flipH="1">
            <a:off x="6605001" y="1658609"/>
            <a:ext cx="392331" cy="44485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A87622D-1E37-8B7B-2E7D-8F60A4C44142}"/>
              </a:ext>
            </a:extLst>
          </p:cNvPr>
          <p:cNvSpPr/>
          <p:nvPr/>
        </p:nvSpPr>
        <p:spPr>
          <a:xfrm>
            <a:off x="7656731" y="2044594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13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835085-C5CE-FA28-58E8-27CCA2A2ABC1}"/>
              </a:ext>
            </a:extLst>
          </p:cNvPr>
          <p:cNvCxnSpPr>
            <a:cxnSpLocks/>
          </p:cNvCxnSpPr>
          <p:nvPr/>
        </p:nvCxnSpPr>
        <p:spPr>
          <a:xfrm>
            <a:off x="7387977" y="1658609"/>
            <a:ext cx="388960" cy="45208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FED196B-A52B-17B1-5503-AE716DFD6614}"/>
              </a:ext>
            </a:extLst>
          </p:cNvPr>
          <p:cNvSpPr/>
          <p:nvPr/>
        </p:nvSpPr>
        <p:spPr>
          <a:xfrm>
            <a:off x="5377966" y="2912696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rgbClr val="000000"/>
                </a:solidFill>
                <a:ea typeface="Calibri"/>
                <a:cs typeface="Calibri"/>
              </a:rPr>
              <a:t>NULL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2051BB-8C91-8830-E062-005984B24EE5}"/>
              </a:ext>
            </a:extLst>
          </p:cNvPr>
          <p:cNvCxnSpPr>
            <a:cxnSpLocks/>
          </p:cNvCxnSpPr>
          <p:nvPr/>
        </p:nvCxnSpPr>
        <p:spPr>
          <a:xfrm flipH="1">
            <a:off x="5859881" y="2526710"/>
            <a:ext cx="392331" cy="44485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65E028D-FDC4-C134-A43C-73C5AEA12CE5}"/>
              </a:ext>
            </a:extLst>
          </p:cNvPr>
          <p:cNvSpPr/>
          <p:nvPr/>
        </p:nvSpPr>
        <p:spPr>
          <a:xfrm>
            <a:off x="6926079" y="2869290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8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C0C22B-71B4-5ECD-1E41-8B5DE85DA6B5}"/>
              </a:ext>
            </a:extLst>
          </p:cNvPr>
          <p:cNvCxnSpPr>
            <a:cxnSpLocks/>
          </p:cNvCxnSpPr>
          <p:nvPr/>
        </p:nvCxnSpPr>
        <p:spPr>
          <a:xfrm>
            <a:off x="6657325" y="2483305"/>
            <a:ext cx="388960" cy="45208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8E80D6B-7241-6F89-4DF9-80AF3ADABE26}"/>
              </a:ext>
            </a:extLst>
          </p:cNvPr>
          <p:cNvSpPr/>
          <p:nvPr/>
        </p:nvSpPr>
        <p:spPr>
          <a:xfrm>
            <a:off x="7656731" y="3766328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9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9DA764-2AAA-5E15-FCCF-771014988FE0}"/>
              </a:ext>
            </a:extLst>
          </p:cNvPr>
          <p:cNvCxnSpPr>
            <a:cxnSpLocks/>
          </p:cNvCxnSpPr>
          <p:nvPr/>
        </p:nvCxnSpPr>
        <p:spPr>
          <a:xfrm>
            <a:off x="7387977" y="3358640"/>
            <a:ext cx="388960" cy="50995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09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09952-8052-04E1-84C0-7C8AF5280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68FE5A4E-AF05-8A7E-84DA-6BF407DFC609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Deletion in AVL Tree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A305F50D-7296-A790-0BC5-E33DE33B5CA3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4113354" cy="377947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en-US"/>
            </a:defPPr>
            <a:lvl1pPr marL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Left-Rotate(5)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D58C9A-B949-04EE-4FC6-8C679EF909A8}"/>
              </a:ext>
            </a:extLst>
          </p:cNvPr>
          <p:cNvSpPr/>
          <p:nvPr/>
        </p:nvSpPr>
        <p:spPr>
          <a:xfrm>
            <a:off x="6897143" y="1190963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10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FFD6BA-A5E3-66EC-9993-B366D4B82CC8}"/>
              </a:ext>
            </a:extLst>
          </p:cNvPr>
          <p:cNvSpPr/>
          <p:nvPr/>
        </p:nvSpPr>
        <p:spPr>
          <a:xfrm>
            <a:off x="6123086" y="2044595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8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17B5AC-E382-8D5F-7608-A1E6A461B0D2}"/>
              </a:ext>
            </a:extLst>
          </p:cNvPr>
          <p:cNvCxnSpPr/>
          <p:nvPr/>
        </p:nvCxnSpPr>
        <p:spPr>
          <a:xfrm flipH="1">
            <a:off x="6605001" y="1658609"/>
            <a:ext cx="392331" cy="44485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D972DDD-64A2-4083-7C0D-B353E2D2B9C8}"/>
              </a:ext>
            </a:extLst>
          </p:cNvPr>
          <p:cNvSpPr/>
          <p:nvPr/>
        </p:nvSpPr>
        <p:spPr>
          <a:xfrm>
            <a:off x="6926079" y="2869290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9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7B5028-923A-5C74-09B1-D3889669AB9B}"/>
              </a:ext>
            </a:extLst>
          </p:cNvPr>
          <p:cNvCxnSpPr>
            <a:cxnSpLocks/>
          </p:cNvCxnSpPr>
          <p:nvPr/>
        </p:nvCxnSpPr>
        <p:spPr>
          <a:xfrm>
            <a:off x="6657325" y="2483305"/>
            <a:ext cx="388960" cy="45208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60EF1F20-8D27-C843-A19A-0C79E0C2C443}"/>
              </a:ext>
            </a:extLst>
          </p:cNvPr>
          <p:cNvSpPr/>
          <p:nvPr/>
        </p:nvSpPr>
        <p:spPr>
          <a:xfrm>
            <a:off x="7714604" y="2008422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13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CA6AF7-53D5-2327-CD11-937FEEA5BC8B}"/>
              </a:ext>
            </a:extLst>
          </p:cNvPr>
          <p:cNvCxnSpPr>
            <a:cxnSpLocks/>
          </p:cNvCxnSpPr>
          <p:nvPr/>
        </p:nvCxnSpPr>
        <p:spPr>
          <a:xfrm>
            <a:off x="7445850" y="1622437"/>
            <a:ext cx="388960" cy="45208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13FFFCD-CA57-A1EA-473D-99C78A2A75B1}"/>
              </a:ext>
            </a:extLst>
          </p:cNvPr>
          <p:cNvSpPr/>
          <p:nvPr/>
        </p:nvSpPr>
        <p:spPr>
          <a:xfrm>
            <a:off x="5349028" y="2883759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5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BEF03F-E1ED-656F-0271-A33BD6211D4B}"/>
              </a:ext>
            </a:extLst>
          </p:cNvPr>
          <p:cNvCxnSpPr>
            <a:cxnSpLocks/>
          </p:cNvCxnSpPr>
          <p:nvPr/>
        </p:nvCxnSpPr>
        <p:spPr>
          <a:xfrm flipH="1">
            <a:off x="5830943" y="2497773"/>
            <a:ext cx="392331" cy="44485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85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38381-377F-D751-0349-A1A4A2580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4599C426-82FE-2BD3-3C61-49D0D80A2869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Rotation Cases</a:t>
            </a:r>
            <a:endParaRPr lang="en-US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701B80CE-58E0-E74B-0069-6D30EDB0AE74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Left-Left Case(Straight Line)</a:t>
            </a:r>
          </a:p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Right-Right Case </a:t>
            </a:r>
            <a:r>
              <a:rPr lang="en-US" sz="28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(Straight Line)</a:t>
            </a: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Left-Right Case (Zig Zag)</a:t>
            </a:r>
            <a:endParaRPr lang="en-US" sz="2800" b="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Right-Left Case (Zag Zig)</a:t>
            </a:r>
            <a:endParaRPr lang="en-US" sz="2800" b="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1097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16B5A-2E1D-0270-9878-AD24FEB96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1077F712-9FA7-7248-905A-028F5A4E9CFD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(1)Left-Left Case</a:t>
            </a:r>
            <a:endParaRPr lang="en-US" sz="4800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3A171520-4D7A-2C28-B3CD-C60239D57258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4113354" cy="377947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Right Rotate(8)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E41B2E-2D2D-6F2C-F27F-5C05FA49A428}"/>
              </a:ext>
            </a:extLst>
          </p:cNvPr>
          <p:cNvSpPr/>
          <p:nvPr/>
        </p:nvSpPr>
        <p:spPr>
          <a:xfrm>
            <a:off x="6897143" y="1190963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10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234C72-1296-A3FE-1896-85DAD8741D80}"/>
              </a:ext>
            </a:extLst>
          </p:cNvPr>
          <p:cNvSpPr/>
          <p:nvPr/>
        </p:nvSpPr>
        <p:spPr>
          <a:xfrm>
            <a:off x="6123086" y="2044595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8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A14829-CB8D-6E09-90B6-F3769B0F426E}"/>
              </a:ext>
            </a:extLst>
          </p:cNvPr>
          <p:cNvCxnSpPr/>
          <p:nvPr/>
        </p:nvCxnSpPr>
        <p:spPr>
          <a:xfrm flipH="1">
            <a:off x="6605001" y="1658609"/>
            <a:ext cx="392331" cy="44485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52A999B-DE66-BE38-ED1E-F37681791E0A}"/>
              </a:ext>
            </a:extLst>
          </p:cNvPr>
          <p:cNvSpPr/>
          <p:nvPr/>
        </p:nvSpPr>
        <p:spPr>
          <a:xfrm>
            <a:off x="5377966" y="2912696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25F9DF-02FC-959A-FF47-927A0157FCFC}"/>
              </a:ext>
            </a:extLst>
          </p:cNvPr>
          <p:cNvCxnSpPr>
            <a:cxnSpLocks/>
          </p:cNvCxnSpPr>
          <p:nvPr/>
        </p:nvCxnSpPr>
        <p:spPr>
          <a:xfrm flipH="1">
            <a:off x="5859881" y="2526710"/>
            <a:ext cx="392331" cy="44485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477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82BD3-916A-2F9B-F19E-91584ACDE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59EF67D0-F0CB-C0E2-879F-552D50B39AC0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(1)Left-Left Case</a:t>
            </a:r>
            <a:endParaRPr lang="en-US" sz="4800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F428E2F2-3202-25BD-161A-40719208B066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4069949" cy="113176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Right Rotate(8)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AB02A1-9514-ECB4-94D8-8613EFE12D32}"/>
              </a:ext>
            </a:extLst>
          </p:cNvPr>
          <p:cNvSpPr/>
          <p:nvPr/>
        </p:nvSpPr>
        <p:spPr>
          <a:xfrm>
            <a:off x="5935480" y="1676134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4038B3-F788-6E4B-64B0-6079D33E2457}"/>
              </a:ext>
            </a:extLst>
          </p:cNvPr>
          <p:cNvSpPr/>
          <p:nvPr/>
        </p:nvSpPr>
        <p:spPr>
          <a:xfrm>
            <a:off x="6730757" y="2500347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10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B9FC3F-26EF-536C-AF9F-8369F898FC97}"/>
              </a:ext>
            </a:extLst>
          </p:cNvPr>
          <p:cNvCxnSpPr>
            <a:cxnSpLocks/>
          </p:cNvCxnSpPr>
          <p:nvPr/>
        </p:nvCxnSpPr>
        <p:spPr>
          <a:xfrm>
            <a:off x="6462003" y="2114362"/>
            <a:ext cx="388960" cy="45208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8E1BF79-53C5-9387-6367-CAB8E2B3279E}"/>
              </a:ext>
            </a:extLst>
          </p:cNvPr>
          <p:cNvSpPr/>
          <p:nvPr/>
        </p:nvSpPr>
        <p:spPr>
          <a:xfrm>
            <a:off x="5189876" y="2536518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7F395E-2774-DF05-2D39-122DBA808451}"/>
              </a:ext>
            </a:extLst>
          </p:cNvPr>
          <p:cNvCxnSpPr>
            <a:cxnSpLocks/>
          </p:cNvCxnSpPr>
          <p:nvPr/>
        </p:nvCxnSpPr>
        <p:spPr>
          <a:xfrm flipH="1">
            <a:off x="5671791" y="2150532"/>
            <a:ext cx="392331" cy="44485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892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6ACCF-BBF1-B08F-04BB-C6F592194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F957E74-EC7E-AEAF-4670-DC5A44281A0B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(2)Right-Right Case</a:t>
            </a:r>
            <a:endParaRPr lang="en-US" sz="4800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F7497B7A-FB89-FEF1-EC83-10610A7F07D5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4113354" cy="377947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Left Rotate(8)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2F4601-0EF3-3900-9452-C51E43DFFFA6}"/>
              </a:ext>
            </a:extLst>
          </p:cNvPr>
          <p:cNvSpPr/>
          <p:nvPr/>
        </p:nvSpPr>
        <p:spPr>
          <a:xfrm>
            <a:off x="6897143" y="1190963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5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EF37E72-482B-D8F6-76C9-76BB0170C867}"/>
              </a:ext>
            </a:extLst>
          </p:cNvPr>
          <p:cNvSpPr/>
          <p:nvPr/>
        </p:nvSpPr>
        <p:spPr>
          <a:xfrm>
            <a:off x="7512048" y="2232684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8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FE6737-E605-4FFA-852C-FFE616D641AC}"/>
              </a:ext>
            </a:extLst>
          </p:cNvPr>
          <p:cNvCxnSpPr/>
          <p:nvPr/>
        </p:nvCxnSpPr>
        <p:spPr>
          <a:xfrm>
            <a:off x="7366275" y="1665843"/>
            <a:ext cx="323852" cy="60400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1ECB189-F9E7-C445-EA8E-648572365650}"/>
              </a:ext>
            </a:extLst>
          </p:cNvPr>
          <p:cNvSpPr/>
          <p:nvPr/>
        </p:nvSpPr>
        <p:spPr>
          <a:xfrm>
            <a:off x="7917162" y="3180361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10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729CA4-6781-C8CC-2C9E-98CDD3ECC1F4}"/>
              </a:ext>
            </a:extLst>
          </p:cNvPr>
          <p:cNvCxnSpPr>
            <a:cxnSpLocks/>
          </p:cNvCxnSpPr>
          <p:nvPr/>
        </p:nvCxnSpPr>
        <p:spPr>
          <a:xfrm>
            <a:off x="7952244" y="2729267"/>
            <a:ext cx="244276" cy="43038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952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36D0A-1408-EA47-6A8E-8CB9198FC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070E9347-3016-8E3C-637F-75F692FA0DE7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(2)Right-Right Case</a:t>
            </a:r>
            <a:endParaRPr lang="en-US" sz="4800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A05D127D-0645-4EFE-A91A-E1FC59B11916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4069949" cy="113176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Right Rotate(8)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8D7D47-B29F-BFE0-3506-14AB5376313E}"/>
              </a:ext>
            </a:extLst>
          </p:cNvPr>
          <p:cNvSpPr/>
          <p:nvPr/>
        </p:nvSpPr>
        <p:spPr>
          <a:xfrm>
            <a:off x="5935480" y="1676134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7CB22D-86DD-04C2-03C8-CA7FFA8345C3}"/>
              </a:ext>
            </a:extLst>
          </p:cNvPr>
          <p:cNvSpPr/>
          <p:nvPr/>
        </p:nvSpPr>
        <p:spPr>
          <a:xfrm>
            <a:off x="6730757" y="2500347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10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33DEA1-ACF6-C061-0974-E24BC48BDF48}"/>
              </a:ext>
            </a:extLst>
          </p:cNvPr>
          <p:cNvCxnSpPr>
            <a:cxnSpLocks/>
          </p:cNvCxnSpPr>
          <p:nvPr/>
        </p:nvCxnSpPr>
        <p:spPr>
          <a:xfrm>
            <a:off x="6462003" y="2114362"/>
            <a:ext cx="388960" cy="45208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9AD6D49-5E80-BCCA-920D-853177C2F09F}"/>
              </a:ext>
            </a:extLst>
          </p:cNvPr>
          <p:cNvSpPr/>
          <p:nvPr/>
        </p:nvSpPr>
        <p:spPr>
          <a:xfrm>
            <a:off x="5189876" y="2536518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D87394-8EF9-C04F-C46D-FC16F9B2DBFF}"/>
              </a:ext>
            </a:extLst>
          </p:cNvPr>
          <p:cNvCxnSpPr>
            <a:cxnSpLocks/>
          </p:cNvCxnSpPr>
          <p:nvPr/>
        </p:nvCxnSpPr>
        <p:spPr>
          <a:xfrm flipH="1">
            <a:off x="5671791" y="2150532"/>
            <a:ext cx="392331" cy="44485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67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5EA75-7682-93C0-56AF-C6EA0FBC7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9E4782A8-7529-400F-D4BD-BBDCBE68EB78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BST: Possible Case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625C7C-BF11-AFAD-4376-41EBFC98755C}"/>
              </a:ext>
            </a:extLst>
          </p:cNvPr>
          <p:cNvSpPr/>
          <p:nvPr/>
        </p:nvSpPr>
        <p:spPr>
          <a:xfrm>
            <a:off x="5408190" y="1098009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241C8D-12FA-C353-FAEE-10A0BBF26C3A}"/>
              </a:ext>
            </a:extLst>
          </p:cNvPr>
          <p:cNvSpPr/>
          <p:nvPr/>
        </p:nvSpPr>
        <p:spPr>
          <a:xfrm>
            <a:off x="5972059" y="1685462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2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8819D3-635A-4197-0C99-0B992DCFC99B}"/>
              </a:ext>
            </a:extLst>
          </p:cNvPr>
          <p:cNvCxnSpPr>
            <a:cxnSpLocks/>
          </p:cNvCxnSpPr>
          <p:nvPr/>
        </p:nvCxnSpPr>
        <p:spPr>
          <a:xfrm>
            <a:off x="5899025" y="1565655"/>
            <a:ext cx="154097" cy="24070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636D6EF-4623-EAEF-E372-FDBD7336CFD8}"/>
              </a:ext>
            </a:extLst>
          </p:cNvPr>
          <p:cNvSpPr/>
          <p:nvPr/>
        </p:nvSpPr>
        <p:spPr>
          <a:xfrm>
            <a:off x="6512243" y="2296105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C00A76-CFE0-1D92-5A86-71C151842E3A}"/>
              </a:ext>
            </a:extLst>
          </p:cNvPr>
          <p:cNvCxnSpPr>
            <a:cxnSpLocks/>
          </p:cNvCxnSpPr>
          <p:nvPr/>
        </p:nvCxnSpPr>
        <p:spPr>
          <a:xfrm>
            <a:off x="6439209" y="2176298"/>
            <a:ext cx="154097" cy="24070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617857E-5870-343A-B8FA-F08741A6CBB9}"/>
              </a:ext>
            </a:extLst>
          </p:cNvPr>
          <p:cNvSpPr/>
          <p:nvPr/>
        </p:nvSpPr>
        <p:spPr>
          <a:xfrm>
            <a:off x="7005456" y="2930235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122655-1E5C-449C-0130-91E507E8AF72}"/>
              </a:ext>
            </a:extLst>
          </p:cNvPr>
          <p:cNvCxnSpPr>
            <a:cxnSpLocks/>
          </p:cNvCxnSpPr>
          <p:nvPr/>
        </p:nvCxnSpPr>
        <p:spPr>
          <a:xfrm>
            <a:off x="6932422" y="2810428"/>
            <a:ext cx="154097" cy="24070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33DC37E-3FF9-88E1-910C-E460E92EE628}"/>
              </a:ext>
            </a:extLst>
          </p:cNvPr>
          <p:cNvSpPr/>
          <p:nvPr/>
        </p:nvSpPr>
        <p:spPr>
          <a:xfrm>
            <a:off x="7522154" y="3548708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2D3DC7-D177-F4B8-C38C-B365C7391C75}"/>
              </a:ext>
            </a:extLst>
          </p:cNvPr>
          <p:cNvCxnSpPr>
            <a:cxnSpLocks/>
          </p:cNvCxnSpPr>
          <p:nvPr/>
        </p:nvCxnSpPr>
        <p:spPr>
          <a:xfrm>
            <a:off x="7449120" y="3428901"/>
            <a:ext cx="154097" cy="24070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5387A0A-4CEB-A92D-0D8B-4E1EE761CCAF}"/>
              </a:ext>
            </a:extLst>
          </p:cNvPr>
          <p:cNvSpPr/>
          <p:nvPr/>
        </p:nvSpPr>
        <p:spPr>
          <a:xfrm>
            <a:off x="8046682" y="4159352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6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23CD3B-1600-E5FC-9769-157C175B4AA4}"/>
              </a:ext>
            </a:extLst>
          </p:cNvPr>
          <p:cNvCxnSpPr>
            <a:cxnSpLocks/>
          </p:cNvCxnSpPr>
          <p:nvPr/>
        </p:nvCxnSpPr>
        <p:spPr>
          <a:xfrm>
            <a:off x="7973648" y="4039545"/>
            <a:ext cx="154097" cy="240709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5BE2D66-4C63-92C6-EBD6-BE74C732E9A2}"/>
              </a:ext>
            </a:extLst>
          </p:cNvPr>
          <p:cNvSpPr txBox="1"/>
          <p:nvPr/>
        </p:nvSpPr>
        <p:spPr>
          <a:xfrm>
            <a:off x="8235862" y="4595487"/>
            <a:ext cx="9159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…..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2AC378-3C8C-8CF5-4B1C-52807D4B4C61}"/>
              </a:ext>
            </a:extLst>
          </p:cNvPr>
          <p:cNvSpPr txBox="1"/>
          <p:nvPr/>
        </p:nvSpPr>
        <p:spPr>
          <a:xfrm>
            <a:off x="2121595" y="3076706"/>
            <a:ext cx="2224261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Height of the tree: n</a:t>
            </a:r>
          </a:p>
          <a:p>
            <a:r>
              <a:rPr lang="en-US" dirty="0">
                <a:ea typeface="Calibri"/>
                <a:cs typeface="Calibri"/>
              </a:rPr>
              <a:t>Complexity: O(n)</a:t>
            </a: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C42E5AB1-302C-F493-0CD4-1584A7C09010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4113354" cy="375053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defPPr>
              <a:defRPr lang="en-US"/>
            </a:defPPr>
            <a:lvl1pPr marL="0"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 1   2   3   4   5   6   7   8   9   …..</a:t>
            </a:r>
          </a:p>
        </p:txBody>
      </p:sp>
    </p:spTree>
    <p:extLst>
      <p:ext uri="{BB962C8B-B14F-4D97-AF65-F5344CB8AC3E}">
        <p14:creationId xmlns:p14="http://schemas.microsoft.com/office/powerpoint/2010/main" val="3614903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84470-C353-DB5D-BE5B-C35687668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BF40B7EA-CD8E-2808-5DF9-0F7F4DBB6908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(3)Left-Right Case</a:t>
            </a:r>
            <a:endParaRPr lang="en-US" sz="4800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5FA60B9-5991-6F6D-34C9-F6C6AC0075F2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4113354" cy="377947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Left Rotate(5)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431D73-3D93-04F3-8B4A-09DEDF1AC0AB}"/>
              </a:ext>
            </a:extLst>
          </p:cNvPr>
          <p:cNvSpPr/>
          <p:nvPr/>
        </p:nvSpPr>
        <p:spPr>
          <a:xfrm>
            <a:off x="6897143" y="1190963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10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0CA237-C0BC-1D55-8E2A-C829BCBC8594}"/>
              </a:ext>
            </a:extLst>
          </p:cNvPr>
          <p:cNvSpPr/>
          <p:nvPr/>
        </p:nvSpPr>
        <p:spPr>
          <a:xfrm>
            <a:off x="6115852" y="2030126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9A300-AC8A-1891-2C1F-F3A1E021450B}"/>
              </a:ext>
            </a:extLst>
          </p:cNvPr>
          <p:cNvCxnSpPr>
            <a:cxnSpLocks/>
          </p:cNvCxnSpPr>
          <p:nvPr/>
        </p:nvCxnSpPr>
        <p:spPr>
          <a:xfrm flipH="1">
            <a:off x="6597767" y="1644140"/>
            <a:ext cx="392331" cy="44485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4525707-4AEF-82D4-56DE-E4C3C05A3F38}"/>
              </a:ext>
            </a:extLst>
          </p:cNvPr>
          <p:cNvSpPr/>
          <p:nvPr/>
        </p:nvSpPr>
        <p:spPr>
          <a:xfrm>
            <a:off x="6723522" y="3093551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8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8D1D1E-2513-1559-4024-B9AC9EEB4643}"/>
              </a:ext>
            </a:extLst>
          </p:cNvPr>
          <p:cNvCxnSpPr>
            <a:cxnSpLocks/>
          </p:cNvCxnSpPr>
          <p:nvPr/>
        </p:nvCxnSpPr>
        <p:spPr>
          <a:xfrm>
            <a:off x="6577749" y="2526710"/>
            <a:ext cx="323852" cy="60400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480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B3EDD-849F-11EF-B22E-29D13AABB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EF1D4EEB-428D-A1B0-29E4-3C41B48F189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(3)Left-Right Case</a:t>
            </a:r>
            <a:endParaRPr lang="en-US" sz="4800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3CD75B43-6AFE-E10A-9985-9F842AE298B0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4069949" cy="113176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Right Rotate(8)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A33418-E545-985B-453E-897A07373B2D}"/>
              </a:ext>
            </a:extLst>
          </p:cNvPr>
          <p:cNvSpPr/>
          <p:nvPr/>
        </p:nvSpPr>
        <p:spPr>
          <a:xfrm>
            <a:off x="6897143" y="1190963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10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4C8457-38B2-FBD7-B4FB-DDF9795B8F81}"/>
              </a:ext>
            </a:extLst>
          </p:cNvPr>
          <p:cNvSpPr/>
          <p:nvPr/>
        </p:nvSpPr>
        <p:spPr>
          <a:xfrm>
            <a:off x="6123086" y="2044595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8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E6DC45-BE95-CFEF-E416-EE890EE21FC6}"/>
              </a:ext>
            </a:extLst>
          </p:cNvPr>
          <p:cNvCxnSpPr/>
          <p:nvPr/>
        </p:nvCxnSpPr>
        <p:spPr>
          <a:xfrm flipH="1">
            <a:off x="6605001" y="1658609"/>
            <a:ext cx="392331" cy="44485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B085677-DCE5-1BC2-414C-1200569148EC}"/>
              </a:ext>
            </a:extLst>
          </p:cNvPr>
          <p:cNvSpPr/>
          <p:nvPr/>
        </p:nvSpPr>
        <p:spPr>
          <a:xfrm>
            <a:off x="5377966" y="2912696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5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C18B62-81FE-DA55-8C88-536F9A9FDA29}"/>
              </a:ext>
            </a:extLst>
          </p:cNvPr>
          <p:cNvCxnSpPr>
            <a:cxnSpLocks/>
          </p:cNvCxnSpPr>
          <p:nvPr/>
        </p:nvCxnSpPr>
        <p:spPr>
          <a:xfrm flipH="1">
            <a:off x="5859881" y="2526710"/>
            <a:ext cx="392331" cy="44485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209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395CB-F5F7-BDF0-4182-B2EBC9AEE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24683ABD-B67D-8039-CD3E-2C6B0577FCC7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(3)Left-Right Case</a:t>
            </a:r>
            <a:endParaRPr lang="en-US" sz="4800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F84F5E1D-5208-91EB-5988-231AF7306A53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4069949" cy="113176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Right Rotate(8)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37F37D-8D68-FB53-4B9D-2696B8788D8E}"/>
              </a:ext>
            </a:extLst>
          </p:cNvPr>
          <p:cNvSpPr/>
          <p:nvPr/>
        </p:nvSpPr>
        <p:spPr>
          <a:xfrm>
            <a:off x="5935480" y="1676134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001C7E-EFBB-D328-15DB-9C064089FBFE}"/>
              </a:ext>
            </a:extLst>
          </p:cNvPr>
          <p:cNvSpPr/>
          <p:nvPr/>
        </p:nvSpPr>
        <p:spPr>
          <a:xfrm>
            <a:off x="6730757" y="2500347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10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F2901D-5324-8732-BA2D-C2C0B57E45F2}"/>
              </a:ext>
            </a:extLst>
          </p:cNvPr>
          <p:cNvCxnSpPr>
            <a:cxnSpLocks/>
          </p:cNvCxnSpPr>
          <p:nvPr/>
        </p:nvCxnSpPr>
        <p:spPr>
          <a:xfrm>
            <a:off x="6462003" y="2114362"/>
            <a:ext cx="388960" cy="45208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06A9670-12F0-47EA-FC6D-858DD6CA7972}"/>
              </a:ext>
            </a:extLst>
          </p:cNvPr>
          <p:cNvSpPr/>
          <p:nvPr/>
        </p:nvSpPr>
        <p:spPr>
          <a:xfrm>
            <a:off x="5189876" y="2536518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3FDAFD-42BA-55CF-2295-124AD1B1B8F8}"/>
              </a:ext>
            </a:extLst>
          </p:cNvPr>
          <p:cNvCxnSpPr>
            <a:cxnSpLocks/>
          </p:cNvCxnSpPr>
          <p:nvPr/>
        </p:nvCxnSpPr>
        <p:spPr>
          <a:xfrm flipH="1">
            <a:off x="5671791" y="2150532"/>
            <a:ext cx="392331" cy="44485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902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361A4-4CCB-1CE9-E470-C9AE2DF56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810BF7B9-1ECD-8F0C-0B12-1A891D48BE45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(4)Right-Left Case</a:t>
            </a:r>
            <a:endParaRPr lang="en-US" sz="4800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655679F-5C5E-7DAC-51C0-D3EE46CEE5CD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4113354" cy="377947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Right Rotate(10)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6AAA44-2AEE-4534-D024-89BF4FA2621A}"/>
              </a:ext>
            </a:extLst>
          </p:cNvPr>
          <p:cNvSpPr/>
          <p:nvPr/>
        </p:nvSpPr>
        <p:spPr>
          <a:xfrm>
            <a:off x="6897143" y="1190963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09ED1E-7837-C6B5-E789-85C3FCFB5985}"/>
              </a:ext>
            </a:extLst>
          </p:cNvPr>
          <p:cNvSpPr/>
          <p:nvPr/>
        </p:nvSpPr>
        <p:spPr>
          <a:xfrm>
            <a:off x="7512048" y="2232684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10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B5F80-0C2B-3C82-7B6E-4D520DB3464C}"/>
              </a:ext>
            </a:extLst>
          </p:cNvPr>
          <p:cNvCxnSpPr/>
          <p:nvPr/>
        </p:nvCxnSpPr>
        <p:spPr>
          <a:xfrm>
            <a:off x="7366275" y="1665843"/>
            <a:ext cx="323852" cy="60400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0CD6A18-135E-1E56-ACE4-0FC346743E59}"/>
              </a:ext>
            </a:extLst>
          </p:cNvPr>
          <p:cNvSpPr/>
          <p:nvPr/>
        </p:nvSpPr>
        <p:spPr>
          <a:xfrm>
            <a:off x="6781396" y="3115253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03DA01-4D05-F734-EAD0-DA713A1C2020}"/>
              </a:ext>
            </a:extLst>
          </p:cNvPr>
          <p:cNvCxnSpPr>
            <a:cxnSpLocks/>
          </p:cNvCxnSpPr>
          <p:nvPr/>
        </p:nvCxnSpPr>
        <p:spPr>
          <a:xfrm flipH="1">
            <a:off x="7263311" y="2729267"/>
            <a:ext cx="392331" cy="44485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001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C0D06-2691-3A44-5143-B28200E7C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B39E43F5-00BA-CFDC-232C-481D3C7ECB69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(4)Right-Left Case</a:t>
            </a:r>
            <a:endParaRPr lang="en-US" sz="4800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5E0BE15C-01AF-056B-574E-01120C4569C4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4113354" cy="377947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Left Rotate(8)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FC08A2-3C11-720A-428C-4BA23D465E0A}"/>
              </a:ext>
            </a:extLst>
          </p:cNvPr>
          <p:cNvSpPr/>
          <p:nvPr/>
        </p:nvSpPr>
        <p:spPr>
          <a:xfrm>
            <a:off x="6897143" y="1190963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5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646B0D-1008-310C-A285-70FBE1DD9CDB}"/>
              </a:ext>
            </a:extLst>
          </p:cNvPr>
          <p:cNvSpPr/>
          <p:nvPr/>
        </p:nvSpPr>
        <p:spPr>
          <a:xfrm>
            <a:off x="7512048" y="2232684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8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5E09C9-106D-EEAD-AB08-2D5C69F6EE34}"/>
              </a:ext>
            </a:extLst>
          </p:cNvPr>
          <p:cNvCxnSpPr/>
          <p:nvPr/>
        </p:nvCxnSpPr>
        <p:spPr>
          <a:xfrm>
            <a:off x="7366275" y="1665843"/>
            <a:ext cx="323852" cy="60400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7D57D09-5583-170C-3E6F-8C341D4D3059}"/>
              </a:ext>
            </a:extLst>
          </p:cNvPr>
          <p:cNvSpPr/>
          <p:nvPr/>
        </p:nvSpPr>
        <p:spPr>
          <a:xfrm>
            <a:off x="7917162" y="3180361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10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5B9062-1034-B6D5-6F94-572526F1046C}"/>
              </a:ext>
            </a:extLst>
          </p:cNvPr>
          <p:cNvCxnSpPr>
            <a:cxnSpLocks/>
          </p:cNvCxnSpPr>
          <p:nvPr/>
        </p:nvCxnSpPr>
        <p:spPr>
          <a:xfrm>
            <a:off x="7952244" y="2729267"/>
            <a:ext cx="244276" cy="430384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991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E37AE-B967-0356-151D-19E37BD4C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085B0530-9DCB-6BC1-41F2-4435BACA0BED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(4)Right-Left Case</a:t>
            </a:r>
            <a:endParaRPr lang="en-US" sz="4800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CD3B527C-FBCD-00F0-1274-9ED711C5D129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4113354" cy="377947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Left Rotate(8)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14C6C5-0425-F60C-B7EB-868DB88D90E8}"/>
              </a:ext>
            </a:extLst>
          </p:cNvPr>
          <p:cNvSpPr/>
          <p:nvPr/>
        </p:nvSpPr>
        <p:spPr>
          <a:xfrm>
            <a:off x="5935480" y="1676134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216897-D8FC-BA69-F378-2AE880EB2673}"/>
              </a:ext>
            </a:extLst>
          </p:cNvPr>
          <p:cNvSpPr/>
          <p:nvPr/>
        </p:nvSpPr>
        <p:spPr>
          <a:xfrm>
            <a:off x="6730757" y="2500347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10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B591BD-A18A-33C5-F90D-ADE08BE4B556}"/>
              </a:ext>
            </a:extLst>
          </p:cNvPr>
          <p:cNvCxnSpPr>
            <a:cxnSpLocks/>
          </p:cNvCxnSpPr>
          <p:nvPr/>
        </p:nvCxnSpPr>
        <p:spPr>
          <a:xfrm>
            <a:off x="6462003" y="2114362"/>
            <a:ext cx="388960" cy="45208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AE3DB42-C4D8-52A7-5887-9591C7517C9F}"/>
              </a:ext>
            </a:extLst>
          </p:cNvPr>
          <p:cNvSpPr/>
          <p:nvPr/>
        </p:nvSpPr>
        <p:spPr>
          <a:xfrm>
            <a:off x="5189876" y="2536518"/>
            <a:ext cx="609851" cy="535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0000"/>
                </a:solidFill>
                <a:ea typeface="Calibri"/>
                <a:cs typeface="Calibri"/>
              </a:rPr>
              <a:t>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0DF2B1-F10C-04C2-969C-02992362D38C}"/>
              </a:ext>
            </a:extLst>
          </p:cNvPr>
          <p:cNvCxnSpPr>
            <a:cxnSpLocks/>
          </p:cNvCxnSpPr>
          <p:nvPr/>
        </p:nvCxnSpPr>
        <p:spPr>
          <a:xfrm flipH="1">
            <a:off x="5671791" y="2150532"/>
            <a:ext cx="392331" cy="44485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512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9F71E-1A3C-9988-96FE-98468AD6A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A20612AC-E8E1-851C-9582-389A3D650F12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AVL Tree Code</a:t>
            </a:r>
            <a:endParaRPr lang="en-US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A8C0B393-BE5E-16B4-5F52-868C967EEB8D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600" cy="377947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struct</a:t>
            </a: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Node</a:t>
            </a: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{</a:t>
            </a:r>
            <a:endParaRPr lang="en-US" sz="1800" dirty="0">
              <a:solidFill>
                <a:srgbClr val="000000"/>
              </a:solidFill>
              <a:ea typeface="Tahoma"/>
              <a:cs typeface="Tahoma"/>
            </a:endParaRPr>
          </a:p>
          <a:p>
            <a:pPr marL="342900" indent="-342900">
              <a:buAutoNum type="arabicPeriod"/>
            </a:pP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   int key;</a:t>
            </a:r>
            <a:endParaRPr lang="en-US" sz="1800" dirty="0">
              <a:solidFill>
                <a:srgbClr val="000000"/>
              </a:solidFill>
              <a:latin typeface="Brandon Grotesque Black"/>
              <a:ea typeface="Tahoma"/>
              <a:cs typeface="Tahoma"/>
            </a:endParaRPr>
          </a:p>
          <a:p>
            <a:pPr marL="342900" indent="-342900">
              <a:buAutoNum type="arabicPeriod"/>
            </a:pP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   Node *left;</a:t>
            </a:r>
            <a:endParaRPr lang="en-US" sz="1800" dirty="0">
              <a:solidFill>
                <a:srgbClr val="000000"/>
              </a:solidFill>
              <a:latin typeface="Brandon Grotesque Black"/>
              <a:ea typeface="Tahoma"/>
              <a:cs typeface="Tahoma"/>
            </a:endParaRPr>
          </a:p>
          <a:p>
            <a:pPr marL="342900" indent="-342900">
              <a:buAutoNum type="arabicPeriod"/>
            </a:pP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   Node *right;</a:t>
            </a:r>
            <a:endParaRPr lang="en-US" sz="1800" dirty="0">
              <a:solidFill>
                <a:srgbClr val="000000"/>
              </a:solidFill>
              <a:latin typeface="Brandon Grotesque Black"/>
              <a:ea typeface="Tahoma"/>
              <a:cs typeface="Tahoma"/>
            </a:endParaRPr>
          </a:p>
          <a:p>
            <a:pPr marL="342900" indent="-342900">
              <a:buAutoNum type="arabicPeriod"/>
            </a:pP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   int height;</a:t>
            </a:r>
            <a:endParaRPr lang="en-US" sz="1800" dirty="0">
              <a:solidFill>
                <a:srgbClr val="000000"/>
              </a:solidFill>
              <a:latin typeface="Brandon Grotesque Black"/>
              <a:ea typeface="Tahoma"/>
              <a:cs typeface="Tahoma"/>
            </a:endParaRPr>
          </a:p>
          <a:p>
            <a:pPr marL="342900" indent="-342900">
              <a:buAutoNum type="arabicPeriod"/>
            </a:pP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   </a:t>
            </a:r>
            <a:endParaRPr lang="en-US" sz="1800">
              <a:solidFill>
                <a:srgbClr val="000000"/>
              </a:solidFill>
              <a:latin typeface="Brandon Grotesque Black"/>
              <a:ea typeface="Tahoma"/>
              <a:cs typeface="Tahoma"/>
            </a:endParaRPr>
          </a:p>
          <a:p>
            <a:pPr marL="342900" indent="-342900">
              <a:buAutoNum type="arabicPeriod"/>
            </a:pP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   Node(int k) {</a:t>
            </a:r>
            <a:endParaRPr lang="en-US" sz="1800" dirty="0">
              <a:solidFill>
                <a:srgbClr val="000000"/>
              </a:solidFill>
              <a:latin typeface="Brandon Grotesque Black"/>
              <a:ea typeface="Tahoma"/>
              <a:cs typeface="Tahoma"/>
            </a:endParaRPr>
          </a:p>
          <a:p>
            <a:pPr marL="342900" indent="-342900">
              <a:buAutoNum type="arabicPeriod"/>
            </a:pP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       key = k; </a:t>
            </a:r>
            <a:endParaRPr lang="en-US" sz="1800">
              <a:solidFill>
                <a:srgbClr val="000000"/>
              </a:solidFill>
              <a:latin typeface="Brandon Grotesque Black"/>
              <a:ea typeface="Tahoma"/>
              <a:cs typeface="Tahoma"/>
            </a:endParaRPr>
          </a:p>
          <a:p>
            <a:pPr marL="342900" indent="-342900">
              <a:buAutoNum type="arabicPeriod"/>
            </a:pP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       left =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nullptr</a:t>
            </a: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;</a:t>
            </a:r>
            <a:endParaRPr lang="en-US" sz="1800" dirty="0">
              <a:solidFill>
                <a:srgbClr val="000000"/>
              </a:solidFill>
              <a:latin typeface="Brandon Grotesque Black"/>
              <a:ea typeface="Tahoma"/>
              <a:cs typeface="Tahoma"/>
            </a:endParaRPr>
          </a:p>
          <a:p>
            <a:pPr marL="342900" indent="-342900">
              <a:buAutoNum type="arabicPeriod"/>
            </a:pP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       right = </a:t>
            </a:r>
            <a:r>
              <a:rPr lang="en-US" sz="1800" b="1" dirty="0" err="1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nullptr</a:t>
            </a: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;</a:t>
            </a:r>
            <a:endParaRPr lang="en-US" sz="1800" dirty="0">
              <a:solidFill>
                <a:srgbClr val="000000"/>
              </a:solidFill>
              <a:latin typeface="Brandon Grotesque Black"/>
              <a:ea typeface="Tahoma"/>
              <a:cs typeface="Tahoma"/>
            </a:endParaRPr>
          </a:p>
          <a:p>
            <a:pPr marL="342900" indent="-342900">
              <a:buAutoNum type="arabicPeriod"/>
            </a:pP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       height = 1;</a:t>
            </a:r>
            <a:endParaRPr lang="en-US" sz="1800" dirty="0">
              <a:solidFill>
                <a:srgbClr val="000000"/>
              </a:solidFill>
              <a:latin typeface="Brandon Grotesque Black"/>
              <a:ea typeface="Tahoma"/>
              <a:cs typeface="Tahoma"/>
            </a:endParaRPr>
          </a:p>
          <a:p>
            <a:pPr marL="342900" indent="-342900">
              <a:buAutoNum type="arabicPeriod"/>
            </a:pP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   }</a:t>
            </a:r>
            <a:endParaRPr lang="en-US" sz="1800" dirty="0">
              <a:solidFill>
                <a:srgbClr val="000000"/>
              </a:solidFill>
              <a:latin typeface="Brandon Grotesque Black"/>
              <a:ea typeface="Tahoma"/>
              <a:cs typeface="Tahoma"/>
            </a:endParaRPr>
          </a:p>
          <a:p>
            <a:pPr marL="342900" indent="-342900">
              <a:buAutoNum type="arabicPeriod"/>
            </a:pP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}</a:t>
            </a:r>
            <a:endParaRPr lang="en-US" sz="1800" b="1" dirty="0">
              <a:solidFill>
                <a:srgbClr val="000000"/>
              </a:solidFill>
              <a:latin typeface="Brandon Grotesque Black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39281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047A1-904C-C5AA-0DE4-3F854E422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5CDAE3D8-92F6-003F-4E7A-BEF2FBB87327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Left-Rotate Code</a:t>
            </a:r>
            <a:endParaRPr lang="en-US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56BA9436-96FE-FBB8-720C-662469D2B1F3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600" cy="377947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Node *</a:t>
            </a:r>
            <a:r>
              <a:rPr lang="en-US" sz="1800" b="0" dirty="0" err="1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leftRotate</a:t>
            </a: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(Node *x) { </a:t>
            </a:r>
            <a:endParaRPr lang="en-US" sz="1800" dirty="0">
              <a:solidFill>
                <a:srgbClr val="000000"/>
              </a:solidFill>
              <a:latin typeface="Brandon Grotesque Black"/>
              <a:ea typeface="Tahoma"/>
              <a:cs typeface="Tahoma"/>
            </a:endParaRPr>
          </a:p>
          <a:p>
            <a:pPr marL="342900" indent="-342900">
              <a:buAutoNum type="arabicPeriod"/>
            </a:pP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   Node *y = x-&gt;right; </a:t>
            </a:r>
            <a:endParaRPr lang="en-US" sz="1800">
              <a:solidFill>
                <a:srgbClr val="000000"/>
              </a:solidFill>
              <a:latin typeface="Brandon Grotesque Black"/>
              <a:ea typeface="Tahoma"/>
              <a:cs typeface="Tahoma"/>
            </a:endParaRPr>
          </a:p>
          <a:p>
            <a:pPr marL="342900" indent="-342900">
              <a:buAutoNum type="arabicPeriod"/>
            </a:pP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   Node *T2 = y-&gt;left; </a:t>
            </a:r>
            <a:endParaRPr lang="en-US" sz="1800">
              <a:solidFill>
                <a:srgbClr val="000000"/>
              </a:solidFill>
              <a:latin typeface="Brandon Grotesque Black"/>
              <a:ea typeface="Tahoma"/>
              <a:cs typeface="Tahoma"/>
            </a:endParaRPr>
          </a:p>
          <a:p>
            <a:pPr marL="342900" indent="-342900">
              <a:buAutoNum type="arabicPeriod"/>
            </a:pP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800" b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   y-&gt;left = x;     </a:t>
            </a:r>
            <a:r>
              <a:rPr lang="en-US" sz="1800" b="0">
                <a:solidFill>
                  <a:srgbClr val="FF0000"/>
                </a:solidFill>
                <a:latin typeface="Consolas"/>
                <a:ea typeface="Tahoma"/>
                <a:cs typeface="Tahoma"/>
              </a:rPr>
              <a:t>/// ROTATION</a:t>
            </a:r>
            <a:endParaRPr lang="en-US" sz="1800">
              <a:solidFill>
                <a:srgbClr val="FF0000"/>
              </a:solidFill>
              <a:latin typeface="Brandon Grotesque Black"/>
              <a:ea typeface="Tahoma"/>
              <a:cs typeface="Tahoma"/>
            </a:endParaRPr>
          </a:p>
          <a:p>
            <a:pPr marL="342900" indent="-342900">
              <a:buAutoNum type="arabicPeriod"/>
            </a:pPr>
            <a:r>
              <a:rPr lang="en-US" sz="1800" b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   x-&gt;right = T2;   </a:t>
            </a:r>
            <a:r>
              <a:rPr lang="en-US" sz="1800" b="0">
                <a:solidFill>
                  <a:srgbClr val="FF0000"/>
                </a:solidFill>
                <a:latin typeface="Consolas"/>
                <a:ea typeface="Tahoma"/>
                <a:cs typeface="Tahoma"/>
              </a:rPr>
              <a:t>/// ROTATION</a:t>
            </a:r>
            <a:endParaRPr lang="en-US" sz="1800">
              <a:solidFill>
                <a:srgbClr val="FF0000"/>
              </a:solidFill>
              <a:latin typeface="Brandon Grotesque Black"/>
              <a:ea typeface="Tahoma"/>
              <a:cs typeface="Tahoma"/>
            </a:endParaRPr>
          </a:p>
          <a:p>
            <a:pPr marL="342900" indent="-342900">
              <a:buAutoNum type="arabicPeriod"/>
            </a:pP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</a:t>
            </a:r>
            <a:endParaRPr lang="en-US" sz="1800">
              <a:solidFill>
                <a:srgbClr val="000000"/>
              </a:solidFill>
              <a:latin typeface="Brandon Grotesque Black"/>
              <a:ea typeface="Tahoma"/>
              <a:cs typeface="Tahoma"/>
            </a:endParaRPr>
          </a:p>
          <a:p>
            <a:pPr marL="342900" indent="-342900">
              <a:buAutoNum type="arabicPeriod"/>
            </a:pP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   x-&gt;height = 1 + max(height(x-&gt;left), 
                        height(x-&gt;right)); </a:t>
            </a:r>
            <a:r>
              <a:rPr lang="en-US" sz="1800" b="0" dirty="0">
                <a:solidFill>
                  <a:srgbClr val="FF0000"/>
                </a:solidFill>
                <a:latin typeface="Consolas"/>
                <a:ea typeface="Tahoma"/>
                <a:cs typeface="Tahoma"/>
              </a:rPr>
              <a:t>/// UPDATE HEIGHT</a:t>
            </a:r>
            <a:endParaRPr lang="en-US" sz="1800" dirty="0">
              <a:solidFill>
                <a:srgbClr val="FF0000"/>
              </a:solidFill>
              <a:latin typeface="Brandon Grotesque Black"/>
              <a:ea typeface="Tahoma"/>
              <a:cs typeface="Tahoma"/>
            </a:endParaRPr>
          </a:p>
          <a:p>
            <a:pPr marL="342900" indent="-342900">
              <a:buAutoNum type="arabicPeriod"/>
            </a:pP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   y-&gt;height = 1 + max(height(y-&gt;left), 
                        height(y-&gt;right)); </a:t>
            </a:r>
            <a:r>
              <a:rPr lang="en-US" sz="1800" b="0" dirty="0">
                <a:solidFill>
                  <a:srgbClr val="FF0000"/>
                </a:solidFill>
                <a:latin typeface="Consolas"/>
                <a:ea typeface="Tahoma"/>
                <a:cs typeface="Tahoma"/>
              </a:rPr>
              <a:t>/// UPDATE HEIGHT</a:t>
            </a:r>
            <a:endParaRPr lang="en-US" sz="1800" dirty="0">
              <a:solidFill>
                <a:srgbClr val="FF0000"/>
              </a:solidFill>
              <a:latin typeface="Brandon Grotesque Black"/>
              <a:ea typeface="Tahoma"/>
              <a:cs typeface="Tahoma"/>
            </a:endParaRPr>
          </a:p>
          <a:p>
            <a:pPr marL="342900" indent="-342900">
              <a:buAutoNum type="arabicPeriod"/>
            </a:pP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 </a:t>
            </a:r>
            <a:endParaRPr lang="en-US" sz="1800">
              <a:solidFill>
                <a:srgbClr val="000000"/>
              </a:solidFill>
              <a:latin typeface="Brandon Grotesque Black"/>
              <a:ea typeface="Tahoma"/>
              <a:cs typeface="Tahoma"/>
            </a:endParaRP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   return</a:t>
            </a: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y; </a:t>
            </a:r>
            <a:endParaRPr lang="en-US" sz="1800">
              <a:solidFill>
                <a:srgbClr val="000000"/>
              </a:solidFill>
              <a:latin typeface="Brandon Grotesque Black"/>
              <a:ea typeface="Tahoma"/>
              <a:cs typeface="Tahoma"/>
            </a:endParaRPr>
          </a:p>
          <a:p>
            <a:pPr marL="342900" indent="-342900">
              <a:buAutoNum type="arabicPeriod"/>
            </a:pP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} </a:t>
            </a:r>
            <a:endParaRPr lang="en-US" sz="1800" b="1" dirty="0">
              <a:solidFill>
                <a:srgbClr val="000000"/>
              </a:solidFill>
              <a:latin typeface="Brandon Grotesque Black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56431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AD7D1-50DD-6D9B-38DC-E8AFAD064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4B71DD55-C2D6-36C8-61EB-8FF2D2EE723F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Right-Rotate Code</a:t>
            </a:r>
            <a:endParaRPr lang="en-US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9875B7DD-123A-4E82-8A71-9C5609A1EF61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600" cy="377947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342900" indent="-342900">
              <a:buAutoNum type="arabicPeriod"/>
            </a:pP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Node *</a:t>
            </a:r>
            <a:r>
              <a:rPr lang="en-US" sz="1800" b="0" dirty="0" err="1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rightRotate</a:t>
            </a: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(Node *x) { </a:t>
            </a:r>
            <a:endParaRPr lang="en-US" sz="1800" dirty="0">
              <a:solidFill>
                <a:srgbClr val="000000"/>
              </a:solidFill>
              <a:latin typeface="Brandon Grotesque Black"/>
              <a:ea typeface="Tahoma"/>
              <a:cs typeface="Tahoma"/>
            </a:endParaRPr>
          </a:p>
          <a:p>
            <a:pPr marL="342900" indent="-342900">
              <a:buAutoNum type="arabicPeriod"/>
            </a:pP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   Node *x = y-&gt;left; </a:t>
            </a:r>
            <a:endParaRPr lang="en-US" sz="1800" dirty="0">
              <a:solidFill>
                <a:srgbClr val="000000"/>
              </a:solidFill>
              <a:latin typeface="Brandon Grotesque Black"/>
              <a:ea typeface="Tahoma"/>
              <a:cs typeface="Tahoma"/>
            </a:endParaRPr>
          </a:p>
          <a:p>
            <a:pPr marL="342900" indent="-342900">
              <a:buAutoNum type="arabicPeriod"/>
            </a:pP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   Node *T2 = x-&gt;right; </a:t>
            </a:r>
            <a:endParaRPr lang="en-US" sz="1800" dirty="0">
              <a:solidFill>
                <a:srgbClr val="000000"/>
              </a:solidFill>
              <a:latin typeface="Brandon Grotesque Black"/>
              <a:ea typeface="Tahoma"/>
              <a:cs typeface="Tahoma"/>
            </a:endParaRPr>
          </a:p>
          <a:p>
            <a:pPr marL="342900" indent="-342900">
              <a:buAutoNum type="arabicPeriod"/>
            </a:pP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   x-&gt; right = y;     </a:t>
            </a:r>
            <a:r>
              <a:rPr lang="en-US" sz="1800" b="0" dirty="0">
                <a:solidFill>
                  <a:srgbClr val="FF0000"/>
                </a:solidFill>
                <a:latin typeface="Consolas"/>
                <a:ea typeface="Tahoma"/>
                <a:cs typeface="Tahoma"/>
              </a:rPr>
              <a:t>/// ROTATION</a:t>
            </a:r>
            <a:endParaRPr lang="en-US" sz="1800" dirty="0">
              <a:solidFill>
                <a:srgbClr val="FF0000"/>
              </a:solidFill>
              <a:latin typeface="Brandon Grotesque Black"/>
              <a:ea typeface="Tahoma"/>
              <a:cs typeface="Tahoma"/>
            </a:endParaRPr>
          </a:p>
          <a:p>
            <a:pPr marL="342900" indent="-342900">
              <a:buAutoNum type="arabicPeriod"/>
            </a:pP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   y-&gt; left = T2;   </a:t>
            </a:r>
            <a:r>
              <a:rPr lang="en-US" sz="1800" b="0" dirty="0">
                <a:solidFill>
                  <a:srgbClr val="FF0000"/>
                </a:solidFill>
                <a:latin typeface="Consolas"/>
                <a:ea typeface="Tahoma"/>
                <a:cs typeface="Tahoma"/>
              </a:rPr>
              <a:t>/// ROTATION</a:t>
            </a:r>
            <a:endParaRPr lang="en-US" sz="1800" dirty="0">
              <a:solidFill>
                <a:srgbClr val="FF0000"/>
              </a:solidFill>
              <a:latin typeface="Brandon Grotesque Black"/>
              <a:ea typeface="Tahoma"/>
              <a:cs typeface="Tahoma"/>
            </a:endParaRPr>
          </a:p>
          <a:p>
            <a:pPr marL="342900" indent="-342900">
              <a:buAutoNum type="arabicPeriod"/>
            </a:pP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</a:t>
            </a:r>
            <a:endParaRPr lang="en-US" sz="1800">
              <a:solidFill>
                <a:srgbClr val="000000"/>
              </a:solidFill>
              <a:latin typeface="Brandon Grotesque Black"/>
              <a:ea typeface="Tahoma"/>
              <a:cs typeface="Tahoma"/>
            </a:endParaRPr>
          </a:p>
          <a:p>
            <a:pPr marL="342900" indent="-342900">
              <a:buAutoNum type="arabicPeriod"/>
            </a:pP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   y-&gt;height = 1 + max(height(y-&gt;left), 
                        height(y-&gt;right)); </a:t>
            </a:r>
            <a:r>
              <a:rPr lang="en-US" sz="1800" b="0" dirty="0">
                <a:solidFill>
                  <a:srgbClr val="FF0000"/>
                </a:solidFill>
                <a:latin typeface="Consolas"/>
                <a:ea typeface="Tahoma"/>
                <a:cs typeface="Tahoma"/>
              </a:rPr>
              <a:t>/// UPDATE HEIGHT</a:t>
            </a:r>
            <a:endParaRPr lang="en-US" sz="1800" dirty="0">
              <a:solidFill>
                <a:srgbClr val="FF0000"/>
              </a:solidFill>
              <a:latin typeface="Brandon Grotesque Black"/>
              <a:ea typeface="Tahoma"/>
              <a:cs typeface="Tahoma"/>
            </a:endParaRPr>
          </a:p>
          <a:p>
            <a:pPr marL="342900" indent="-342900">
              <a:buAutoNum type="arabicPeriod"/>
            </a:pP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   x-&gt;height = 1 + max(height(x-&gt;left), 
                        height(x-&gt;right)); </a:t>
            </a:r>
            <a:r>
              <a:rPr lang="en-US" sz="1800" b="0" dirty="0">
                <a:solidFill>
                  <a:srgbClr val="FF0000"/>
                </a:solidFill>
                <a:latin typeface="Consolas"/>
                <a:ea typeface="Tahoma"/>
                <a:cs typeface="Tahoma"/>
              </a:rPr>
              <a:t>/// UPDATE HEIGHT</a:t>
            </a:r>
            <a:endParaRPr lang="en-US" sz="1800" dirty="0">
              <a:solidFill>
                <a:srgbClr val="FF0000"/>
              </a:solidFill>
              <a:latin typeface="Brandon Grotesque Black"/>
              <a:ea typeface="Tahoma"/>
              <a:cs typeface="Tahoma"/>
            </a:endParaRPr>
          </a:p>
          <a:p>
            <a:pPr marL="342900" indent="-342900">
              <a:buAutoNum type="arabicPeriod"/>
            </a:pP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 </a:t>
            </a:r>
            <a:endParaRPr lang="en-US" sz="1800">
              <a:solidFill>
                <a:srgbClr val="000000"/>
              </a:solidFill>
              <a:latin typeface="Brandon Grotesque Black"/>
              <a:ea typeface="Tahoma"/>
              <a:cs typeface="Tahoma"/>
            </a:endParaRP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   return</a:t>
            </a: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x; </a:t>
            </a:r>
            <a:endParaRPr lang="en-US" sz="1800" dirty="0">
              <a:solidFill>
                <a:srgbClr val="000000"/>
              </a:solidFill>
              <a:latin typeface="Brandon Grotesque Black"/>
              <a:ea typeface="Tahoma"/>
              <a:cs typeface="Tahoma"/>
            </a:endParaRPr>
          </a:p>
          <a:p>
            <a:pPr marL="342900" indent="-342900">
              <a:buAutoNum type="arabicPeriod"/>
            </a:pPr>
            <a:r>
              <a:rPr lang="en-US" sz="18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} </a:t>
            </a:r>
            <a:endParaRPr lang="en-US" sz="1800" b="1" dirty="0">
              <a:solidFill>
                <a:srgbClr val="000000"/>
              </a:solidFill>
              <a:latin typeface="Brandon Grotesque Black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795092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E7A59-258C-9004-56A4-DAB703C51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92B32366-256B-E96C-F3E6-40103558CC36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Insertion Code</a:t>
            </a:r>
            <a:endParaRPr lang="en-US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39CE5A85-602E-9559-CA38-A799569BFE29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600" cy="377947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Node* insert(Node* node, int key) { 
   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if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(node ==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nullptr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) 
       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new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Node(key); 
   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if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(key &lt; node-&gt;key) 
        node-&gt;left = insert(node-&gt;left, key); 
   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else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if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(key &gt; node-&gt;key) 
        node-&gt;right = insert(node-&gt;right, key); 
   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else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</a:t>
            </a:r>
            <a:r>
              <a:rPr lang="en-US" sz="1600" b="0" i="1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 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
       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node; 
    node-&gt;height = 1 + max(height(node-&gt;left),
                           height(node-&gt;right)); 
    int balance = </a:t>
            </a:r>
            <a:r>
              <a:rPr lang="en-US" sz="1600" b="0" dirty="0" err="1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getBalance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(node); </a:t>
            </a:r>
            <a:endParaRPr lang="en-US" sz="1600" b="1">
              <a:solidFill>
                <a:srgbClr val="000000"/>
              </a:solidFill>
              <a:latin typeface="Brandon Grotesque Black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3438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42362-6AC6-D872-6022-6F04E563F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5ADC3550-9B22-A705-3AFF-C931A1D1F462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What is the Solution?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6A96D84-7345-3D2E-00CA-A5CB98949E43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Balancing!</a:t>
            </a:r>
            <a:endParaRPr lang="en-US" dirty="0">
              <a:solidFill>
                <a:srgbClr val="501214"/>
              </a:solidFill>
              <a:ea typeface="Tahom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3427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E7A59-258C-9004-56A4-DAB703C51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92B32366-256B-E96C-F3E6-40103558CC36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Insertion Code</a:t>
            </a:r>
            <a:endParaRPr lang="en-US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39CE5A85-602E-9559-CA38-A799569BFE29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600" cy="377947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160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    if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(balance &gt; 1 &amp;&amp; key &lt; node-&gt;left-&gt;key)       </a:t>
            </a:r>
            <a:r>
              <a:rPr lang="en-US" sz="1600" b="0" dirty="0">
                <a:solidFill>
                  <a:srgbClr val="FF0000"/>
                </a:solidFill>
                <a:latin typeface="Consolas"/>
                <a:ea typeface="Tahoma"/>
                <a:cs typeface="Tahoma"/>
              </a:rPr>
              <a:t>/// Left-Left
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rightRotate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(node); 
   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if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(balance &lt; -1 &amp;&amp; key &gt; node-&gt;right-&gt;key)     </a:t>
            </a:r>
            <a:r>
              <a:rPr lang="en-US" sz="1600" b="0" dirty="0">
                <a:solidFill>
                  <a:srgbClr val="FF0000"/>
                </a:solidFill>
                <a:latin typeface="Consolas"/>
                <a:ea typeface="Tahoma"/>
                <a:cs typeface="Tahoma"/>
              </a:rPr>
              <a:t>/// Right-Right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
       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leftRotate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(node); 
</a:t>
            </a:r>
          </a:p>
          <a:p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   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if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(balance &gt; 1 &amp;&amp; key &gt; node-&gt;left-&gt;key) {     </a:t>
            </a:r>
            <a:r>
              <a:rPr lang="en-US" sz="1600" b="0" dirty="0">
                <a:solidFill>
                  <a:srgbClr val="FF0000"/>
                </a:solidFill>
                <a:latin typeface="Consolas"/>
                <a:ea typeface="Tahoma"/>
                <a:cs typeface="Tahoma"/>
              </a:rPr>
              <a:t>/// Left-Right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
        node-&gt;left = </a:t>
            </a:r>
            <a:r>
              <a:rPr lang="en-US" sz="1600" b="0" dirty="0" err="1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leftRotate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(node-&gt;left); 
       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rightRotate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(node); 
    } 
   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if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(balance &lt; -1 &amp;&amp; key &lt; node-&gt;right-&gt;key) {   </a:t>
            </a:r>
            <a:r>
              <a:rPr lang="en-US" sz="1600" b="0" dirty="0">
                <a:solidFill>
                  <a:srgbClr val="FF0000"/>
                </a:solidFill>
                <a:latin typeface="Consolas"/>
                <a:ea typeface="Tahoma"/>
                <a:cs typeface="Tahoma"/>
              </a:rPr>
              <a:t>/// Right-Left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
        node-&gt;right = </a:t>
            </a:r>
            <a:r>
              <a:rPr lang="en-US" sz="1600" b="0" dirty="0" err="1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rightRotate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(node-&gt;right); 
       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leftRotate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(node); 
    } 
   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 node; 
} </a:t>
            </a:r>
            <a:endParaRPr lang="en-U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0838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07B58-294A-301D-47DB-4AB3B1C60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C5382D76-B1CB-6F6D-39A0-65C021495709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AVL Tree Summary</a:t>
            </a:r>
            <a:endParaRPr lang="en-US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2C325B55-D557-9BE1-575C-F45A0403E0DD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600" cy="377947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Search –      O(</a:t>
            </a:r>
            <a:r>
              <a:rPr lang="en-US" sz="2800" b="0" dirty="0" err="1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logn</a:t>
            </a: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Insertion –  O(</a:t>
            </a:r>
            <a:r>
              <a:rPr lang="en-US" sz="2800" b="0" dirty="0" err="1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logn</a:t>
            </a: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Deletion –   O(</a:t>
            </a:r>
            <a:r>
              <a:rPr lang="en-US" sz="2800" b="0" err="1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logn</a:t>
            </a: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Advantage: Always ensures O(</a:t>
            </a:r>
            <a:r>
              <a:rPr lang="en-US" sz="2800" b="0" dirty="0" err="1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logn</a:t>
            </a: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Disadvantage: Difficult to implement</a:t>
            </a:r>
          </a:p>
        </p:txBody>
      </p:sp>
    </p:spTree>
    <p:extLst>
      <p:ext uri="{BB962C8B-B14F-4D97-AF65-F5344CB8AC3E}">
        <p14:creationId xmlns:p14="http://schemas.microsoft.com/office/powerpoint/2010/main" val="36552667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6D558-B139-D5F6-248B-E09556BE1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689403E0-C825-5ACF-E92F-C10704297DCB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Today's Summary</a:t>
            </a:r>
            <a:endParaRPr lang="en-US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8EE98DA3-59EB-06A6-BEBA-8574BB2CFEEC}"/>
              </a:ext>
            </a:extLst>
          </p:cNvPr>
          <p:cNvSpPr txBox="1">
            <a:spLocks/>
          </p:cNvSpPr>
          <p:nvPr/>
        </p:nvSpPr>
        <p:spPr>
          <a:xfrm>
            <a:off x="457200" y="1078280"/>
            <a:ext cx="8229600" cy="377947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AVL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5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39D00-AC3E-6F54-B815-DB55097BE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0BBBC046-EC14-AC49-F522-A172378C709E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Regular BST</a:t>
            </a:r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B4207E88-A157-FEB5-76E6-8AE41B2B1551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h</a:t>
            </a: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 = Height of Tree</a:t>
            </a:r>
            <a:endParaRPr lang="en-US" sz="280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Complexity</a:t>
            </a: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Searching is O(h)</a:t>
            </a:r>
            <a:endParaRPr lang="en-US" sz="2800">
              <a:ea typeface="Calibri"/>
              <a:cs typeface="Calibri"/>
            </a:endParaRP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Deleting is O(h)</a:t>
            </a:r>
            <a:endParaRPr lang="en-US" sz="2800" b="0" dirty="0">
              <a:solidFill>
                <a:srgbClr val="000000"/>
              </a:solidFill>
              <a:latin typeface="Calibri"/>
              <a:ea typeface="Tahoma"/>
              <a:cs typeface="Arial"/>
            </a:endParaRP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Insertion is O(h)</a:t>
            </a:r>
          </a:p>
          <a:p>
            <a:pPr marL="800100" lvl="1" indent="-342900"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h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 is between</a:t>
            </a: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 </a:t>
            </a:r>
            <a:r>
              <a:rPr lang="en-US" sz="2800" b="0" dirty="0">
                <a:solidFill>
                  <a:srgbClr val="000000"/>
                </a:solidFill>
                <a:latin typeface="Calibri"/>
                <a:ea typeface="Cambria Math"/>
                <a:cs typeface="Arial"/>
              </a:rPr>
              <a:t>⌊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log</a:t>
            </a:r>
            <a:r>
              <a:rPr lang="en-US" sz="2800" baseline="-2500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(</a:t>
            </a: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N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)</a:t>
            </a:r>
            <a:r>
              <a:rPr lang="en-US" sz="2800" b="0" dirty="0">
                <a:solidFill>
                  <a:srgbClr val="000000"/>
                </a:solidFill>
                <a:latin typeface="Calibri"/>
                <a:ea typeface="Cambria Math"/>
                <a:cs typeface="Arial"/>
              </a:rPr>
              <a:t> ⌋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mbria Math"/>
                <a:cs typeface="Arial"/>
              </a:rPr>
              <a:t> </a:t>
            </a: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and N-1</a:t>
            </a:r>
            <a:endParaRPr lang="en-US" sz="2800">
              <a:latin typeface="Calibri"/>
              <a:ea typeface="Calibri"/>
              <a:cs typeface="Calibri"/>
            </a:endParaRPr>
          </a:p>
          <a:p>
            <a:pPr marL="1257300" lvl="2" indent="-342900">
              <a:buFont typeface="Wingdings"/>
              <a:buChar char="§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best case O(log N), </a:t>
            </a:r>
            <a:endParaRPr lang="en-US" sz="28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pPr marL="1257300" lvl="2" indent="-342900">
              <a:buFont typeface="Wingdings"/>
              <a:buChar char="§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worst case O(N)</a:t>
            </a:r>
            <a:endParaRPr lang="en-US" sz="2800" dirty="0"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endParaRPr lang="en-US" sz="4200" b="0" dirty="0">
              <a:solidFill>
                <a:srgbClr val="000000"/>
              </a:solidFill>
              <a:latin typeface="Calibri"/>
              <a:ea typeface="Tahom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493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78C65-F7CB-AD3D-2EB3-10E03DE93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CFCCDD16-3B5F-24FD-665B-FE1146051359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Example Best Case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32E92919-4213-CA8A-214A-2EE146C7D5CA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"Somewhat"</a:t>
            </a: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 balanced</a:t>
            </a:r>
            <a:endParaRPr lang="en-US" sz="2800" b="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endParaRPr lang="en-US" sz="2800" b="0" dirty="0">
              <a:solidFill>
                <a:srgbClr val="000000"/>
              </a:solidFill>
              <a:latin typeface="Calibri"/>
              <a:ea typeface="Tahoma"/>
              <a:cs typeface="Arial"/>
            </a:endParaRPr>
          </a:p>
          <a:p>
            <a:pPr>
              <a:buFont typeface="Arial"/>
            </a:pPr>
            <a:endParaRPr lang="en-US" sz="2800" b="0" dirty="0">
              <a:solidFill>
                <a:srgbClr val="000000"/>
              </a:solidFill>
              <a:latin typeface="Calibri"/>
              <a:ea typeface="Tahoma"/>
              <a:cs typeface="Arial"/>
            </a:endParaRPr>
          </a:p>
        </p:txBody>
      </p:sp>
      <p:pic>
        <p:nvPicPr>
          <p:cNvPr id="3" name="Picture 2" descr="A black background with white circles and numbers&#10;&#10;AI-generated content may be incorrect.">
            <a:extLst>
              <a:ext uri="{FF2B5EF4-FFF2-40B4-BE49-F238E27FC236}">
                <a16:creationId xmlns:a16="http://schemas.microsoft.com/office/drawing/2014/main" id="{A9CC6B7C-B975-99C1-2F5A-536DF043A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372" y="1811498"/>
            <a:ext cx="4490857" cy="26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27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72DFF-F839-1CDE-32C0-68125756B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87B030F0-CDE5-4BE6-9017-3D266A6451D7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"Somewhat" Balanced Trees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B5BBDAA3-3C61-ED0D-0F72-5E16808F33A2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AVL Tree</a:t>
            </a:r>
            <a:endParaRPr lang="en-US" sz="2800" b="0">
              <a:solidFill>
                <a:srgbClr val="000000"/>
              </a:solidFill>
              <a:latin typeface="Calibri"/>
              <a:ea typeface="Tahoma"/>
              <a:cs typeface="Arial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O(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Tahoma"/>
                <a:cs typeface="Arial"/>
              </a:rPr>
              <a:t>logn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)</a:t>
            </a:r>
            <a:endParaRPr lang="en-US" sz="2800" b="0" dirty="0">
              <a:solidFill>
                <a:srgbClr val="000000"/>
              </a:solidFill>
              <a:latin typeface="Calibri"/>
              <a:ea typeface="Tahoma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Red-Black Tree</a:t>
            </a: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O(</a:t>
            </a:r>
            <a:r>
              <a:rPr lang="en-US" sz="2800" b="0" err="1">
                <a:solidFill>
                  <a:srgbClr val="000000"/>
                </a:solidFill>
                <a:latin typeface="Calibri"/>
                <a:ea typeface="Tahoma"/>
                <a:cs typeface="Arial"/>
              </a:rPr>
              <a:t>logn</a:t>
            </a: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B-Tree (Not Binary Tree)</a:t>
            </a: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O(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Tahoma"/>
                <a:cs typeface="Arial"/>
              </a:rPr>
              <a:t>logn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Tahoma"/>
                <a:cs typeface="Arial"/>
              </a:rPr>
              <a:t>)</a:t>
            </a:r>
            <a:endParaRPr lang="en-US" sz="2800" b="0">
              <a:solidFill>
                <a:srgbClr val="000000"/>
              </a:solidFill>
              <a:latin typeface="Calibri"/>
              <a:ea typeface="Tahoma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Splay Tree</a:t>
            </a: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Single Operation could be O(N)</a:t>
            </a: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O(</a:t>
            </a:r>
            <a:r>
              <a:rPr lang="en-US" sz="28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logn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 overall</a:t>
            </a:r>
            <a:endParaRPr lang="en-US" sz="2800" b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351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ACDB9-87B1-D7AA-F45A-0F7152496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AFC4E832-CC77-020A-BE1A-64E4C4030AD5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AVL Tree</a:t>
            </a:r>
            <a:endParaRPr lang="en-US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F2B4E786-5206-7309-4E39-9E90E191E871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800" b="0" u="sng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For any node,</a:t>
            </a: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 the height difference 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between </a:t>
            </a: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left and 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right-subtrees is at most 1. </a:t>
            </a:r>
            <a:endParaRPr lang="en-US" sz="2800" b="0" dirty="0">
              <a:solidFill>
                <a:srgbClr val="000000"/>
              </a:solidFill>
              <a:latin typeface="Calibri"/>
              <a:ea typeface="Tahoma"/>
              <a:cs typeface="Arial"/>
            </a:endParaRPr>
          </a:p>
        </p:txBody>
      </p:sp>
      <p:pic>
        <p:nvPicPr>
          <p:cNvPr id="3" name="Picture 2" descr="A white rectangular object with black circles and numbers&#10;&#10;AI-generated content may be incorrect.">
            <a:extLst>
              <a:ext uri="{FF2B5EF4-FFF2-40B4-BE49-F238E27FC236}">
                <a16:creationId xmlns:a16="http://schemas.microsoft.com/office/drawing/2014/main" id="{CF945A60-47CF-3C34-73A0-5C87631B4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70" y="1985993"/>
            <a:ext cx="8521861" cy="260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5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536E7-82A7-5751-4E48-955ACDD46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6C96DD8E-4DF1-36A1-71B4-42A2F8B74F61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AVL Tree?</a:t>
            </a:r>
            <a:endParaRPr lang="en-US" dirty="0"/>
          </a:p>
        </p:txBody>
      </p:sp>
      <p:pic>
        <p:nvPicPr>
          <p:cNvPr id="4" name="Picture 3" descr="A black background with white circles and numbers&#10;&#10;AI-generated content may be incorrect.">
            <a:extLst>
              <a:ext uri="{FF2B5EF4-FFF2-40B4-BE49-F238E27FC236}">
                <a16:creationId xmlns:a16="http://schemas.microsoft.com/office/drawing/2014/main" id="{F50AA042-42CB-3501-B817-06C1EE576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202" y="1210518"/>
            <a:ext cx="6441673" cy="3453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7D5802-AD47-FBBB-E6FB-D93205D9AB19}"/>
              </a:ext>
            </a:extLst>
          </p:cNvPr>
          <p:cNvSpPr txBox="1"/>
          <p:nvPr/>
        </p:nvSpPr>
        <p:spPr>
          <a:xfrm>
            <a:off x="600807" y="1274884"/>
            <a:ext cx="120161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rgbClr val="FF0000"/>
                </a:solidFill>
                <a:ea typeface="Calibri"/>
                <a:cs typeface="Calibri"/>
              </a:rPr>
              <a:t>NO!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AA293-EF89-BE23-16F2-E26C6E4A8B10}"/>
              </a:ext>
            </a:extLst>
          </p:cNvPr>
          <p:cNvSpPr txBox="1"/>
          <p:nvPr/>
        </p:nvSpPr>
        <p:spPr>
          <a:xfrm>
            <a:off x="5469408" y="3937061"/>
            <a:ext cx="1606728" cy="9541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ea typeface="Calibri"/>
                <a:cs typeface="Calibri"/>
              </a:rPr>
              <a:t>Not Balanced</a:t>
            </a:r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1A2A36-C83A-6AD0-DA6F-0DEA57DB7998}"/>
              </a:ext>
            </a:extLst>
          </p:cNvPr>
          <p:cNvCxnSpPr/>
          <p:nvPr/>
        </p:nvCxnSpPr>
        <p:spPr>
          <a:xfrm flipH="1" flipV="1">
            <a:off x="4771588" y="2957943"/>
            <a:ext cx="692719" cy="9722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80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XST">
      <a:dk1>
        <a:srgbClr val="501214"/>
      </a:dk1>
      <a:lt1>
        <a:srgbClr val="FFFFFF"/>
      </a:lt1>
      <a:dk2>
        <a:srgbClr val="007096"/>
      </a:dk2>
      <a:lt2>
        <a:srgbClr val="EB2E47"/>
      </a:lt2>
      <a:accent1>
        <a:srgbClr val="F9DDDD"/>
      </a:accent1>
      <a:accent2>
        <a:srgbClr val="F37159"/>
      </a:accent2>
      <a:accent3>
        <a:srgbClr val="286834"/>
      </a:accent3>
      <a:accent4>
        <a:srgbClr val="EBBA45"/>
      </a:accent4>
      <a:accent5>
        <a:srgbClr val="6EA096"/>
      </a:accent5>
      <a:accent6>
        <a:srgbClr val="BFF3FD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2" id="{CBFD4F26-E0BE-7542-87D9-50A185C41049}" vid="{FCB3E86A-D790-F343-8FAA-8F2F1DAE7F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9aaa27b-58fe-427b-b6b4-e690cbafcf3f" xsi:nil="true"/>
    <lcf76f155ced4ddcb4097134ff3c332f xmlns="a3e5f3b7-5310-4f1f-9e1e-fac2a6625f2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2D85DD5F7CD842A1E14CC18C1DB8B4" ma:contentTypeVersion="10" ma:contentTypeDescription="Create a new document." ma:contentTypeScope="" ma:versionID="baf1b701c13c3375b9a9ec548aa6c268">
  <xsd:schema xmlns:xsd="http://www.w3.org/2001/XMLSchema" xmlns:xs="http://www.w3.org/2001/XMLSchema" xmlns:p="http://schemas.microsoft.com/office/2006/metadata/properties" xmlns:ns2="a3e5f3b7-5310-4f1f-9e1e-fac2a6625f20" xmlns:ns3="99aaa27b-58fe-427b-b6b4-e690cbafcf3f" targetNamespace="http://schemas.microsoft.com/office/2006/metadata/properties" ma:root="true" ma:fieldsID="5ce3737b70ce2f68605ec7fbe6852cf0" ns2:_="" ns3:_="">
    <xsd:import namespace="a3e5f3b7-5310-4f1f-9e1e-fac2a6625f20"/>
    <xsd:import namespace="99aaa27b-58fe-427b-b6b4-e690cbafcf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e5f3b7-5310-4f1f-9e1e-fac2a6625f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3a692e8-e48a-48e7-a779-d106e04dcf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aaa27b-58fe-427b-b6b4-e690cbafcf3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d54a41c-f24f-4bf5-a40b-21b922d7ec21}" ma:internalName="TaxCatchAll" ma:showField="CatchAllData" ma:web="99aaa27b-58fe-427b-b6b4-e690cbafcf3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D466C1-470E-48BF-A393-81DBDFB347BA}">
  <ds:schemaRefs>
    <ds:schemaRef ds:uri="http://schemas.microsoft.com/office/2006/metadata/properties"/>
    <ds:schemaRef ds:uri="http://schemas.microsoft.com/office/infopath/2007/PartnerControls"/>
    <ds:schemaRef ds:uri="99aaa27b-58fe-427b-b6b4-e690cbafcf3f"/>
    <ds:schemaRef ds:uri="a3e5f3b7-5310-4f1f-9e1e-fac2a6625f20"/>
  </ds:schemaRefs>
</ds:datastoreItem>
</file>

<file path=customXml/itemProps2.xml><?xml version="1.0" encoding="utf-8"?>
<ds:datastoreItem xmlns:ds="http://schemas.openxmlformats.org/officeDocument/2006/customXml" ds:itemID="{7AEE6A05-9796-40E8-8EFD-15741C0CDE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233D31-80AC-4C79-962C-3AEDD1C8E1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e5f3b7-5310-4f1f-9e1e-fac2a6625f20"/>
    <ds:schemaRef ds:uri="99aaa27b-58fe-427b-b6b4-e690cbafcf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b19c134a-14c9-4d4c-af65-c420f94c8cbb}" enabled="0" method="" siteId="{b19c134a-14c9-4d4c-af65-c420f94c8cb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</Words>
  <Application>Microsoft Office PowerPoint</Application>
  <PresentationFormat>On-screen Show (16:9)</PresentationFormat>
  <Paragraphs>17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CS 3358: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482</cp:revision>
  <dcterms:created xsi:type="dcterms:W3CDTF">2025-03-04T02:55:38Z</dcterms:created>
  <dcterms:modified xsi:type="dcterms:W3CDTF">2025-03-06T15:21:48Z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0x010100D02D85DD5F7CD842A1E14CC18C1DB8B4</vt:lpwstr>
  </property>
</Properties>
</file>