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42"/>
  </p:notesMasterIdLst>
  <p:sldIdLst>
    <p:sldId id="270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7" r:id="rId26"/>
    <p:sldId id="368" r:id="rId27"/>
    <p:sldId id="369" r:id="rId28"/>
    <p:sldId id="370" r:id="rId29"/>
    <p:sldId id="371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72" r:id="rId40"/>
    <p:sldId id="366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C9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9489F-EEA4-56D2-5696-74923E18CEA4}" v="1146" dt="2025-01-28T17:32:01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7"/>
    <p:restoredTop sz="96405"/>
  </p:normalViewPr>
  <p:slideViewPr>
    <p:cSldViewPr snapToGrid="0">
      <p:cViewPr varScale="1">
        <p:scale>
          <a:sx n="167" d="100"/>
          <a:sy n="167" d="100"/>
        </p:scale>
        <p:origin x="1184" y="184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3D80-A655-BA46-BA78-6D2B65E70B0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4F83-AD07-FF49-8488-DD0CB3B0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34F83-AD07-FF49-8488-DD0CB3B0D4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51FB73-09D3-CDF2-5272-DD878FF3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2647" y="0"/>
            <a:ext cx="5919840" cy="5919840"/>
          </a:xfrm>
          <a:prstGeom prst="rect">
            <a:avLst/>
          </a:prstGeom>
        </p:spPr>
      </p:pic>
      <p:pic>
        <p:nvPicPr>
          <p:cNvPr id="8" name="Graphic 7" descr="Texas State University 125">
            <a:extLst>
              <a:ext uri="{FF2B5EF4-FFF2-40B4-BE49-F238E27FC236}">
                <a16:creationId xmlns:a16="http://schemas.microsoft.com/office/drawing/2014/main" id="{642D9F96-50C6-9F6C-3E94-9995E0331A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1" r="301"/>
          <a:stretch/>
        </p:blipFill>
        <p:spPr>
          <a:xfrm>
            <a:off x="226914" y="-65789"/>
            <a:ext cx="4255936" cy="11497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02DB0E-61FD-E13F-C4DC-890EEA0165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459999"/>
            <a:ext cx="5410200" cy="118427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8EF38D-332A-0841-BCC9-9836D87595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2705897"/>
            <a:ext cx="4187627" cy="10704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493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2FD3F-45FA-0C48-D0BE-80FC0E4FC4F3}"/>
              </a:ext>
            </a:extLst>
          </p:cNvPr>
          <p:cNvSpPr txBox="1"/>
          <p:nvPr userDrawn="1"/>
        </p:nvSpPr>
        <p:spPr>
          <a:xfrm>
            <a:off x="2372139" y="3498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A0BD2-1198-DC62-4389-09B96B03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CA3CD5-F541-946E-FB89-A57338AC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4508" t="-936" r="-2059" b="-2165"/>
          <a:stretch/>
        </p:blipFill>
        <p:spPr>
          <a:xfrm>
            <a:off x="6813031" y="-48126"/>
            <a:ext cx="2519227" cy="5302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618178"/>
            <a:ext cx="5907061" cy="116164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2954158"/>
            <a:ext cx="5907061" cy="7551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353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79038-8C7D-EC04-C902-DE0A15DC5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060E06-7DC3-D0C1-EDF1-6BB8E425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71600" y="1306070"/>
            <a:ext cx="0" cy="28067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837" y="553250"/>
            <a:ext cx="7886700" cy="227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442" y="1253188"/>
            <a:ext cx="368732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0A72A83-2EC7-7B05-CC2A-8C0312B4C705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29440" y="2136583"/>
            <a:ext cx="3687329" cy="191198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6036" y="1253188"/>
            <a:ext cx="369010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854E18-0949-617D-A9EA-FAEBB7DCA9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26432" y="2136584"/>
            <a:ext cx="3690105" cy="191198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</p:spTree>
    <p:extLst>
      <p:ext uri="{BB962C8B-B14F-4D97-AF65-F5344CB8AC3E}">
        <p14:creationId xmlns:p14="http://schemas.microsoft.com/office/powerpoint/2010/main" val="4243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F52DF-F81E-9950-FE79-BF22A07F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8CB7156-0591-626F-DE5A-3C41CC33AF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2955267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4400" y="787392"/>
            <a:ext cx="4564502" cy="8416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</a:t>
            </a:r>
          </a:p>
        </p:txBody>
      </p:sp>
      <p:sp>
        <p:nvSpPr>
          <p:cNvPr id="8" name="Picture Placeholder 7" descr="placeholder picture box">
            <a:extLst>
              <a:ext uri="{FF2B5EF4-FFF2-40B4-BE49-F238E27FC236}">
                <a16:creationId xmlns:a16="http://schemas.microsoft.com/office/drawing/2014/main" id="{F39C8431-5604-F11D-19FE-E5EA6780A8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1342" y="1865127"/>
            <a:ext cx="1828800" cy="1828800"/>
          </a:xfrm>
          <a:ln w="889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D15F21D-75F7-5AFA-416A-9895B7CC761F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251342" y="3693927"/>
            <a:ext cx="1828800" cy="54440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5" name="Picture Placeholder 7" descr="placeholder picture box">
            <a:extLst>
              <a:ext uri="{FF2B5EF4-FFF2-40B4-BE49-F238E27FC236}">
                <a16:creationId xmlns:a16="http://schemas.microsoft.com/office/drawing/2014/main" id="{6E548DCD-392E-FD0E-B3B8-A69E3F1750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3832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CE7A3D-3B35-4DB3-7B8E-213CA31661D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3679748" y="3708917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4" name="Picture Placeholder 7" descr="placeholder picture box">
            <a:extLst>
              <a:ext uri="{FF2B5EF4-FFF2-40B4-BE49-F238E27FC236}">
                <a16:creationId xmlns:a16="http://schemas.microsoft.com/office/drawing/2014/main" id="{2208A3BF-2ADC-2640-83B5-E4ADB52E1A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53796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A29EE8-0E15-41A7-ED91-2CA7B398FD7F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153125" y="3701422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</p:spTree>
    <p:extLst>
      <p:ext uri="{BB962C8B-B14F-4D97-AF65-F5344CB8AC3E}">
        <p14:creationId xmlns:p14="http://schemas.microsoft.com/office/powerpoint/2010/main" val="284444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A7CF1F4-91C4-F3EF-DC7E-3298343B4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352" t="21457" r="5899" b="19735"/>
          <a:stretch/>
        </p:blipFill>
        <p:spPr>
          <a:xfrm>
            <a:off x="4383935" y="-198985"/>
            <a:ext cx="4756483" cy="291693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1CB51-7A72-0A8E-F846-4B6D42022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900" y="387971"/>
            <a:ext cx="0" cy="3822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3253538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968" y="2919934"/>
            <a:ext cx="8418734" cy="135239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15" name="Picture Placeholder 4" descr="placeholder picture box">
            <a:extLst>
              <a:ext uri="{FF2B5EF4-FFF2-40B4-BE49-F238E27FC236}">
                <a16:creationId xmlns:a16="http://schemas.microsoft.com/office/drawing/2014/main" id="{3A7528B4-B44C-9ABD-2A5D-BB54B5065F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9939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4" descr="placeholder picture box">
            <a:extLst>
              <a:ext uri="{FF2B5EF4-FFF2-40B4-BE49-F238E27FC236}">
                <a16:creationId xmlns:a16="http://schemas.microsoft.com/office/drawing/2014/main" id="{4B65203C-C863-D0D9-E60A-EB387FEC0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8912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 descr="placeholder picture box">
            <a:extLst>
              <a:ext uri="{FF2B5EF4-FFF2-40B4-BE49-F238E27FC236}">
                <a16:creationId xmlns:a16="http://schemas.microsoft.com/office/drawing/2014/main" id="{68E38C92-9C68-1563-C62A-92CFB987D9C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9939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4" descr="placeholder picture box">
            <a:extLst>
              <a:ext uri="{FF2B5EF4-FFF2-40B4-BE49-F238E27FC236}">
                <a16:creationId xmlns:a16="http://schemas.microsoft.com/office/drawing/2014/main" id="{807288DB-37B1-1968-B550-E37E71DEE2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928912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36673A89-A30F-AFE8-AFCA-0762625297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05167" y="585401"/>
            <a:ext cx="3229233" cy="3410977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4DB616-80E3-C773-B2F6-1D3E3DFDFB7B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5288692" y="4173376"/>
            <a:ext cx="3245708" cy="384723"/>
          </a:xfrm>
        </p:spPr>
        <p:txBody>
          <a:bodyPr/>
          <a:lstStyle>
            <a:lvl1pPr marL="0" indent="0" algn="l">
              <a:buNone/>
              <a:defRPr sz="12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 &amp; slow-moving trains.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5" name="Picture Placeholder 4" descr="placeholder picture box">
            <a:extLst>
              <a:ext uri="{FF2B5EF4-FFF2-40B4-BE49-F238E27FC236}">
                <a16:creationId xmlns:a16="http://schemas.microsoft.com/office/drawing/2014/main" id="{313A2F8B-A781-AE05-927D-4E0EA0D265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3989773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74B1F555-8858-D84A-6BAD-5144ECE6404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572000" y="0"/>
            <a:ext cx="4572039" cy="3989773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BDAD55-193A-44E8-7209-6B4B1F1C528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4168" y="403912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Then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35C5-F10E-D160-5FD3-C9E167C91FD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51159" y="402413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Now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78105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775222"/>
            <a:ext cx="7886700" cy="273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5" r:id="rId2"/>
    <p:sldLayoutId id="2147483677" r:id="rId3"/>
    <p:sldLayoutId id="2147483691" r:id="rId4"/>
    <p:sldLayoutId id="2147483704" r:id="rId5"/>
    <p:sldLayoutId id="2147483687" r:id="rId6"/>
    <p:sldLayoutId id="214748370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Brandon Grotesque Black" panose="020B0503020203060202" pitchFamily="34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92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4219-37C5-6AAB-246E-590F8F330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Brandon Grotesque Black"/>
              </a:rPr>
              <a:t>CS 3358: </a:t>
            </a:r>
            <a:br>
              <a:rPr lang="en-US" b="0" dirty="0">
                <a:latin typeface="Brandon Grotesque Black"/>
              </a:rPr>
            </a:br>
            <a:r>
              <a:rPr lang="en-US" b="0" dirty="0">
                <a:latin typeface="Brandon Grotesque Black"/>
              </a:rPr>
              <a:t>Data Structures and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0C82-EA10-54FF-E259-AB0F11F62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Nunito Sans"/>
              </a:rPr>
              <a:t>Jishnu Banerjee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Big-</a:t>
            </a:r>
            <a:r>
              <a:rPr lang="en-US" sz="4800" dirty="0">
                <a:solidFill>
                  <a:srgbClr val="000000"/>
                </a:solidFill>
                <a:latin typeface="Symbol"/>
                <a:ea typeface="Calibri"/>
                <a:cs typeface="Calibri"/>
                <a:sym typeface="Symbol"/>
              </a:rPr>
              <a:t>W</a:t>
            </a: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Notation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7" name="Picture 6" descr="A red text on a black background&#10;&#10;AI-generated content may be incorrect.">
            <a:extLst>
              <a:ext uri="{FF2B5EF4-FFF2-40B4-BE49-F238E27FC236}">
                <a16:creationId xmlns:a16="http://schemas.microsoft.com/office/drawing/2014/main" id="{1AB24FFD-224D-EAEA-5811-2A8F7CF4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1435"/>
            <a:ext cx="9144000" cy="801136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E7976628-1B26-7676-2945-A65A0B096211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150024" cy="127644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T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 = 33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+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5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 +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8</a:t>
            </a:r>
            <a:endParaRPr lang="en-US" dirty="0"/>
          </a:p>
          <a:p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        ≥ </a:t>
            </a:r>
            <a:r>
              <a:rPr lang="en-US" sz="2400" b="0" dirty="0">
                <a:solidFill>
                  <a:srgbClr val="FF0000"/>
                </a:solidFill>
                <a:latin typeface="Times New Roman"/>
                <a:ea typeface="Tahoma"/>
                <a:cs typeface="Times New Roman"/>
              </a:rPr>
              <a:t>33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, for all 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≥ </a:t>
            </a:r>
            <a:r>
              <a:rPr lang="en-US" sz="2400" b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0</a:t>
            </a:r>
            <a:endParaRPr lang="en-US" dirty="0"/>
          </a:p>
          <a:p>
            <a:endParaRPr lang="en-US" sz="2400" b="0" dirty="0">
              <a:solidFill>
                <a:srgbClr val="000000"/>
              </a:solidFill>
              <a:latin typeface="Times New Roman"/>
              <a:ea typeface="Tahoma"/>
              <a:cs typeface="Times New Roman"/>
            </a:endParaRPr>
          </a:p>
          <a:p>
            <a:endParaRPr lang="en-US" sz="2400" b="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endParaRPr lang="en-US" sz="26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824AD-9B8B-E34B-807C-3CBD46344474}"/>
              </a:ext>
            </a:extLst>
          </p:cNvPr>
          <p:cNvSpPr txBox="1"/>
          <p:nvPr/>
        </p:nvSpPr>
        <p:spPr>
          <a:xfrm>
            <a:off x="447260" y="2600738"/>
            <a:ext cx="81583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Thus, letting c = 33 and n</a:t>
            </a:r>
            <a:r>
              <a:rPr lang="en-US" sz="2400" baseline="-25000" dirty="0">
                <a:solidFill>
                  <a:srgbClr val="000000"/>
                </a:solidFill>
                <a:ea typeface="Calibri"/>
                <a:cs typeface="Calibri"/>
              </a:rPr>
              <a:t>0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 = 0 proves that 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   33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n +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8 = </a:t>
            </a:r>
            <a:r>
              <a:rPr lang="en-US" sz="2400" dirty="0">
                <a:solidFill>
                  <a:srgbClr val="000000"/>
                </a:solidFill>
                <a:latin typeface="Symbol"/>
                <a:cs typeface="Times New Roman"/>
                <a:sym typeface="Symbol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Big-</a:t>
            </a:r>
            <a:r>
              <a:rPr lang="en-US" sz="4800" dirty="0">
                <a:solidFill>
                  <a:srgbClr val="000000"/>
                </a:solidFill>
                <a:latin typeface="Symbol"/>
                <a:ea typeface="Calibri"/>
                <a:cs typeface="Calibri"/>
                <a:sym typeface="Symbol"/>
              </a:rPr>
              <a:t>Q</a:t>
            </a: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Notation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4113354" cy="30126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600" b="0" dirty="0">
                <a:solidFill>
                  <a:srgbClr val="000000"/>
                </a:solidFill>
                <a:latin typeface="Tahoma"/>
                <a:ea typeface="Tahoma"/>
                <a:cs typeface="Times New Roman"/>
              </a:rPr>
              <a:t>For a given function g(n), we can write</a:t>
            </a:r>
          </a:p>
          <a:p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Times New Roman"/>
                <a:sym typeface="Symbol"/>
              </a:rPr>
              <a:t>Q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)) = {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f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): there exist non-negative constants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c</a:t>
            </a:r>
            <a:r>
              <a:rPr lang="en-US" sz="2600" b="0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1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,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c</a:t>
            </a:r>
            <a:r>
              <a:rPr lang="en-US" sz="2600" b="0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and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0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such that </a:t>
            </a:r>
            <a:b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</a:b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0 </a:t>
            </a:r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Arial"/>
                <a:sym typeface="Symbol"/>
              </a:rPr>
              <a:t>£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c</a:t>
            </a:r>
            <a:r>
              <a:rPr lang="en-US" sz="2600" b="0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1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 </a:t>
            </a:r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Arial"/>
                <a:sym typeface="Symbol"/>
              </a:rPr>
              <a:t>£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 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f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Tahoma"/>
                <a:sym typeface="Symbol"/>
              </a:rPr>
              <a:t>£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c</a:t>
            </a:r>
            <a:r>
              <a:rPr lang="en-US" sz="2600" b="0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),</a:t>
            </a:r>
            <a:b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</a:b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for all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 </a:t>
            </a:r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Arial"/>
                <a:sym typeface="Symbol"/>
              </a:rPr>
              <a:t>³</a:t>
            </a:r>
            <a:r>
              <a:rPr lang="en-US" sz="2600" b="0" i="1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 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0</a:t>
            </a:r>
            <a:r>
              <a:rPr lang="en-US" sz="2600" b="0" i="1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}</a:t>
            </a:r>
            <a:endParaRPr lang="en-US" dirty="0"/>
          </a:p>
          <a:p>
            <a:endParaRPr lang="en-US" sz="26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" name="Picture 2" descr="A yellow line graph with black text&#10;&#10;AI-generated content may be incorrect.">
            <a:extLst>
              <a:ext uri="{FF2B5EF4-FFF2-40B4-BE49-F238E27FC236}">
                <a16:creationId xmlns:a16="http://schemas.microsoft.com/office/drawing/2014/main" id="{2C362A5A-3CA9-FB36-073A-6C88556A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33" y="289367"/>
            <a:ext cx="3921845" cy="4051140"/>
          </a:xfrm>
          <a:prstGeom prst="rect">
            <a:avLst/>
          </a:prstGeom>
        </p:spPr>
      </p:pic>
      <p:pic>
        <p:nvPicPr>
          <p:cNvPr id="4" name="Picture 3" descr="A red text on a black background&#10;&#10;AI-generated content may be incorrect.">
            <a:extLst>
              <a:ext uri="{FF2B5EF4-FFF2-40B4-BE49-F238E27FC236}">
                <a16:creationId xmlns:a16="http://schemas.microsoft.com/office/drawing/2014/main" id="{DB8DE174-7FBA-5046-301D-CDF07421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5447"/>
            <a:ext cx="9144000" cy="7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Big-</a:t>
            </a:r>
            <a:r>
              <a:rPr lang="en-US" sz="4800" dirty="0">
                <a:solidFill>
                  <a:srgbClr val="000000"/>
                </a:solidFill>
                <a:latin typeface="Symbol"/>
                <a:ea typeface="Calibri"/>
                <a:cs typeface="Calibri"/>
                <a:sym typeface="Symbol"/>
              </a:rPr>
              <a:t>Q</a:t>
            </a: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Notation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4417189" cy="30126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33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+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5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 +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8 = </a:t>
            </a:r>
            <a:r>
              <a:rPr lang="en-US" sz="2400" b="0" dirty="0">
                <a:solidFill>
                  <a:srgbClr val="000000"/>
                </a:solidFill>
                <a:latin typeface="Symbol"/>
                <a:ea typeface="Tahoma"/>
                <a:cs typeface="Times New Roman"/>
                <a:sym typeface="Symbol"/>
              </a:rPr>
              <a:t>Q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 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endParaRPr lang="en-US" dirty="0">
              <a:solidFill>
                <a:srgbClr val="501214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it’s both 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O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 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Symbol"/>
                <a:ea typeface="Tahoma"/>
                <a:cs typeface="Times New Roman"/>
                <a:sym typeface="Symbol"/>
              </a:rPr>
              <a:t>W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</a:t>
            </a:r>
            <a:endParaRPr lang="en-US" dirty="0">
              <a:solidFill>
                <a:srgbClr val="501214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Symbol"/>
                <a:ea typeface="Tahoma"/>
                <a:cs typeface="Times New Roman"/>
                <a:sym typeface="Symbol"/>
              </a:rPr>
              <a:t>Q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3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 : 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O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3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 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but not </a:t>
            </a:r>
            <a:r>
              <a:rPr lang="en-US" sz="2400" b="0" dirty="0">
                <a:solidFill>
                  <a:srgbClr val="000000"/>
                </a:solidFill>
                <a:latin typeface="Symbol"/>
                <a:ea typeface="Tahoma"/>
                <a:cs typeface="Times New Roman"/>
                <a:sym typeface="Symbol"/>
              </a:rPr>
              <a:t>W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3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</a:t>
            </a:r>
            <a:endParaRPr lang="en-US" dirty="0">
              <a:solidFill>
                <a:srgbClr val="501214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Symbol"/>
                <a:ea typeface="Tahoma"/>
                <a:cs typeface="Times New Roman"/>
                <a:sym typeface="Symbol"/>
              </a:rPr>
              <a:t>Q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 : </a:t>
            </a:r>
            <a:r>
              <a:rPr lang="en-US" sz="2400" b="0" dirty="0">
                <a:solidFill>
                  <a:srgbClr val="000000"/>
                </a:solidFill>
                <a:latin typeface="Symbol"/>
                <a:ea typeface="Tahoma"/>
                <a:cs typeface="Times New Roman"/>
                <a:sym typeface="Symbol"/>
              </a:rPr>
              <a:t>W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 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but not 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O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</a:t>
            </a:r>
            <a:endParaRPr lang="en-US"/>
          </a:p>
          <a:p>
            <a:endParaRPr lang="en-US" sz="2600" b="0" dirty="0">
              <a:solidFill>
                <a:srgbClr val="000000"/>
              </a:solidFill>
              <a:latin typeface="Tahoma"/>
              <a:ea typeface="Tahoma"/>
              <a:cs typeface="Times New Roman"/>
            </a:endParaRPr>
          </a:p>
        </p:txBody>
      </p:sp>
      <p:pic>
        <p:nvPicPr>
          <p:cNvPr id="3" name="Picture 2" descr="A yellow line graph with black text&#10;&#10;AI-generated content may be incorrect.">
            <a:extLst>
              <a:ext uri="{FF2B5EF4-FFF2-40B4-BE49-F238E27FC236}">
                <a16:creationId xmlns:a16="http://schemas.microsoft.com/office/drawing/2014/main" id="{2C362A5A-3CA9-FB36-073A-6C88556A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33" y="289367"/>
            <a:ext cx="3921845" cy="4051140"/>
          </a:xfrm>
          <a:prstGeom prst="rect">
            <a:avLst/>
          </a:prstGeom>
        </p:spPr>
      </p:pic>
      <p:pic>
        <p:nvPicPr>
          <p:cNvPr id="4" name="Picture 3" descr="A red text on a black background&#10;&#10;AI-generated content may be incorrect.">
            <a:extLst>
              <a:ext uri="{FF2B5EF4-FFF2-40B4-BE49-F238E27FC236}">
                <a16:creationId xmlns:a16="http://schemas.microsoft.com/office/drawing/2014/main" id="{DB8DE174-7FBA-5046-301D-CDF07421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5447"/>
            <a:ext cx="9144000" cy="7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Running Time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“The running time is </a:t>
            </a:r>
            <a:r>
              <a:rPr lang="en-US" sz="2800" b="0" i="1" dirty="0">
                <a:solidFill>
                  <a:srgbClr val="FF0000"/>
                </a:solidFill>
                <a:latin typeface="Times New Roman"/>
                <a:ea typeface="Tahoma"/>
                <a:cs typeface="Times New Roman"/>
              </a:rPr>
              <a:t>O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))</a:t>
            </a: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” 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 </a:t>
            </a:r>
            <a:r>
              <a:rPr lang="en-US" sz="2800" b="0" dirty="0">
                <a:solidFill>
                  <a:srgbClr val="000000"/>
                </a:solidFill>
                <a:latin typeface="Symbol"/>
                <a:ea typeface="Tahoma"/>
                <a:cs typeface="Tahoma"/>
                <a:sym typeface="Symbol"/>
              </a:rPr>
              <a:t>Þ</a:t>
            </a: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 Worst case is </a:t>
            </a:r>
            <a:r>
              <a:rPr lang="en-US" sz="2800" b="0" i="1" dirty="0">
                <a:solidFill>
                  <a:srgbClr val="FF0000"/>
                </a:solidFill>
                <a:latin typeface="Times New Roman"/>
                <a:ea typeface="Tahoma"/>
                <a:cs typeface="Times New Roman"/>
              </a:rPr>
              <a:t>O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))</a:t>
            </a:r>
            <a:endParaRPr lang="en-US" sz="2800" b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“Running time is </a:t>
            </a:r>
            <a:r>
              <a:rPr lang="en-US" sz="2800" b="0" dirty="0">
                <a:solidFill>
                  <a:srgbClr val="FF0000"/>
                </a:solidFill>
                <a:latin typeface="Symbol"/>
                <a:ea typeface="Tahoma"/>
                <a:cs typeface="Arial"/>
                <a:sym typeface="Symbol"/>
              </a:rPr>
              <a:t>W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))</a:t>
            </a: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” </a:t>
            </a:r>
            <a:endParaRPr lang="en-US" dirty="0">
              <a:solidFill>
                <a:srgbClr val="501214"/>
              </a:solidFill>
              <a:ea typeface="Tahoma"/>
              <a:cs typeface="Arial"/>
            </a:endParaRPr>
          </a:p>
          <a:p>
            <a:r>
              <a:rPr lang="en-US" sz="2800" b="0" dirty="0">
                <a:solidFill>
                  <a:srgbClr val="000000"/>
                </a:solidFill>
                <a:latin typeface="Symbol"/>
                <a:ea typeface="Tahoma"/>
                <a:cs typeface="Arial"/>
                <a:sym typeface="Symbol"/>
              </a:rPr>
              <a:t> Þ</a:t>
            </a: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Best case is </a:t>
            </a:r>
            <a:r>
              <a:rPr lang="en-US" sz="2800" b="0" dirty="0">
                <a:solidFill>
                  <a:srgbClr val="FF0000"/>
                </a:solidFill>
                <a:latin typeface="Symbol"/>
                <a:ea typeface="Tahoma"/>
                <a:cs typeface="Arial"/>
                <a:sym typeface="Symbol"/>
              </a:rPr>
              <a:t>W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))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endParaRPr lang="en-US"/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“Running time is </a:t>
            </a:r>
            <a:r>
              <a:rPr lang="en-US" sz="2600" b="0" dirty="0">
                <a:solidFill>
                  <a:srgbClr val="FF0000"/>
                </a:solidFill>
                <a:latin typeface="Symbol"/>
                <a:ea typeface="Tahoma"/>
                <a:cs typeface="Times New Roman"/>
                <a:sym typeface="Symbol"/>
              </a:rPr>
              <a:t>Q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))</a:t>
            </a: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” </a:t>
            </a:r>
            <a:endParaRPr lang="en-US" sz="2800" b="0">
              <a:solidFill>
                <a:srgbClr val="501214"/>
              </a:solidFill>
              <a:latin typeface="Tahoma"/>
              <a:ea typeface="Tahoma"/>
              <a:cs typeface="Tahoma"/>
            </a:endParaRPr>
          </a:p>
          <a:p>
            <a:r>
              <a:rPr lang="en-US" sz="2800" b="0" dirty="0">
                <a:solidFill>
                  <a:srgbClr val="000000"/>
                </a:solidFill>
                <a:latin typeface="Symbol"/>
                <a:ea typeface="Tahoma"/>
                <a:cs typeface="Times New Roman"/>
                <a:sym typeface="Symbol"/>
              </a:rPr>
              <a:t> Þ</a:t>
            </a: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Tight case is </a:t>
            </a:r>
            <a:r>
              <a:rPr lang="en-US" sz="2600" b="0" dirty="0">
                <a:solidFill>
                  <a:srgbClr val="FF0000"/>
                </a:solidFill>
                <a:latin typeface="Symbol"/>
                <a:ea typeface="Tahoma"/>
                <a:cs typeface="Times New Roman"/>
                <a:sym typeface="Symbol"/>
              </a:rPr>
              <a:t>Q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8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))</a:t>
            </a:r>
            <a:r>
              <a:rPr lang="en-US" sz="28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endParaRPr lang="en-US"/>
          </a:p>
          <a:p>
            <a:pPr marL="457200" indent="-457200">
              <a:buFont typeface="Arial"/>
              <a:buChar char="•"/>
            </a:pPr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15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Typical Big-O Functions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7" name="Picture 6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7E971325-9D90-9991-2DBD-EF84E1C5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7" y="1077892"/>
            <a:ext cx="4029544" cy="38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55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Big-O Runtime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table with numbers and a number of times&#10;&#10;AI-generated content may be incorrect.">
            <a:extLst>
              <a:ext uri="{FF2B5EF4-FFF2-40B4-BE49-F238E27FC236}">
                <a16:creationId xmlns:a16="http://schemas.microsoft.com/office/drawing/2014/main" id="{74F3D29A-9D8E-68F5-5772-2DBCB25D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8" y="1848632"/>
            <a:ext cx="4796261" cy="319690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5E92D6A-7B20-6C29-8F06-4403E309CA80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75558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Assume N = 100,000 </a:t>
            </a:r>
            <a:endParaRPr lang="en-US" sz="2400" dirty="0">
              <a:solidFill>
                <a:srgbClr val="501214"/>
              </a:solidFill>
              <a:ea typeface="Tahoma"/>
              <a:cs typeface="Tahoma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processor speed is 1,000,000,000 operations per second</a:t>
            </a:r>
            <a:endParaRPr lang="en-US" sz="2400"/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8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Big-O Runtime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E92D6A-7B20-6C29-8F06-4403E309CA80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96032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Basic operations take “constant” time – O(1) 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Built-in arithmetic/ Boolean operators 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Assignment 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Access one value pointed by a pointer or array index 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Variable declarations 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More complex operations: 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Consecutive statements – sum of times 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Loops – sum of (time of) iterations 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Conditionals – time to test + time of slower branch</a:t>
            </a:r>
            <a:endParaRPr lang="en-US" sz="24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Calls – time of method body </a:t>
            </a:r>
            <a:endParaRPr lang="en-US" sz="2400" b="1"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7536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Big-O Runtime: Example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E92D6A-7B20-6C29-8F06-4403E309CA80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96032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 + 2 + 3 + 4 + … + N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 = N(N+1)/2 </a:t>
            </a:r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= 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2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/2 + N/2</a:t>
            </a:r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  is  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O(N</a:t>
            </a:r>
            <a:r>
              <a:rPr lang="en-US" sz="2400" b="0" baseline="3000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2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endParaRPr lang="en-US" sz="2800" b="0" dirty="0">
              <a:solidFill>
                <a:srgbClr val="000000"/>
              </a:solidFill>
              <a:latin typeface="Wingdings"/>
              <a:ea typeface="Tahoma"/>
              <a:cs typeface="Tahoma"/>
              <a:sym typeface="Wingding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N + N + N + …. + N (total of N times)</a:t>
            </a:r>
            <a:endParaRPr lang="en-US" dirty="0"/>
          </a:p>
          <a:p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 = N*N</a:t>
            </a:r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= 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2</a:t>
            </a:r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which is 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O(N</a:t>
            </a:r>
            <a:r>
              <a:rPr lang="en-US" sz="2400" b="0" baseline="3000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2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)</a:t>
            </a:r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endParaRPr lang="en-US" dirty="0">
              <a:latin typeface="Tahoma"/>
              <a:ea typeface="Tahoma"/>
              <a:cs typeface="Tahom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0" dirty="0">
              <a:solidFill>
                <a:srgbClr val="000000"/>
              </a:solidFill>
              <a:latin typeface="Wingdings"/>
              <a:ea typeface="Tahoma"/>
              <a:cs typeface="Tahoma"/>
              <a:sym typeface="Wingding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 + 2 + 4 + 8 + … + 2</a:t>
            </a:r>
            <a:r>
              <a:rPr lang="en-US" sz="2800" b="0" baseline="300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N</a:t>
            </a: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endParaRPr lang="en-US"/>
          </a:p>
          <a:p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 = 2</a:t>
            </a:r>
            <a:r>
              <a:rPr lang="en-US" sz="2400" b="0" baseline="3000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N+1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 – 1</a:t>
            </a:r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= 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2 x 2</a:t>
            </a:r>
            <a:r>
              <a:rPr lang="en-US" sz="2400" b="0" baseline="3000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N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 – 1</a:t>
            </a:r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which is 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O(2</a:t>
            </a:r>
            <a:r>
              <a:rPr lang="en-US" sz="2400" b="0" baseline="3000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N 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Tahoma"/>
                <a:cs typeface="Courier New"/>
              </a:rPr>
              <a:t>)</a:t>
            </a:r>
            <a:r>
              <a:rPr lang="en-US" sz="2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endParaRPr lang="en-US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2770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Coding Example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E92D6A-7B20-6C29-8F06-4403E309CA80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4113354" cy="396032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//Code 1</a:t>
            </a:r>
            <a:endParaRPr lang="en-US"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for(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=0; 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&lt; n; 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++)</a:t>
            </a:r>
            <a:endParaRPr lang="en-US">
              <a:solidFill>
                <a:srgbClr val="501214"/>
              </a:solidFill>
              <a:latin typeface="Consolas"/>
              <a:ea typeface="Tahoma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 sum = sum + 1;</a:t>
            </a:r>
            <a:endParaRPr lang="en-US">
              <a:solidFill>
                <a:srgbClr val="501214"/>
              </a:solidFill>
              <a:latin typeface="Consolas"/>
              <a:ea typeface="Tahoma"/>
              <a:cs typeface="Courier New"/>
            </a:endParaRPr>
          </a:p>
          <a:p>
            <a:endParaRPr lang="en-US" sz="1800" dirty="0">
              <a:solidFill>
                <a:srgbClr val="000000"/>
              </a:solidFill>
              <a:latin typeface="Consolas"/>
              <a:ea typeface="Tahoma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//Code 2</a:t>
            </a:r>
            <a:endParaRPr lang="en-US"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for(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=0; 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&lt; n; 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++)</a:t>
            </a:r>
            <a:endParaRPr lang="en-US">
              <a:solidFill>
                <a:srgbClr val="501214"/>
              </a:solidFill>
              <a:latin typeface="Consolas"/>
              <a:ea typeface="Tahoma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 for(j=0; j &lt; n; 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)</a:t>
            </a:r>
            <a:endParaRPr lang="en-US">
              <a:solidFill>
                <a:srgbClr val="501214"/>
              </a:solidFill>
              <a:latin typeface="Consolas"/>
              <a:ea typeface="Tahoma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sum2 = sum2 + 1; </a:t>
            </a:r>
            <a:endParaRPr lang="en-US">
              <a:solidFill>
                <a:srgbClr val="501214"/>
              </a:solidFill>
              <a:latin typeface="Consolas"/>
              <a:ea typeface="Tahoma"/>
              <a:cs typeface="Courier New"/>
            </a:endParaRPr>
          </a:p>
          <a:p>
            <a:endParaRPr lang="en-US" sz="1800" dirty="0">
              <a:solidFill>
                <a:srgbClr val="000000"/>
              </a:solidFill>
              <a:latin typeface="Consolas"/>
              <a:ea typeface="Tahoma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//Code 3</a:t>
            </a:r>
            <a:endParaRPr lang="en-US" sz="1800" b="0">
              <a:solidFill>
                <a:srgbClr val="501214"/>
              </a:solidFill>
              <a:latin typeface="Consolas"/>
              <a:ea typeface="Tahoma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for(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=0; 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&lt; n; 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++)</a:t>
            </a:r>
            <a:endParaRPr lang="en-US" sz="1800" b="0">
              <a:solidFill>
                <a:srgbClr val="501214"/>
              </a:solidFill>
              <a:latin typeface="Consolas"/>
              <a:ea typeface="Tahoma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 sum = sum + 1;</a:t>
            </a:r>
            <a:endParaRPr lang="en-US">
              <a:solidFill>
                <a:srgbClr val="501214"/>
              </a:solidFill>
              <a:latin typeface="Consolas"/>
              <a:ea typeface="Tahoma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for(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=0; 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&lt; n; 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++)</a:t>
            </a:r>
            <a:endParaRPr lang="en-US" sz="1800" b="0">
              <a:solidFill>
                <a:srgbClr val="501214"/>
              </a:solidFill>
              <a:latin typeface="Consolas"/>
              <a:ea typeface="Tahoma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 sum = sum + </a:t>
            </a:r>
            <a:r>
              <a:rPr lang="en-US" sz="180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;</a:t>
            </a:r>
            <a:endParaRPr lang="en-US">
              <a:solidFill>
                <a:srgbClr val="501214"/>
              </a:solidFill>
              <a:latin typeface="Consolas"/>
              <a:ea typeface="Tahoma"/>
              <a:cs typeface="Courier New"/>
            </a:endParaRPr>
          </a:p>
          <a:p>
            <a:endParaRPr lang="en-US" sz="2800" b="0" dirty="0">
              <a:solidFill>
                <a:srgbClr val="000000"/>
              </a:solidFill>
              <a:latin typeface="Consolas"/>
              <a:ea typeface="Tahom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7CA96-5FB7-D2E5-0547-1A353E564CD1}"/>
              </a:ext>
            </a:extLst>
          </p:cNvPr>
          <p:cNvSpPr txBox="1"/>
          <p:nvPr/>
        </p:nvSpPr>
        <p:spPr>
          <a:xfrm>
            <a:off x="4569798" y="1079150"/>
            <a:ext cx="201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O(n)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83CBD-2782-D25B-8E47-DC83DFC5D2A6}"/>
              </a:ext>
            </a:extLst>
          </p:cNvPr>
          <p:cNvSpPr txBox="1"/>
          <p:nvPr/>
        </p:nvSpPr>
        <p:spPr>
          <a:xfrm>
            <a:off x="4577032" y="2200447"/>
            <a:ext cx="201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O(n</a:t>
            </a:r>
            <a:r>
              <a:rPr lang="en-US" baseline="30000" dirty="0">
                <a:solidFill>
                  <a:srgbClr val="FF0000"/>
                </a:solidFill>
                <a:ea typeface="Calibri"/>
                <a:cs typeface="Calibri"/>
              </a:rPr>
              <a:t>2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21BF-A4E6-E394-7C31-AF537D011FD5}"/>
              </a:ext>
            </a:extLst>
          </p:cNvPr>
          <p:cNvSpPr txBox="1"/>
          <p:nvPr/>
        </p:nvSpPr>
        <p:spPr>
          <a:xfrm>
            <a:off x="4569798" y="3415789"/>
            <a:ext cx="201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7647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Coding Example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E92D6A-7B20-6C29-8F06-4403E309CA80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4113354" cy="396032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// pre n &gt; 0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int foo(int n)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{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int total = 0;</a:t>
            </a:r>
            <a:endParaRPr lang="en-US" sz="2200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while (n &gt; 0)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{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n = n / 2;</a:t>
            </a:r>
            <a:endParaRPr lang="en-US" sz="2200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total++;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}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return total;</a:t>
            </a:r>
            <a:endParaRPr lang="en-US" sz="2200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}</a:t>
            </a:r>
            <a:endParaRPr lang="en-US">
              <a:latin typeface="Consolas"/>
            </a:endParaRPr>
          </a:p>
          <a:p>
            <a:endParaRPr lang="en-US" sz="1800" dirty="0">
              <a:solidFill>
                <a:srgbClr val="000000"/>
              </a:solidFill>
              <a:latin typeface="Consolas"/>
              <a:ea typeface="Tahoma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9C97E-FAD3-B69F-7E00-07E962746C30}"/>
              </a:ext>
            </a:extLst>
          </p:cNvPr>
          <p:cNvSpPr txBox="1"/>
          <p:nvPr/>
        </p:nvSpPr>
        <p:spPr>
          <a:xfrm>
            <a:off x="4569798" y="1079150"/>
            <a:ext cx="201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O(log</a:t>
            </a:r>
            <a:r>
              <a:rPr lang="en-US" baseline="-25000" dirty="0">
                <a:solidFill>
                  <a:srgbClr val="FF0000"/>
                </a:solidFill>
                <a:ea typeface="Calibri"/>
                <a:cs typeface="Calibri"/>
              </a:rPr>
              <a:t>2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41580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Last Class Summary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Implementing Stack</a:t>
            </a:r>
            <a:endParaRPr lang="en-US" sz="2800" b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Queue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Queue Examples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Implementing Queue</a:t>
            </a:r>
          </a:p>
          <a:p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18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Coding Example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E92D6A-7B20-6C29-8F06-4403E309CA80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4113354" cy="396032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// pre n &gt; 0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int foo(int n)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{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int total = 0;</a:t>
            </a:r>
            <a:endParaRPr lang="en-US" sz="2200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while (n &gt; 0)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{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n = n / </a:t>
            </a:r>
            <a:r>
              <a:rPr lang="en-US" sz="2200" dirty="0">
                <a:solidFill>
                  <a:srgbClr val="FF0000"/>
                </a:solidFill>
                <a:latin typeface="Consolas"/>
                <a:ea typeface="Tahoma"/>
                <a:cs typeface="Courier New"/>
              </a:rPr>
              <a:t>5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;</a:t>
            </a:r>
            <a:endParaRPr lang="en-US" sz="2200" dirty="0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total++;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}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return total;</a:t>
            </a:r>
            <a:endParaRPr lang="en-US" sz="2200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}</a:t>
            </a:r>
            <a:endParaRPr lang="en-US">
              <a:latin typeface="Consolas"/>
            </a:endParaRPr>
          </a:p>
          <a:p>
            <a:endParaRPr lang="en-US" sz="1800" dirty="0">
              <a:solidFill>
                <a:srgbClr val="000000"/>
              </a:solidFill>
              <a:latin typeface="Consolas"/>
              <a:ea typeface="Tahoma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9C97E-FAD3-B69F-7E00-07E962746C30}"/>
              </a:ext>
            </a:extLst>
          </p:cNvPr>
          <p:cNvSpPr txBox="1"/>
          <p:nvPr/>
        </p:nvSpPr>
        <p:spPr>
          <a:xfrm>
            <a:off x="4569798" y="1079150"/>
            <a:ext cx="201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O(log</a:t>
            </a:r>
            <a:r>
              <a:rPr lang="en-US" baseline="-25000" dirty="0">
                <a:solidFill>
                  <a:srgbClr val="FF0000"/>
                </a:solidFill>
                <a:ea typeface="Calibri"/>
                <a:cs typeface="Calibri"/>
              </a:rPr>
              <a:t>5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5183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Coding Example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E92D6A-7B20-6C29-8F06-4403E309CA80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4113354" cy="396032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// pre n &gt; 0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int foo(int n)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{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int total = 0;</a:t>
            </a:r>
            <a:endParaRPr lang="en-US" sz="2200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while (n &gt; 0)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{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n = n / </a:t>
            </a:r>
            <a:r>
              <a:rPr lang="en-US" sz="2200" dirty="0">
                <a:solidFill>
                  <a:srgbClr val="FF0000"/>
                </a:solidFill>
                <a:latin typeface="Consolas"/>
                <a:ea typeface="Tahoma"/>
                <a:cs typeface="Courier New"/>
              </a:rPr>
              <a:t>k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;</a:t>
            </a:r>
            <a:endParaRPr lang="en-US" sz="2200" dirty="0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total++;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}</a:t>
            </a:r>
            <a:endParaRPr lang="en-US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return total;</a:t>
            </a:r>
            <a:endParaRPr lang="en-US" sz="2200">
              <a:latin typeface="Consolas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}</a:t>
            </a:r>
            <a:endParaRPr lang="en-US">
              <a:latin typeface="Consolas"/>
            </a:endParaRPr>
          </a:p>
          <a:p>
            <a:endParaRPr lang="en-US" sz="1800" dirty="0">
              <a:solidFill>
                <a:srgbClr val="000000"/>
              </a:solidFill>
              <a:latin typeface="Consolas"/>
              <a:ea typeface="Tahoma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9C97E-FAD3-B69F-7E00-07E962746C30}"/>
              </a:ext>
            </a:extLst>
          </p:cNvPr>
          <p:cNvSpPr txBox="1"/>
          <p:nvPr/>
        </p:nvSpPr>
        <p:spPr>
          <a:xfrm>
            <a:off x="4569798" y="1079150"/>
            <a:ext cx="201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O(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log</a:t>
            </a:r>
            <a:r>
              <a:rPr lang="en-US" baseline="-25000" err="1">
                <a:solidFill>
                  <a:srgbClr val="FF0000"/>
                </a:solidFill>
                <a:ea typeface="Calibri"/>
                <a:cs typeface="Calibri"/>
              </a:rPr>
              <a:t>k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n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7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11517-83CF-8B85-4717-7E8A6387C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C47D18-2721-7228-04DA-A771252E72B1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29933CD-C74D-A070-005E-E6D3589723F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Search Algorithm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A93767-3828-F24B-2EF5-7535ADB1221E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Suppose you want to a find a student in the Texas State directory. 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contains NetIDs, names, phone numbers, lots of other information.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You want a computer application for searching the directory: given a NetID, return the student’s name.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Linear Search?</a:t>
            </a:r>
          </a:p>
          <a:p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80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E15E9-166F-75C5-E071-576C9DF77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67F5A6-DD3D-B7B9-3F08-6CD243DBFAB4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B702E86C-A842-BBA7-C87D-7FE968F62CA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 Complexity: Linear Search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95B1D9-4A63-96C1-AAD0-2853EC1BBBF2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0" i="1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best case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(minimum amount of work): </a:t>
            </a:r>
            <a:endParaRPr lang="en-US" sz="2000" b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pPr marL="628650" lvl="1" indent="-1714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NetID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in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1</a:t>
            </a:r>
            <a:endParaRPr lang="en-US" sz="2000" b="1">
              <a:latin typeface="Calibri"/>
              <a:ea typeface="Calibri"/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loop iteration</a:t>
            </a:r>
            <a:endParaRPr lang="en-US" sz="2000" b="1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0" i="1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worst case 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(maximum amount of work):</a:t>
            </a:r>
            <a:endParaRPr lang="en-US" sz="2000" b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pPr marL="628650" lvl="1" indent="-1714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NetID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in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b="1">
              <a:latin typeface="Calibri"/>
              <a:ea typeface="Calibri"/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i="1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loop iterations</a:t>
            </a:r>
            <a:endParaRPr lang="en-US" sz="2000" b="1">
              <a:solidFill>
                <a:srgbClr val="501214"/>
              </a:solidFill>
              <a:latin typeface="Calibri"/>
              <a:ea typeface="Tahoma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0" i="1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average case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(expected amount of work):</a:t>
            </a:r>
            <a:endParaRPr lang="en-US" sz="2000">
              <a:solidFill>
                <a:srgbClr val="501214"/>
              </a:solidFill>
              <a:latin typeface="Calibri"/>
              <a:ea typeface="Tahoma"/>
              <a:cs typeface="Times New Roman"/>
            </a:endParaRPr>
          </a:p>
          <a:p>
            <a:pPr marL="628650" lvl="1" indent="-1714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NetD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found in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student</a:t>
            </a:r>
            <a:r>
              <a:rPr lang="en-US" sz="1300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1300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/2</a:t>
            </a:r>
            <a:endParaRPr lang="en-US" sz="13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000" i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/2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loop iterations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Complexity: O(n)</a:t>
            </a:r>
            <a:endParaRPr lang="en-US" sz="200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pPr marL="628650" lvl="1" indent="-1714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 baseline="-25000" dirty="0">
              <a:solidFill>
                <a:srgbClr val="FF0000"/>
              </a:solidFill>
              <a:latin typeface="Tahoma"/>
              <a:ea typeface="Tahoma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26977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F4A4E-9043-CC26-AAC0-9B49C0379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FEBBA1-601B-2305-CC44-3C31D7E7E417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EE788C7-BC9D-7105-7956-ACB331F5CBA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pic>
        <p:nvPicPr>
          <p:cNvPr id="3" name="Picture 2" descr="A black background with yellow and purple text&#10;&#10;AI-generated content may be incorrect.">
            <a:extLst>
              <a:ext uri="{FF2B5EF4-FFF2-40B4-BE49-F238E27FC236}">
                <a16:creationId xmlns:a16="http://schemas.microsoft.com/office/drawing/2014/main" id="{716143F1-F76E-3EDA-520E-8797F74A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0" y="915965"/>
            <a:ext cx="4730462" cy="428233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B70B2D-8AEC-FEA1-AA29-3596C38C29A7}"/>
              </a:ext>
            </a:extLst>
          </p:cNvPr>
          <p:cNvCxnSpPr/>
          <p:nvPr/>
        </p:nvCxnSpPr>
        <p:spPr>
          <a:xfrm flipH="1">
            <a:off x="5198302" y="2912302"/>
            <a:ext cx="407095" cy="7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490D3-5996-3DE1-A951-521FA0C59DBA}"/>
              </a:ext>
            </a:extLst>
          </p:cNvPr>
          <p:cNvCxnSpPr>
            <a:cxnSpLocks/>
          </p:cNvCxnSpPr>
          <p:nvPr/>
        </p:nvCxnSpPr>
        <p:spPr>
          <a:xfrm flipH="1">
            <a:off x="5198301" y="3773466"/>
            <a:ext cx="407095" cy="7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4248F8-2377-F5AD-A366-0823F6B16934}"/>
              </a:ext>
            </a:extLst>
          </p:cNvPr>
          <p:cNvCxnSpPr>
            <a:cxnSpLocks/>
          </p:cNvCxnSpPr>
          <p:nvPr/>
        </p:nvCxnSpPr>
        <p:spPr>
          <a:xfrm flipH="1">
            <a:off x="5198300" y="3374198"/>
            <a:ext cx="407095" cy="7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6C8A37-A8BE-D325-F418-60927C7B9EE2}"/>
              </a:ext>
            </a:extLst>
          </p:cNvPr>
          <p:cNvSpPr/>
          <p:nvPr/>
        </p:nvSpPr>
        <p:spPr>
          <a:xfrm>
            <a:off x="1557924" y="2544349"/>
            <a:ext cx="1197801" cy="11899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C2E78-E76E-78D4-E997-01EFEAE73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451A96-919F-D664-301C-2B1D039892F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44DD702-3D92-5804-017E-ED2ECE5AA61E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0399EEA-F78A-4554-7D3C-A32DD4BE1143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3123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472-28D1-0A0F-092F-8F66D6E28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DC7819-2CA2-D83F-FEFE-D5FCA2EB8A8D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F8BA6AED-9551-E665-CAFE-8727AF679C1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0F850846-2C36-9533-A155-6CDDCD9C6383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C2779C-6701-D98D-00E7-7A2593309D60}"/>
              </a:ext>
            </a:extLst>
          </p:cNvPr>
          <p:cNvCxnSpPr/>
          <p:nvPr/>
        </p:nvCxnSpPr>
        <p:spPr>
          <a:xfrm flipH="1">
            <a:off x="5343599" y="1236548"/>
            <a:ext cx="1346678" cy="782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5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7FA5A-29FF-93C0-6DB7-355FAFFFE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ACDC3A-0B49-38F0-4EA1-09A2D681651A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34C5C878-076A-EC78-DEEB-534597E0BB5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7AB17D6-3B08-4A94-9DB3-DDFEA111635E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EA12E8-38FB-6823-07BC-D1A559F5D20B}"/>
              </a:ext>
            </a:extLst>
          </p:cNvPr>
          <p:cNvCxnSpPr/>
          <p:nvPr/>
        </p:nvCxnSpPr>
        <p:spPr>
          <a:xfrm flipH="1">
            <a:off x="2739295" y="1540383"/>
            <a:ext cx="1346678" cy="782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4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99E2-8AB9-DA08-CAAF-A1B2AF79A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0D85C5-8F07-B1B1-AE2E-17FE263FEDCB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D918B0F-C8F0-0774-D524-F00E8E4E283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15826013-71B6-992C-EDAE-E775DB1D9BE0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0EEA07-BDCA-4898-88C3-CFBF7492EBBF}"/>
              </a:ext>
            </a:extLst>
          </p:cNvPr>
          <p:cNvCxnSpPr/>
          <p:nvPr/>
        </p:nvCxnSpPr>
        <p:spPr>
          <a:xfrm flipH="1">
            <a:off x="2148422" y="1821290"/>
            <a:ext cx="1346678" cy="782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5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8CE49-0C63-6B37-3BDC-85812B67A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1962C7-9238-5169-EC35-546DA500FE6B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516C702-268E-80D5-3518-A847BA36BD2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FCCB297-1A58-8A57-FD37-6A881C28CD99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92F509-D4DC-9A02-8769-8BD5D310C4FA}"/>
              </a:ext>
            </a:extLst>
          </p:cNvPr>
          <p:cNvCxnSpPr/>
          <p:nvPr/>
        </p:nvCxnSpPr>
        <p:spPr>
          <a:xfrm flipH="1">
            <a:off x="2555253" y="2102197"/>
            <a:ext cx="1346678" cy="782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Templates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147900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Generic Programming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Writing the same function for all the different data types </a:t>
            </a:r>
            <a:endParaRPr lang="en-US" sz="2800" b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AC08D-3A9E-6F7A-C098-B1193B2F141E}"/>
              </a:ext>
            </a:extLst>
          </p:cNvPr>
          <p:cNvSpPr txBox="1"/>
          <p:nvPr/>
        </p:nvSpPr>
        <p:spPr>
          <a:xfrm>
            <a:off x="936983" y="2569706"/>
            <a:ext cx="47625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int maximum(int a, int b)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 if (a &gt; b)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     return a;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 else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     return b;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}</a:t>
            </a:r>
            <a:endParaRPr lang="en-US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50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45A2B-03BB-7C9A-D316-744562F92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DC3B55-8346-22A6-9C06-D50EE712784F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B5C87953-4323-101B-27E0-8CB866D932F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4D75CFA-2B4E-E889-ED42-53B9F5FCC4B4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7B06A5-8E01-0456-0F64-4A3DC2344A0F}"/>
              </a:ext>
            </a:extLst>
          </p:cNvPr>
          <p:cNvCxnSpPr/>
          <p:nvPr/>
        </p:nvCxnSpPr>
        <p:spPr>
          <a:xfrm flipH="1">
            <a:off x="5102787" y="2354044"/>
            <a:ext cx="1346678" cy="782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47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DB656-8A9B-D76F-B009-C12198B9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DF2A68-6241-E886-F57E-6D12B03B8600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06A1884-FF4A-6FD8-9E16-7E95DA9691FA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D3E0054C-00DD-C324-727A-205307C8A27A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6BD14B-7C55-7595-453F-2996906549AE}"/>
              </a:ext>
            </a:extLst>
          </p:cNvPr>
          <p:cNvCxnSpPr/>
          <p:nvPr/>
        </p:nvCxnSpPr>
        <p:spPr>
          <a:xfrm flipH="1">
            <a:off x="8231507" y="2625264"/>
            <a:ext cx="387721" cy="782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549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49257-6AA7-4133-5B26-3A9813BB7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74F8C4-607F-37E4-2B54-092F7EB44E4E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F91EEEB-7FD2-8C81-277A-0EA7337414B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B0F4F95B-CA3D-6DD7-3EB4-A4342D427132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D56206-1616-A1CA-8F34-4FD7C2F677C1}"/>
              </a:ext>
            </a:extLst>
          </p:cNvPr>
          <p:cNvCxnSpPr/>
          <p:nvPr/>
        </p:nvCxnSpPr>
        <p:spPr>
          <a:xfrm flipH="1">
            <a:off x="6420143" y="2886798"/>
            <a:ext cx="1608212" cy="368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11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2061-51A9-DD95-CA62-08E8120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1A7B9A-7556-416D-F67F-C4E1BFA5A141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31092DAE-4FA0-FBC7-E3F1-8E4C838302BA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0F6B0290-1BFC-FD7F-03EC-1BAE8AA4AC38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052DF9-8F45-4ADA-E0A9-6BE4AED5C5DE}"/>
              </a:ext>
            </a:extLst>
          </p:cNvPr>
          <p:cNvCxnSpPr/>
          <p:nvPr/>
        </p:nvCxnSpPr>
        <p:spPr>
          <a:xfrm flipH="1">
            <a:off x="6739796" y="3177392"/>
            <a:ext cx="1608212" cy="368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08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E0B6F-C7F0-E19B-8D95-6C3470932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16FB05-B973-7E24-8826-95926DCF07EC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F9D009F-C04E-C4E9-2BF8-2A47430FE31A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1A60D786-5DC0-FCF0-566D-6C1E6992DA17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1D56D3-A8D0-3099-8D44-12D185EBD52E}"/>
              </a:ext>
            </a:extLst>
          </p:cNvPr>
          <p:cNvCxnSpPr/>
          <p:nvPr/>
        </p:nvCxnSpPr>
        <p:spPr>
          <a:xfrm flipH="1">
            <a:off x="7350043" y="3516417"/>
            <a:ext cx="1404795" cy="782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88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6C398-0B22-5633-1BA0-C9B952FB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75110C-2754-1F2C-94D7-9F8CABE8097D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10ED4CA-27BF-9D27-1CCF-B79651FFE9FA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61AEDFC-8265-8ADC-141B-4D3AEE8F5701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63DD44-6C3F-3632-542C-2A020D2AEBC7}"/>
              </a:ext>
            </a:extLst>
          </p:cNvPr>
          <p:cNvCxnSpPr/>
          <p:nvPr/>
        </p:nvCxnSpPr>
        <p:spPr>
          <a:xfrm flipH="1">
            <a:off x="5809898" y="3952307"/>
            <a:ext cx="1530719" cy="782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6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C3CBC-C3CA-1DE0-9432-6FCAF5DA9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F1F956-9C9F-F4BA-751C-C3A9924C1A2E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D958EB4-8D3C-EDD0-562A-ECCDEC472D0F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5443406-8C4C-8954-F040-B24245B415A5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007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1. ask user to input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to search for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2.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1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3.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n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4.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‘no’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5. while 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&lt;=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6.   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(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) / 2   {round down to nearest integer}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7.    if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</a:t>
            </a:r>
            <a:r>
              <a:rPr lang="en-US" sz="2000" b="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dirty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‘yes’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8.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&lt;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end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- 1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9.    if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&gt; 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</a:t>
            </a:r>
            <a:r>
              <a:rPr lang="en-US" sz="2000" b="0" baseline="-2500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then set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beginning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to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+ 1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10.if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found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= ‘no’ then print “no such student”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    else &lt;</a:t>
            </a:r>
            <a:r>
              <a:rPr lang="en-US" sz="2000" b="0" err="1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studentNum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 found at array index </a:t>
            </a:r>
            <a:r>
              <a:rPr lang="en-US" sz="2000" b="0" dirty="0">
                <a:solidFill>
                  <a:srgbClr val="FF0000"/>
                </a:solidFill>
                <a:latin typeface="Calibri"/>
                <a:ea typeface="Tahoma"/>
                <a:cs typeface="Times New Roman"/>
              </a:rPr>
              <a:t>middle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imes New Roman"/>
              </a:rPr>
              <a:t>&gt;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  <a:p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05B4-058A-A009-92B2-A5527D02DEA5}"/>
              </a:ext>
            </a:extLst>
          </p:cNvPr>
          <p:cNvSpPr txBox="1"/>
          <p:nvPr/>
        </p:nvSpPr>
        <p:spPr>
          <a:xfrm>
            <a:off x="454068" y="4368451"/>
            <a:ext cx="36325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Complexity: O(log</a:t>
            </a:r>
            <a:r>
              <a:rPr lang="en-US" sz="2000" baseline="-25000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12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Today's Summary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7028B1F-4B72-3A11-7881-AD06EC4F3ADF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Templates</a:t>
            </a:r>
            <a:endParaRPr lang="en-US" sz="2800" b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Big-O Notation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Big-Omega Notation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Big-Theta Notation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Runtime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Coding Example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Search Algorithm Complexity Comparison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368996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Templates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147900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Generic Programming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Writing the same function for all the different data types </a:t>
            </a:r>
            <a:endParaRPr lang="en-US" sz="2800" b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AC08D-3A9E-6F7A-C098-B1193B2F141E}"/>
              </a:ext>
            </a:extLst>
          </p:cNvPr>
          <p:cNvSpPr txBox="1"/>
          <p:nvPr/>
        </p:nvSpPr>
        <p:spPr>
          <a:xfrm>
            <a:off x="936983" y="2569706"/>
            <a:ext cx="47625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double maximum(double a, double b)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 if (a &gt; b)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     return a;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 else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     return b;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}</a:t>
            </a:r>
            <a:endParaRPr lang="en-US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78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Template Function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156581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Template functions can be used with many data types</a:t>
            </a:r>
            <a:endParaRPr lang="en-US" dirty="0"/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When you write a template function, you name a data type for the function</a:t>
            </a:r>
          </a:p>
          <a:p>
            <a:pPr marL="457200" indent="-457200">
              <a:buFont typeface="Arial,Sans-Serif"/>
              <a:buChar char="•"/>
            </a:pPr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AC08D-3A9E-6F7A-C098-B1193B2F141E}"/>
              </a:ext>
            </a:extLst>
          </p:cNvPr>
          <p:cNvSpPr txBox="1"/>
          <p:nvPr/>
        </p:nvSpPr>
        <p:spPr>
          <a:xfrm>
            <a:off x="893578" y="2649282"/>
            <a:ext cx="47625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template &lt;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typename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T&gt;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T maximum(T a, T b)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 if (a &gt; b)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     return a;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 else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       return b;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}</a:t>
            </a:r>
            <a:endParaRPr lang="en-US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96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 Template Function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AC08D-3A9E-6F7A-C098-B1193B2F141E}"/>
              </a:ext>
            </a:extLst>
          </p:cNvPr>
          <p:cNvSpPr txBox="1"/>
          <p:nvPr/>
        </p:nvSpPr>
        <p:spPr>
          <a:xfrm>
            <a:off x="485767" y="1079466"/>
            <a:ext cx="653364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template &lt;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typename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T&gt;</a:t>
            </a:r>
            <a:endParaRPr lang="en-US" b="1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T maximum(T x, T y) {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 if (x &gt; y) return x;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  else return y;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}</a:t>
            </a:r>
            <a:endParaRPr lang="en-US" b="1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int main(void) {</a:t>
            </a:r>
            <a:endParaRPr lang="en-US" b="1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 int x = 0;</a:t>
            </a:r>
            <a:endParaRPr lang="en-US" b="1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&lt;&lt; maximum</a:t>
            </a:r>
            <a:r>
              <a:rPr lang="en-US" b="1" dirty="0">
                <a:solidFill>
                  <a:schemeClr val="tx2"/>
                </a:solidFill>
                <a:latin typeface="Consolas"/>
              </a:rPr>
              <a:t>&lt;int&gt;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(x, ++x); // prints 1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&lt;&lt; x; // prints 1</a:t>
            </a:r>
            <a:endParaRPr lang="en-US" b="1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 string s = “hello”;</a:t>
            </a:r>
            <a:endParaRPr lang="en-US" b="1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 string t = “world”;</a:t>
            </a:r>
            <a:endParaRPr lang="en-US" b="1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&lt;&lt; maximum</a:t>
            </a:r>
            <a:r>
              <a:rPr lang="en-US" b="1" dirty="0">
                <a:solidFill>
                  <a:schemeClr val="tx2"/>
                </a:solidFill>
                <a:latin typeface="Consolas"/>
              </a:rPr>
              <a:t>&lt;string&gt;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(s, t); // prints “world”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}</a:t>
            </a:r>
            <a:endParaRPr lang="en-US" b="1">
              <a:ea typeface="Calibri"/>
              <a:cs typeface="Calibri"/>
            </a:endParaRPr>
          </a:p>
          <a:p>
            <a:endParaRPr lang="en-US" b="1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B09F7-66AC-CCEF-9A9D-ACCD9B8D2BB0}"/>
              </a:ext>
            </a:extLst>
          </p:cNvPr>
          <p:cNvSpPr txBox="1"/>
          <p:nvPr/>
        </p:nvSpPr>
        <p:spPr>
          <a:xfrm>
            <a:off x="7020513" y="3248734"/>
            <a:ext cx="187753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Calibri"/>
                <a:cs typeface="Calibri"/>
              </a:rPr>
              <a:t>Do Not</a:t>
            </a:r>
          </a:p>
          <a:p>
            <a:r>
              <a:rPr lang="en-US" sz="2400" dirty="0">
                <a:solidFill>
                  <a:srgbClr val="FF0000"/>
                </a:solidFill>
                <a:ea typeface="Calibri"/>
                <a:cs typeface="Calibri"/>
              </a:rPr>
              <a:t>Mix different </a:t>
            </a:r>
          </a:p>
          <a:p>
            <a:r>
              <a:rPr lang="en-US" sz="2400" dirty="0">
                <a:solidFill>
                  <a:srgbClr val="FF0000"/>
                </a:solidFill>
                <a:ea typeface="Calibri"/>
                <a:cs typeface="Calibri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5139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Big-O Notation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4113354" cy="30126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6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For a given function </a:t>
            </a:r>
            <a:r>
              <a:rPr lang="en-US" sz="26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6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</a:t>
            </a:r>
            <a:r>
              <a:rPr lang="en-US" sz="26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, we can write</a:t>
            </a:r>
            <a:endParaRPr lang="en-US" dirty="0"/>
          </a:p>
          <a:p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O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)) = {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f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): there exist non-negative constants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c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and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0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such that </a:t>
            </a:r>
            <a:endParaRPr lang="en-US" dirty="0"/>
          </a:p>
          <a:p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  0 </a:t>
            </a:r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Arial"/>
                <a:sym typeface="Symbol"/>
              </a:rPr>
              <a:t>£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f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Arial"/>
                <a:sym typeface="Symbol"/>
              </a:rPr>
              <a:t>£</a:t>
            </a:r>
            <a:r>
              <a:rPr lang="en-US" sz="2600" b="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cg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</a:t>
            </a:r>
            <a:r>
              <a:rPr lang="en-US" sz="2600" b="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 </a:t>
            </a:r>
            <a:endParaRPr lang="en-US" dirty="0"/>
          </a:p>
          <a:p>
            <a:r>
              <a:rPr lang="en-US" sz="2600" b="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  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for all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 </a:t>
            </a:r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Arial"/>
                <a:sym typeface="Symbol"/>
              </a:rPr>
              <a:t>³</a:t>
            </a:r>
            <a:r>
              <a:rPr lang="en-US" sz="2600" b="0" i="1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 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0</a:t>
            </a:r>
            <a:r>
              <a:rPr lang="en-US" sz="2600" b="0" i="1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}</a:t>
            </a:r>
            <a:endParaRPr lang="en-US" dirty="0"/>
          </a:p>
          <a:p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</p:txBody>
      </p:sp>
      <p:pic>
        <p:nvPicPr>
          <p:cNvPr id="3" name="Picture 2" descr="A yellow graph with black lines and letters&#10;&#10;AI-generated content may be incorrect.">
            <a:extLst>
              <a:ext uri="{FF2B5EF4-FFF2-40B4-BE49-F238E27FC236}">
                <a16:creationId xmlns:a16="http://schemas.microsoft.com/office/drawing/2014/main" id="{3C721EDF-0324-0542-A09B-8306166E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50" y="557031"/>
            <a:ext cx="3646701" cy="3797944"/>
          </a:xfrm>
          <a:prstGeom prst="rect">
            <a:avLst/>
          </a:prstGeom>
        </p:spPr>
      </p:pic>
      <p:pic>
        <p:nvPicPr>
          <p:cNvPr id="4" name="Picture 3" descr="A red text on a black background&#10;&#10;AI-generated content may be incorrect.">
            <a:extLst>
              <a:ext uri="{FF2B5EF4-FFF2-40B4-BE49-F238E27FC236}">
                <a16:creationId xmlns:a16="http://schemas.microsoft.com/office/drawing/2014/main" id="{50C2354A-4AC5-9395-AA04-B5FD5BB8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4803"/>
            <a:ext cx="9144000" cy="7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6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Big-O Notation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150024" cy="127644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T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 = 33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+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5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 +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8</a:t>
            </a:r>
            <a:endParaRPr lang="en-US" dirty="0"/>
          </a:p>
          <a:p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        ≤ 33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+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5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+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8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, </a:t>
            </a:r>
            <a:r>
              <a:rPr lang="en-US" sz="24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for all </a:t>
            </a:r>
            <a:r>
              <a:rPr lang="en-US" sz="24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≥ 1</a:t>
            </a:r>
            <a:endParaRPr lang="en-US" dirty="0"/>
          </a:p>
          <a:p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        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≤ </a:t>
            </a:r>
            <a:r>
              <a:rPr lang="en-US" sz="2400" b="0" dirty="0">
                <a:solidFill>
                  <a:srgbClr val="FF0000"/>
                </a:solidFill>
                <a:latin typeface="Times New Roman"/>
                <a:ea typeface="Tahoma"/>
                <a:cs typeface="Times New Roman"/>
              </a:rPr>
              <a:t>46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baseline="3000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2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, for all </a:t>
            </a:r>
            <a:r>
              <a:rPr lang="en-US" sz="24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≥ </a:t>
            </a:r>
            <a:r>
              <a:rPr lang="en-US" sz="2400" b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1</a:t>
            </a:r>
            <a:endParaRPr lang="en-US" dirty="0"/>
          </a:p>
          <a:p>
            <a:endParaRPr lang="en-US" sz="2400" b="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endParaRPr lang="en-US" sz="26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" name="Picture 3" descr="A red text on a black background&#10;&#10;AI-generated content may be incorrect.">
            <a:extLst>
              <a:ext uri="{FF2B5EF4-FFF2-40B4-BE49-F238E27FC236}">
                <a16:creationId xmlns:a16="http://schemas.microsoft.com/office/drawing/2014/main" id="{50C2354A-4AC5-9395-AA04-B5FD5BB8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803"/>
            <a:ext cx="9144000" cy="788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B4130-5A8B-A63C-EA27-0E38DD11B8CE}"/>
              </a:ext>
            </a:extLst>
          </p:cNvPr>
          <p:cNvSpPr txBox="1"/>
          <p:nvPr/>
        </p:nvSpPr>
        <p:spPr>
          <a:xfrm>
            <a:off x="447260" y="2600738"/>
            <a:ext cx="8158369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Thus, letting c = 46 and n</a:t>
            </a:r>
            <a:r>
              <a:rPr lang="en-US" sz="1600" baseline="-25000" dirty="0">
                <a:solidFill>
                  <a:srgbClr val="000000"/>
                </a:solidFill>
                <a:ea typeface="Calibri"/>
                <a:cs typeface="Calibri"/>
              </a:rPr>
              <a:t>0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 = 1 proves that </a:t>
            </a:r>
            <a:endParaRPr lang="en-US" sz="24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   33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16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n +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8 =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16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Big-</a:t>
            </a:r>
            <a:r>
              <a:rPr lang="en-US" sz="4800" dirty="0">
                <a:solidFill>
                  <a:srgbClr val="000000"/>
                </a:solidFill>
                <a:latin typeface="Symbol"/>
                <a:ea typeface="Calibri"/>
                <a:cs typeface="Calibri"/>
                <a:sym typeface="Symbol"/>
              </a:rPr>
              <a:t>W</a:t>
            </a: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Notation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4113354" cy="30126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6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For a given function </a:t>
            </a:r>
            <a:r>
              <a:rPr lang="en-US" sz="26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6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000000"/>
                </a:solidFill>
                <a:latin typeface="Times New Roman"/>
                <a:ea typeface="Tahoma"/>
                <a:cs typeface="Times New Roman"/>
              </a:rPr>
              <a:t>)</a:t>
            </a:r>
            <a:r>
              <a:rPr lang="en-US" sz="26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, we can write</a:t>
            </a:r>
          </a:p>
          <a:p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Times New Roman"/>
                <a:sym typeface="Symbol"/>
              </a:rPr>
              <a:t>W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g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)) = {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f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): there exist non-negative constants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c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and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0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such that </a:t>
            </a:r>
            <a:endParaRPr lang="en-US" dirty="0"/>
          </a:p>
          <a:p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  0 </a:t>
            </a:r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Arial"/>
                <a:sym typeface="Symbol"/>
              </a:rPr>
              <a:t>£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cg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Arial"/>
                <a:sym typeface="Symbol"/>
              </a:rPr>
              <a:t>£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f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(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)</a:t>
            </a:r>
            <a:r>
              <a:rPr lang="en-US" sz="2600" b="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 </a:t>
            </a:r>
            <a:endParaRPr lang="en-US" dirty="0"/>
          </a:p>
          <a:p>
            <a:r>
              <a:rPr lang="en-US" sz="2600" b="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  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for all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 </a:t>
            </a:r>
            <a:r>
              <a:rPr lang="en-US" sz="2600" b="0" dirty="0">
                <a:solidFill>
                  <a:srgbClr val="C00000"/>
                </a:solidFill>
                <a:latin typeface="Symbol"/>
                <a:ea typeface="Tahoma"/>
                <a:cs typeface="Arial"/>
                <a:sym typeface="Symbol"/>
              </a:rPr>
              <a:t>³</a:t>
            </a:r>
            <a:r>
              <a:rPr lang="en-US" sz="2600" b="0" i="1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i="1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n</a:t>
            </a:r>
            <a:r>
              <a:rPr lang="en-US" sz="2600" b="0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0</a:t>
            </a:r>
            <a:r>
              <a:rPr lang="en-US" sz="2600" b="0" i="1" baseline="-2500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US" sz="2600" b="0" dirty="0">
                <a:solidFill>
                  <a:srgbClr val="C00000"/>
                </a:solidFill>
                <a:latin typeface="Times New Roman"/>
                <a:ea typeface="Tahoma"/>
                <a:cs typeface="Times New Roman"/>
              </a:rPr>
              <a:t>}</a:t>
            </a:r>
            <a:endParaRPr lang="en-US" dirty="0"/>
          </a:p>
        </p:txBody>
      </p:sp>
      <p:pic>
        <p:nvPicPr>
          <p:cNvPr id="6" name="Picture 5" descr="A graph of a function&#10;&#10;AI-generated content may be incorrect.">
            <a:extLst>
              <a:ext uri="{FF2B5EF4-FFF2-40B4-BE49-F238E27FC236}">
                <a16:creationId xmlns:a16="http://schemas.microsoft.com/office/drawing/2014/main" id="{330BCC5F-B440-6C4A-FA5B-80503160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55" y="361708"/>
            <a:ext cx="3824605" cy="3993267"/>
          </a:xfrm>
          <a:prstGeom prst="rect">
            <a:avLst/>
          </a:prstGeom>
        </p:spPr>
      </p:pic>
      <p:pic>
        <p:nvPicPr>
          <p:cNvPr id="7" name="Picture 6" descr="A red text on a black background&#10;&#10;AI-generated content may be incorrect.">
            <a:extLst>
              <a:ext uri="{FF2B5EF4-FFF2-40B4-BE49-F238E27FC236}">
                <a16:creationId xmlns:a16="http://schemas.microsoft.com/office/drawing/2014/main" id="{1AB24FFD-224D-EAEA-5811-2A8F7CF4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1435"/>
            <a:ext cx="9144000" cy="8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XST">
      <a:dk1>
        <a:srgbClr val="501214"/>
      </a:dk1>
      <a:lt1>
        <a:srgbClr val="FFFFFF"/>
      </a:lt1>
      <a:dk2>
        <a:srgbClr val="007096"/>
      </a:dk2>
      <a:lt2>
        <a:srgbClr val="EB2E47"/>
      </a:lt2>
      <a:accent1>
        <a:srgbClr val="F9DDDD"/>
      </a:accent1>
      <a:accent2>
        <a:srgbClr val="F37159"/>
      </a:accent2>
      <a:accent3>
        <a:srgbClr val="286834"/>
      </a:accent3>
      <a:accent4>
        <a:srgbClr val="EBBA45"/>
      </a:accent4>
      <a:accent5>
        <a:srgbClr val="6EA096"/>
      </a:accent5>
      <a:accent6>
        <a:srgbClr val="BFF3F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2" id="{CBFD4F26-E0BE-7542-87D9-50A185C41049}" vid="{FCB3E86A-D790-F343-8FAA-8F2F1DAE7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D85DD5F7CD842A1E14CC18C1DB8B4" ma:contentTypeVersion="10" ma:contentTypeDescription="Create a new document." ma:contentTypeScope="" ma:versionID="baf1b701c13c3375b9a9ec548aa6c268">
  <xsd:schema xmlns:xsd="http://www.w3.org/2001/XMLSchema" xmlns:xs="http://www.w3.org/2001/XMLSchema" xmlns:p="http://schemas.microsoft.com/office/2006/metadata/properties" xmlns:ns2="a3e5f3b7-5310-4f1f-9e1e-fac2a6625f20" xmlns:ns3="99aaa27b-58fe-427b-b6b4-e690cbafcf3f" targetNamespace="http://schemas.microsoft.com/office/2006/metadata/properties" ma:root="true" ma:fieldsID="5ce3737b70ce2f68605ec7fbe6852cf0" ns2:_="" ns3:_="">
    <xsd:import namespace="a3e5f3b7-5310-4f1f-9e1e-fac2a6625f20"/>
    <xsd:import namespace="99aaa27b-58fe-427b-b6b4-e690cbafcf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5f3b7-5310-4f1f-9e1e-fac2a6625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3a692e8-e48a-48e7-a779-d106e04dcf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aa27b-58fe-427b-b6b4-e690cbafcf3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d54a41c-f24f-4bf5-a40b-21b922d7ec21}" ma:internalName="TaxCatchAll" ma:showField="CatchAllData" ma:web="99aaa27b-58fe-427b-b6b4-e690cbafcf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aaa27b-58fe-427b-b6b4-e690cbafcf3f" xsi:nil="true"/>
    <lcf76f155ced4ddcb4097134ff3c332f xmlns="a3e5f3b7-5310-4f1f-9e1e-fac2a6625f2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AEE6A05-9796-40E8-8EFD-15741C0CDE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33D31-80AC-4C79-962C-3AEDD1C8E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5f3b7-5310-4f1f-9e1e-fac2a6625f20"/>
    <ds:schemaRef ds:uri="99aaa27b-58fe-427b-b6b4-e690cbafc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D466C1-470E-48BF-A393-81DBDFB347BA}">
  <ds:schemaRefs>
    <ds:schemaRef ds:uri="http://schemas.microsoft.com/office/2006/metadata/properties"/>
    <ds:schemaRef ds:uri="http://schemas.microsoft.com/office/infopath/2007/PartnerControls"/>
    <ds:schemaRef ds:uri="99aaa27b-58fe-427b-b6b4-e690cbafcf3f"/>
    <ds:schemaRef ds:uri="a3e5f3b7-5310-4f1f-9e1e-fac2a6625f20"/>
  </ds:schemaRefs>
</ds:datastoreItem>
</file>

<file path=docMetadata/LabelInfo.xml><?xml version="1.0" encoding="utf-8"?>
<clbl:labelList xmlns:clbl="http://schemas.microsoft.com/office/2020/mipLabelMetadata">
  <clbl:label id="{b19c134a-14c9-4d4c-af65-c420f94c8cbb}" enabled="0" method="" siteId="{b19c134a-14c9-4d4c-af65-c420f94c8c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On-screen Show (16:9)</PresentationFormat>
  <Paragraphs>17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CS 3358: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456</cp:revision>
  <dcterms:created xsi:type="dcterms:W3CDTF">2025-01-27T21:56:42Z</dcterms:created>
  <dcterms:modified xsi:type="dcterms:W3CDTF">2025-01-28T17:32:21Z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0x010100D02D85DD5F7CD842A1E14CC18C1DB8B4</vt:lpwstr>
  </property>
</Properties>
</file>