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58"/>
  </p:notesMasterIdLst>
  <p:sldIdLst>
    <p:sldId id="270" r:id="rId5"/>
    <p:sldId id="416" r:id="rId6"/>
    <p:sldId id="465" r:id="rId7"/>
    <p:sldId id="417" r:id="rId8"/>
    <p:sldId id="418" r:id="rId9"/>
    <p:sldId id="420" r:id="rId10"/>
    <p:sldId id="434" r:id="rId11"/>
    <p:sldId id="421" r:id="rId12"/>
    <p:sldId id="422" r:id="rId13"/>
    <p:sldId id="423" r:id="rId14"/>
    <p:sldId id="424" r:id="rId15"/>
    <p:sldId id="426" r:id="rId16"/>
    <p:sldId id="425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5" r:id="rId25"/>
    <p:sldId id="436" r:id="rId26"/>
    <p:sldId id="437" r:id="rId27"/>
    <p:sldId id="438" r:id="rId28"/>
    <p:sldId id="439" r:id="rId29"/>
    <p:sldId id="440" r:id="rId30"/>
    <p:sldId id="441" r:id="rId31"/>
    <p:sldId id="442" r:id="rId32"/>
    <p:sldId id="467" r:id="rId33"/>
    <p:sldId id="468" r:id="rId34"/>
    <p:sldId id="466" r:id="rId35"/>
    <p:sldId id="443" r:id="rId36"/>
    <p:sldId id="444" r:id="rId37"/>
    <p:sldId id="445" r:id="rId38"/>
    <p:sldId id="446" r:id="rId39"/>
    <p:sldId id="453" r:id="rId40"/>
    <p:sldId id="447" r:id="rId41"/>
    <p:sldId id="448" r:id="rId42"/>
    <p:sldId id="454" r:id="rId43"/>
    <p:sldId id="449" r:id="rId44"/>
    <p:sldId id="450" r:id="rId45"/>
    <p:sldId id="451" r:id="rId46"/>
    <p:sldId id="455" r:id="rId47"/>
    <p:sldId id="452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64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C91AD-9D4A-8F5B-37A9-51A50B61D0FE}" v="26" dt="2025-02-05T01:39:10.816"/>
    <p1510:client id="{CF996270-DEB1-EDA4-A8C2-657ABA6096B6}" v="1344" dt="2025-02-06T01:37:24.564"/>
    <p1510:client id="{D7B22416-956C-3CFB-FCD7-9F759CFD9ABC}" v="41" dt="2025-02-06T08:16:09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6405"/>
  </p:normalViewPr>
  <p:slideViewPr>
    <p:cSldViewPr snapToGrid="0">
      <p:cViewPr varScale="1">
        <p:scale>
          <a:sx n="110" d="100"/>
          <a:sy n="110" d="100"/>
        </p:scale>
        <p:origin x="72" y="16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10D2-34F0-27CC-81E3-AD058372C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9DCF525-D4AC-3EF6-77C8-5D19ED31740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 of Numbers from 1 to n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35C523F-0CA9-A20A-71D7-1943232A41E8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D5D9E-12A9-B91D-E74B-EA8A069B9DA6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265093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sum(int n)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   if(n==0) return 0;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   return n + sum(n-1);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}</a:t>
            </a:r>
            <a:endParaRPr lang="en-US" sz="2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2877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C1305-B37E-2A8C-2328-CA1AC8DA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0E250F6-B8EE-1204-3D18-054A4EAF38B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37B30A4-9C50-6B93-75EC-CC64307266D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0E307D-6B40-7FC4-EEC1-6F436E270138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B9A9393-E2F7-4CE9-519D-5175C0BF69E6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sum(2)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D16F07E-03B5-73BC-A462-74AE2B9974AA}"/>
              </a:ext>
            </a:extLst>
          </p:cNvPr>
          <p:cNvSpPr txBox="1">
            <a:spLocks/>
          </p:cNvSpPr>
          <p:nvPr/>
        </p:nvSpPr>
        <p:spPr>
          <a:xfrm>
            <a:off x="458164" y="263459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n=2;    sum(2) = 2 + sum(1)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8E1D9C-F16E-9A67-1871-9733C7A3DA59}"/>
              </a:ext>
            </a:extLst>
          </p:cNvPr>
          <p:cNvSpPr txBox="1">
            <a:spLocks/>
          </p:cNvSpPr>
          <p:nvPr/>
        </p:nvSpPr>
        <p:spPr>
          <a:xfrm>
            <a:off x="458646" y="314146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n=1;    sum(1) = 1 + sum(0)</a:t>
            </a:r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92A2CFBB-5A07-42A6-A7F5-40B47DBD3A3D}"/>
              </a:ext>
            </a:extLst>
          </p:cNvPr>
          <p:cNvSpPr txBox="1">
            <a:spLocks/>
          </p:cNvSpPr>
          <p:nvPr/>
        </p:nvSpPr>
        <p:spPr>
          <a:xfrm>
            <a:off x="459128" y="36483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n=0;    return 0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73162-08F1-F594-D278-9807722C85F4}"/>
              </a:ext>
            </a:extLst>
          </p:cNvPr>
          <p:cNvCxnSpPr/>
          <p:nvPr/>
        </p:nvCxnSpPr>
        <p:spPr>
          <a:xfrm flipV="1">
            <a:off x="4157668" y="3543259"/>
            <a:ext cx="839561" cy="2900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2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E781-229E-E072-B235-7B51A633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A02FCCA-A21E-70ED-C402-7E7A73552C6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E0E13A9-A0F5-5BFC-23CC-7A1F0CBBF8F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DC3415-17C1-91B7-8942-591C2B3D7D1B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6F0D07C-2ACA-22CD-A74F-FA6D4BF76409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sum(2)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FCBFACC-CDD7-6E4D-A285-CFC0F611A8FD}"/>
              </a:ext>
            </a:extLst>
          </p:cNvPr>
          <p:cNvSpPr txBox="1">
            <a:spLocks/>
          </p:cNvSpPr>
          <p:nvPr/>
        </p:nvSpPr>
        <p:spPr>
          <a:xfrm>
            <a:off x="458164" y="263459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n=2;    sum(2) = 2 + sum(1)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E1F1C3D2-63FA-4868-100C-776B6CF8C304}"/>
              </a:ext>
            </a:extLst>
          </p:cNvPr>
          <p:cNvSpPr txBox="1">
            <a:spLocks/>
          </p:cNvSpPr>
          <p:nvPr/>
        </p:nvSpPr>
        <p:spPr>
          <a:xfrm>
            <a:off x="458646" y="314146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n=1;    sum(1) = 1 + 0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05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F327-582A-C085-E62D-949E727A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7B73707-2A3E-D6F9-B7C7-3062A02960F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A492FEE-3EEA-4FFC-5CCD-0851F236C22C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8DE0C5-5F8F-8705-7B07-6FDFED9A580E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81F30D4-D8A7-E307-8C4A-029CC32F0A3F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sum(2)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42AD9200-30E7-EB12-8120-47240853AC90}"/>
              </a:ext>
            </a:extLst>
          </p:cNvPr>
          <p:cNvSpPr txBox="1">
            <a:spLocks/>
          </p:cNvSpPr>
          <p:nvPr/>
        </p:nvSpPr>
        <p:spPr>
          <a:xfrm>
            <a:off x="458164" y="263459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n=2;    sum(2) = 2 + sum(1)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3AD1BFBF-F404-97CA-95A1-D0F7B78DF3BD}"/>
              </a:ext>
            </a:extLst>
          </p:cNvPr>
          <p:cNvSpPr txBox="1">
            <a:spLocks/>
          </p:cNvSpPr>
          <p:nvPr/>
        </p:nvSpPr>
        <p:spPr>
          <a:xfrm>
            <a:off x="458646" y="314146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n=1;    sum(1) = 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5A9DE3-71D1-E352-1F95-BF20981E13F5}"/>
              </a:ext>
            </a:extLst>
          </p:cNvPr>
          <p:cNvCxnSpPr/>
          <p:nvPr/>
        </p:nvCxnSpPr>
        <p:spPr>
          <a:xfrm flipV="1">
            <a:off x="4432567" y="2993462"/>
            <a:ext cx="839561" cy="2900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03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1A71C-6ADB-2E0A-F3FD-29340932D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553E139-F24F-B391-C6E7-710F7E6004C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93A836B-CAB8-DCF2-CEB5-1D295EE1F12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6231E-F79A-8315-1627-C99B9AE89EC4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314E5098-5381-1314-66DA-159CB046A1B7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sum(2)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ADD48A0-5CE4-50F8-5311-66ED9E6E26A0}"/>
              </a:ext>
            </a:extLst>
          </p:cNvPr>
          <p:cNvSpPr txBox="1">
            <a:spLocks/>
          </p:cNvSpPr>
          <p:nvPr/>
        </p:nvSpPr>
        <p:spPr>
          <a:xfrm>
            <a:off x="458164" y="263459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n=2;    sum(2) = 2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53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9758D-82C0-8259-DA26-3E5AFD54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45FF9FC-9849-B6AB-AE68-9CD62206A4F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F1E9161-6504-E92F-E37D-F5F7B38EC5CD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446DF2-8FD1-F2F2-FE2A-2B6B4173D11D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C4D89BA-F917-01B6-DAC3-E27A4C3B7A36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sum(2)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606B991-414C-F739-81D2-8DB373076A1C}"/>
              </a:ext>
            </a:extLst>
          </p:cNvPr>
          <p:cNvSpPr txBox="1">
            <a:spLocks/>
          </p:cNvSpPr>
          <p:nvPr/>
        </p:nvSpPr>
        <p:spPr>
          <a:xfrm>
            <a:off x="458164" y="263459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n=2;    sum(2) = 3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06488-0FE3-7956-9960-7761F903C5A2}"/>
              </a:ext>
            </a:extLst>
          </p:cNvPr>
          <p:cNvCxnSpPr/>
          <p:nvPr/>
        </p:nvCxnSpPr>
        <p:spPr>
          <a:xfrm flipV="1">
            <a:off x="4454270" y="2487070"/>
            <a:ext cx="839561" cy="2900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70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2D46-0D6B-9764-358D-55DA44401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03882B9-2BB5-414D-2420-E7324A654E3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2ABABD4-7186-4B76-FE82-6905F03E5356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AFF916-F286-13AF-91B7-B43E638FDEA6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35F5D13-82B1-11D7-B305-E3CC1BF391D1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3 + 3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1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50D3-1743-D6E0-AF96-FB2AFD63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85755CB-FB0E-B5CC-A0CF-A6C66CC8647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9E9A97C-CD6C-E6B5-BCF6-36E075BF4A7E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0727E9-0DF6-6878-6A0A-35C671451204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sum(3)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18690F0-B3AC-3654-D202-07A9AB95C34D}"/>
              </a:ext>
            </a:extLst>
          </p:cNvPr>
          <p:cNvSpPr txBox="1">
            <a:spLocks/>
          </p:cNvSpPr>
          <p:nvPr/>
        </p:nvSpPr>
        <p:spPr>
          <a:xfrm>
            <a:off x="457682" y="2127718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n=3;    sum(3) = 6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BEAC28-C11F-7FF4-735E-764DCE36714A}"/>
              </a:ext>
            </a:extLst>
          </p:cNvPr>
          <p:cNvCxnSpPr/>
          <p:nvPr/>
        </p:nvCxnSpPr>
        <p:spPr>
          <a:xfrm flipV="1">
            <a:off x="4468738" y="1980678"/>
            <a:ext cx="839561" cy="29006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5313-0F55-8B65-0408-64C7C879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F0A7C2D-B40E-DA15-D936-3BB23636D8A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53730FE-7604-7BB3-109A-263BBED74DAE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6F8846-2D17-AB2A-781F-38BB14E8CD10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4 + 6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9A02-835E-F7DF-C72D-0329CD196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3C8217B-C94D-E07E-B895-F977B42EBA9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n=4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E803F6B-D098-3920-2708-EE16D022DFF8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483732-AC30-B52D-3959-F2C9D42B8CD5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50238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When n=4;    sum(4) =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0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607B-DC44-17C4-F7E8-74151D23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EC4CBB0-88DC-1E42-98D3-D5302E92B02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 Class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D4E147-18E2-B91C-E56C-77EE41876E6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Bubble Sort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Selection Sort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52814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E320-3C1D-2FDD-1D44-02C4F679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FA9AF6-3C2B-7E60-5036-133EE67E3A8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Follow Up: n!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9C9978F-30FF-4EF4-39F2-2C747F164F1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fact(n) = n * fact(n-1)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C826DC-55FA-B9C7-5FA4-103EE22B721C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265093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fact(int n)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   if(n==0) return 1;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   return n * fact(n-1);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}</a:t>
            </a:r>
            <a:endParaRPr lang="en-US" sz="2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073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4324-85FA-DBDA-FAAB-AAD65655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6F6DADA-67AC-F80E-8668-A3FC207B371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Divide and Conquer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8C189EF-4544-9127-7591-2D54779F3B34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divide-and-conquer algorithm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: A way to solve a problem that first separates the main problem into smaller </a:t>
            </a:r>
            <a:r>
              <a:rPr lang="en-US" sz="2400" b="0" dirty="0">
                <a:solidFill>
                  <a:schemeClr val="bg2"/>
                </a:solidFill>
                <a:latin typeface="Calibri"/>
                <a:ea typeface="Calibri"/>
                <a:cs typeface="Times New Roman"/>
              </a:rPr>
              <a:t>sub-problems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, then solves each of the </a:t>
            </a:r>
            <a:r>
              <a:rPr lang="en-US" sz="2400" b="0" dirty="0">
                <a:solidFill>
                  <a:schemeClr val="bg2"/>
                </a:solidFill>
                <a:latin typeface="Calibri"/>
                <a:ea typeface="Calibri"/>
                <a:cs typeface="Times New Roman"/>
              </a:rPr>
              <a:t>sub-problems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, then uses those sub-solutions to solve the original problem.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1: "divide" the problem up into pieces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2: "conquer" each smaller piece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3: (if necessary) combine the pieces at the end to produce the overall solution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2400" i="1" dirty="0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71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44FE3-247A-A6BE-0BCF-FBC99573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4C30FE2-9E88-E266-D702-5DFA48D487E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Divide and Conquer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4C1E96D-3346-5EED-0EE9-0B494ECDC2A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fact(n) = n * fact(n-1)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8A98A929-D5BF-B4A1-DFBC-CAD001B54263}"/>
              </a:ext>
            </a:extLst>
          </p:cNvPr>
          <p:cNvSpPr txBox="1">
            <a:spLocks/>
          </p:cNvSpPr>
          <p:nvPr/>
        </p:nvSpPr>
        <p:spPr>
          <a:xfrm>
            <a:off x="457682" y="1570686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fact(n-1) = (n-1) * fact(n-2)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E14874-6B46-8F88-93A7-9BF82C1ED879}"/>
              </a:ext>
            </a:extLst>
          </p:cNvPr>
          <p:cNvSpPr txBox="1">
            <a:spLocks/>
          </p:cNvSpPr>
          <p:nvPr/>
        </p:nvSpPr>
        <p:spPr>
          <a:xfrm>
            <a:off x="458164" y="2063092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fact(n-2) = (n-2) * fact(n-3)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BC6DFE31-6EE8-87BB-382E-2928B3FF18CF}"/>
              </a:ext>
            </a:extLst>
          </p:cNvPr>
          <p:cNvSpPr txBox="1">
            <a:spLocks/>
          </p:cNvSpPr>
          <p:nvPr/>
        </p:nvSpPr>
        <p:spPr>
          <a:xfrm>
            <a:off x="458646" y="2569967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… … … </a:t>
            </a:r>
            <a:endParaRPr lang="en-US" sz="2400" i="1" dirty="0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A694627F-BD3C-FC32-870C-A64DD4BBA39D}"/>
              </a:ext>
            </a:extLst>
          </p:cNvPr>
          <p:cNvSpPr txBox="1">
            <a:spLocks/>
          </p:cNvSpPr>
          <p:nvPr/>
        </p:nvSpPr>
        <p:spPr>
          <a:xfrm>
            <a:off x="459128" y="3062373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… … … </a:t>
            </a:r>
            <a:endParaRPr lang="en-US" sz="2400" i="1" dirty="0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0150D7C0-F9D4-126A-DD7D-E7262BEDCF6B}"/>
              </a:ext>
            </a:extLst>
          </p:cNvPr>
          <p:cNvSpPr txBox="1">
            <a:spLocks/>
          </p:cNvSpPr>
          <p:nvPr/>
        </p:nvSpPr>
        <p:spPr>
          <a:xfrm>
            <a:off x="459610" y="3554779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… … … </a:t>
            </a:r>
            <a:endParaRPr lang="en-US" sz="2400" i="1" dirty="0">
              <a:solidFill>
                <a:srgbClr val="0070C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E7CCB90A-CB39-5A9B-D502-4B15C7B736DC}"/>
              </a:ext>
            </a:extLst>
          </p:cNvPr>
          <p:cNvSpPr txBox="1">
            <a:spLocks/>
          </p:cNvSpPr>
          <p:nvPr/>
        </p:nvSpPr>
        <p:spPr>
          <a:xfrm>
            <a:off x="458646" y="4045739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fact(1) = 1 * fact(0)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09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8F44F-426F-3A8C-E891-A2C4A24D9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7493249-78C5-CAC7-C215-2ECA6986BD5E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Binary Search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A1AADB8-E928-B3E5-5AEB-30148C5F2754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binary search array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for value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2400" dirty="0">
              <a:solidFill>
                <a:srgbClr val="501214"/>
              </a:solidFill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all elements have been searched,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   result is -1.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examine middle element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].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a[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 equals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   result is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en-US" sz="2400" dirty="0">
              <a:latin typeface="Consolas"/>
              <a:ea typeface="Calibri"/>
              <a:cs typeface="Times New Roman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 is greater than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   binary search left half of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for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 is less than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   binary search right half of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for </a:t>
            </a:r>
            <a:r>
              <a:rPr lang="en-US" sz="2400" b="0" i="1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endParaRPr lang="en-US" sz="2400" dirty="0">
              <a:latin typeface="Consolas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endParaRPr lang="en-US" sz="2400" b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314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DBB27-54B9-F8E5-0E82-2D43FECD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B3AF306-1903-D2D4-66F4-542715BF44B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Iterative Binary Search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9B4A1EA-81BE-C40A-38E5-24A2A4C2457D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int </a:t>
            </a:r>
            <a:r>
              <a:rPr lang="en-US" sz="20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</a:t>
            </a: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(double data[], int </a:t>
            </a:r>
            <a:r>
              <a:rPr lang="en-US" sz="20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len</a:t>
            </a: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double x) {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int lo = 0, hi = len-1;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int mid;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while (lo &lt;= hi) {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mid = (lo + hi) / 2;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if (data[mid] == x)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return mid;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else if (data[mid] &gt; x)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hi = mid – 1;</a:t>
            </a:r>
            <a:endParaRPr lang="en-US" sz="2000" b="0" dirty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    else</a:t>
            </a:r>
            <a:endParaRPr lang="en-US" sz="2000" b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lo = mid + 1;</a:t>
            </a:r>
            <a:endParaRPr lang="en-US" sz="2000" b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}</a:t>
            </a:r>
            <a:endParaRPr lang="en-US" sz="2000" b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return -1;</a:t>
            </a:r>
            <a:endParaRPr lang="en-US" sz="2000" b="0"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0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2000" b="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0409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80945-19FC-15DA-E597-D42F11E5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DD30C18-F204-615C-AE5D-16BBCD22119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 Binary Search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9C618C9-0C20-8C91-FE96-40C25074D47F}"/>
              </a:ext>
            </a:extLst>
          </p:cNvPr>
          <p:cNvSpPr txBox="1">
            <a:spLocks/>
          </p:cNvSpPr>
          <p:nvPr/>
        </p:nvSpPr>
        <p:spPr>
          <a:xfrm>
            <a:off x="457199" y="1077686"/>
            <a:ext cx="8478455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What is the </a:t>
            </a:r>
            <a:r>
              <a:rPr lang="en-US" sz="2400" b="0" i="1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size factor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?</a:t>
            </a:r>
            <a:endParaRPr lang="en-US" sz="2400" dirty="0">
              <a:solidFill>
                <a:srgbClr val="501214"/>
              </a:solidFill>
              <a:latin typeface="Calibri"/>
              <a:ea typeface="Calibri"/>
              <a:cs typeface="Times New Roman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The number of elements in (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info[1</a:t>
            </a:r>
            <a:r>
              <a:rPr lang="en-US" sz="2400" b="0" i="1" baseline="30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 ... info[last]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)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What is the </a:t>
            </a:r>
            <a:r>
              <a:rPr lang="en-US" sz="2400" b="0" i="1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base case(s)</a:t>
            </a:r>
            <a:r>
              <a:rPr lang="en-US" sz="2400" b="0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?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first &gt; last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return </a:t>
            </a:r>
            <a:r>
              <a:rPr lang="en-US" sz="240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-1</a:t>
            </a:r>
            <a:endParaRPr lang="en-US" sz="2400" b="1" dirty="0">
              <a:latin typeface="Consolas"/>
              <a:ea typeface="Calibri"/>
              <a:cs typeface="Calibri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item==info[</a:t>
            </a:r>
            <a:r>
              <a:rPr lang="en-US" sz="2400" b="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midPoint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return </a:t>
            </a:r>
            <a:r>
              <a:rPr lang="en-US" sz="240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midPoint</a:t>
            </a:r>
            <a:endParaRPr lang="en-US" sz="2400" b="1" dirty="0">
              <a:latin typeface="Consolas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What is the </a:t>
            </a:r>
            <a:r>
              <a:rPr lang="en-US" sz="2400" b="0" i="1" dirty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general case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?</a:t>
            </a:r>
            <a:endParaRPr lang="en-US" sz="2400" dirty="0">
              <a:solidFill>
                <a:srgbClr val="501214"/>
              </a:solidFill>
              <a:latin typeface="Calibri"/>
              <a:ea typeface="Calibri"/>
              <a:cs typeface="Times New Roman"/>
            </a:endParaRPr>
          </a:p>
          <a:p>
            <a:pPr marL="628650" lvl="1" indent="-17145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item &lt; info[</a:t>
            </a:r>
            <a:r>
              <a:rPr lang="en-US" sz="2400" b="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midPoint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 </a:t>
            </a:r>
            <a:r>
              <a:rPr lang="en-US" sz="2400" b="0" u="sng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search the 1</a:t>
            </a:r>
            <a:r>
              <a:rPr lang="en-US" sz="2400" b="0" u="sng" baseline="30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st</a:t>
            </a:r>
            <a:r>
              <a:rPr lang="en-US" sz="2400" b="0" u="sng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half</a:t>
            </a:r>
            <a:endParaRPr lang="en-US" sz="2400" b="1" dirty="0">
              <a:latin typeface="Consolas"/>
              <a:ea typeface="Calibri"/>
              <a:cs typeface="Calibri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if 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item &gt; info[</a:t>
            </a:r>
            <a:r>
              <a:rPr lang="en-US" sz="2400" b="0" i="1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midPoint</a:t>
            </a:r>
            <a:r>
              <a:rPr lang="en-US" sz="2400" b="0" i="1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]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400" b="0" u="sng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search the 2</a:t>
            </a:r>
            <a:r>
              <a:rPr lang="en-US" sz="2400" b="0" u="sng" baseline="30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nd</a:t>
            </a:r>
            <a:r>
              <a:rPr lang="en-US" sz="2400" b="0" u="sng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half</a:t>
            </a:r>
            <a:r>
              <a:rPr lang="en-US" sz="24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endParaRPr lang="en-US" sz="2400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06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42CB7-9703-5B07-9DDB-235F1EF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A8F92D5-3E3A-A7F4-58C7-9ABFB79DD8C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 Binary Search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3A391FA-753A-40BC-A46B-445876DADD9C}"/>
              </a:ext>
            </a:extLst>
          </p:cNvPr>
          <p:cNvSpPr txBox="1">
            <a:spLocks/>
          </p:cNvSpPr>
          <p:nvPr/>
        </p:nvSpPr>
        <p:spPr>
          <a:xfrm>
            <a:off x="363156" y="1078280"/>
            <a:ext cx="8779396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int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binSearchRecursive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(double data[], double x, int lo, int hi) {</a:t>
            </a:r>
            <a:endParaRPr lang="en-US" sz="16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if (lo &gt; hi)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return -1;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else {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int mid = (lo + hi) / 2;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if (data[mid] == x)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return mid;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 else if (data[mid] &gt; x)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return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binSearchRecursive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(data, x, lo, mid - 1);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  else</a:t>
            </a:r>
            <a:endParaRPr lang="en-US" sz="1600" b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     return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binSearchRecursive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(data, x, mid + 1, hi);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}  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int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(double data[], int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double x) {</a:t>
            </a:r>
            <a:endParaRPr lang="en-US" sz="1600" b="0" dirty="0">
              <a:latin typeface="Consola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 return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binSearchRecursive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(data, x, 0,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- 1);</a:t>
            </a:r>
            <a:endParaRPr lang="en-US" sz="1600" b="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en-US" sz="1600" b="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1600" b="0" dirty="0">
              <a:latin typeface="Consolas"/>
            </a:endParaRPr>
          </a:p>
          <a:p>
            <a:pPr marL="457200" indent="-457200">
              <a:buAutoNum type="arabicPeriod"/>
            </a:pPr>
            <a:endParaRPr lang="en-US" sz="1600" b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423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4804-5715-1E09-18BF-2C22ED039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6922F55-18AC-C93D-F214-DD883CA424F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Classic Recursion Problem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D0FE888-8474-F755-D23E-C28C721913E9}"/>
              </a:ext>
            </a:extLst>
          </p:cNvPr>
          <p:cNvSpPr txBox="1">
            <a:spLocks/>
          </p:cNvSpPr>
          <p:nvPr/>
        </p:nvSpPr>
        <p:spPr>
          <a:xfrm>
            <a:off x="363156" y="1078280"/>
            <a:ext cx="8779396" cy="20143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0, 1, 1, 2, 3, 5, 8, 13, 21, 34 ….....</a:t>
            </a:r>
            <a:endParaRPr lang="en-US" sz="2800" b="0">
              <a:latin typeface="Calibri"/>
              <a:ea typeface="Calibri"/>
              <a:cs typeface="Times New Roman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Given the first 2 terms, can you write a recursive solution to determine the n-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term of a Fibonacci sequence?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endParaRPr lang="en-US" sz="1600" b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B575C0A-98FD-DAD1-C029-96A70E008E71}"/>
              </a:ext>
            </a:extLst>
          </p:cNvPr>
          <p:cNvSpPr txBox="1">
            <a:spLocks/>
          </p:cNvSpPr>
          <p:nvPr/>
        </p:nvSpPr>
        <p:spPr>
          <a:xfrm>
            <a:off x="363156" y="3096615"/>
            <a:ext cx="8229599" cy="186964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8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8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b="1" dirty="0"/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8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b="1" dirty="0"/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8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8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8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8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800" b="1" dirty="0">
              <a:solidFill>
                <a:srgbClr val="501214"/>
              </a:solidFill>
              <a:latin typeface="Brandon Grotesque Black"/>
              <a:ea typeface="Calibri"/>
              <a:cs typeface="Calibri"/>
            </a:endParaRPr>
          </a:p>
          <a:p>
            <a:endParaRPr lang="en-US" sz="1600" b="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108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4545F-4EA8-472E-78B5-CAA1542E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745CAB9-A2A9-FBD8-E43C-C32661E3066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in Real Life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D8EEB8-3EF6-F1C8-2E25-224127CA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077686"/>
            <a:ext cx="6892725" cy="362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A65473-289A-87D8-57D8-E1D73C3D2923}"/>
              </a:ext>
            </a:extLst>
          </p:cNvPr>
          <p:cNvSpPr txBox="1"/>
          <p:nvPr/>
        </p:nvSpPr>
        <p:spPr>
          <a:xfrm>
            <a:off x="7442522" y="1354238"/>
            <a:ext cx="1354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Golden</a:t>
            </a:r>
          </a:p>
          <a:p>
            <a:r>
              <a:rPr lang="en-US" sz="2800" dirty="0"/>
              <a:t>Ratio</a:t>
            </a:r>
          </a:p>
          <a:p>
            <a:r>
              <a:rPr lang="en-US" sz="2800" dirty="0"/>
              <a:t>1.61</a:t>
            </a:r>
          </a:p>
        </p:txBody>
      </p:sp>
    </p:spTree>
    <p:extLst>
      <p:ext uri="{BB962C8B-B14F-4D97-AF65-F5344CB8AC3E}">
        <p14:creationId xmlns:p14="http://schemas.microsoft.com/office/powerpoint/2010/main" val="324050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D35F1-0905-B3D4-A12B-994B001B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81252AC-C70D-BE4E-0834-93E55705C32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in Real Life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4745B-2BCD-6686-8BF4-D8C8DEF8229A}"/>
              </a:ext>
            </a:extLst>
          </p:cNvPr>
          <p:cNvSpPr txBox="1"/>
          <p:nvPr/>
        </p:nvSpPr>
        <p:spPr>
          <a:xfrm>
            <a:off x="5319712" y="1638388"/>
            <a:ext cx="1638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Golden</a:t>
            </a:r>
          </a:p>
          <a:p>
            <a:r>
              <a:rPr lang="en-US" sz="2800" dirty="0"/>
              <a:t>Ratio</a:t>
            </a:r>
          </a:p>
          <a:p>
            <a:r>
              <a:rPr lang="en-US" sz="2800" dirty="0"/>
              <a:t>1.61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BC68ED-BC7B-992E-5ABC-E4F2375BC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98" y="1152251"/>
            <a:ext cx="4560426" cy="36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3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A3CEB-A96D-B399-1336-B8B6E4C3D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0D4B38D-9B97-9F5F-258E-D3196D03F47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First Midterm on 27th Feb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773F6FB-3841-9598-87B2-ED002841BEEC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List of topics -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Introduction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List, Stack, Queue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Templates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Asymptotic Notations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All Sorting Algorithms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467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2C6D-9E12-DA85-6E36-D2F235007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F2A7B33-9588-4AC3-5F75-932AC531EAC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in Real Life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404E01-94FE-FCB9-C60A-81DE0449876F}"/>
              </a:ext>
            </a:extLst>
          </p:cNvPr>
          <p:cNvSpPr txBox="1"/>
          <p:nvPr/>
        </p:nvSpPr>
        <p:spPr>
          <a:xfrm>
            <a:off x="5319712" y="1638388"/>
            <a:ext cx="16385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Golden</a:t>
            </a:r>
          </a:p>
          <a:p>
            <a:r>
              <a:rPr lang="en-US" sz="2800" dirty="0"/>
              <a:t>Ratio</a:t>
            </a:r>
          </a:p>
          <a:p>
            <a:r>
              <a:rPr lang="en-US" sz="2800" dirty="0"/>
              <a:t>1.61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EB1382-4238-FC23-2FFB-BD82B062E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77686"/>
            <a:ext cx="3632160" cy="367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935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1D082-4A41-B9E8-618E-1F039B9D4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CDB5352-5F1E-B089-1FD5-F6ADFB8D1A9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0DAFD332-8F7D-2427-E77B-7316F6FBE4FC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 dirty="0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 dirty="0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2283F3E-D653-E651-3EF9-CA405935282F}"/>
              </a:ext>
            </a:extLst>
          </p:cNvPr>
          <p:cNvSpPr txBox="1">
            <a:spLocks/>
          </p:cNvSpPr>
          <p:nvPr/>
        </p:nvSpPr>
        <p:spPr>
          <a:xfrm>
            <a:off x="457682" y="2569003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fibo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int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n)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{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  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if(n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==0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return 0;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  if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(n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==1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return 1;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  return </a:t>
            </a:r>
            <a:r>
              <a:rPr lang="en-US" sz="2400" b="1" err="1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fibo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(n-1)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+ </a:t>
            </a:r>
            <a:r>
              <a:rPr lang="en-US" sz="2400" b="1" err="1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fibo</a:t>
            </a:r>
            <a:r>
              <a:rPr lang="en-US" sz="2400" b="1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(n-2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);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}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endParaRPr lang="en-US" sz="2400" i="1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4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4322-3837-BD87-31CB-AB068FF79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BCDDD72-FD04-7BBF-AAA8-EE09DB2D043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A49534A-D98F-C97B-6BF9-0C86FF2B322F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067751-B8C8-0515-C246-18CF1FB788FA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12C5C5-71B2-90A6-21D9-AB231D836920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853FC7-5BA9-A7EA-EB6B-5D7AEF03B0EF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EE2C43-6591-3261-82FC-14B2174EDD3F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07B080-98DD-D189-8CD9-4308BDCE6F6E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C5D43A-ECCA-0AD2-1137-D1E39CFA764E}"/>
              </a:ext>
            </a:extLst>
          </p:cNvPr>
          <p:cNvSpPr/>
          <p:nvPr/>
        </p:nvSpPr>
        <p:spPr>
          <a:xfrm>
            <a:off x="61638" y="4281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20397-F2EA-7F36-F582-34034C3E58CB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788489-DCE5-1773-A08F-C4033D3C1605}"/>
              </a:ext>
            </a:extLst>
          </p:cNvPr>
          <p:cNvSpPr/>
          <p:nvPr/>
        </p:nvSpPr>
        <p:spPr>
          <a:xfrm>
            <a:off x="1653156" y="428163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D8E701-E9D0-F50B-26F6-AA0B4FCCB095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9D8-C9C0-6D65-94B0-E4BC0F89371D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D5FFC-BD76-3C86-F3CD-96A158B19F3D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8CBE97-F4A8-0F00-D149-CCAC14763685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74F450-EC8F-7603-D3B0-CA6FAFD8C8C1}"/>
              </a:ext>
            </a:extLst>
          </p:cNvPr>
          <p:cNvCxnSpPr>
            <a:cxnSpLocks/>
          </p:cNvCxnSpPr>
          <p:nvPr/>
        </p:nvCxnSpPr>
        <p:spPr>
          <a:xfrm>
            <a:off x="1732930" y="4075120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968CBB-F72F-A72D-491C-BA38281AA842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31F606-F391-EFB7-0A2F-AE29CADDED4F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9109FE-8631-03EC-8DF0-8498C1980859}"/>
              </a:ext>
            </a:extLst>
          </p:cNvPr>
          <p:cNvCxnSpPr>
            <a:cxnSpLocks/>
          </p:cNvCxnSpPr>
          <p:nvPr/>
        </p:nvCxnSpPr>
        <p:spPr>
          <a:xfrm flipH="1">
            <a:off x="635514" y="3988308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D09C84-5B92-9840-DE45-81E5AF9F088B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0B106F-4478-46AB-376D-F6CBF779E35E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2FBD30-523F-1A94-C994-D3EE4DEED1E2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6F759F-BCDB-0EDF-68DD-FFBD09F72620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4F842A-B876-8E5F-9CE2-71F1869722B0}"/>
              </a:ext>
            </a:extLst>
          </p:cNvPr>
          <p:cNvSpPr txBox="1"/>
          <p:nvPr/>
        </p:nvSpPr>
        <p:spPr>
          <a:xfrm>
            <a:off x="1330790" y="433822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214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/>
      <p:bldP spid="28" grpId="0"/>
      <p:bldP spid="29" grpId="0"/>
      <p:bldP spid="3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4FA7-0772-8618-40DC-C6167558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3BEBD45-472C-E2A9-34F6-80CA9500445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0FEE2E82-97D6-7EB3-82DD-DBBBDAA6374A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A2B528-5BA9-C676-0786-F6914DB99C1E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AFA684-6051-1065-BAE7-CEF41B6DEF1B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483F0-6905-ED36-77B8-DFB2EA54CEC6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4687F9-3743-0387-3BB8-AED815B5E4C1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95D181-BAA2-A012-51B5-FA8784845F80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162219-B7A0-E428-8F97-208C1856EE9A}"/>
              </a:ext>
            </a:extLst>
          </p:cNvPr>
          <p:cNvSpPr/>
          <p:nvPr/>
        </p:nvSpPr>
        <p:spPr>
          <a:xfrm>
            <a:off x="61638" y="4281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29C546-9708-3EBA-5D50-6D4BB3EE794E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7E316B-C518-B72E-1E13-9391A9C717E5}"/>
              </a:ext>
            </a:extLst>
          </p:cNvPr>
          <p:cNvSpPr/>
          <p:nvPr/>
        </p:nvSpPr>
        <p:spPr>
          <a:xfrm>
            <a:off x="1653156" y="428163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A2E7B7-25EA-2D57-F663-8AA304E80310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4A33B8-627E-CDDD-81C8-4BC317EA8380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332C73-C662-E711-89B5-E6FF65EFBBEB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7792E0-0FD2-4407-AC60-9B4123CAE8BD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82F85A-8641-01DF-65E9-436F78263145}"/>
              </a:ext>
            </a:extLst>
          </p:cNvPr>
          <p:cNvCxnSpPr>
            <a:cxnSpLocks/>
          </p:cNvCxnSpPr>
          <p:nvPr/>
        </p:nvCxnSpPr>
        <p:spPr>
          <a:xfrm>
            <a:off x="1732930" y="4075120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741A2-C487-5FD0-1B81-2F1F74D44FFD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33C2CE-4F60-926A-DBA8-09BC987B23D7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3C920-1F11-5E9F-5C95-5938B4EA5F64}"/>
              </a:ext>
            </a:extLst>
          </p:cNvPr>
          <p:cNvCxnSpPr>
            <a:cxnSpLocks/>
          </p:cNvCxnSpPr>
          <p:nvPr/>
        </p:nvCxnSpPr>
        <p:spPr>
          <a:xfrm flipH="1">
            <a:off x="635514" y="3988308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5E39C9-5E3E-C331-67E2-00CFD150CC35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E24493-8400-7025-579C-67F1DE761CEC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9AB1C-22C6-77D3-F826-9DFF0131333F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F36306-E751-56E6-441F-AA9D8CAC754B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C59E1-2B0E-DCC8-68C0-EEEBE18B5339}"/>
              </a:ext>
            </a:extLst>
          </p:cNvPr>
          <p:cNvSpPr txBox="1"/>
          <p:nvPr/>
        </p:nvSpPr>
        <p:spPr>
          <a:xfrm>
            <a:off x="1330790" y="433822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554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78F6B-A23B-4D74-87BC-48227DC5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2BB6040-DEAD-CD5C-A76F-1CF09CD86B8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5FB02BB-CC06-00C3-36D3-A1C368F35EBE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175E7F-3E10-B168-26A9-95990874E1B8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BED7B2-F6ED-7131-275C-786B77686E64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8494D6-E317-C0B8-FE88-A878B5B5BCDF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2AB2B2-755B-E35F-4DB4-57561AAD19AC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B7E05A-8C96-0453-D91D-3D2F937846DB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583FB4-59E8-E307-5B33-E261EF832A93}"/>
              </a:ext>
            </a:extLst>
          </p:cNvPr>
          <p:cNvSpPr/>
          <p:nvPr/>
        </p:nvSpPr>
        <p:spPr>
          <a:xfrm>
            <a:off x="61638" y="4281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10AED7-F19E-EE1F-83D3-A3668472F45F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6B0500-FCD7-FC66-A69F-D62D70227604}"/>
              </a:ext>
            </a:extLst>
          </p:cNvPr>
          <p:cNvSpPr/>
          <p:nvPr/>
        </p:nvSpPr>
        <p:spPr>
          <a:xfrm>
            <a:off x="1653156" y="428163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470CE4-042F-665A-1CB9-586044685334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AD408-EC35-8BA4-8D1C-F18AA7F0CECF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512CFC-E5B0-0776-3AF0-46C0E4FDEF66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BC6E6D-944A-66D6-2740-517E32A0ECE8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6BB11-B002-E839-DD06-30BDE9F41BE9}"/>
              </a:ext>
            </a:extLst>
          </p:cNvPr>
          <p:cNvCxnSpPr>
            <a:cxnSpLocks/>
          </p:cNvCxnSpPr>
          <p:nvPr/>
        </p:nvCxnSpPr>
        <p:spPr>
          <a:xfrm>
            <a:off x="1732930" y="4075120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2CE9E7-7234-B7AB-9C01-8BD8112D3463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68F45E-51A9-8310-27F5-AC58095D2F32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82381-8B69-77EB-4178-3CD99EDAF67E}"/>
              </a:ext>
            </a:extLst>
          </p:cNvPr>
          <p:cNvCxnSpPr>
            <a:cxnSpLocks/>
          </p:cNvCxnSpPr>
          <p:nvPr/>
        </p:nvCxnSpPr>
        <p:spPr>
          <a:xfrm flipH="1">
            <a:off x="635514" y="3988308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D35324-C96E-50B8-15FF-D1657B376A7E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CC8290-ED02-B767-33F7-142D4B741504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44187-D478-9586-AD4E-F1D32A624896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5596ED-CCB8-8181-CB0E-261E011F225B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9BA78-8E4C-4E1A-B1B0-FC8EA90F1D7A}"/>
              </a:ext>
            </a:extLst>
          </p:cNvPr>
          <p:cNvSpPr txBox="1"/>
          <p:nvPr/>
        </p:nvSpPr>
        <p:spPr>
          <a:xfrm>
            <a:off x="1330790" y="433822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01492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FDDEB-FFC7-0245-57A6-207BAB73A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F020317-D216-FAAE-E31F-0CA1873016B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546A06A-84F2-42DE-F0E1-2458FC26E99C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F4870-617B-B930-1B37-8D6FA64952E0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8F8522-A0E9-0685-3195-8C64622389A4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F8FA18-BA00-118B-BD9A-FE45B207C85F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F674A6-AD1C-1020-5E05-3D11C7488C8E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307886-9E91-FF90-8BE1-50DAC619851F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C3A92-D85F-22E7-D3E3-71173940FBBE}"/>
              </a:ext>
            </a:extLst>
          </p:cNvPr>
          <p:cNvSpPr/>
          <p:nvPr/>
        </p:nvSpPr>
        <p:spPr>
          <a:xfrm>
            <a:off x="61638" y="4281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C4A388-A08B-29D1-4E84-2F1B5A4418BF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52F9B2-A4B5-F652-9FFE-532C2298F1BA}"/>
              </a:ext>
            </a:extLst>
          </p:cNvPr>
          <p:cNvSpPr/>
          <p:nvPr/>
        </p:nvSpPr>
        <p:spPr>
          <a:xfrm>
            <a:off x="1653156" y="428163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EFD11A-15C7-6A40-39C1-AEFB1C6E09C3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32FBF6-EBE6-66F9-6B1A-E7208430D0CD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2AF74F-E816-22C4-895C-F3948756AD2D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8B4A7E-DB82-4FAC-7460-07CFA256DA0C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24DD4-1977-80F7-C25D-40CA7D981FD6}"/>
              </a:ext>
            </a:extLst>
          </p:cNvPr>
          <p:cNvCxnSpPr>
            <a:cxnSpLocks/>
          </p:cNvCxnSpPr>
          <p:nvPr/>
        </p:nvCxnSpPr>
        <p:spPr>
          <a:xfrm>
            <a:off x="1732930" y="4075120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6CABD2-A9F9-22AF-C44F-C68FB9FED224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AEB455F-5BE2-4766-6023-9D5385E82AA9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AD036B-55FA-DA7A-CB51-133C39110344}"/>
              </a:ext>
            </a:extLst>
          </p:cNvPr>
          <p:cNvCxnSpPr>
            <a:cxnSpLocks/>
          </p:cNvCxnSpPr>
          <p:nvPr/>
        </p:nvCxnSpPr>
        <p:spPr>
          <a:xfrm flipH="1">
            <a:off x="635514" y="3988308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2888E0-5D60-DF59-B0EB-0B33728C0C3D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BF8E0B-6D0C-1129-5444-1259DB529904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A55C3A-B23D-B3F7-C9F5-374ECB598C3D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EE8E0-117B-4FDD-1CD8-0B93F77268D3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665E8A-897E-5EA9-5BA1-6612BF227C72}"/>
              </a:ext>
            </a:extLst>
          </p:cNvPr>
          <p:cNvSpPr txBox="1"/>
          <p:nvPr/>
        </p:nvSpPr>
        <p:spPr>
          <a:xfrm>
            <a:off x="1330790" y="433822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3833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69C1-1E4F-BBC2-14C1-024D1CB4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8DA6BEE-C610-13DA-6914-83115CE704B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927AC02-40A6-F79C-5D59-29D96FAD029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B29B37-E308-480A-14B8-1C5948662881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D3B470-ECC1-AD6D-9D0D-0A35D3E22AC0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B7F302-9147-1105-97E8-CCAA3E4803F8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211543-D152-2356-C2FF-6CEC5DC9B83C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BA5B25-85E1-D7AC-7358-B7A14D7C0857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BC76EE-FA4E-DE3D-361E-7DD51C32453A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F3D5A9-D563-DA2B-D9BE-BFFB2D2C5A0E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5F2704-1D60-5D80-6E64-64EE184E20AC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0FA651-61E6-BECA-1450-01634D3F2150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932BF1-C88F-866F-F07F-BC5AC0A19AA1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B23849-8738-6B97-A1B5-FCF485A01C4F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11CC59-A2E3-E4C0-2096-DD134E554A51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0E002C-3BCD-97E5-4D73-259006EEB9A5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47F1DA-4198-BCD1-B029-5FD7EA35246C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3E4F08-7FE3-BA52-CBBC-0B1D32C2BC08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60B412-6737-54D7-16C8-136D056943F4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03975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97F8C-810B-35A9-DD65-FAEBE695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191B319-1F68-1D1C-2522-6B7AA3AB5CF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EA50B9B0-2D06-860B-DB54-821F91601B9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D878DF-AD10-17CA-D6A6-208A362B695B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16B9-78F4-7571-D4D3-C805C779C25F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FA3649-41CD-C488-1491-E05AA51F4A87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F16534-C477-B79A-7078-C0805E569FB4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3E3852-5480-2796-D856-98C976AD2138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B5B75A-D385-E4DF-406C-FD39F4E0968C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20D067-C85B-D215-F8E7-E60D5BDBAF38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AC9BD1-B49C-0F2C-A8FD-E5A578CFFED4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BE9AD1-9B81-FE35-CB40-CA9C6B1B57DF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CC2890-05CD-4AD9-1DD3-D99ECCD054F3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BC87BA-2C05-3181-0DEE-14A7451C0239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B362D7-164E-1B0F-5EBA-F2C60360466E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EFC6E5C-31CF-C3D9-F42F-D4B437782828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F668CD-ED9B-4E14-C934-319B99BF51A2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21F2F-8067-FA28-A8ED-BEA04E83F962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D79B6C-F6CC-D5C3-ECF9-97CF9128EAEF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04358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D0092-C258-8131-DDA5-9FFA8612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EE55B30-E758-5504-2438-43F7F6D938F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C051542-DFB6-C816-C270-2666BC9A752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A62C1-3299-E18D-A099-BB5B346A260D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3D48BA-9215-0202-0898-8604BA34305D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2BB3AF-C4C3-1D4F-830C-37262DA5BD7B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133114-D835-4648-0B6F-10E3E66A0F33}"/>
              </a:ext>
            </a:extLst>
          </p:cNvPr>
          <p:cNvSpPr/>
          <p:nvPr/>
        </p:nvSpPr>
        <p:spPr>
          <a:xfrm>
            <a:off x="806759" y="36233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DC4E73-0C2B-364B-E5C1-B55354A8DFC9}"/>
              </a:ext>
            </a:extLst>
          </p:cNvPr>
          <p:cNvSpPr/>
          <p:nvPr/>
        </p:nvSpPr>
        <p:spPr>
          <a:xfrm>
            <a:off x="3049354" y="362333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1B2F9B-CD42-5F3D-EEA9-443B007B53B5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60C429-112E-D316-302A-3886DC8916CF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7DE42-A7A9-8B0A-F9C6-6E1CF9F008C7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9BCB0A-FC20-706D-E3CD-DE9C67D9FF2F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01A933-DCE5-147D-A9E0-178CBF9D37F2}"/>
              </a:ext>
            </a:extLst>
          </p:cNvPr>
          <p:cNvCxnSpPr>
            <a:cxnSpLocks/>
          </p:cNvCxnSpPr>
          <p:nvPr/>
        </p:nvCxnSpPr>
        <p:spPr>
          <a:xfrm>
            <a:off x="2948271" y="3532555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C45E04-69E3-3AC4-F4AB-1B3FB298BF17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B4AA5-855F-E074-E54D-852533329B58}"/>
              </a:ext>
            </a:extLst>
          </p:cNvPr>
          <p:cNvCxnSpPr>
            <a:cxnSpLocks/>
          </p:cNvCxnSpPr>
          <p:nvPr/>
        </p:nvCxnSpPr>
        <p:spPr>
          <a:xfrm flipH="1">
            <a:off x="1821919" y="3532555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2E72D4-2653-3CCC-2249-45D119D322C2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455B48-2709-D660-089E-DF95F66A15C3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8DB1A-1F4B-31BA-D231-D7B64DFC911A}"/>
              </a:ext>
            </a:extLst>
          </p:cNvPr>
          <p:cNvSpPr txBox="1"/>
          <p:nvPr/>
        </p:nvSpPr>
        <p:spPr>
          <a:xfrm>
            <a:off x="2292936" y="3687150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C3C4AD-DC71-8E3D-0083-4269E385439A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10375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4202-AB34-B486-77D8-BF3050FE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8C4D1F2-13AC-6E26-7782-4797AEE5113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04A8C9F-8BDB-CB90-BA8F-C2500EE4B4B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FEAAAB-9A08-ADED-31FB-720721050000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9C2EB9-EFFE-A75C-5327-5AB061C341B4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9BD65B-275F-6ECC-D766-A3DBBF73A3EB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619A30-6E0C-7378-27CE-5D4D161A7389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C77E2-AA6A-FD14-AC61-EB8493A2652F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78482E-02DE-1617-C650-FAD0FD1EEE41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080B89-D170-39BF-A2D1-26130935E2C2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2294AA-516B-6D28-6346-8629FE7A1D73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850DDF-1680-7DEB-70C4-57D0B1DA0A6E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88D819-C36C-98C5-4EDE-9D5DF417322E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F8CDB2-2EF4-1BAE-6318-70B9EFACB61C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1518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6E6E5-C318-1DCA-B772-5C817961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1FE076F-1A88-A615-090C-9AB2122AE64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 is Recursion?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2FCF363-79C1-DB8B-EB3E-97E0B4C9ECD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1935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202122"/>
                </a:solidFill>
                <a:latin typeface="Calibri"/>
                <a:ea typeface="Calibri"/>
                <a:cs typeface="Calibri"/>
              </a:rPr>
              <a:t>Recursion is a technique where a procedure invokes itself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202122"/>
                </a:solidFill>
                <a:latin typeface="Calibri"/>
                <a:ea typeface="Calibri"/>
                <a:cs typeface="Calibri"/>
              </a:rPr>
              <a:t>In computer Science, the procedure of calling a function from inside the very same function is called recursion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  <p:pic>
        <p:nvPicPr>
          <p:cNvPr id="3" name="Picture 2" descr="A computer code with red lines and black text&#10;&#10;AI-generated content may be incorrect.">
            <a:extLst>
              <a:ext uri="{FF2B5EF4-FFF2-40B4-BE49-F238E27FC236}">
                <a16:creationId xmlns:a16="http://schemas.microsoft.com/office/drawing/2014/main" id="{050D351D-8866-0089-71D4-C0FC3DBD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82" y="868101"/>
            <a:ext cx="4179390" cy="3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06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91A2-C24F-EDF5-CF36-8DC6F8AF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F8396D1-0DDD-23CE-9BA7-A1DE742A412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468DD359-2BC8-7F38-DE1F-02399228311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2E15C7-9652-CB42-C855-66B3D6583D51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93E8F9-9F75-C2A1-FA81-BC5358DE7CAA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C25316-FC4A-D1C9-62DD-1E7CC917549F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30338D-2443-2EE7-8834-CAB69D3333A3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86515B-29C5-5183-833D-CABFB57D82D0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78A28E-1398-22A1-8E75-227DF6B3AB36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30E4B0-16C7-F28B-684F-5FFCC81115E6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611D44-C9BE-8CCC-4651-A893419EDFA3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E6D038-26F4-718F-6CF9-2255DA07F119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EEE9F5C-B0A6-AF38-C944-095E716E63F9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227BD-DCEE-46D1-56C0-6526BBD77076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215655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066C-28F3-BB61-4EE3-F5B075FC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7B3E315-665F-D5D3-843E-0537A2E974C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072E4BF-D902-2E5A-5119-7AAB76D240D8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3FAE1-D640-820B-C6F9-A00BFC1CFB83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C5E91E-AD83-F5B0-470C-3A9B981943A4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EA2B93-4A80-C7B1-13AC-A986B307AA72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7A5A1A-2C40-F075-BB15-9E427DCAB3B2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FA2958-9B1A-50F8-6AAE-D3F8F1CCA27A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27302F-94D2-4DBB-6077-7DE5B029D80B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23B24F-3390-0F55-0973-5825A4E017C5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D3DD08-3540-960A-5FAF-B8DAEB563ABC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019748-40D6-A848-5EEA-6B176F8DC307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996B14-1823-2A85-7984-D3E4EE74E1C8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AD79B-4536-2E87-C8D9-BD3319643A55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081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6BCE-CDD4-CE7A-0DD2-BCCA14C7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4503693-7719-93D9-9768-79CB1C4CCE2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73C89AA-2FBE-43CD-6236-7A469B3A5FB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07397A-9E0B-1911-38FF-7444C994E85E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22CB5F-F43C-6F8C-B1BA-DD692FF0C13D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65A642-97D8-0CC4-16D5-9A1F027C919A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AF151F-5C77-7679-3BBE-93E9F20607A0}"/>
              </a:ext>
            </a:extLst>
          </p:cNvPr>
          <p:cNvSpPr/>
          <p:nvPr/>
        </p:nvSpPr>
        <p:spPr>
          <a:xfrm>
            <a:off x="7114962" y="3717375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94F175-8F8C-F772-013C-5CACE108E4E0}"/>
              </a:ext>
            </a:extLst>
          </p:cNvPr>
          <p:cNvSpPr/>
          <p:nvPr/>
        </p:nvSpPr>
        <p:spPr>
          <a:xfrm>
            <a:off x="4959176" y="371737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EF17E9-D62B-C2A9-92CE-76BA2E97DC13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F809BE-EF77-C2E3-A5F2-30F63101CBA2}"/>
              </a:ext>
            </a:extLst>
          </p:cNvPr>
          <p:cNvCxnSpPr>
            <a:cxnSpLocks/>
          </p:cNvCxnSpPr>
          <p:nvPr/>
        </p:nvCxnSpPr>
        <p:spPr>
          <a:xfrm>
            <a:off x="6927069" y="3590430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EC610-796A-F032-498B-FB5DD13190CF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377FEF-35C3-0DB5-1C74-93C1D396C80A}"/>
              </a:ext>
            </a:extLst>
          </p:cNvPr>
          <p:cNvCxnSpPr>
            <a:cxnSpLocks/>
          </p:cNvCxnSpPr>
          <p:nvPr/>
        </p:nvCxnSpPr>
        <p:spPr>
          <a:xfrm flipH="1">
            <a:off x="5901995" y="3539790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6D6A6D-9286-744A-5937-AED2B0E1477C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59350D-E8A8-23C2-16FA-E98513A20632}"/>
              </a:ext>
            </a:extLst>
          </p:cNvPr>
          <p:cNvSpPr txBox="1"/>
          <p:nvPr/>
        </p:nvSpPr>
        <p:spPr>
          <a:xfrm>
            <a:off x="6539398" y="378119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952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21260-030F-4CC7-405A-D3CFC93FA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641EF79-000C-BCB5-C014-C4DE576A808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E5591A5-1D65-29A5-8999-4BE46AA3C3FB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EA1A1C-B76E-B252-59E7-8B7C1B3A8B56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24E0B-0653-C637-9DA8-0A417E16094B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2AA54-FE99-3DDE-243C-4CFFA9CA6C6A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27AC0-2F59-BE69-323E-71D8ECC93720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E4CBFF-80DB-0195-F3CE-00F772B1C4AE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5C2CB7A-5ECD-AE03-EFAB-18E4B75BA832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4732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7189-B87F-19B2-AB16-039D3D93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4DD01BC-5680-D755-6D8A-9996A1E3334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D5C31608-CF81-77F4-EAC2-937C26F48C9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BFF41E-CB47-A661-6914-5CA21D7889BB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36DA3-A2EF-2F11-124E-23871E2FF0A2}"/>
              </a:ext>
            </a:extLst>
          </p:cNvPr>
          <p:cNvSpPr/>
          <p:nvPr/>
        </p:nvSpPr>
        <p:spPr>
          <a:xfrm>
            <a:off x="1870183" y="31386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492D42-E340-7F0A-BF1F-0853E9AB60DB}"/>
              </a:ext>
            </a:extLst>
          </p:cNvPr>
          <p:cNvSpPr/>
          <p:nvPr/>
        </p:nvSpPr>
        <p:spPr>
          <a:xfrm>
            <a:off x="5979196" y="313864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EFAFB6-CD46-B861-2255-127587674129}"/>
              </a:ext>
            </a:extLst>
          </p:cNvPr>
          <p:cNvCxnSpPr/>
          <p:nvPr/>
        </p:nvCxnSpPr>
        <p:spPr>
          <a:xfrm>
            <a:off x="4966608" y="3055101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B274-97FC-4386-1F0C-8BEC522D8F6B}"/>
              </a:ext>
            </a:extLst>
          </p:cNvPr>
          <p:cNvCxnSpPr>
            <a:cxnSpLocks/>
          </p:cNvCxnSpPr>
          <p:nvPr/>
        </p:nvCxnSpPr>
        <p:spPr>
          <a:xfrm flipH="1">
            <a:off x="3001091" y="2989993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4FF8D2F-F60A-BDC9-53C5-915F469AB061}"/>
              </a:ext>
            </a:extLst>
          </p:cNvPr>
          <p:cNvSpPr txBox="1"/>
          <p:nvPr/>
        </p:nvSpPr>
        <p:spPr>
          <a:xfrm>
            <a:off x="4361911" y="3245866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00349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CCF69-A349-3352-B882-6C8CBA03A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D8FDED3-88EA-4603-20B9-A811361D1F7A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Fibonacci Sequence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E2F7703-3188-685A-D7BF-615CB8F55EA4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599" cy="165985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 </a:t>
            </a:r>
            <a:endParaRPr lang="en-US" sz="24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n=0,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 0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if n=1, 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1</a:t>
            </a:r>
            <a:endParaRPr lang="en-US" sz="2400" b="1"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else: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(n) =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(n-1) + </a:t>
            </a:r>
            <a:r>
              <a:rPr lang="en-US" sz="2400" b="1" i="1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fibo</a:t>
            </a:r>
            <a:r>
              <a:rPr lang="en-US" sz="2400" b="1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(n-2)</a:t>
            </a:r>
            <a:endParaRPr lang="en-US" sz="2400" b="1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65285C-E8DC-CA63-6018-F7CA77AA4FB9}"/>
              </a:ext>
            </a:extLst>
          </p:cNvPr>
          <p:cNvSpPr/>
          <p:nvPr/>
        </p:nvSpPr>
        <p:spPr>
          <a:xfrm>
            <a:off x="3859582" y="2653951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2712A-ADC0-6A85-2DCE-4225F438859A}"/>
              </a:ext>
            </a:extLst>
          </p:cNvPr>
          <p:cNvSpPr txBox="1"/>
          <p:nvPr/>
        </p:nvSpPr>
        <p:spPr>
          <a:xfrm>
            <a:off x="2147757" y="3322965"/>
            <a:ext cx="469726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solidFill>
                  <a:srgbClr val="000000"/>
                </a:solidFill>
                <a:ea typeface="Calibri"/>
                <a:cs typeface="Calibri"/>
              </a:rPr>
              <a:t>Therefore, </a:t>
            </a:r>
            <a:r>
              <a:rPr lang="en-US" sz="2800" b="1" i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sz="2800" b="1" i="1">
                <a:solidFill>
                  <a:srgbClr val="000000"/>
                </a:solidFill>
                <a:ea typeface="Calibri"/>
                <a:cs typeface="Calibri"/>
              </a:rPr>
              <a:t>(4) = 3</a:t>
            </a:r>
            <a:endParaRPr lang="en-US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3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B85A7-1501-91CB-A888-A8F49B6E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8478801-D387-1FA1-0F79-D6D44A30C69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Recursion can perform badly!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1296D5-2C6A-CB55-E45E-4D9DC51111F7}"/>
              </a:ext>
            </a:extLst>
          </p:cNvPr>
          <p:cNvSpPr/>
          <p:nvPr/>
        </p:nvSpPr>
        <p:spPr>
          <a:xfrm>
            <a:off x="3924690" y="11275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491581-2EFE-30D5-BB23-15547C46C3D0}"/>
              </a:ext>
            </a:extLst>
          </p:cNvPr>
          <p:cNvSpPr/>
          <p:nvPr/>
        </p:nvSpPr>
        <p:spPr>
          <a:xfrm>
            <a:off x="1935291" y="161222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05D15B-B8C9-136D-EE2D-C32C0DAA734A}"/>
              </a:ext>
            </a:extLst>
          </p:cNvPr>
          <p:cNvSpPr/>
          <p:nvPr/>
        </p:nvSpPr>
        <p:spPr>
          <a:xfrm>
            <a:off x="6044304" y="161223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2204DB-A8A8-7073-C5F3-3A74B19C58A5}"/>
              </a:ext>
            </a:extLst>
          </p:cNvPr>
          <p:cNvSpPr/>
          <p:nvPr/>
        </p:nvSpPr>
        <p:spPr>
          <a:xfrm>
            <a:off x="871867" y="209691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449D8-ABB1-22BD-8345-386DAAEA6C22}"/>
              </a:ext>
            </a:extLst>
          </p:cNvPr>
          <p:cNvSpPr/>
          <p:nvPr/>
        </p:nvSpPr>
        <p:spPr>
          <a:xfrm>
            <a:off x="3114462" y="209692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0D188B-1662-EA5D-6CAF-8FCCA03268FC}"/>
              </a:ext>
            </a:extLst>
          </p:cNvPr>
          <p:cNvSpPr/>
          <p:nvPr/>
        </p:nvSpPr>
        <p:spPr>
          <a:xfrm>
            <a:off x="126746" y="275522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2B214-5B09-E8BB-E6AD-C984C4E3AF13}"/>
              </a:ext>
            </a:extLst>
          </p:cNvPr>
          <p:cNvSpPr/>
          <p:nvPr/>
        </p:nvSpPr>
        <p:spPr>
          <a:xfrm>
            <a:off x="7180070" y="219096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D2726D-5ECD-ECB8-B236-F7EB53890756}"/>
              </a:ext>
            </a:extLst>
          </p:cNvPr>
          <p:cNvSpPr/>
          <p:nvPr/>
        </p:nvSpPr>
        <p:spPr>
          <a:xfrm>
            <a:off x="1718264" y="2755228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FFDBC4-36E5-4D10-04BB-05BA6E3069E7}"/>
              </a:ext>
            </a:extLst>
          </p:cNvPr>
          <p:cNvSpPr/>
          <p:nvPr/>
        </p:nvSpPr>
        <p:spPr>
          <a:xfrm>
            <a:off x="5024284" y="2190963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353226-96B7-C6D0-276C-B8861521692F}"/>
              </a:ext>
            </a:extLst>
          </p:cNvPr>
          <p:cNvCxnSpPr/>
          <p:nvPr/>
        </p:nvCxnSpPr>
        <p:spPr>
          <a:xfrm>
            <a:off x="5031716" y="1528690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3E7013-7B0F-E1BF-D070-C7ABA8EBB3C5}"/>
              </a:ext>
            </a:extLst>
          </p:cNvPr>
          <p:cNvCxnSpPr>
            <a:cxnSpLocks/>
          </p:cNvCxnSpPr>
          <p:nvPr/>
        </p:nvCxnSpPr>
        <p:spPr>
          <a:xfrm>
            <a:off x="6992177" y="2064019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D72BB8-82AE-2635-FF60-5EAEC0ACFC76}"/>
              </a:ext>
            </a:extLst>
          </p:cNvPr>
          <p:cNvCxnSpPr>
            <a:cxnSpLocks/>
          </p:cNvCxnSpPr>
          <p:nvPr/>
        </p:nvCxnSpPr>
        <p:spPr>
          <a:xfrm>
            <a:off x="3013379" y="2006144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DDED8D-46CE-8FA6-93B7-3D35A164CF39}"/>
              </a:ext>
            </a:extLst>
          </p:cNvPr>
          <p:cNvCxnSpPr>
            <a:cxnSpLocks/>
          </p:cNvCxnSpPr>
          <p:nvPr/>
        </p:nvCxnSpPr>
        <p:spPr>
          <a:xfrm>
            <a:off x="1798038" y="2548709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F49826-233B-D846-03A5-2DC37C14613B}"/>
              </a:ext>
            </a:extLst>
          </p:cNvPr>
          <p:cNvCxnSpPr>
            <a:cxnSpLocks/>
          </p:cNvCxnSpPr>
          <p:nvPr/>
        </p:nvCxnSpPr>
        <p:spPr>
          <a:xfrm flipH="1">
            <a:off x="3066199" y="1463582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81D3AC-C58A-957A-28BF-223FD88BAE5A}"/>
              </a:ext>
            </a:extLst>
          </p:cNvPr>
          <p:cNvCxnSpPr>
            <a:cxnSpLocks/>
          </p:cNvCxnSpPr>
          <p:nvPr/>
        </p:nvCxnSpPr>
        <p:spPr>
          <a:xfrm flipH="1">
            <a:off x="1887027" y="2006144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3CA5D6-7358-8DBF-5FC2-5B6EA6AD4F21}"/>
              </a:ext>
            </a:extLst>
          </p:cNvPr>
          <p:cNvCxnSpPr>
            <a:cxnSpLocks/>
          </p:cNvCxnSpPr>
          <p:nvPr/>
        </p:nvCxnSpPr>
        <p:spPr>
          <a:xfrm flipH="1">
            <a:off x="700622" y="2461897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B4A992-D56B-80AE-96EF-4EE2D457C4F2}"/>
              </a:ext>
            </a:extLst>
          </p:cNvPr>
          <p:cNvCxnSpPr>
            <a:cxnSpLocks/>
          </p:cNvCxnSpPr>
          <p:nvPr/>
        </p:nvCxnSpPr>
        <p:spPr>
          <a:xfrm flipH="1">
            <a:off x="5967103" y="2013379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E83923-910E-4869-F0D8-C631EEB6C099}"/>
              </a:ext>
            </a:extLst>
          </p:cNvPr>
          <p:cNvSpPr txBox="1"/>
          <p:nvPr/>
        </p:nvSpPr>
        <p:spPr>
          <a:xfrm>
            <a:off x="4427019" y="171945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24193E-8B2A-06A3-DB38-94CBD48E604B}"/>
              </a:ext>
            </a:extLst>
          </p:cNvPr>
          <p:cNvSpPr txBox="1"/>
          <p:nvPr/>
        </p:nvSpPr>
        <p:spPr>
          <a:xfrm>
            <a:off x="2358044" y="2160739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8DD322-6FE5-910C-320D-EC7A9A7DED57}"/>
              </a:ext>
            </a:extLst>
          </p:cNvPr>
          <p:cNvSpPr txBox="1"/>
          <p:nvPr/>
        </p:nvSpPr>
        <p:spPr>
          <a:xfrm>
            <a:off x="6604506" y="2254784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2F6DCC-8AFC-E672-E823-40FE384C377C}"/>
              </a:ext>
            </a:extLst>
          </p:cNvPr>
          <p:cNvSpPr txBox="1"/>
          <p:nvPr/>
        </p:nvSpPr>
        <p:spPr>
          <a:xfrm>
            <a:off x="1395898" y="281181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14073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52692-EC5D-B4A4-1C0D-0A28BD2A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D72473-EA52-2DAE-F9CB-950D9D5C804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Recursion can perform badly!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399BEF-B3AE-9D12-304A-EEB351B31422}"/>
              </a:ext>
            </a:extLst>
          </p:cNvPr>
          <p:cNvSpPr/>
          <p:nvPr/>
        </p:nvSpPr>
        <p:spPr>
          <a:xfrm>
            <a:off x="3924690" y="112754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(4)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EDC1C5-61FC-4BA8-42C0-9398AFED006A}"/>
              </a:ext>
            </a:extLst>
          </p:cNvPr>
          <p:cNvSpPr/>
          <p:nvPr/>
        </p:nvSpPr>
        <p:spPr>
          <a:xfrm>
            <a:off x="1935291" y="161222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DDEFA6-27B1-1450-A590-98A72118923F}"/>
              </a:ext>
            </a:extLst>
          </p:cNvPr>
          <p:cNvSpPr/>
          <p:nvPr/>
        </p:nvSpPr>
        <p:spPr>
          <a:xfrm>
            <a:off x="6044304" y="1612230"/>
            <a:ext cx="1266078" cy="4853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8284C-EAEC-AD3F-0AFD-4EB366B56E60}"/>
              </a:ext>
            </a:extLst>
          </p:cNvPr>
          <p:cNvSpPr/>
          <p:nvPr/>
        </p:nvSpPr>
        <p:spPr>
          <a:xfrm>
            <a:off x="871867" y="2096919"/>
            <a:ext cx="1266078" cy="4853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(2)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F6B5C8-B370-0CF8-E3D6-1AFF8F1A7168}"/>
              </a:ext>
            </a:extLst>
          </p:cNvPr>
          <p:cNvSpPr/>
          <p:nvPr/>
        </p:nvSpPr>
        <p:spPr>
          <a:xfrm>
            <a:off x="3114462" y="2096920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8EF7D0-C793-60F0-8250-7F3E8E195FEC}"/>
              </a:ext>
            </a:extLst>
          </p:cNvPr>
          <p:cNvSpPr/>
          <p:nvPr/>
        </p:nvSpPr>
        <p:spPr>
          <a:xfrm>
            <a:off x="126746" y="2755229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6DCA8D-AF62-5551-1FB2-A0F7A7EC56B5}"/>
              </a:ext>
            </a:extLst>
          </p:cNvPr>
          <p:cNvSpPr/>
          <p:nvPr/>
        </p:nvSpPr>
        <p:spPr>
          <a:xfrm>
            <a:off x="7180070" y="2190964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3C283B-FBB6-E7D0-AF24-84AA73DB3E22}"/>
              </a:ext>
            </a:extLst>
          </p:cNvPr>
          <p:cNvSpPr/>
          <p:nvPr/>
        </p:nvSpPr>
        <p:spPr>
          <a:xfrm>
            <a:off x="1718264" y="2755228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(0)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EC97B7-300D-7527-80E0-22288F677427}"/>
              </a:ext>
            </a:extLst>
          </p:cNvPr>
          <p:cNvSpPr/>
          <p:nvPr/>
        </p:nvSpPr>
        <p:spPr>
          <a:xfrm>
            <a:off x="5024284" y="2190963"/>
            <a:ext cx="1266078" cy="485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rgbClr val="000000"/>
                </a:solidFill>
                <a:ea typeface="Calibri"/>
                <a:cs typeface="Calibri"/>
              </a:rPr>
              <a:t>Fibo</a:t>
            </a:r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(1)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8217ED-22BB-6B19-655E-032AF58DE130}"/>
              </a:ext>
            </a:extLst>
          </p:cNvPr>
          <p:cNvCxnSpPr/>
          <p:nvPr/>
        </p:nvCxnSpPr>
        <p:spPr>
          <a:xfrm>
            <a:off x="5031716" y="1528690"/>
            <a:ext cx="1080072" cy="22574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732063-BA47-0D0E-935E-9BD395D863A0}"/>
              </a:ext>
            </a:extLst>
          </p:cNvPr>
          <p:cNvCxnSpPr>
            <a:cxnSpLocks/>
          </p:cNvCxnSpPr>
          <p:nvPr/>
        </p:nvCxnSpPr>
        <p:spPr>
          <a:xfrm>
            <a:off x="6992177" y="2064019"/>
            <a:ext cx="320483" cy="24744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96C342-9E7E-FF20-0E6D-BD0D64DD604F}"/>
              </a:ext>
            </a:extLst>
          </p:cNvPr>
          <p:cNvCxnSpPr>
            <a:cxnSpLocks/>
          </p:cNvCxnSpPr>
          <p:nvPr/>
        </p:nvCxnSpPr>
        <p:spPr>
          <a:xfrm>
            <a:off x="3013379" y="2006144"/>
            <a:ext cx="168567" cy="21127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828A2C-E652-2650-4572-4427E3FA996C}"/>
              </a:ext>
            </a:extLst>
          </p:cNvPr>
          <p:cNvCxnSpPr>
            <a:cxnSpLocks/>
          </p:cNvCxnSpPr>
          <p:nvPr/>
        </p:nvCxnSpPr>
        <p:spPr>
          <a:xfrm>
            <a:off x="1798038" y="2548709"/>
            <a:ext cx="24090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729064-A43A-8100-4334-D5D7762AF45D}"/>
              </a:ext>
            </a:extLst>
          </p:cNvPr>
          <p:cNvCxnSpPr>
            <a:cxnSpLocks/>
          </p:cNvCxnSpPr>
          <p:nvPr/>
        </p:nvCxnSpPr>
        <p:spPr>
          <a:xfrm flipH="1">
            <a:off x="3066199" y="1463582"/>
            <a:ext cx="894858" cy="23298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2781F0-A8D9-63E5-11F5-ACA66BD63E2A}"/>
              </a:ext>
            </a:extLst>
          </p:cNvPr>
          <p:cNvCxnSpPr>
            <a:cxnSpLocks/>
          </p:cNvCxnSpPr>
          <p:nvPr/>
        </p:nvCxnSpPr>
        <p:spPr>
          <a:xfrm flipH="1">
            <a:off x="1887027" y="2006144"/>
            <a:ext cx="200377" cy="15340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33FBB3-DA9C-199D-015E-30C17A2BA44E}"/>
              </a:ext>
            </a:extLst>
          </p:cNvPr>
          <p:cNvCxnSpPr>
            <a:cxnSpLocks/>
          </p:cNvCxnSpPr>
          <p:nvPr/>
        </p:nvCxnSpPr>
        <p:spPr>
          <a:xfrm flipH="1">
            <a:off x="700622" y="2461897"/>
            <a:ext cx="279952" cy="31979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C5681E-81E6-246B-D05E-E940BF8B28A4}"/>
              </a:ext>
            </a:extLst>
          </p:cNvPr>
          <p:cNvCxnSpPr>
            <a:cxnSpLocks/>
          </p:cNvCxnSpPr>
          <p:nvPr/>
        </p:nvCxnSpPr>
        <p:spPr>
          <a:xfrm flipH="1">
            <a:off x="5967103" y="2013379"/>
            <a:ext cx="243783" cy="20404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89DD2A-9659-EA33-0D7D-15741E84F5A7}"/>
              </a:ext>
            </a:extLst>
          </p:cNvPr>
          <p:cNvSpPr txBox="1"/>
          <p:nvPr/>
        </p:nvSpPr>
        <p:spPr>
          <a:xfrm>
            <a:off x="4427019" y="171945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F63B31-6C10-EB9A-DE84-CA90BDF46E6C}"/>
              </a:ext>
            </a:extLst>
          </p:cNvPr>
          <p:cNvSpPr txBox="1"/>
          <p:nvPr/>
        </p:nvSpPr>
        <p:spPr>
          <a:xfrm>
            <a:off x="2358044" y="2160739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910284-CFB7-802B-E6A2-732E5E3CEDBF}"/>
              </a:ext>
            </a:extLst>
          </p:cNvPr>
          <p:cNvSpPr txBox="1"/>
          <p:nvPr/>
        </p:nvSpPr>
        <p:spPr>
          <a:xfrm>
            <a:off x="6604506" y="2254784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1EE944-F99C-B56E-61D1-B2385D99173E}"/>
              </a:ext>
            </a:extLst>
          </p:cNvPr>
          <p:cNvSpPr txBox="1"/>
          <p:nvPr/>
        </p:nvSpPr>
        <p:spPr>
          <a:xfrm>
            <a:off x="1395898" y="2811815"/>
            <a:ext cx="4305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748083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4A744-DD82-1317-3D5B-B01B3FD78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8201067-7CC0-5198-7C82-F5EF1576122E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Recursion can perform badly!</a:t>
            </a:r>
            <a:endParaRPr lang="en-US" dirty="0"/>
          </a:p>
        </p:txBody>
      </p:sp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C4B65FEB-2793-A0A6-F0CC-89EB80E7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735"/>
            <a:ext cx="9144000" cy="264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8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E679A-A92C-2CEA-73E0-3FB59C4F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AB2DA28-1B79-E64C-55F9-2C080C60AEC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Recursion can perform badly!</a:t>
            </a:r>
            <a:endParaRPr lang="en-US" dirty="0"/>
          </a:p>
        </p:txBody>
      </p:sp>
      <p:pic>
        <p:nvPicPr>
          <p:cNvPr id="4" name="Picture 3" descr="A graph with a curve&#10;&#10;AI-generated content may be incorrect.">
            <a:extLst>
              <a:ext uri="{FF2B5EF4-FFF2-40B4-BE49-F238E27FC236}">
                <a16:creationId xmlns:a16="http://schemas.microsoft.com/office/drawing/2014/main" id="{9B6526CB-A1F5-FD01-F6E7-E5D8144E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80" y="998316"/>
            <a:ext cx="6530405" cy="37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74BC-1387-4E75-80CF-76F50234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2AB6DBA-E01F-E267-6F4A-168A3CA7130E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Recursion Example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DED4AA0-63DC-BFA7-8EE5-50F244A1B42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294781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800" b="0" dirty="0">
                <a:solidFill>
                  <a:srgbClr val="202122"/>
                </a:solidFill>
                <a:latin typeface="Calibri"/>
                <a:ea typeface="Calibri"/>
                <a:cs typeface="Calibri"/>
              </a:rPr>
              <a:t>"To understand recursion, 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sz="2800" b="0" dirty="0">
                <a:solidFill>
                  <a:srgbClr val="202122"/>
                </a:solidFill>
                <a:latin typeface="Calibri"/>
                <a:ea typeface="Calibri"/>
                <a:cs typeface="Calibri"/>
              </a:rPr>
              <a:t>you must understand recursion."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87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0A38-B2AF-D2FA-18FC-AE866D4F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41F3171-F25A-394B-8F05-8DFE7CEF5C3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 Programming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C2D6B9D-F389-8217-79F6-49D1CD7FBA5A}"/>
              </a:ext>
            </a:extLst>
          </p:cNvPr>
          <p:cNvSpPr txBox="1">
            <a:spLocks/>
          </p:cNvSpPr>
          <p:nvPr/>
        </p:nvSpPr>
        <p:spPr>
          <a:xfrm>
            <a:off x="363156" y="1078280"/>
            <a:ext cx="8779397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dynamic programming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: saving results of sub-problems so that they do not need to be recomputed, and can be used in solving other sub-problems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example: saving results from sub-calls in a list or table</a:t>
            </a:r>
            <a:endParaRPr lang="en-US" sz="2800" b="1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can dramatically speed up the number of calls for a recursive function with overlapping sub-problems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716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4FCD-EDD5-E258-57B8-637D28AE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FD5DD97-6530-D4A9-A49E-7378DB8A3B0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 Programming: </a:t>
            </a:r>
            <a:r>
              <a:rPr lang="en-US" sz="4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Fibo</a:t>
            </a:r>
            <a:endParaRPr lang="en-US" dirty="0" err="1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ADA18BC-CE9A-A8E1-D81F-6932202CCBD6}"/>
              </a:ext>
            </a:extLst>
          </p:cNvPr>
          <p:cNvSpPr txBox="1">
            <a:spLocks/>
          </p:cNvSpPr>
          <p:nvPr/>
        </p:nvSpPr>
        <p:spPr>
          <a:xfrm>
            <a:off x="363156" y="1078280"/>
            <a:ext cx="8779397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int res[50];</a:t>
            </a:r>
          </a:p>
          <a:p>
            <a:pPr marL="457200" indent="-457200">
              <a:buAutoNum type="arabicPeriod"/>
            </a:pPr>
            <a:r>
              <a:rPr lang="en-US" sz="240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memset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(res, -1, 50*</a:t>
            </a:r>
            <a:r>
              <a:rPr lang="en-US" sz="240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sizeof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(int));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fibo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(int n)</a:t>
            </a:r>
            <a:endParaRPr lang="en-US" sz="24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en-US" sz="24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if(res[n] != -1) return res[n];</a:t>
            </a:r>
            <a:endParaRPr lang="en-US" sz="2400" b="1" dirty="0">
              <a:solidFill>
                <a:srgbClr val="FF0000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  if(n==0) return 0;</a:t>
            </a:r>
            <a:endParaRPr lang="en-US" sz="24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  if(n==1) return 1;</a:t>
            </a:r>
            <a:endParaRPr lang="en-US" sz="24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  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res[n]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fibo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(n-1) + </a:t>
            </a:r>
            <a:r>
              <a:rPr lang="en-US" sz="240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fibo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(n-2);</a:t>
            </a:r>
            <a:endParaRPr lang="en-US" sz="2400" b="0" dirty="0">
              <a:solidFill>
                <a:srgbClr val="501214"/>
              </a:solidFill>
              <a:latin typeface="Consolas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return </a:t>
            </a:r>
            <a:r>
              <a:rPr lang="en-US" sz="2400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res[n];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en-US" sz="2400" b="0" dirty="0">
              <a:latin typeface="Consola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52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6D3EC-0040-8BCD-DF19-84861F75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CF21C96-3F91-C5E9-CA62-7D332720159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Towers of Hanoi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9F9A5-22BE-4C23-9842-34054983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41" y="1073318"/>
            <a:ext cx="6240652" cy="373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317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607B-DC44-17C4-F7E8-74151D23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EC4CBB0-88DC-1E42-98D3-D5302E92B02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D4E147-18E2-B91C-E56C-77EE41876E6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30A2C-EA8A-407D-91B7-071E33E9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832B4A9-7384-1320-0E36-332571AF541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Subproblems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401E555-54D4-4E2B-2FCA-A0336DD76CA7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1935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Sometimes, the best way to solve a problem is by solving a </a:t>
            </a:r>
            <a:r>
              <a:rPr lang="en-US" sz="280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smaller version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of the exact same problem first</a:t>
            </a:r>
            <a:endParaRPr lang="en-US" sz="28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Recursion is a technique that solves a problem by solving a </a:t>
            </a:r>
            <a:r>
              <a:rPr lang="en-US" sz="280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smaller problem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(or subproblem) of the same type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727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46C52-750D-BAF2-E022-F265C8A6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E014E91-8E49-9B4A-5659-83CC234C6DC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Mathematical Induction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44B75B4-A3F3-F388-F14A-29CD7013596A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1935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Some statement is -</a:t>
            </a:r>
          </a:p>
          <a:p>
            <a:pPr marL="342900" indent="-342900">
              <a:buFont typeface="Arial"/>
              <a:buChar char="•"/>
            </a:pPr>
            <a:r>
              <a:rPr lang="en-US" sz="280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Base Case: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 </a:t>
            </a:r>
          </a:p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 True for F(0), F(1), etc.</a:t>
            </a:r>
          </a:p>
          <a:p>
            <a:endParaRPr lang="en-US" sz="28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Inductive Step:</a:t>
            </a:r>
            <a:endParaRPr lang="en-US" sz="28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 if it's true for F(n), then it's true for F(n+1)</a:t>
            </a:r>
            <a:endParaRPr lang="en-US" sz="28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09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0CFA8-7265-4C94-3C89-7B946961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CEFB81F-0560-EE98-CF6E-BF326A07C8D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 of Numbers from 1 to n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FEFA5E0-A61D-A44F-BE2C-2DAF5BDD675E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19350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sum = 0;</a:t>
            </a:r>
            <a:endParaRPr lang="en-US" sz="24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sz="2400" dirty="0">
              <a:solidFill>
                <a:srgbClr val="000000"/>
              </a:solidFill>
              <a:latin typeface="Consolas"/>
              <a:ea typeface="Tahoma"/>
              <a:cs typeface="Courier New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for(int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=1;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&lt;=n;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++) 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 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  sum +=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; 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}  </a:t>
            </a:r>
          </a:p>
          <a:p>
            <a:pPr marL="457200" indent="-457200"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printf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("The sum is: %d\n", sum);</a:t>
            </a:r>
            <a:endParaRPr lang="en-US" sz="2400" dirty="0">
              <a:solidFill>
                <a:srgbClr val="000000"/>
              </a:solidFill>
              <a:latin typeface="Consolas"/>
            </a:endParaRPr>
          </a:p>
          <a:p>
            <a:endParaRPr lang="en-US" sz="2400" b="0" dirty="0">
              <a:solidFill>
                <a:srgbClr val="000000"/>
              </a:solidFill>
              <a:latin typeface="Consolas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9705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AA261-27E0-CCA0-85FA-051CAE797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F427ABC-9715-AEC5-5C3C-F2EF9140D87C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Sum of Numbers from 1 to n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37EFC3B-8197-B410-5213-DC2CFA71718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4083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Recursive Definition:  </a:t>
            </a:r>
            <a:r>
              <a:rPr lang="en-US" sz="2400" i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sum(n) = n + sum(n-1)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ECD6F3-FF60-6E22-15CC-953955745AB3}"/>
              </a:ext>
            </a:extLst>
          </p:cNvPr>
          <p:cNvSpPr txBox="1">
            <a:spLocks/>
          </p:cNvSpPr>
          <p:nvPr/>
        </p:nvSpPr>
        <p:spPr>
          <a:xfrm>
            <a:off x="457200" y="1620843"/>
            <a:ext cx="8229600" cy="265093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int sum(int n)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{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Courier New"/>
              </a:rPr>
              <a:t>   return n + sum(n-1);</a:t>
            </a:r>
            <a:endParaRPr lang="en-US" sz="2400">
              <a:solidFill>
                <a:srgbClr val="000000"/>
              </a:solidFill>
              <a:latin typeface="Consolas"/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Calibri"/>
                <a:cs typeface="Courier New"/>
              </a:rPr>
              <a:t>}</a:t>
            </a:r>
            <a:endParaRPr lang="en-US" sz="240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973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customXml/itemProps3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2757</Words>
  <Application>Microsoft Office PowerPoint</Application>
  <PresentationFormat>On-screen Show (16:9)</PresentationFormat>
  <Paragraphs>440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Aptos</vt:lpstr>
      <vt:lpstr>Arial</vt:lpstr>
      <vt:lpstr>Arial,Sans-Serif</vt:lpstr>
      <vt:lpstr>Brandon Grotesque Black</vt:lpstr>
      <vt:lpstr>Calibri</vt:lpstr>
      <vt:lpstr>Consolas</vt:lpstr>
      <vt:lpstr>Nunito Sans</vt:lpstr>
      <vt:lpstr>Tahoma</vt:lpstr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Banerjee, Jishnu</cp:lastModifiedBy>
  <cp:revision>538</cp:revision>
  <dcterms:created xsi:type="dcterms:W3CDTF">2025-02-05T01:36:07Z</dcterms:created>
  <dcterms:modified xsi:type="dcterms:W3CDTF">2025-02-06T19:41:37Z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