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30"/>
  </p:notesMasterIdLst>
  <p:sldIdLst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2" r:id="rId17"/>
    <p:sldId id="283" r:id="rId18"/>
    <p:sldId id="281" r:id="rId19"/>
    <p:sldId id="284" r:id="rId20"/>
    <p:sldId id="285" r:id="rId21"/>
    <p:sldId id="286" r:id="rId22"/>
    <p:sldId id="287" r:id="rId23"/>
    <p:sldId id="289" r:id="rId24"/>
    <p:sldId id="290" r:id="rId25"/>
    <p:sldId id="288" r:id="rId26"/>
    <p:sldId id="291" r:id="rId27"/>
    <p:sldId id="292" r:id="rId28"/>
    <p:sldId id="293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9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1F843-512E-558C-FDEC-4809740C78F6}" v="100" dt="2025-01-14T02:35:56.609"/>
    <p1510:client id="{BB937434-B475-33C7-F77E-528143308606}" v="16" dt="2025-01-13T20:39:41.200"/>
    <p1510:client id="{BDC269ED-F401-C928-1C66-FE5E692E7E25}" v="581" dt="2025-01-14T04:53:45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7"/>
    <p:restoredTop sz="96405"/>
  </p:normalViewPr>
  <p:slideViewPr>
    <p:cSldViewPr snapToGrid="0">
      <p:cViewPr varScale="1">
        <p:scale>
          <a:sx n="98" d="100"/>
          <a:sy n="98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38" d="100"/>
          <a:sy n="138" d="100"/>
        </p:scale>
        <p:origin x="35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A3D80-A655-BA46-BA78-6D2B65E70B0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4F83-AD07-FF49-8488-DD0CB3B0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4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34F83-AD07-FF49-8488-DD0CB3B0D4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3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51FB73-09D3-CDF2-5272-DD878FF3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2647" y="0"/>
            <a:ext cx="5919840" cy="5919840"/>
          </a:xfrm>
          <a:prstGeom prst="rect">
            <a:avLst/>
          </a:prstGeom>
        </p:spPr>
      </p:pic>
      <p:pic>
        <p:nvPicPr>
          <p:cNvPr id="8" name="Graphic 7" descr="Texas State University 125">
            <a:extLst>
              <a:ext uri="{FF2B5EF4-FFF2-40B4-BE49-F238E27FC236}">
                <a16:creationId xmlns:a16="http://schemas.microsoft.com/office/drawing/2014/main" id="{642D9F96-50C6-9F6C-3E94-9995E0331A2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1" r="301"/>
          <a:stretch/>
        </p:blipFill>
        <p:spPr>
          <a:xfrm>
            <a:off x="226914" y="-65789"/>
            <a:ext cx="4255936" cy="114970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E02DB0E-61FD-E13F-C4DC-890EEA0165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1459999"/>
            <a:ext cx="5410200" cy="1184276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 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8EF38D-332A-0841-BCC9-9836D87595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2705897"/>
            <a:ext cx="4187627" cy="107043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49316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72FD3F-45FA-0C48-D0BE-80FC0E4FC4F3}"/>
              </a:ext>
            </a:extLst>
          </p:cNvPr>
          <p:cNvSpPr txBox="1"/>
          <p:nvPr userDrawn="1"/>
        </p:nvSpPr>
        <p:spPr>
          <a:xfrm>
            <a:off x="2372139" y="34985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A0BD2-1198-DC62-4389-09B96B03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CA3CD5-F541-946E-FB89-A57338AC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4508" t="-936" r="-2059" b="-2165"/>
          <a:stretch/>
        </p:blipFill>
        <p:spPr>
          <a:xfrm>
            <a:off x="6813031" y="-48126"/>
            <a:ext cx="2519227" cy="53029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618178"/>
            <a:ext cx="5907061" cy="116164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2954158"/>
            <a:ext cx="5907061" cy="75514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3537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879038-8C7D-EC04-C902-DE0A15DC5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060E06-7DC3-D0C1-EDF1-6BB8E425A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71600" y="1306070"/>
            <a:ext cx="0" cy="28067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9837" y="553250"/>
            <a:ext cx="7886700" cy="227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9442" y="1253188"/>
            <a:ext cx="368732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0A72A83-2EC7-7B05-CC2A-8C0312B4C705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29440" y="2136583"/>
            <a:ext cx="3687329" cy="191198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26036" y="1253188"/>
            <a:ext cx="369010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854E18-0949-617D-A9EA-FAEBB7DCA9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26432" y="2136584"/>
            <a:ext cx="3690105" cy="1911980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400"/>
            </a:lvl1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</a:t>
            </a:r>
          </a:p>
        </p:txBody>
      </p:sp>
    </p:spTree>
    <p:extLst>
      <p:ext uri="{BB962C8B-B14F-4D97-AF65-F5344CB8AC3E}">
        <p14:creationId xmlns:p14="http://schemas.microsoft.com/office/powerpoint/2010/main" val="42434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2F52DF-F81E-9950-FE79-BF22A07F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D8CB7156-0591-626F-DE5A-3C41CC33AF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0968" y="329017"/>
            <a:ext cx="2955267" cy="105864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04400" y="787392"/>
            <a:ext cx="4564502" cy="841624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</a:t>
            </a:r>
          </a:p>
        </p:txBody>
      </p:sp>
      <p:sp>
        <p:nvSpPr>
          <p:cNvPr id="8" name="Picture Placeholder 7" descr="placeholder picture box">
            <a:extLst>
              <a:ext uri="{FF2B5EF4-FFF2-40B4-BE49-F238E27FC236}">
                <a16:creationId xmlns:a16="http://schemas.microsoft.com/office/drawing/2014/main" id="{F39C8431-5604-F11D-19FE-E5EA6780A8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1342" y="1865127"/>
            <a:ext cx="1828800" cy="1828800"/>
          </a:xfrm>
          <a:ln w="889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D15F21D-75F7-5AFA-416A-9895B7CC761F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251342" y="3693927"/>
            <a:ext cx="1828800" cy="544405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 algn="l">
              <a:buNone/>
              <a:defRPr sz="11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</a:t>
            </a:r>
          </a:p>
        </p:txBody>
      </p:sp>
      <p:sp>
        <p:nvSpPr>
          <p:cNvPr id="5" name="Picture Placeholder 7" descr="placeholder picture box">
            <a:extLst>
              <a:ext uri="{FF2B5EF4-FFF2-40B4-BE49-F238E27FC236}">
                <a16:creationId xmlns:a16="http://schemas.microsoft.com/office/drawing/2014/main" id="{6E548DCD-392E-FD0E-B3B8-A69E3F1750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83832" y="1865127"/>
            <a:ext cx="1828800" cy="18288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5CE7A3D-3B35-4DB3-7B8E-213CA31661D4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3679748" y="3708917"/>
            <a:ext cx="1828800" cy="544405"/>
          </a:xfrm>
        </p:spPr>
        <p:txBody>
          <a:bodyPr/>
          <a:lstStyle>
            <a:lvl1pPr marL="0" indent="0" algn="l">
              <a:buNone/>
              <a:defRPr sz="11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</a:t>
            </a:r>
          </a:p>
        </p:txBody>
      </p:sp>
      <p:sp>
        <p:nvSpPr>
          <p:cNvPr id="4" name="Picture Placeholder 7" descr="placeholder picture box">
            <a:extLst>
              <a:ext uri="{FF2B5EF4-FFF2-40B4-BE49-F238E27FC236}">
                <a16:creationId xmlns:a16="http://schemas.microsoft.com/office/drawing/2014/main" id="{2208A3BF-2ADC-2640-83B5-E4ADB52E1A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53796" y="1865127"/>
            <a:ext cx="1828800" cy="1828800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 anchorCtr="0"/>
          <a:lstStyle>
            <a:lvl1pPr marL="0" indent="0" algn="ctr">
              <a:buNone/>
              <a:defRPr>
                <a:ln>
                  <a:noFill/>
                </a:ln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CA29EE8-0E15-41A7-ED91-2CA7B398FD7F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6153125" y="3701422"/>
            <a:ext cx="1828800" cy="544405"/>
          </a:xfrm>
        </p:spPr>
        <p:txBody>
          <a:bodyPr/>
          <a:lstStyle>
            <a:lvl1pPr marL="0" indent="0" algn="l">
              <a:buNone/>
              <a:defRPr sz="11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</a:t>
            </a:r>
          </a:p>
        </p:txBody>
      </p:sp>
    </p:spTree>
    <p:extLst>
      <p:ext uri="{BB962C8B-B14F-4D97-AF65-F5344CB8AC3E}">
        <p14:creationId xmlns:p14="http://schemas.microsoft.com/office/powerpoint/2010/main" val="284444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A7CF1F4-91C4-F3EF-DC7E-3298343B4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352" t="21457" r="5899" b="19735"/>
          <a:stretch/>
        </p:blipFill>
        <p:spPr>
          <a:xfrm>
            <a:off x="4383935" y="-198985"/>
            <a:ext cx="4756483" cy="291693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D1CB51-7A72-0A8E-F846-4B6D42022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2900" y="387971"/>
            <a:ext cx="0" cy="38228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0968" y="329017"/>
            <a:ext cx="3253538" cy="1058649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0968" y="2919934"/>
            <a:ext cx="8418734" cy="135239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en-US" dirty="0"/>
              <a:t>The Bobcat is a type of cat with a bobbed tail and an affinity for maroon and gold. Larger than a house cat but smaller than a cougar, it’s amazingly relentless. Bobcats have been known to take out Trojans, Red Wolves and even larger prey like Longhorns. Bobcats' natural adversaries include Roadrunners and slow-moving trains.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0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76CDD-C1B5-B1E7-BFD7-D717A399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sp>
        <p:nvSpPr>
          <p:cNvPr id="15" name="Picture Placeholder 4" descr="placeholder picture box">
            <a:extLst>
              <a:ext uri="{FF2B5EF4-FFF2-40B4-BE49-F238E27FC236}">
                <a16:creationId xmlns:a16="http://schemas.microsoft.com/office/drawing/2014/main" id="{3A7528B4-B44C-9ABD-2A5D-BB54B5065F8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9939" y="569955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4" descr="placeholder picture box">
            <a:extLst>
              <a:ext uri="{FF2B5EF4-FFF2-40B4-BE49-F238E27FC236}">
                <a16:creationId xmlns:a16="http://schemas.microsoft.com/office/drawing/2014/main" id="{4B65203C-C863-D0D9-E60A-EB387FEC0F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28912" y="569955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4" descr="placeholder picture box">
            <a:extLst>
              <a:ext uri="{FF2B5EF4-FFF2-40B4-BE49-F238E27FC236}">
                <a16:creationId xmlns:a16="http://schemas.microsoft.com/office/drawing/2014/main" id="{68E38C92-9C68-1563-C62A-92CFB987D9C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39939" y="2571750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4" descr="placeholder picture box">
            <a:extLst>
              <a:ext uri="{FF2B5EF4-FFF2-40B4-BE49-F238E27FC236}">
                <a16:creationId xmlns:a16="http://schemas.microsoft.com/office/drawing/2014/main" id="{807288DB-37B1-1968-B550-E37E71DEE2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928912" y="2571750"/>
            <a:ext cx="2100263" cy="1424629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" descr="placeholder picture box">
            <a:extLst>
              <a:ext uri="{FF2B5EF4-FFF2-40B4-BE49-F238E27FC236}">
                <a16:creationId xmlns:a16="http://schemas.microsoft.com/office/drawing/2014/main" id="{36673A89-A30F-AFE8-AFCA-07626252975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05167" y="585401"/>
            <a:ext cx="3229233" cy="3410977"/>
          </a:xfr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4DB616-80E3-C773-B2F6-1D3E3DFDFB7B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5288692" y="4173376"/>
            <a:ext cx="3245708" cy="384723"/>
          </a:xfrm>
        </p:spPr>
        <p:txBody>
          <a:bodyPr/>
          <a:lstStyle>
            <a:lvl1pPr marL="0" indent="0" algn="l">
              <a:buNone/>
              <a:defRPr sz="1200" b="0" i="0">
                <a:latin typeface="Nunito Sans" pitchFamily="2" charset="77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Bobcats’ natural adversaries include roadrunners &amp; slow-moving trains.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2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76CDD-C1B5-B1E7-BFD7-D717A399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4298" y="4800870"/>
            <a:ext cx="1258422" cy="253860"/>
          </a:xfrm>
          <a:prstGeom prst="rect">
            <a:avLst/>
          </a:prstGeom>
        </p:spPr>
      </p:pic>
      <p:sp>
        <p:nvSpPr>
          <p:cNvPr id="5" name="Picture Placeholder 4" descr="placeholder picture box">
            <a:extLst>
              <a:ext uri="{FF2B5EF4-FFF2-40B4-BE49-F238E27FC236}">
                <a16:creationId xmlns:a16="http://schemas.microsoft.com/office/drawing/2014/main" id="{313A2F8B-A781-AE05-927D-4E0EA0D265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3989773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4" descr="placeholder picture box">
            <a:extLst>
              <a:ext uri="{FF2B5EF4-FFF2-40B4-BE49-F238E27FC236}">
                <a16:creationId xmlns:a16="http://schemas.microsoft.com/office/drawing/2014/main" id="{74B1F555-8858-D84A-6BAD-5144ECE6404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572000" y="0"/>
            <a:ext cx="4572039" cy="3989773"/>
          </a:xfrm>
          <a:noFill/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2BDAD55-193A-44E8-7209-6B4B1F1C528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64168" y="4039120"/>
            <a:ext cx="3245708" cy="253860"/>
          </a:xfrm>
        </p:spPr>
        <p:txBody>
          <a:bodyPr/>
          <a:lstStyle>
            <a:lvl1pPr marL="0" indent="0" algn="l">
              <a:buNone/>
              <a:defRPr sz="2000" b="0" i="1">
                <a:latin typeface="Nunito Sans" pitchFamily="2" charset="77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Then</a:t>
            </a:r>
          </a:p>
          <a:p>
            <a:pPr lvl="0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035C5-F10E-D160-5FD3-C9E167C91FDC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51159" y="4024130"/>
            <a:ext cx="3245708" cy="253860"/>
          </a:xfrm>
        </p:spPr>
        <p:txBody>
          <a:bodyPr/>
          <a:lstStyle>
            <a:lvl1pPr marL="0" indent="0" algn="l">
              <a:buNone/>
              <a:defRPr sz="2000" b="0" i="1">
                <a:latin typeface="Nunito Sans" pitchFamily="2" charset="77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Now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8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78105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775222"/>
            <a:ext cx="7886700" cy="273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94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75" r:id="rId2"/>
    <p:sldLayoutId id="2147483677" r:id="rId3"/>
    <p:sldLayoutId id="2147483691" r:id="rId4"/>
    <p:sldLayoutId id="2147483704" r:id="rId5"/>
    <p:sldLayoutId id="2147483687" r:id="rId6"/>
    <p:sldLayoutId id="2147483707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tx1"/>
          </a:solidFill>
          <a:latin typeface="Brandon Grotesque Black" panose="020B0503020203060202" pitchFamily="34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Nunito Sans" pitchFamily="2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92" userDrawn="1">
          <p15:clr>
            <a:srgbClr val="F26B43"/>
          </p15:clr>
        </p15:guide>
        <p15:guide id="2" pos="216" userDrawn="1">
          <p15:clr>
            <a:srgbClr val="F26B43"/>
          </p15:clr>
        </p15:guide>
        <p15:guide id="3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4219-37C5-6AAB-246E-590F8F330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latin typeface="Brandon Grotesque Black"/>
              </a:rPr>
              <a:t>CS 3358: </a:t>
            </a:r>
            <a:br>
              <a:rPr lang="en-US" b="0" dirty="0">
                <a:latin typeface="Brandon Grotesque Black"/>
              </a:rPr>
            </a:br>
            <a:r>
              <a:rPr lang="en-US" b="0" dirty="0">
                <a:latin typeface="Brandon Grotesque Black"/>
              </a:rPr>
              <a:t>Data Structures and Algorithms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90C82-EA10-54FF-E259-AB0F11F62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Nunito Sans"/>
              </a:rPr>
              <a:t>Jishnu Banerjee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Preconditions &amp; </a:t>
            </a:r>
            <a:r>
              <a:rPr lang="en-US" sz="4800" dirty="0" err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PostConditions</a:t>
            </a:r>
            <a:endParaRPr lang="en-US" dirty="0" err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Frequently a programmer must communicate precisely </a:t>
            </a:r>
            <a:r>
              <a:rPr lang="en-US" sz="26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what</a:t>
            </a:r>
            <a:r>
              <a:rPr lang="en-US" sz="2600" b="0" dirty="0">
                <a:solidFill>
                  <a:srgbClr val="FC0128"/>
                </a:solidFill>
                <a:latin typeface="Calibri"/>
                <a:ea typeface="Tahoma"/>
                <a:cs typeface="Tahoma"/>
              </a:rPr>
              <a:t> </a:t>
            </a: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a function accomplishes, without any indication of </a:t>
            </a:r>
            <a:r>
              <a:rPr lang="en-US" sz="26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how </a:t>
            </a: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the function does its work</a:t>
            </a:r>
            <a:endParaRPr lang="en-US" sz="260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You are the head of a programming team and you want one of your programmers to write a function for part of a project.</a:t>
            </a:r>
          </a:p>
        </p:txBody>
      </p:sp>
    </p:spTree>
    <p:extLst>
      <p:ext uri="{BB962C8B-B14F-4D97-AF65-F5344CB8AC3E}">
        <p14:creationId xmlns:p14="http://schemas.microsoft.com/office/powerpoint/2010/main" val="778998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Preconditions &amp; </a:t>
            </a:r>
            <a:r>
              <a:rPr lang="en-US" sz="4800" dirty="0" err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PostConditions</a:t>
            </a:r>
            <a:endParaRPr lang="en-US" dirty="0" err="1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One </a:t>
            </a: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way to specify such requirements is with a pair of statements about the function.</a:t>
            </a:r>
            <a:endParaRPr lang="en-US" sz="260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The </a:t>
            </a:r>
            <a:r>
              <a:rPr lang="en-US" sz="200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precondition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statement indicates what must be true before the function is called</a:t>
            </a:r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ahoma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The </a:t>
            </a:r>
            <a:r>
              <a:rPr lang="en-US" sz="200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postcondition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statement indicates what will be true when the function finishes its work</a:t>
            </a:r>
            <a:endParaRPr lang="en-US" sz="2000" b="0" dirty="0">
              <a:solidFill>
                <a:srgbClr val="000000"/>
              </a:solidFill>
              <a:latin typeface="Calibri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27839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Example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Double wingspan(bird) {</a:t>
            </a:r>
          </a:p>
          <a:p>
            <a:pPr>
              <a:lnSpc>
                <a:spcPct val="100000"/>
              </a:lnSpc>
            </a:pPr>
            <a:endParaRPr lang="en-US" sz="2600" b="0" dirty="0">
              <a:solidFill>
                <a:srgbClr val="FF0000"/>
              </a:solidFill>
              <a:latin typeface="Courier New"/>
              <a:ea typeface="Tahoma"/>
              <a:cs typeface="Tahoma"/>
            </a:endParaRPr>
          </a:p>
          <a:p>
            <a:pPr>
              <a:lnSpc>
                <a:spcPct val="100000"/>
              </a:lnSpc>
            </a:pPr>
            <a:endParaRPr lang="en-US" sz="2600" b="0" dirty="0">
              <a:solidFill>
                <a:srgbClr val="FF0000"/>
              </a:solidFill>
              <a:latin typeface="Courier New"/>
              <a:ea typeface="Tahoma"/>
              <a:cs typeface="Tahoma"/>
            </a:endParaRPr>
          </a:p>
          <a:p>
            <a:pPr>
              <a:lnSpc>
                <a:spcPct val="100000"/>
              </a:lnSpc>
            </a:pPr>
            <a:endParaRPr lang="en-US" sz="2600" b="0" dirty="0">
              <a:solidFill>
                <a:srgbClr val="FF0000"/>
              </a:solidFill>
              <a:latin typeface="Courier New"/>
              <a:ea typeface="Tahoma"/>
              <a:cs typeface="Tahoma"/>
            </a:endParaRPr>
          </a:p>
          <a:p>
            <a:pPr>
              <a:lnSpc>
                <a:spcPct val="100000"/>
              </a:lnSpc>
            </a:pPr>
            <a:endParaRPr lang="en-US" sz="2600" b="0" dirty="0">
              <a:solidFill>
                <a:srgbClr val="FF0000"/>
              </a:solidFill>
              <a:latin typeface="Courier New"/>
              <a:ea typeface="Tahoma"/>
              <a:cs typeface="Tahoma"/>
            </a:endParaRPr>
          </a:p>
          <a:p>
            <a:pPr>
              <a:lnSpc>
                <a:spcPct val="100000"/>
              </a:lnSpc>
            </a:pPr>
            <a:endParaRPr lang="en-US" sz="2600" b="0" dirty="0">
              <a:solidFill>
                <a:srgbClr val="000000"/>
              </a:solidFill>
              <a:latin typeface="Courier New"/>
              <a:ea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6138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Example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Double wingspan(bird) {</a:t>
            </a: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  </a:t>
            </a:r>
            <a:r>
              <a:rPr lang="en-US" sz="2600" b="0" dirty="0">
                <a:solidFill>
                  <a:srgbClr val="FF0000"/>
                </a:solidFill>
                <a:latin typeface="Courier New"/>
                <a:ea typeface="Tahoma"/>
                <a:cs typeface="Tahoma"/>
              </a:rPr>
              <a:t>// Precondition: Parameter must be a     bird</a:t>
            </a: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FF0000"/>
                </a:solidFill>
                <a:latin typeface="Courier New"/>
                <a:ea typeface="Tahoma"/>
                <a:cs typeface="Courier New"/>
              </a:rPr>
              <a:t>  </a:t>
            </a:r>
          </a:p>
          <a:p>
            <a:pPr>
              <a:lnSpc>
                <a:spcPct val="100000"/>
              </a:lnSpc>
            </a:pPr>
            <a:endParaRPr lang="en-US" sz="2600" b="0" dirty="0">
              <a:solidFill>
                <a:srgbClr val="FF0000"/>
              </a:solidFill>
              <a:latin typeface="Courier New"/>
              <a:ea typeface="Tahoma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2600" b="0" dirty="0">
              <a:solidFill>
                <a:srgbClr val="000000"/>
              </a:solidFill>
              <a:latin typeface="Courier New"/>
              <a:ea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9545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Example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Double wingspan(bird) {</a:t>
            </a: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  </a:t>
            </a:r>
            <a:r>
              <a:rPr lang="en-US" sz="2600" b="0" dirty="0">
                <a:solidFill>
                  <a:srgbClr val="FF0000"/>
                </a:solidFill>
                <a:latin typeface="Courier New"/>
                <a:ea typeface="Tahoma"/>
                <a:cs typeface="Tahoma"/>
              </a:rPr>
              <a:t>// Precondition: Parameter must be a     bird</a:t>
            </a: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FF0000"/>
                </a:solidFill>
                <a:latin typeface="Courier New"/>
                <a:ea typeface="Tahoma"/>
                <a:cs typeface="Courier New"/>
              </a:rPr>
              <a:t>  // Some Invalid Preconditions:     Elephant, Ant, Apple, San Marcos.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2600" b="0" dirty="0">
              <a:solidFill>
                <a:srgbClr val="000000"/>
              </a:solidFill>
              <a:latin typeface="Courier New"/>
              <a:ea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242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Example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Double wingspan(bird) {</a:t>
            </a: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FF0000"/>
                </a:solidFill>
                <a:latin typeface="Courier New"/>
                <a:ea typeface="Tahoma"/>
                <a:cs typeface="Tahoma"/>
              </a:rPr>
              <a:t>  // Postcondition: Output will be in     meter/feet etc.</a:t>
            </a: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FF0000"/>
                </a:solidFill>
                <a:latin typeface="Courier New"/>
                <a:ea typeface="Tahoma"/>
                <a:cs typeface="Courier New"/>
              </a:rPr>
              <a:t>  </a:t>
            </a:r>
          </a:p>
          <a:p>
            <a:pPr>
              <a:lnSpc>
                <a:spcPct val="100000"/>
              </a:lnSpc>
            </a:pPr>
            <a:endParaRPr lang="en-US" sz="2600" b="0" dirty="0">
              <a:solidFill>
                <a:srgbClr val="FF0000"/>
              </a:solidFill>
              <a:latin typeface="Courier New"/>
              <a:ea typeface="Tahoma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2600" b="0" dirty="0">
              <a:solidFill>
                <a:srgbClr val="FF0000"/>
              </a:solidFill>
              <a:latin typeface="Courier New"/>
              <a:ea typeface="Tahoma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220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Example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Double wingspan(bird) {</a:t>
            </a: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FF0000"/>
                </a:solidFill>
                <a:latin typeface="Courier New"/>
                <a:ea typeface="Tahoma"/>
                <a:cs typeface="Tahoma"/>
              </a:rPr>
              <a:t>  // Postcondition: Output will be in     meter/feet etc.</a:t>
            </a: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FF0000"/>
                </a:solidFill>
                <a:latin typeface="Courier New"/>
                <a:ea typeface="Tahoma"/>
                <a:cs typeface="Courier New"/>
              </a:rPr>
              <a:t>  // Some Invalid Postconditions:     32 degree </a:t>
            </a:r>
            <a:r>
              <a:rPr lang="en-US" sz="2600" b="0" dirty="0" err="1">
                <a:solidFill>
                  <a:srgbClr val="FF0000"/>
                </a:solidFill>
                <a:latin typeface="Courier New"/>
                <a:ea typeface="Tahoma"/>
                <a:cs typeface="Courier New"/>
              </a:rPr>
              <a:t>Farenheit</a:t>
            </a:r>
            <a:r>
              <a:rPr lang="en-US" sz="2600" b="0" dirty="0">
                <a:solidFill>
                  <a:srgbClr val="FF0000"/>
                </a:solidFill>
                <a:latin typeface="Courier New"/>
                <a:ea typeface="Tahoma"/>
                <a:cs typeface="Courier New"/>
              </a:rPr>
              <a:t> </a:t>
            </a:r>
            <a:endParaRPr lang="en-US" dirty="0">
              <a:solidFill>
                <a:srgbClr val="501214"/>
              </a:solidFill>
              <a:ea typeface="Tahoma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FF0000"/>
                </a:solidFill>
                <a:latin typeface="Courier New"/>
                <a:ea typeface="Tahoma"/>
                <a:cs typeface="Courier New"/>
              </a:rPr>
              <a:t>    10 Dollars</a:t>
            </a:r>
            <a:endParaRPr lang="en-US">
              <a:solidFill>
                <a:srgbClr val="501214"/>
              </a:solidFill>
              <a:ea typeface="Tahoma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FF0000"/>
                </a:solidFill>
                <a:latin typeface="Courier New"/>
                <a:ea typeface="Tahoma"/>
                <a:cs typeface="Courier New"/>
              </a:rPr>
              <a:t>    30 Minutes</a:t>
            </a: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8999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More Example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Double sqrt(double x) {</a:t>
            </a:r>
          </a:p>
          <a:p>
            <a:pPr>
              <a:lnSpc>
                <a:spcPct val="100000"/>
              </a:lnSpc>
            </a:pPr>
            <a:endParaRPr lang="en-US" sz="2600" b="0" dirty="0">
              <a:solidFill>
                <a:srgbClr val="FF0000"/>
              </a:solidFill>
              <a:latin typeface="Courier New"/>
              <a:ea typeface="Tahoma"/>
              <a:cs typeface="Tahoma"/>
            </a:endParaRPr>
          </a:p>
          <a:p>
            <a:r>
              <a:rPr lang="en-US" sz="2400" b="0" dirty="0">
                <a:solidFill>
                  <a:srgbClr val="FC0128"/>
                </a:solidFill>
                <a:latin typeface="Courier New"/>
                <a:ea typeface="Tahoma"/>
                <a:cs typeface="Tahoma"/>
              </a:rPr>
              <a:t>  // Precondition: x &gt;= 0.</a:t>
            </a:r>
            <a:endParaRPr lang="en-US" b="0" dirty="0">
              <a:latin typeface="Courier New"/>
              <a:cs typeface="Courier New"/>
            </a:endParaRPr>
          </a:p>
          <a:p>
            <a:r>
              <a:rPr lang="en-US" sz="2400" b="0" dirty="0">
                <a:solidFill>
                  <a:srgbClr val="FC0128"/>
                </a:solidFill>
                <a:latin typeface="Courier New"/>
                <a:ea typeface="Tahoma"/>
                <a:cs typeface="Tahoma"/>
              </a:rPr>
              <a:t>  // Postcondition: The square root of x     has been written to the standard     output.</a:t>
            </a:r>
            <a:endParaRPr lang="en-US" b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lang="en-US" sz="2600" b="0" dirty="0">
              <a:solidFill>
                <a:srgbClr val="FF0000"/>
              </a:solidFill>
              <a:latin typeface="Courier New"/>
              <a:ea typeface="Tahoma"/>
              <a:cs typeface="Tahoma"/>
            </a:endParaRPr>
          </a:p>
          <a:p>
            <a:pPr>
              <a:lnSpc>
                <a:spcPct val="100000"/>
              </a:lnSpc>
            </a:pPr>
            <a:endParaRPr lang="en-US" sz="2600" b="0" dirty="0">
              <a:solidFill>
                <a:srgbClr val="000000"/>
              </a:solidFill>
              <a:latin typeface="Courier New"/>
              <a:ea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602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More Example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Which of these function calls meet the precondition ?</a:t>
            </a:r>
            <a:endParaRPr lang="en-US" dirty="0">
              <a:latin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Arial"/>
              <a:ea typeface="Tahoma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000020"/>
                </a:solidFill>
                <a:latin typeface="Courier New"/>
                <a:ea typeface="Tahoma"/>
                <a:cs typeface="Tahoma"/>
              </a:rPr>
              <a:t>sqrt(-10);</a:t>
            </a:r>
            <a:endParaRPr lang="en-US" dirty="0">
              <a:latin typeface="Courier New"/>
              <a:cs typeface="Courier New"/>
            </a:endParaRPr>
          </a:p>
          <a:p>
            <a:pPr marL="342900" indent="-342900">
              <a:buFont typeface="Arial"/>
              <a:buChar char="•"/>
            </a:pPr>
            <a:endParaRPr lang="en-US" sz="2400" b="0" dirty="0">
              <a:solidFill>
                <a:srgbClr val="000000"/>
              </a:solidFill>
              <a:latin typeface="Courier New"/>
              <a:ea typeface="Tahoma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000020"/>
                </a:solidFill>
                <a:latin typeface="Courier New"/>
                <a:ea typeface="Tahoma"/>
                <a:cs typeface="Tahoma"/>
              </a:rPr>
              <a:t>sqrt(0);</a:t>
            </a:r>
            <a:endParaRPr lang="en-US" dirty="0">
              <a:latin typeface="Courier New"/>
              <a:cs typeface="Courier New"/>
            </a:endParaRPr>
          </a:p>
          <a:p>
            <a:pPr marL="342900" indent="-342900">
              <a:buFont typeface="Arial"/>
              <a:buChar char="•"/>
            </a:pPr>
            <a:endParaRPr lang="en-US" sz="2400" b="0" dirty="0">
              <a:solidFill>
                <a:srgbClr val="000000"/>
              </a:solidFill>
              <a:latin typeface="Courier New"/>
              <a:ea typeface="Tahoma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000020"/>
                </a:solidFill>
                <a:latin typeface="Courier New"/>
                <a:ea typeface="Tahoma"/>
                <a:cs typeface="Tahoma"/>
              </a:rPr>
              <a:t>sqrt(5.6);</a:t>
            </a:r>
            <a:endParaRPr lang="en-US" dirty="0">
              <a:latin typeface="Courier New"/>
              <a:cs typeface="Courier New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US" sz="2600" b="0" dirty="0">
              <a:solidFill>
                <a:srgbClr val="000000"/>
              </a:solidFill>
              <a:latin typeface="Courier New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38460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More Example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Which of these function calls meet the precondition ?</a:t>
            </a:r>
            <a:endParaRPr lang="en-US" dirty="0">
              <a:latin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Arial"/>
              <a:ea typeface="Tahoma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FF0000"/>
                </a:solidFill>
                <a:latin typeface="Courier New"/>
                <a:ea typeface="Tahoma"/>
                <a:cs typeface="Tahoma"/>
              </a:rPr>
              <a:t>sqrt(-10);</a:t>
            </a:r>
            <a:endParaRPr lang="en-US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42900" indent="-342900">
              <a:buFont typeface="Arial"/>
              <a:buChar char="•"/>
            </a:pPr>
            <a:endParaRPr lang="en-US" sz="2400" b="0" dirty="0">
              <a:solidFill>
                <a:srgbClr val="FF0000"/>
              </a:solidFill>
              <a:latin typeface="Courier New"/>
              <a:ea typeface="Tahoma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chemeClr val="accent3"/>
                </a:solidFill>
                <a:latin typeface="Courier New"/>
                <a:ea typeface="Tahoma"/>
                <a:cs typeface="Tahoma"/>
              </a:rPr>
              <a:t>sqrt(0);</a:t>
            </a:r>
            <a:endParaRPr lang="en-US" dirty="0">
              <a:solidFill>
                <a:schemeClr val="accent3"/>
              </a:solidFill>
              <a:latin typeface="Courier New"/>
              <a:cs typeface="Courier New"/>
            </a:endParaRPr>
          </a:p>
          <a:p>
            <a:pPr marL="342900" indent="-342900">
              <a:buFont typeface="Arial"/>
              <a:buChar char="•"/>
            </a:pPr>
            <a:endParaRPr lang="en-US" sz="2400" b="0" dirty="0">
              <a:solidFill>
                <a:srgbClr val="000000"/>
              </a:solidFill>
              <a:latin typeface="Courier New"/>
              <a:ea typeface="Tahoma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chemeClr val="accent3"/>
                </a:solidFill>
                <a:latin typeface="Courier New"/>
                <a:ea typeface="Tahoma"/>
                <a:cs typeface="Tahoma"/>
              </a:rPr>
              <a:t>sqrt(5.6);</a:t>
            </a:r>
            <a:endParaRPr lang="en-US" dirty="0">
              <a:solidFill>
                <a:schemeClr val="accent3"/>
              </a:solidFill>
              <a:latin typeface="Courier New"/>
              <a:cs typeface="Courier New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US" sz="2600" b="0" dirty="0">
              <a:solidFill>
                <a:srgbClr val="000000"/>
              </a:solidFill>
              <a:latin typeface="Courier New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8839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502A917-FDF3-5118-7211-B562A5C1BF9E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Jishnu Banerjee</a:t>
            </a:r>
            <a:endParaRPr lang="en-US" b="0" dirty="0">
              <a:solidFill>
                <a:srgbClr val="501214"/>
              </a:solidFill>
              <a:ea typeface="Calibri"/>
              <a:cs typeface="Arial"/>
            </a:endParaRPr>
          </a:p>
          <a:p>
            <a:pPr marL="914400" lvl="1" indent="-457200">
              <a:lnSpc>
                <a:spcPct val="10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Assistant</a:t>
            </a:r>
            <a:r>
              <a:rPr lang="en-US" sz="20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Professor of Instruction</a:t>
            </a:r>
            <a:endParaRPr lang="en-US" sz="2000" b="1" dirty="0">
              <a:solidFill>
                <a:srgbClr val="501214"/>
              </a:solidFill>
              <a:latin typeface="Brandon Grotesque Black"/>
              <a:ea typeface="Calibri"/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Bachelors in Computer Science &amp; Engineering</a:t>
            </a:r>
          </a:p>
          <a:p>
            <a:pPr marL="914400" lvl="1" indent="-457200"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Shahjalal University of Science &amp; Technology</a:t>
            </a:r>
          </a:p>
          <a:p>
            <a:pPr indent="-457200">
              <a:buFont typeface="Arial,Sans-Serif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Software Engineer for 3 years</a:t>
            </a:r>
            <a:endParaRPr lang="en-US" sz="2600" b="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IPVision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Canada Inc.</a:t>
            </a:r>
            <a:endParaRPr lang="en-US" dirty="0"/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Ph.D. in Computer Science</a:t>
            </a:r>
          </a:p>
          <a:p>
            <a:pPr marL="914400" lvl="1" indent="-457200"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University of Texas at San Antonio</a:t>
            </a:r>
          </a:p>
          <a:p>
            <a:pPr marL="457200" indent="-457200">
              <a:spcBef>
                <a:spcPct val="0"/>
              </a:spcBef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Loves Hiking, Travelling, TV Series &amp; Reading Books.</a:t>
            </a:r>
            <a:endParaRPr lang="en-US" sz="2600" b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26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Who Am 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542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More Example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Bool </a:t>
            </a:r>
            <a:r>
              <a:rPr lang="en-US" sz="2600" b="0" dirty="0" err="1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isVowel</a:t>
            </a:r>
            <a:r>
              <a:rPr lang="en-US" sz="2600" b="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(char c) {</a:t>
            </a:r>
          </a:p>
          <a:p>
            <a:pPr>
              <a:lnSpc>
                <a:spcPct val="100000"/>
              </a:lnSpc>
            </a:pPr>
            <a:endParaRPr lang="en-US" sz="2600" b="0" dirty="0">
              <a:solidFill>
                <a:srgbClr val="FF0000"/>
              </a:solidFill>
              <a:latin typeface="Courier New"/>
              <a:ea typeface="Tahoma"/>
              <a:cs typeface="Tahoma"/>
            </a:endParaRPr>
          </a:p>
          <a:p>
            <a:r>
              <a:rPr lang="en-US" sz="2400" b="0" dirty="0">
                <a:solidFill>
                  <a:srgbClr val="FC0128"/>
                </a:solidFill>
                <a:latin typeface="Courier New"/>
                <a:ea typeface="Tahoma"/>
                <a:cs typeface="Tahoma"/>
              </a:rPr>
              <a:t>  // Precondition: c is an uppercase or     lowercase letter.</a:t>
            </a:r>
            <a:endParaRPr lang="en-US" b="0" dirty="0">
              <a:latin typeface="Courier New"/>
              <a:cs typeface="Courier New"/>
            </a:endParaRPr>
          </a:p>
          <a:p>
            <a:r>
              <a:rPr lang="en-US" sz="2400" b="0" dirty="0">
                <a:solidFill>
                  <a:srgbClr val="FC0128"/>
                </a:solidFill>
                <a:latin typeface="Courier New"/>
                <a:ea typeface="Tahoma"/>
                <a:cs typeface="Tahoma"/>
              </a:rPr>
              <a:t>    in the range of ('A'-'Z' or 'a'-'z')</a:t>
            </a:r>
          </a:p>
          <a:p>
            <a:r>
              <a:rPr lang="en-US" sz="2400" b="0" dirty="0">
                <a:solidFill>
                  <a:srgbClr val="FC0128"/>
                </a:solidFill>
                <a:latin typeface="Courier New"/>
                <a:ea typeface="Tahoma"/>
                <a:cs typeface="Tahoma"/>
              </a:rPr>
              <a:t>  // Postcondition: True if c is a vowel     False if c is not a vowel and within     the range</a:t>
            </a:r>
          </a:p>
          <a:p>
            <a:pPr>
              <a:lnSpc>
                <a:spcPct val="100000"/>
              </a:lnSpc>
            </a:pPr>
            <a:r>
              <a:rPr lang="en-US" sz="2600" b="0" dirty="0">
                <a:solidFill>
                  <a:srgbClr val="000000"/>
                </a:solidFill>
                <a:latin typeface="Courier New"/>
                <a:ea typeface="Tahoma"/>
                <a:cs typeface="Tahom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0868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More Example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What values will be returned by these function calls ?</a:t>
            </a:r>
            <a:endParaRPr lang="en-US" dirty="0">
              <a:latin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Arial"/>
              <a:ea typeface="Tahoma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 err="1">
                <a:solidFill>
                  <a:srgbClr val="000020"/>
                </a:solidFill>
                <a:latin typeface="Consolas"/>
                <a:ea typeface="Tahoma"/>
                <a:cs typeface="Tahoma"/>
              </a:rPr>
              <a:t>isVowel</a:t>
            </a:r>
            <a:r>
              <a:rPr lang="en-US" sz="2400" b="0" dirty="0">
                <a:solidFill>
                  <a:srgbClr val="000020"/>
                </a:solidFill>
                <a:latin typeface="Consolas"/>
                <a:ea typeface="Tahoma"/>
                <a:cs typeface="Tahoma"/>
              </a:rPr>
              <a:t>('A’);</a:t>
            </a:r>
            <a:endParaRPr lang="en-US" dirty="0"/>
          </a:p>
          <a:p>
            <a:pPr lvl="1">
              <a:lnSpc>
                <a:spcPct val="90000"/>
              </a:lnSpc>
              <a:spcBef>
                <a:spcPct val="0"/>
              </a:spcBef>
            </a:pPr>
            <a:endParaRPr lang="en-US" sz="2000" dirty="0">
              <a:solidFill>
                <a:srgbClr val="0033CC"/>
              </a:solidFill>
              <a:latin typeface="Consolas"/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 err="1">
                <a:solidFill>
                  <a:srgbClr val="000020"/>
                </a:solidFill>
                <a:latin typeface="Consolas"/>
                <a:ea typeface="Tahoma"/>
                <a:cs typeface="Tahoma"/>
              </a:rPr>
              <a:t>isVowel</a:t>
            </a:r>
            <a:r>
              <a:rPr lang="en-US" sz="2400" b="0" dirty="0">
                <a:solidFill>
                  <a:srgbClr val="000020"/>
                </a:solidFill>
                <a:latin typeface="Consolas"/>
                <a:ea typeface="Tahoma"/>
                <a:cs typeface="Tahoma"/>
              </a:rPr>
              <a:t>('Z’);</a:t>
            </a:r>
            <a:endParaRPr lang="en-US" dirty="0"/>
          </a:p>
          <a:p>
            <a:pPr lvl="1"/>
            <a:endParaRPr lang="en-US" sz="2000" dirty="0">
              <a:solidFill>
                <a:srgbClr val="0033CC"/>
              </a:solidFill>
              <a:latin typeface="Consolas"/>
              <a:ea typeface="Tahoma"/>
              <a:cs typeface="Tahoma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 err="1">
                <a:solidFill>
                  <a:srgbClr val="000020"/>
                </a:solidFill>
                <a:latin typeface="Consolas"/>
                <a:ea typeface="Tahoma"/>
                <a:cs typeface="Tahoma"/>
              </a:rPr>
              <a:t>isVowel</a:t>
            </a:r>
            <a:r>
              <a:rPr lang="en-US" sz="2400" b="0" dirty="0">
                <a:solidFill>
                  <a:srgbClr val="000020"/>
                </a:solidFill>
                <a:latin typeface="Consolas"/>
                <a:ea typeface="Tahoma"/>
                <a:cs typeface="Tahoma"/>
              </a:rPr>
              <a:t>('?');</a:t>
            </a:r>
            <a:endParaRPr lang="en-US" dirty="0"/>
          </a:p>
          <a:p>
            <a:pPr lvl="1"/>
            <a:endParaRPr lang="en-US" sz="2000" dirty="0">
              <a:solidFill>
                <a:srgbClr val="CC0000"/>
              </a:solidFill>
              <a:latin typeface="Tahoma"/>
              <a:ea typeface="Tahoma"/>
              <a:cs typeface="Tahoma"/>
            </a:endParaRPr>
          </a:p>
          <a:p>
            <a:pPr>
              <a:lnSpc>
                <a:spcPct val="100000"/>
              </a:lnSpc>
            </a:pPr>
            <a:endParaRPr lang="en-US" sz="2600" b="0" dirty="0">
              <a:solidFill>
                <a:srgbClr val="000000"/>
              </a:solidFill>
              <a:latin typeface="Courier New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71672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More Example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What values will be returned by these function calls ?</a:t>
            </a:r>
            <a:endParaRPr lang="en-US" dirty="0">
              <a:latin typeface="Calibri"/>
            </a:endParaRPr>
          </a:p>
          <a:p>
            <a:endParaRPr lang="en-US" sz="2400" b="0" dirty="0">
              <a:solidFill>
                <a:srgbClr val="000000"/>
              </a:solidFill>
              <a:latin typeface="Arial"/>
              <a:ea typeface="Tahoma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 err="1">
                <a:solidFill>
                  <a:srgbClr val="000020"/>
                </a:solidFill>
                <a:latin typeface="Consolas"/>
                <a:ea typeface="Tahoma"/>
                <a:cs typeface="Tahoma"/>
              </a:rPr>
              <a:t>isVowel</a:t>
            </a:r>
            <a:r>
              <a:rPr lang="en-US" sz="2400" b="0" dirty="0">
                <a:solidFill>
                  <a:srgbClr val="000020"/>
                </a:solidFill>
                <a:latin typeface="Consolas"/>
                <a:ea typeface="Tahoma"/>
                <a:cs typeface="Tahoma"/>
              </a:rPr>
              <a:t>('A’);</a:t>
            </a:r>
            <a:endParaRPr lang="en-US" dirty="0"/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0" dirty="0">
                <a:solidFill>
                  <a:srgbClr val="0033CC"/>
                </a:solidFill>
                <a:latin typeface="Consolas"/>
                <a:ea typeface="Tahoma"/>
                <a:cs typeface="Tahoma"/>
              </a:rPr>
              <a:t>TRUE</a:t>
            </a:r>
            <a:endParaRPr lang="en-US" sz="2000" b="1" dirty="0">
              <a:latin typeface="Brandon Grotesque Black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 err="1">
                <a:solidFill>
                  <a:srgbClr val="000020"/>
                </a:solidFill>
                <a:latin typeface="Consolas"/>
                <a:ea typeface="Tahoma"/>
                <a:cs typeface="Tahoma"/>
              </a:rPr>
              <a:t>isVowel</a:t>
            </a:r>
            <a:r>
              <a:rPr lang="en-US" sz="2400" b="0" dirty="0">
                <a:solidFill>
                  <a:srgbClr val="000020"/>
                </a:solidFill>
                <a:latin typeface="Consolas"/>
                <a:ea typeface="Tahoma"/>
                <a:cs typeface="Tahoma"/>
              </a:rPr>
              <a:t>('Z’);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sz="2000" b="0" dirty="0">
                <a:solidFill>
                  <a:srgbClr val="0033CC"/>
                </a:solidFill>
                <a:latin typeface="Consolas"/>
                <a:ea typeface="Tahoma"/>
                <a:cs typeface="Tahoma"/>
              </a:rPr>
              <a:t>FALSE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400" b="0" dirty="0" err="1">
                <a:solidFill>
                  <a:srgbClr val="000020"/>
                </a:solidFill>
                <a:latin typeface="Consolas"/>
                <a:ea typeface="Tahoma"/>
                <a:cs typeface="Tahoma"/>
              </a:rPr>
              <a:t>isVowel</a:t>
            </a:r>
            <a:r>
              <a:rPr lang="en-US" sz="2400" b="0" dirty="0">
                <a:solidFill>
                  <a:srgbClr val="000020"/>
                </a:solidFill>
                <a:latin typeface="Consolas"/>
                <a:ea typeface="Tahoma"/>
                <a:cs typeface="Tahoma"/>
              </a:rPr>
              <a:t>('?');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sz="20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Nobody knows, because the precondition has been violated.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Violating the precondition might even crash the computer.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2600" b="0" dirty="0">
              <a:solidFill>
                <a:srgbClr val="000000"/>
              </a:solidFill>
              <a:latin typeface="Courier New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41051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Valid Preconditions &amp; </a:t>
            </a:r>
            <a:r>
              <a:rPr lang="en-US" sz="4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PostConditions</a:t>
            </a:r>
            <a:endParaRPr lang="en-US" sz="4800" b="0" dirty="0" err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610041"/>
            <a:ext cx="8229600" cy="32477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The programmer who calls the function is responsible for </a:t>
            </a:r>
            <a:r>
              <a:rPr lang="en-US" sz="28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ensuring that the precondition is valid 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when the function is called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The programmer who writes the function counts on the precondition being valid, and </a:t>
            </a:r>
            <a:r>
              <a:rPr lang="en-US" sz="28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ensures that the postcondition becomes true</a:t>
            </a:r>
            <a:r>
              <a:rPr lang="en-US" sz="2800" b="0" dirty="0">
                <a:solidFill>
                  <a:srgbClr val="FC0128"/>
                </a:solidFill>
                <a:latin typeface="Calibri"/>
                <a:ea typeface="Tahoma"/>
                <a:cs typeface="Tahoma"/>
              </a:rPr>
              <a:t> </a:t>
            </a:r>
            <a:r>
              <a:rPr lang="en-US" sz="28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at the function’s end</a:t>
            </a:r>
            <a:endParaRPr lang="en-US" dirty="0">
              <a:solidFill>
                <a:srgbClr val="501214"/>
              </a:solidFill>
              <a:latin typeface="Calibri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542903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Careful Programmer Follows the Rules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610041"/>
            <a:ext cx="8229600" cy="324770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When you write a function, you should make every effort to detect when a precondition has been violated</a:t>
            </a:r>
            <a:endParaRPr lang="en-US" sz="260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If you detect that a precondition has been violated, then print an error message and halt the program rather than causing a havoc</a:t>
            </a:r>
            <a:endParaRPr lang="en-US" sz="2600" dirty="0">
              <a:solidFill>
                <a:srgbClr val="501214"/>
              </a:solidFill>
              <a:latin typeface="Calibri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326705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Today's Summary</a:t>
            </a:r>
            <a:endParaRPr lang="en-US" sz="4800" b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4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85514"/>
            <a:ext cx="8229600" cy="377223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Introduction</a:t>
            </a:r>
            <a:endParaRPr lang="en-US" sz="2800" b="0" dirty="0">
              <a:solidFill>
                <a:srgbClr val="501214"/>
              </a:solidFill>
              <a:latin typeface="Arial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Course Outline</a:t>
            </a:r>
            <a:endParaRPr lang="en-US" sz="2800" b="0" dirty="0">
              <a:solidFill>
                <a:srgbClr val="501214"/>
              </a:solidFill>
              <a:latin typeface="Arial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Generic Programming</a:t>
            </a:r>
            <a:endParaRPr lang="en-US" sz="2800" b="0" dirty="0">
              <a:solidFill>
                <a:srgbClr val="501214"/>
              </a:solidFill>
              <a:latin typeface="Arial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Preconditions &amp; Postconditions</a:t>
            </a:r>
            <a:endParaRPr lang="en-US" sz="2800" b="0" dirty="0">
              <a:solidFill>
                <a:srgbClr val="501214"/>
              </a:solidFill>
              <a:latin typeface="Arial"/>
              <a:ea typeface="Tahoma"/>
              <a:cs typeface="Arial"/>
            </a:endParaRPr>
          </a:p>
          <a:p>
            <a:pPr marL="457200" indent="-457200">
              <a:buFont typeface="Arial,Sans-Serif"/>
              <a:buChar char="•"/>
            </a:pPr>
            <a:r>
              <a:rPr lang="en-US" sz="2800" b="0" dirty="0">
                <a:solidFill>
                  <a:srgbClr val="000000"/>
                </a:solidFill>
                <a:latin typeface="Arial"/>
                <a:ea typeface="Tahoma"/>
                <a:cs typeface="Arial"/>
              </a:rPr>
              <a:t>Why Are they Important?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2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502A917-FDF3-5118-7211-B562A5C1BF9E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COMAL 207J</a:t>
            </a:r>
            <a:endParaRPr lang="en-US" b="0" dirty="0">
              <a:solidFill>
                <a:srgbClr val="501214"/>
              </a:solidFill>
              <a:ea typeface="Calibri"/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Office Hours: To be announced</a:t>
            </a:r>
            <a:endParaRPr lang="en-US" dirty="0"/>
          </a:p>
          <a:p>
            <a:pPr indent="-457200">
              <a:buFont typeface="Arial,Sans-Serif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Jishnu.banerjee@txstate.edu</a:t>
            </a:r>
            <a:endParaRPr lang="en-US" sz="2600" b="0" dirty="0">
              <a:solidFill>
                <a:srgbClr val="501214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Brandon Grotesque Black"/>
                <a:ea typeface="Calibri"/>
                <a:cs typeface="Arial"/>
              </a:rPr>
              <a:t>Email format: </a:t>
            </a:r>
            <a:r>
              <a:rPr lang="en-US" sz="2600" dirty="0">
                <a:solidFill>
                  <a:srgbClr val="000000"/>
                </a:solidFill>
                <a:latin typeface="Brandon Grotesque Black"/>
                <a:ea typeface="Calibri"/>
                <a:cs typeface="Arial"/>
              </a:rPr>
              <a:t>[CS 3358] "A few words"</a:t>
            </a:r>
          </a:p>
          <a:p>
            <a:pPr marL="457200" indent="-457200">
              <a:spcBef>
                <a:spcPct val="0"/>
              </a:spcBef>
              <a:buFont typeface="Arial"/>
              <a:buChar char="•"/>
            </a:pPr>
            <a:endParaRPr lang="en-US" sz="26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Instructor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5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502A917-FDF3-5118-7211-B562A5C1BF9E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Brandon Grotesque Black"/>
                <a:ea typeface="Calibri"/>
                <a:cs typeface="Arial"/>
              </a:rPr>
              <a:t>Trauth-Huffman Hall 00209</a:t>
            </a:r>
            <a:endParaRPr lang="en-US" sz="26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Brandon Grotesque Black"/>
                <a:ea typeface="Calibri"/>
                <a:cs typeface="Arial"/>
              </a:rPr>
              <a:t>Tues &amp; Thurs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Brandon Grotesque Black"/>
                <a:ea typeface="Calibri"/>
                <a:cs typeface="Arial"/>
              </a:rPr>
              <a:t>12:30 - 1:50 pm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Brandon Grotesque Black"/>
                <a:ea typeface="Calibri"/>
                <a:cs typeface="Arial"/>
              </a:rPr>
              <a:t>Everything in Canvas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Brandon Grotesque Black"/>
                <a:ea typeface="Calibri"/>
                <a:cs typeface="Arial"/>
              </a:rPr>
              <a:t>TA/Grader Info: To be announced</a:t>
            </a:r>
          </a:p>
          <a:p>
            <a:pPr marL="457200" indent="-457200">
              <a:buFont typeface="Arial"/>
              <a:buChar char="•"/>
            </a:pPr>
            <a:endParaRPr lang="en-US" sz="26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Course Info</a:t>
            </a:r>
          </a:p>
        </p:txBody>
      </p:sp>
    </p:spTree>
    <p:extLst>
      <p:ext uri="{BB962C8B-B14F-4D97-AF65-F5344CB8AC3E}">
        <p14:creationId xmlns:p14="http://schemas.microsoft.com/office/powerpoint/2010/main" val="169444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Grading Scheme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33FDCE-BB32-2E8D-D967-CA136619D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01213"/>
              </p:ext>
            </p:extLst>
          </p:nvPr>
        </p:nvGraphicFramePr>
        <p:xfrm>
          <a:off x="460466" y="1351026"/>
          <a:ext cx="512064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216871243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468242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19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Spot Quiz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31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HomeWorks &amp; Assignments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4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Midterm Exams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4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812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89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Late Submission Policy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33FDCE-BB32-2E8D-D967-CA136619DF83}"/>
              </a:ext>
            </a:extLst>
          </p:cNvPr>
          <p:cNvGraphicFramePr>
            <a:graphicFrameLocks noGrp="1"/>
          </p:cNvGraphicFramePr>
          <p:nvPr/>
        </p:nvGraphicFramePr>
        <p:xfrm>
          <a:off x="460466" y="1351026"/>
          <a:ext cx="5120640" cy="25958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216871243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468242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Number of Late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Points Deducted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19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31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24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4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81283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52604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 or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Not Accepted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335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75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502A917-FDF3-5118-7211-B562A5C1BF9E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Brandon Grotesque Black"/>
                <a:ea typeface="Calibri"/>
                <a:cs typeface="Arial"/>
              </a:rPr>
              <a:t>No Plagiarism</a:t>
            </a:r>
            <a:endParaRPr lang="en-US" sz="26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Brandon Grotesque Black"/>
                <a:ea typeface="Calibri"/>
                <a:cs typeface="Arial"/>
              </a:rPr>
              <a:t>Do not google or </a:t>
            </a:r>
            <a:r>
              <a:rPr lang="en-US" sz="2600" b="0" dirty="0" err="1">
                <a:solidFill>
                  <a:srgbClr val="000000"/>
                </a:solidFill>
                <a:latin typeface="Brandon Grotesque Black"/>
                <a:ea typeface="Calibri"/>
                <a:cs typeface="Arial"/>
              </a:rPr>
              <a:t>chatgpt</a:t>
            </a:r>
            <a:r>
              <a:rPr lang="en-US" sz="2600" b="0" dirty="0">
                <a:solidFill>
                  <a:srgbClr val="000000"/>
                </a:solidFill>
                <a:latin typeface="Brandon Grotesque Black"/>
                <a:ea typeface="Calibri"/>
                <a:cs typeface="Arial"/>
              </a:rPr>
              <a:t> for solution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Brandon Grotesque Black"/>
                <a:ea typeface="Calibri"/>
                <a:cs typeface="Arial"/>
              </a:rPr>
              <a:t>Discussion is allowed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600" b="0" dirty="0">
                <a:solidFill>
                  <a:srgbClr val="000000"/>
                </a:solidFill>
                <a:latin typeface="Brandon Grotesque Black"/>
                <a:ea typeface="Calibri"/>
                <a:cs typeface="Arial"/>
              </a:rPr>
              <a:t>Write your own solutions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US" sz="2600" b="0" dirty="0">
              <a:solidFill>
                <a:srgbClr val="000000"/>
              </a:solidFill>
              <a:latin typeface="Brandon Grotesque Black"/>
              <a:ea typeface="Calibri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26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Academic Honesty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16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Topics to be Covered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Generic Programming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Linked Lists, Stacks, Queues</a:t>
            </a: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Algorithm Analysis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Sorting</a:t>
            </a:r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Heaps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Binary Search Trees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Hash Tables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Graphs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Recursion</a:t>
            </a:r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2400" b="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902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59ECD4-EEB4-5AED-CC91-988716B2C609}"/>
              </a:ext>
            </a:extLst>
          </p:cNvPr>
          <p:cNvSpPr/>
          <p:nvPr/>
        </p:nvSpPr>
        <p:spPr>
          <a:xfrm>
            <a:off x="0" y="1"/>
            <a:ext cx="9144000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5A9AD97-58A6-F53C-5000-347B992810E3}"/>
              </a:ext>
            </a:extLst>
          </p:cNvPr>
          <p:cNvSpPr txBox="1">
            <a:spLocks/>
          </p:cNvSpPr>
          <p:nvPr/>
        </p:nvSpPr>
        <p:spPr>
          <a:xfrm>
            <a:off x="457199" y="285749"/>
            <a:ext cx="8229600" cy="7919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Problem Solving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B9321-1A08-1A62-1EC3-3430DD5A5C5B}"/>
              </a:ext>
            </a:extLst>
          </p:cNvPr>
          <p:cNvSpPr txBox="1">
            <a:spLocks/>
          </p:cNvSpPr>
          <p:nvPr/>
        </p:nvSpPr>
        <p:spPr>
          <a:xfrm>
            <a:off x="457200" y="1077685"/>
            <a:ext cx="8229600" cy="378006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Brandon Grotesque Black" panose="020B0503020203060202" pitchFamily="34" charset="77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Problem Analysis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Solution design – conceptual problem solving</a:t>
            </a:r>
          </a:p>
          <a:p>
            <a:pPr marL="800100" indent="-342900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Specification: what is the problem</a:t>
            </a:r>
          </a:p>
          <a:p>
            <a:pPr marL="800100" lvl="1" indent="-342900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Design: how to solve the problem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1257300" lvl="2" indent="-342900">
              <a:lnSpc>
                <a:spcPct val="100000"/>
              </a:lnSpc>
              <a:buFont typeface="Wingdings"/>
              <a:buChar char="§"/>
            </a:pPr>
            <a:r>
              <a:rPr lang="en-US" sz="240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data structures and algorithms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Analysis: how well is problem solved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Solution implementation - programming</a:t>
            </a:r>
            <a:endParaRPr lang="en-US" sz="2400" b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Testing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cannot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be used to prove </a:t>
            </a:r>
            <a:r>
              <a:rPr lang="en-US" sz="24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absence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of flaws 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9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can </a:t>
            </a:r>
            <a:r>
              <a:rPr lang="en-US" sz="24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only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be used to prove </a:t>
            </a:r>
            <a:r>
              <a:rPr lang="en-US" sz="2400" b="0" dirty="0">
                <a:solidFill>
                  <a:srgbClr val="CC0000"/>
                </a:solidFill>
                <a:latin typeface="Calibri"/>
                <a:ea typeface="Tahoma"/>
                <a:cs typeface="Tahoma"/>
              </a:rPr>
              <a:t>presence</a:t>
            </a:r>
            <a:r>
              <a:rPr lang="en-US" sz="2400" b="0" dirty="0">
                <a:solidFill>
                  <a:srgbClr val="000000"/>
                </a:solidFill>
                <a:latin typeface="Calibri"/>
                <a:ea typeface="Tahoma"/>
                <a:cs typeface="Tahoma"/>
              </a:rPr>
              <a:t> of flaws</a:t>
            </a:r>
            <a:endParaRPr lang="en-US" sz="2400" b="0">
              <a:latin typeface="Calibri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70811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XST">
      <a:dk1>
        <a:srgbClr val="501214"/>
      </a:dk1>
      <a:lt1>
        <a:srgbClr val="FFFFFF"/>
      </a:lt1>
      <a:dk2>
        <a:srgbClr val="007096"/>
      </a:dk2>
      <a:lt2>
        <a:srgbClr val="EB2E47"/>
      </a:lt2>
      <a:accent1>
        <a:srgbClr val="F9DDDD"/>
      </a:accent1>
      <a:accent2>
        <a:srgbClr val="F37159"/>
      </a:accent2>
      <a:accent3>
        <a:srgbClr val="286834"/>
      </a:accent3>
      <a:accent4>
        <a:srgbClr val="EBBA45"/>
      </a:accent4>
      <a:accent5>
        <a:srgbClr val="6EA096"/>
      </a:accent5>
      <a:accent6>
        <a:srgbClr val="BFF3FD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2" id="{CBFD4F26-E0BE-7542-87D9-50A185C41049}" vid="{FCB3E86A-D790-F343-8FAA-8F2F1DAE7F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9aaa27b-58fe-427b-b6b4-e690cbafcf3f" xsi:nil="true"/>
    <lcf76f155ced4ddcb4097134ff3c332f xmlns="a3e5f3b7-5310-4f1f-9e1e-fac2a6625f2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2D85DD5F7CD842A1E14CC18C1DB8B4" ma:contentTypeVersion="10" ma:contentTypeDescription="Create a new document." ma:contentTypeScope="" ma:versionID="baf1b701c13c3375b9a9ec548aa6c268">
  <xsd:schema xmlns:xsd="http://www.w3.org/2001/XMLSchema" xmlns:xs="http://www.w3.org/2001/XMLSchema" xmlns:p="http://schemas.microsoft.com/office/2006/metadata/properties" xmlns:ns2="a3e5f3b7-5310-4f1f-9e1e-fac2a6625f20" xmlns:ns3="99aaa27b-58fe-427b-b6b4-e690cbafcf3f" targetNamespace="http://schemas.microsoft.com/office/2006/metadata/properties" ma:root="true" ma:fieldsID="5ce3737b70ce2f68605ec7fbe6852cf0" ns2:_="" ns3:_="">
    <xsd:import namespace="a3e5f3b7-5310-4f1f-9e1e-fac2a6625f20"/>
    <xsd:import namespace="99aaa27b-58fe-427b-b6b4-e690cbafcf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5f3b7-5310-4f1f-9e1e-fac2a6625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3a692e8-e48a-48e7-a779-d106e04dcf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aaa27b-58fe-427b-b6b4-e690cbafcf3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d54a41c-f24f-4bf5-a40b-21b922d7ec21}" ma:internalName="TaxCatchAll" ma:showField="CatchAllData" ma:web="99aaa27b-58fe-427b-b6b4-e690cbafcf3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D466C1-470E-48BF-A393-81DBDFB347BA}">
  <ds:schemaRefs>
    <ds:schemaRef ds:uri="http://schemas.microsoft.com/office/2006/metadata/properties"/>
    <ds:schemaRef ds:uri="http://schemas.microsoft.com/office/infopath/2007/PartnerControls"/>
    <ds:schemaRef ds:uri="99aaa27b-58fe-427b-b6b4-e690cbafcf3f"/>
    <ds:schemaRef ds:uri="a3e5f3b7-5310-4f1f-9e1e-fac2a6625f20"/>
  </ds:schemaRefs>
</ds:datastoreItem>
</file>

<file path=customXml/itemProps2.xml><?xml version="1.0" encoding="utf-8"?>
<ds:datastoreItem xmlns:ds="http://schemas.openxmlformats.org/officeDocument/2006/customXml" ds:itemID="{7AEE6A05-9796-40E8-8EFD-15741C0CDE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6233D31-80AC-4C79-962C-3AEDD1C8E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e5f3b7-5310-4f1f-9e1e-fac2a6625f20"/>
    <ds:schemaRef ds:uri="99aaa27b-58fe-427b-b6b4-e690cbafcf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b19c134a-14c9-4d4c-af65-c420f94c8cbb}" enabled="0" method="" siteId="{b19c134a-14c9-4d4c-af65-c420f94c8cb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790</Words>
  <Application>Microsoft Office PowerPoint</Application>
  <PresentationFormat>On-screen Show (16:9)</PresentationFormat>
  <Paragraphs>179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Aptos</vt:lpstr>
      <vt:lpstr>Arial</vt:lpstr>
      <vt:lpstr>Arial,Sans-Serif</vt:lpstr>
      <vt:lpstr>Brandon Grotesque Black</vt:lpstr>
      <vt:lpstr>Calibri</vt:lpstr>
      <vt:lpstr>Consolas</vt:lpstr>
      <vt:lpstr>Courier New</vt:lpstr>
      <vt:lpstr>Nunito Sans</vt:lpstr>
      <vt:lpstr>Tahoma</vt:lpstr>
      <vt:lpstr>Wingdings</vt:lpstr>
      <vt:lpstr>Office Theme</vt:lpstr>
      <vt:lpstr>CS 3358: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Banerjee, Jishnu</cp:lastModifiedBy>
  <cp:revision>234</cp:revision>
  <dcterms:created xsi:type="dcterms:W3CDTF">2025-01-13T20:38:43Z</dcterms:created>
  <dcterms:modified xsi:type="dcterms:W3CDTF">2025-01-14T19:27:40Z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0x010100D02D85DD5F7CD842A1E14CC18C1DB8B4</vt:lpwstr>
  </property>
</Properties>
</file>