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5"/>
  </p:notesMasterIdLst>
  <p:sldIdLst>
    <p:sldId id="270" r:id="rId5"/>
    <p:sldId id="301" r:id="rId6"/>
    <p:sldId id="271" r:id="rId7"/>
    <p:sldId id="272" r:id="rId8"/>
    <p:sldId id="273" r:id="rId9"/>
    <p:sldId id="274" r:id="rId10"/>
    <p:sldId id="275" r:id="rId11"/>
    <p:sldId id="276" r:id="rId12"/>
    <p:sldId id="281" r:id="rId13"/>
    <p:sldId id="277" r:id="rId14"/>
    <p:sldId id="278" r:id="rId15"/>
    <p:sldId id="279" r:id="rId16"/>
    <p:sldId id="280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89D84-8D8A-0BAB-B3FF-E68D3EE37B44}" v="11" dt="2025-01-15T19:29:48.916"/>
    <p1510:client id="{BAE170A1-D3D3-98AC-3D97-F483BA21FEF3}" v="26" dt="2025-01-16T06:41:48.321"/>
    <p1510:client id="{CDC91AD2-AAA3-FFFA-47B8-8983376E5A70}" v="995" dt="2025-01-16T02:17:2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6405"/>
  </p:normalViewPr>
  <p:slideViewPr>
    <p:cSldViewPr snapToGrid="0">
      <p:cViewPr varScale="1">
        <p:scale>
          <a:sx n="98" d="100"/>
          <a:sy n="98" d="100"/>
        </p:scale>
        <p:origin x="160" y="60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struct Node {</a:t>
            </a:r>
            <a:endParaRPr lang="en-US" sz="2000" dirty="0">
              <a:solidFill>
                <a:srgbClr val="501214"/>
              </a:solidFill>
              <a:latin typeface="Courier New"/>
              <a:ea typeface="Tahoma"/>
              <a:cs typeface="Tahoma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    int value;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    Node* next;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};</a:t>
            </a:r>
            <a:endParaRPr lang="en-US" sz="2000" dirty="0">
              <a:latin typeface="Courier New"/>
            </a:endParaRPr>
          </a:p>
          <a:p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Linked List 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367F6-82F2-587F-2C12-C26AED9E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82" y="1079098"/>
            <a:ext cx="2523402" cy="396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8E2FD-36E0-B575-53CD-6E2C017B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9" y="2564516"/>
            <a:ext cx="518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Tahoma"/>
              </a:rPr>
              <a:t>Requires no estimate of the maximum size of the list</a:t>
            </a:r>
            <a:endParaRPr lang="en-US" sz="2800" dirty="0">
              <a:solidFill>
                <a:srgbClr val="501214"/>
              </a:solidFill>
              <a:latin typeface="+mn-lt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Tahoma"/>
                <a:cs typeface="Tahoma"/>
              </a:rPr>
              <a:t>no</a:t>
            </a:r>
            <a:r>
              <a:rPr lang="en-US" sz="2400" b="0" dirty="0">
                <a:solidFill>
                  <a:srgbClr val="000000"/>
                </a:solidFill>
                <a:ea typeface="Tahoma"/>
                <a:cs typeface="Tahoma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Tahoma"/>
                <a:cs typeface="Tahoma"/>
              </a:rPr>
              <a:t>wasted</a:t>
            </a:r>
            <a:r>
              <a:rPr lang="en-US" sz="2400" b="0" dirty="0">
                <a:solidFill>
                  <a:srgbClr val="000000"/>
                </a:solidFill>
                <a:ea typeface="Tahoma"/>
                <a:cs typeface="Tahoma"/>
              </a:rPr>
              <a:t> space</a:t>
            </a: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+mn-lt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 err="1">
                <a:solidFill>
                  <a:srgbClr val="000000"/>
                </a:solidFill>
                <a:latin typeface="+mn-lt"/>
                <a:ea typeface="Tahoma"/>
                <a:cs typeface="Tahoma"/>
              </a:rPr>
              <a:t>printList</a:t>
            </a:r>
            <a:r>
              <a:rPr lang="en-US" sz="2600" b="0" dirty="0">
                <a:solidFill>
                  <a:srgbClr val="000000"/>
                </a:solidFill>
                <a:latin typeface="+mn-lt"/>
                <a:ea typeface="Tahoma"/>
                <a:cs typeface="Tahoma"/>
              </a:rPr>
              <a:t> and find:    O(n)</a:t>
            </a:r>
            <a:endParaRPr lang="en-US" sz="2600" dirty="0">
              <a:latin typeface="+mn-lt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 err="1">
                <a:solidFill>
                  <a:srgbClr val="000000"/>
                </a:solidFill>
                <a:latin typeface="+mn-lt"/>
                <a:ea typeface="Tahoma"/>
                <a:cs typeface="Tahoma"/>
              </a:rPr>
              <a:t>findKth</a:t>
            </a:r>
            <a:r>
              <a:rPr lang="en-US" sz="2600" b="0" dirty="0">
                <a:solidFill>
                  <a:srgbClr val="000000"/>
                </a:solidFill>
                <a:latin typeface="+mn-lt"/>
                <a:ea typeface="Tahoma"/>
                <a:cs typeface="Tahoma"/>
              </a:rPr>
              <a:t>:         O(k)</a:t>
            </a:r>
            <a:endParaRPr lang="en-US" sz="2600" dirty="0">
              <a:latin typeface="+mn-lt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+mn-lt"/>
                <a:ea typeface="Tahoma"/>
                <a:cs typeface="Tahoma"/>
              </a:rPr>
              <a:t>insert and delete:    O(1)</a:t>
            </a:r>
            <a:endParaRPr lang="en-US" sz="2600" dirty="0">
              <a:latin typeface="+mn-lt"/>
              <a:ea typeface="Calibri"/>
              <a:cs typeface="Calibri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Linked 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last node points to the first node of the list.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Circular Linked List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B879D-6692-6171-0C6C-33EE7101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0" y="1847729"/>
            <a:ext cx="5946494" cy="1448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437C0-B4AF-7F60-7CE8-B1836655F2AF}"/>
              </a:ext>
            </a:extLst>
          </p:cNvPr>
          <p:cNvSpPr txBox="1"/>
          <p:nvPr/>
        </p:nvSpPr>
        <p:spPr>
          <a:xfrm>
            <a:off x="459915" y="3815681"/>
            <a:ext cx="83098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ahoma"/>
                <a:cs typeface="Tahoma"/>
              </a:rPr>
              <a:t>How do we know when we have finished traversing the list? </a:t>
            </a:r>
            <a:endParaRPr lang="en-US" dirty="0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Each node points to not only successor but the predecessor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There are two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NULL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Courier New"/>
              </a:rPr>
              <a:t>: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at the first and last nodes in the list</a:t>
            </a:r>
            <a:endParaRPr lang="en-US" sz="2400" dirty="0">
              <a:latin typeface="Calibri"/>
              <a:ea typeface="Tahoma"/>
              <a:cs typeface="Tahoma"/>
            </a:endParaRPr>
          </a:p>
          <a:p>
            <a:r>
              <a:rPr lang="en-US" sz="2400" b="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Advantages:</a:t>
            </a:r>
            <a:endParaRPr lang="en-US" sz="2400" u="sng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Given a node, it is easy to visit its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predecessor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Convenient to traverse lists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backwards</a:t>
            </a:r>
            <a:endParaRPr lang="en-US" sz="2400" dirty="0">
              <a:latin typeface="Calibri"/>
            </a:endParaRPr>
          </a:p>
          <a:p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0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Doubly Linked List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00362-18FD-12DE-8FC9-2847A6DF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3" y="3077178"/>
            <a:ext cx="5110585" cy="17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Linked lists are more complex to code and manage than arrays, but they have some distinct advantages.</a:t>
            </a:r>
            <a:endParaRPr lang="en-US" sz="20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Dynamic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 a linked list can easily grow and shrink in size.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We don’t need to know how many nodes will be in the list. They are created in memory as needed</a:t>
            </a:r>
            <a:endParaRPr lang="en-US" sz="2000" b="1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 contrast, the size of a C++ array is fixed at compilation time.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Easy and fast insertions and deletions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, when a reference to the position of inserting/deleting is given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To insert or delete an element in an array, we need to copy to temporary variables to make room for new elements or close the gap caused by deleted elements.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With a linked list, no need to move other nodes. Only need to reset some pointers.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Array vs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Memory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space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consumption</a:t>
            </a:r>
            <a:endParaRPr lang="en-US" sz="240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linked list uses only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as much space as is needed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for the elements currently on the list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but it requires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extra space for the pointers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in each cell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Array vs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6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Ordered group of homogeneous items of elements</a:t>
            </a: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Elements are added to and removed from the top of the stack (the most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recently added items are at the top of the stack).</a:t>
            </a:r>
            <a:endParaRPr lang="en-US" sz="42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CC0000"/>
                </a:solidFill>
                <a:latin typeface="Tahoma"/>
                <a:ea typeface="Tahoma"/>
                <a:cs typeface="Tahoma"/>
              </a:rPr>
              <a:t>LIFO</a:t>
            </a:r>
            <a:r>
              <a:rPr lang="en-US" sz="2400" b="0" dirty="0">
                <a:solidFill>
                  <a:srgbClr val="CC0000"/>
                </a:solidFill>
                <a:latin typeface="Tahoma"/>
                <a:ea typeface="Tahoma"/>
                <a:cs typeface="Tahoma"/>
              </a:rPr>
              <a:t>: Last In, First Out</a:t>
            </a: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Stack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F244-3FB0-2E58-4C8F-5AD412CE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0" y="2873521"/>
            <a:ext cx="2706064" cy="18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Stack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FCA7E-08CA-45E6-186D-A8CD824E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7" y="1084342"/>
            <a:ext cx="6577312" cy="36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Push() : Inserts an element at the top of the stack</a:t>
            </a: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Pop() : Removes an element from the top of the stack</a:t>
            </a: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Top() : Simply returns the element from the top of the stack, doesn't remove.</a:t>
            </a: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Size() : Returns the number of elements in the stack</a:t>
            </a:r>
            <a:endParaRPr lang="en-US" sz="26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Empty() : Returns true is the stack is empty, false otherwise.</a:t>
            </a:r>
            <a:endParaRPr lang="en-US" sz="2600" b="0">
              <a:solidFill>
                <a:srgbClr val="CC0000"/>
              </a:solidFill>
              <a:latin typeface="Calibri"/>
              <a:ea typeface="Tahoma"/>
              <a:cs typeface="Tahoma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Stack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4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2239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size()</a:t>
            </a:r>
          </a:p>
          <a:p>
            <a:endParaRPr lang="en-US" sz="2400" b="1" dirty="0">
              <a:latin typeface="Courier New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29A84-61A6-87A5-B9C7-84070CE2ECA4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COMAL 207J</a:t>
            </a:r>
            <a:endParaRPr lang="en-US" b="0" dirty="0">
              <a:solidFill>
                <a:srgbClr val="501214"/>
              </a:solidFill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Office Days: Tues &amp; Thu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Office Hours: 11:00 AM – 12:00 PM</a:t>
            </a:r>
            <a:endParaRPr lang="en-US" dirty="0"/>
          </a:p>
          <a:p>
            <a:pPr indent="-457200">
              <a:buFont typeface="Arial,Sans-Serif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Jishnu.banerjee@txstate.edu</a:t>
            </a:r>
            <a:endParaRPr lang="en-US" sz="26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Email format: [CS 3358] "A few words"</a:t>
            </a:r>
          </a:p>
          <a:p>
            <a:pPr marL="457200" indent="-457200">
              <a:spcBef>
                <a:spcPct val="0"/>
              </a:spcBef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Office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empty()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32F97-B711-5C1C-FE59-8519E703FBA8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true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push(8)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76C67-8C53-F01D-05B1-E3AAEE4F6030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6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push(3)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71CC4-3C17-62B8-7F42-279A9A65C95B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4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push(4)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8B157-4298-397D-ECA6-C2BC4CAC5969}"/>
              </a:ext>
            </a:extLst>
          </p:cNvPr>
          <p:cNvSpPr txBox="1"/>
          <p:nvPr/>
        </p:nvSpPr>
        <p:spPr>
          <a:xfrm>
            <a:off x="6663765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459E2-D34C-76E9-8C97-1F65A51E8899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4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size()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8B157-4298-397D-ECA6-C2BC4CAC5969}"/>
              </a:ext>
            </a:extLst>
          </p:cNvPr>
          <p:cNvSpPr txBox="1"/>
          <p:nvPr/>
        </p:nvSpPr>
        <p:spPr>
          <a:xfrm>
            <a:off x="6663765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BEDD-632E-3E07-259D-60B3EE7BA76F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5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empty()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8B157-4298-397D-ECA6-C2BC4CAC5969}"/>
              </a:ext>
            </a:extLst>
          </p:cNvPr>
          <p:cNvSpPr txBox="1"/>
          <p:nvPr/>
        </p:nvSpPr>
        <p:spPr>
          <a:xfrm>
            <a:off x="6663765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1BE63-F844-9991-79AE-F11C8EF30EF1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false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5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top()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8B157-4298-397D-ECA6-C2BC4CAC5969}"/>
              </a:ext>
            </a:extLst>
          </p:cNvPr>
          <p:cNvSpPr txBox="1"/>
          <p:nvPr/>
        </p:nvSpPr>
        <p:spPr>
          <a:xfrm>
            <a:off x="6663765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CAAB3-4A51-EA62-C225-08E24D393055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5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pop()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F6FDF-6A6F-BE45-AFF2-E0982E6BAEF0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7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Stack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8671C-9C87-2489-68E6-12597D262D55}"/>
              </a:ext>
            </a:extLst>
          </p:cNvPr>
          <p:cNvCxnSpPr/>
          <p:nvPr/>
        </p:nvCxnSpPr>
        <p:spPr>
          <a:xfrm flipH="1">
            <a:off x="5755332" y="2215540"/>
            <a:ext cx="6640" cy="3908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41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push(2)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1719E-DD06-E0AE-9CEC-2BBF061A253A}"/>
              </a:ext>
            </a:extLst>
          </p:cNvPr>
          <p:cNvSpPr txBox="1"/>
          <p:nvPr/>
        </p:nvSpPr>
        <p:spPr>
          <a:xfrm>
            <a:off x="622248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D6F16-5E91-9A6A-5691-6333925332C7}"/>
              </a:ext>
            </a:extLst>
          </p:cNvPr>
          <p:cNvSpPr txBox="1"/>
          <p:nvPr/>
        </p:nvSpPr>
        <p:spPr>
          <a:xfrm>
            <a:off x="6663765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2499A-D216-F343-3F83-5D0E91134B91}"/>
              </a:ext>
            </a:extLst>
          </p:cNvPr>
          <p:cNvSpPr txBox="1"/>
          <p:nvPr/>
        </p:nvSpPr>
        <p:spPr>
          <a:xfrm>
            <a:off x="1051829" y="2775305"/>
            <a:ext cx="320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7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List</a:t>
            </a:r>
            <a:endParaRPr lang="en-US" sz="2800" b="0" dirty="0">
              <a:solidFill>
                <a:srgbClr val="501214"/>
              </a:solidFill>
              <a:latin typeface="+mn-lt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Linked List</a:t>
            </a:r>
            <a:endParaRPr lang="en-US" sz="2800" b="0" dirty="0">
              <a:solidFill>
                <a:srgbClr val="501214"/>
              </a:solidFill>
              <a:latin typeface="+mn-lt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Linked List Operations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Different List Implementations</a:t>
            </a:r>
            <a:endParaRPr lang="en-US" sz="2800" b="0" dirty="0">
              <a:solidFill>
                <a:srgbClr val="501214"/>
              </a:solidFill>
              <a:latin typeface="+mn-lt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Merits and Demerits</a:t>
            </a:r>
            <a:endParaRPr lang="en-US" sz="2800" b="0" dirty="0">
              <a:solidFill>
                <a:srgbClr val="501214"/>
              </a:solidFill>
              <a:latin typeface="+mn-lt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Stack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Stack Operations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+mn-lt"/>
                <a:ea typeface="Tahoma"/>
                <a:cs typeface="Arial"/>
              </a:rPr>
              <a:t>Stack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09152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Regular Lists</a:t>
            </a:r>
            <a:endParaRPr lang="en-US" sz="2600" b="0" dirty="0">
              <a:solidFill>
                <a:srgbClr val="501214"/>
              </a:solidFill>
              <a:latin typeface="+mn-lt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Linked Lists</a:t>
            </a:r>
            <a:endParaRPr lang="en-US" sz="2600" dirty="0">
              <a:latin typeface="+mn-lt"/>
            </a:endParaRPr>
          </a:p>
          <a:p>
            <a:pPr indent="-457200">
              <a:buFont typeface="Arial,Sans-Serif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+mn-lt"/>
                <a:ea typeface="Calibri"/>
                <a:cs typeface="Calibri"/>
              </a:rPr>
              <a:t>Basic operations of Linked Lists</a:t>
            </a:r>
            <a:endParaRPr lang="en-US" sz="2600" b="0" dirty="0">
              <a:solidFill>
                <a:srgbClr val="501214"/>
              </a:solidFill>
              <a:latin typeface="+mn-lt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/>
                <a:cs typeface="Calibri"/>
              </a:rPr>
              <a:t>Inset, Delete, Find</a:t>
            </a:r>
            <a:endParaRPr lang="en-US" sz="2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Variations of Linked Lists</a:t>
            </a:r>
            <a:endParaRPr lang="en-US" sz="2600" dirty="0">
              <a:latin typeface="+mn-lt"/>
            </a:endParaRPr>
          </a:p>
          <a:p>
            <a:pPr marL="914400" lvl="1" indent="-457200">
              <a:spcBef>
                <a:spcPct val="0"/>
              </a:spcBef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/>
                <a:cs typeface="Arial"/>
              </a:rPr>
              <a:t>Circular Linked Lists</a:t>
            </a:r>
            <a:endParaRPr lang="en-US" sz="2600" dirty="0"/>
          </a:p>
          <a:p>
            <a:pPr marL="914400" lvl="1" indent="-457200">
              <a:spcBef>
                <a:spcPct val="0"/>
              </a:spcBef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/>
                <a:cs typeface="Arial"/>
              </a:rPr>
              <a:t>Doubly Linked Lists</a:t>
            </a:r>
          </a:p>
          <a:p>
            <a:pPr>
              <a:spcBef>
                <a:spcPct val="0"/>
              </a:spcBef>
            </a:pPr>
            <a:endParaRPr lang="en-US" sz="26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Next Class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Stack Implementation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Queue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0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sequence of zero or more elements</a:t>
            </a:r>
            <a:endParaRPr lang="en-US" sz="2600" b="0" dirty="0">
              <a:solidFill>
                <a:srgbClr val="501214"/>
              </a:solidFill>
              <a:latin typeface="Calibri"/>
              <a:ea typeface="Calibr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  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   A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0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, 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1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, 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2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, … 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N-1</a:t>
            </a: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N: length of the list</a:t>
            </a:r>
            <a:endParaRPr lang="en-US" sz="2600">
              <a:solidFill>
                <a:srgbClr val="501214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0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    first element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N-1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  last element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</a:t>
            </a:r>
            <a:r>
              <a:rPr lang="en-US" sz="26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     the (i+1)</a:t>
            </a:r>
            <a:r>
              <a:rPr lang="en-US" sz="2600" b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element (with index </a:t>
            </a:r>
            <a:r>
              <a:rPr lang="en-US" sz="2600" b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, or, at position </a:t>
            </a:r>
            <a:r>
              <a:rPr lang="en-US" sz="2600" b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Linearly ordered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List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PrintList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() : print the list</a:t>
            </a:r>
            <a:endParaRPr lang="en-US" sz="2400" b="0" dirty="0">
              <a:solidFill>
                <a:srgbClr val="501214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MakeEmpty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() : create an empty list</a:t>
            </a:r>
            <a:endParaRPr lang="en-US" sz="2400" dirty="0">
              <a:solidFill>
                <a:srgbClr val="501214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Find(n) : locate the position of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in a list</a:t>
            </a:r>
            <a:endParaRPr lang="en-US" sz="24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list: 34, 12, 52, 16, 12</a:t>
            </a:r>
            <a:endParaRPr lang="en-US" sz="20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find(52) -&gt; A</a:t>
            </a:r>
            <a:r>
              <a:rPr lang="en-US" sz="200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2</a:t>
            </a:r>
            <a:endParaRPr lang="en-US" sz="20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Insert(n, k) : insert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to the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k-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position of the list</a:t>
            </a: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insert(100, A</a:t>
            </a:r>
            <a:r>
              <a:rPr lang="en-US" sz="20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3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 -&gt;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34, 12, 52, 100, 16, 12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Remove(k) : delete the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k-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element from the list</a:t>
            </a: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remove(A</a:t>
            </a:r>
            <a:r>
              <a:rPr lang="en-US" sz="2000" b="0" baseline="-25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2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 -&gt;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34, 12, 100, 16, 12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FindKth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(k) : Find the element at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k-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position</a:t>
            </a:r>
            <a:endParaRPr lang="en-US" sz="2400" b="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FindKth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(2)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 -&gt;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12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List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There are two standard implementations for Lists</a:t>
            </a:r>
            <a:endParaRPr lang="en-US" sz="24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Array based</a:t>
            </a:r>
            <a:endParaRPr lang="en-US" sz="20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Linked-List based</a:t>
            </a:r>
            <a:endParaRPr lang="en-US" sz="2000" baseline="-2500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List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4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Elements are stored in contiguous array positions</a:t>
            </a:r>
            <a:endParaRPr lang="en-US" sz="24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char a1[4] = {'t', 'x', 's', 't'};</a:t>
            </a: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int a2[3] = {33, 5, 8};</a:t>
            </a: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Array Implementation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8331A-7535-4498-9730-11CFBAC0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52" y="1537082"/>
            <a:ext cx="1781899" cy="35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Requires an estimate of the maximum size of the list</a:t>
            </a:r>
            <a:endParaRPr lang="en-US" sz="26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may waste space</a:t>
            </a: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printList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and find:    O(n)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findKth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         O(1)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insert and delete:    O(n)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Array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Linked List Implementation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661024A-B91E-F22E-1324-DC8052CDE3E1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linked list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is a series of connected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nodes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Each node contains at least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piece of data (any type)</a:t>
            </a:r>
            <a:endParaRPr lang="en-US" sz="2000" b="1">
              <a:latin typeface="Calibri"/>
              <a:ea typeface="Tahoma"/>
              <a:cs typeface="Tahoma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Pointer to the next node in the list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33CC"/>
                </a:solidFill>
                <a:latin typeface="Calibri"/>
                <a:ea typeface="Tahoma"/>
                <a:cs typeface="Tahoma"/>
              </a:rPr>
              <a:t>Head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 pointer to the first node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last node points to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NULL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76DA4-4C22-792E-864A-2744F582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0" y="3130227"/>
            <a:ext cx="5505210" cy="10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customXml/itemProps2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946</Words>
  <Application>Microsoft Office PowerPoint</Application>
  <PresentationFormat>On-screen Show (16:9)</PresentationFormat>
  <Paragraphs>182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Arial</vt:lpstr>
      <vt:lpstr>Arial,Sans-Serif</vt:lpstr>
      <vt:lpstr>Brandon Grotesque Black</vt:lpstr>
      <vt:lpstr>Calibri</vt:lpstr>
      <vt:lpstr>Courier New</vt:lpstr>
      <vt:lpstr>Nunito Sans</vt:lpstr>
      <vt:lpstr>Tahoma</vt:lpstr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Banerjee, Jishnu</cp:lastModifiedBy>
  <cp:revision>358</cp:revision>
  <dcterms:created xsi:type="dcterms:W3CDTF">2025-01-15T19:29:25Z</dcterms:created>
  <dcterms:modified xsi:type="dcterms:W3CDTF">2025-01-16T17:29:27Z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