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GpJzD2bIYnI5IkBZfNjs5DZLI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4F6745-F7DC-4EBF-8DB1-51EAA8627E52}">
  <a:tblStyle styleId="{AE4F6745-F7DC-4EBF-8DB1-51EAA8627E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3CE0694-BED1-4744-9B93-F5430CF5E81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83" name="Google Shape;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This is the overview solution for our work. The solution is divided into 3 sections each of them addresses a problem. Inside of each solution, we have subsolution which answers each subproblem. The first solution is ensemble sdversarial trained optimal ML-based NIDS model. The second solution is ensemble adversarial trained dataset. The third solution is cosine similarity for predicting the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This is the overview solution for our work. The solution is divided into 3 sections each of them addresses a problem. Inside of each solution, we have subsolution which answers each subproblem. The first solution is ensemble sdversarial trained optimal ML-based NIDS model. The second solution is ensemble adversarial trained dataset. The third solution is cosine similarity for predicting the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This is the overview solution for our work. The solution is divided into 3 sections each of them addresses a problem. Inside of each solution, we have subsolution which answers each subproblem. The first solution is ensemble sdversarial trained optimal ML-based NIDS model. The second solution is ensemble adversarial trained dataset. The third solution is cosine similarity for predicting the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16" name="Google Shape;2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30" name="Google Shape;2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 idx="4294967295"/>
          </p:nvPr>
        </p:nvSpPr>
        <p:spPr>
          <a:xfrm>
            <a:off x="44967" y="1560945"/>
            <a:ext cx="12102066" cy="169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b" anchorCtr="0">
            <a:normAutofit/>
          </a:bodyPr>
          <a:lstStyle/>
          <a:p>
            <a: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Inferencing Cyber Attack Causal Relationship Using Cyber Threat Intelligence</a:t>
            </a:r>
            <a:endParaRPr sz="44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73752" y="3671802"/>
            <a:ext cx="7582001" cy="98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Chih-Chien Cheng (Anson)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473752" y="4600806"/>
            <a:ext cx="7582001" cy="193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Ying-Dar Lin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 Network Lab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Yang Ming Chiao Tung University, Taiwan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ldNum" idx="12"/>
          </p:nvPr>
        </p:nvSpPr>
        <p:spPr>
          <a:xfrm>
            <a:off x="11103430" y="6390899"/>
            <a:ext cx="250372" cy="27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grpSp>
        <p:nvGrpSpPr>
          <p:cNvPr id="96" name="Google Shape;96;p1"/>
          <p:cNvGrpSpPr/>
          <p:nvPr/>
        </p:nvGrpSpPr>
        <p:grpSpPr>
          <a:xfrm>
            <a:off x="8611791" y="4090189"/>
            <a:ext cx="867981" cy="297266"/>
            <a:chOff x="0" y="0"/>
            <a:chExt cx="867980" cy="297265"/>
          </a:xfrm>
        </p:grpSpPr>
        <p:sp>
          <p:nvSpPr>
            <p:cNvPr id="97" name="Google Shape;97;p1"/>
            <p:cNvSpPr/>
            <p:nvPr/>
          </p:nvSpPr>
          <p:spPr>
            <a:xfrm>
              <a:off x="0" y="0"/>
              <a:ext cx="9525" cy="13499"/>
            </a:xfrm>
            <a:custGeom>
              <a:avLst/>
              <a:gdLst/>
              <a:ahLst/>
              <a:cxnLst/>
              <a:rect l="l" t="t" r="r" b="b"/>
              <a:pathLst>
                <a:path w="21600" h="21581" extrusionOk="0">
                  <a:moveTo>
                    <a:pt x="20700" y="7"/>
                  </a:moveTo>
                  <a:cubicBezTo>
                    <a:pt x="13740" y="665"/>
                    <a:pt x="6934" y="201"/>
                    <a:pt x="0" y="642"/>
                  </a:cubicBezTo>
                  <a:cubicBezTo>
                    <a:pt x="371" y="8622"/>
                    <a:pt x="475" y="13138"/>
                    <a:pt x="900" y="21581"/>
                  </a:cubicBezTo>
                  <a:cubicBezTo>
                    <a:pt x="7561" y="13792"/>
                    <a:pt x="14740" y="7400"/>
                    <a:pt x="21600" y="7"/>
                  </a:cubicBezTo>
                  <a:cubicBezTo>
                    <a:pt x="21320" y="34"/>
                    <a:pt x="20980" y="-19"/>
                    <a:pt x="20700" y="7"/>
                  </a:cubicBezTo>
                  <a:close/>
                </a:path>
              </a:pathLst>
            </a:custGeom>
            <a:solidFill>
              <a:srgbClr val="FCD02F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867568" y="296470"/>
              <a:ext cx="412" cy="795"/>
            </a:xfrm>
            <a:custGeom>
              <a:avLst/>
              <a:gdLst/>
              <a:ahLst/>
              <a:cxnLst/>
              <a:rect l="l" t="t" r="r" b="b"/>
              <a:pathLst>
                <a:path w="19874" h="21600" extrusionOk="0">
                  <a:moveTo>
                    <a:pt x="19179" y="0"/>
                  </a:moveTo>
                  <a:cubicBezTo>
                    <a:pt x="11475" y="2008"/>
                    <a:pt x="7709" y="8805"/>
                    <a:pt x="0" y="10800"/>
                  </a:cubicBezTo>
                  <a:cubicBezTo>
                    <a:pt x="5976" y="14579"/>
                    <a:pt x="13206" y="17811"/>
                    <a:pt x="19179" y="21600"/>
                  </a:cubicBezTo>
                  <a:cubicBezTo>
                    <a:pt x="21600" y="14582"/>
                    <a:pt x="16716" y="7020"/>
                    <a:pt x="19179" y="0"/>
                  </a:cubicBezTo>
                  <a:close/>
                </a:path>
              </a:pathLst>
            </a:custGeom>
            <a:solidFill>
              <a:srgbClr val="FCD02F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0" y="4"/>
              <a:ext cx="9129" cy="130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cubicBezTo>
                    <a:pt x="14337" y="678"/>
                    <a:pt x="7235" y="200"/>
                    <a:pt x="0" y="655"/>
                  </a:cubicBezTo>
                  <a:cubicBezTo>
                    <a:pt x="375" y="8637"/>
                    <a:pt x="511" y="13168"/>
                    <a:pt x="939" y="21600"/>
                  </a:cubicBezTo>
                  <a:cubicBezTo>
                    <a:pt x="7654" y="13838"/>
                    <a:pt x="14692" y="7381"/>
                    <a:pt x="21600" y="0"/>
                  </a:cubicBezTo>
                  <a:close/>
                </a:path>
              </a:pathLst>
            </a:custGeom>
            <a:solidFill>
              <a:srgbClr val="FCD02F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6511" y="568387"/>
            <a:ext cx="1253414" cy="737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64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imes New Roman"/>
              <a:buNone/>
            </a:pPr>
            <a:r>
              <a:rPr lang="en-US" sz="4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Subproblem 2 – Result Analysis</a:t>
            </a:r>
            <a:endParaRPr sz="4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4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body" idx="1"/>
          </p:nvPr>
        </p:nvSpPr>
        <p:spPr>
          <a:xfrm>
            <a:off x="838200" y="1375003"/>
            <a:ext cx="10515600" cy="4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132587" lvl="0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Subproblem</a:t>
            </a:r>
            <a:endParaRPr/>
          </a:p>
          <a:p>
            <a:pPr marL="589787" lvl="1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  <a:p>
            <a:pPr marL="1046986" lvl="2" indent="-132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all queried data so far (current status)</a:t>
            </a:r>
            <a:endParaRPr/>
          </a:p>
          <a:p>
            <a:pPr marL="589787" lvl="1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  <a:p>
            <a:pPr marL="1076325" lvl="2" indent="-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Infection path</a:t>
            </a:r>
            <a:endParaRPr/>
          </a:p>
          <a:p>
            <a:pPr marL="1076325" lvl="2" indent="-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Infection time / location</a:t>
            </a:r>
            <a:endParaRPr/>
          </a:p>
          <a:p>
            <a:pPr marL="1076325" lvl="2" indent="-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Adversary group</a:t>
            </a:r>
            <a:endParaRPr/>
          </a:p>
          <a:p>
            <a:pPr marL="1076325" lvl="2" indent="-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Activity</a:t>
            </a:r>
            <a:endParaRPr/>
          </a:p>
          <a:p>
            <a:pPr marL="1076325" lvl="2" indent="-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Severity</a:t>
            </a:r>
            <a:endParaRPr/>
          </a:p>
          <a:p>
            <a:pPr marL="1076325" lvl="2" indent="-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Confidence</a:t>
            </a:r>
            <a:endParaRPr/>
          </a:p>
          <a:p>
            <a:pPr marL="619125" lvl="1" indent="-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  <a:p>
            <a:pPr marL="1076325" lvl="2" indent="-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get inferences from the queried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6325" lvl="2" indent="-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automate the inference process</a:t>
            </a:r>
            <a:endParaRPr/>
          </a:p>
          <a:p>
            <a:pPr marL="619125" lvl="1" indent="-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Constraint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46986" lvl="2" indent="-132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64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imes New Roman"/>
              <a:buNone/>
            </a:pPr>
            <a:r>
              <a:rPr lang="en-US" sz="4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 ─ Generate and use CTI</a:t>
            </a:r>
            <a:endParaRPr sz="4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1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4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  <p:graphicFrame>
        <p:nvGraphicFramePr>
          <p:cNvPr id="187" name="Google Shape;187;p11"/>
          <p:cNvGraphicFramePr/>
          <p:nvPr/>
        </p:nvGraphicFramePr>
        <p:xfrm>
          <a:off x="1076406" y="14916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{D3CE0694-BED1-4744-9B93-F5430CF5E819}</a:tableStyleId>
              </a:tblPr>
              <a:tblGrid>
                <a:gridCol w="60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7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6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</a:rPr>
                        <a:t>paper</a:t>
                      </a:r>
                      <a:endParaRPr sz="1200" b="0" i="0" u="none" strike="noStrike" cap="none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</a:rPr>
                        <a:t>Input</a:t>
                      </a:r>
                      <a:endParaRPr sz="1200" b="0" i="0" u="none" strike="noStrike" cap="none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7F7F7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</a:rPr>
                        <a:t>Output</a:t>
                      </a:r>
                      <a:endParaRPr sz="1200" b="0" i="0" u="none" strike="noStrike" cap="none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</a:rPr>
                        <a:t>Objective</a:t>
                      </a:r>
                      <a:endParaRPr sz="1200" b="0" i="0" u="none" strike="noStrike" cap="none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</a:rPr>
                        <a:t>Method</a:t>
                      </a:r>
                      <a:endParaRPr sz="1200" b="0" i="0" u="none" strike="noStrike" cap="none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</a:rPr>
                        <a:t>Structured CTI</a:t>
                      </a:r>
                      <a:endParaRPr sz="1200" b="0" i="0" u="none" strike="noStrike" cap="none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</a:rPr>
                        <a:t>Extract Information</a:t>
                      </a:r>
                      <a:endParaRPr sz="1200" b="0" i="0" u="none" strike="noStrike" cap="none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</a:rPr>
                        <a:t>Automation</a:t>
                      </a:r>
                      <a:endParaRPr sz="1200" b="0" i="0" u="none" strike="noStrike" cap="none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</a:rPr>
                        <a:t>efficiency</a:t>
                      </a:r>
                      <a:endParaRPr sz="1200" b="0" i="0" u="none" strike="noStrike" cap="none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[6]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threat action &amp; TTPs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．context aware analytics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．NLP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．IR (Information Retrieval)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[7]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．standard CTI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．detected threat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．automated threat detection tools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．antivirus software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[8]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analyze result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．Open-CyKG : CTI KG</a:t>
                      </a:r>
                      <a:endParaRPr sz="1200" b="0" i="0" u="none" strike="noStrike" cap="none">
                        <a:solidFill>
                          <a:srgbClr val="2E2E2E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[9]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Maximum Entropy Model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．automatically label text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．by leveraging related, domain-specific, structured data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[10]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automation CTI service platform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machine learning-based integrated framework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Ours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．causal relationship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．confidence score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．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 contacted IoCs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．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 from all queried data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550" marR="6550" marT="6550" marB="0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4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  <p:sp>
        <p:nvSpPr>
          <p:cNvPr id="193" name="Google Shape;193;p12"/>
          <p:cNvSpPr txBox="1"/>
          <p:nvPr/>
        </p:nvSpPr>
        <p:spPr>
          <a:xfrm>
            <a:off x="460196" y="-841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None/>
            </a:pPr>
            <a:r>
              <a:rPr lang="en-US" sz="3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Approach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460195" y="1234666"/>
            <a:ext cx="854395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this solution: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the current status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next node to expand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than two input IoCs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solution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 causal relationship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4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  <p:sp>
        <p:nvSpPr>
          <p:cNvPr id="200" name="Google Shape;200;p13"/>
          <p:cNvSpPr txBox="1"/>
          <p:nvPr/>
        </p:nvSpPr>
        <p:spPr>
          <a:xfrm>
            <a:off x="460196" y="-841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Sub-Solution 1 ─ </a:t>
            </a:r>
            <a:r>
              <a:rPr lang="en-US" sz="4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Evaluation Method</a:t>
            </a:r>
            <a:endParaRPr sz="3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460195" y="1234666"/>
            <a:ext cx="854395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next node to expand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than two input IoCs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bidirectional depth limit search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solution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the expanded data as dataset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the model to output predicted high-value nodes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2" name="Google Shape;202;p13"/>
          <p:cNvGraphicFramePr/>
          <p:nvPr/>
        </p:nvGraphicFramePr>
        <p:xfrm>
          <a:off x="828339" y="4110070"/>
          <a:ext cx="9972325" cy="2387575"/>
        </p:xfrm>
        <a:graphic>
          <a:graphicData uri="http://schemas.openxmlformats.org/drawingml/2006/table">
            <a:tbl>
              <a:tblPr>
                <a:noFill/>
                <a:tableStyleId>{AE4F6745-F7DC-4EBF-8DB1-51EAA8627E52}</a:tableStyleId>
              </a:tblPr>
              <a:tblGrid>
                <a:gridCol w="26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Algorithm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Off-line learning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On-line learning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BAB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Calculation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Off-line learning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On-line learning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Off-line + On-line learning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4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  <p:sp>
        <p:nvSpPr>
          <p:cNvPr id="208" name="Google Shape;208;p14"/>
          <p:cNvSpPr txBox="1"/>
          <p:nvPr/>
        </p:nvSpPr>
        <p:spPr>
          <a:xfrm>
            <a:off x="460196" y="-841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Sub-Solution 2 ─ </a:t>
            </a:r>
            <a:r>
              <a:rPr lang="en-US" sz="4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 Method</a:t>
            </a:r>
            <a:endParaRPr sz="3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460195" y="1234666"/>
            <a:ext cx="8543955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 causal relationship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intersection of attack types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PageRank calculation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Betweenness centrality calculation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above method is currently used to find important nodes in graph.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0" name="Google Shape;210;p14"/>
          <p:cNvGraphicFramePr/>
          <p:nvPr/>
        </p:nvGraphicFramePr>
        <p:xfrm>
          <a:off x="720763" y="3904585"/>
          <a:ext cx="10255050" cy="2634975"/>
        </p:xfrm>
        <a:graphic>
          <a:graphicData uri="http://schemas.openxmlformats.org/drawingml/2006/table">
            <a:tbl>
              <a:tblPr>
                <a:noFill/>
                <a:tableStyleId>{AE4F6745-F7DC-4EBF-8DB1-51EAA8627E52}</a:tableStyleId>
              </a:tblPr>
              <a:tblGrid>
                <a:gridCol w="269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Algorithm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intersection of attack types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PageRank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Betweenness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BAB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1781" y="4789092"/>
            <a:ext cx="1954469" cy="154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 descr="https://upload.wikimedia.org/wikipedia/commons/thumb/f/fb/PageRanks-Example.svg/330px-PageRanks-Example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5034" y="4789092"/>
            <a:ext cx="1913935" cy="1542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44694" y="5163670"/>
            <a:ext cx="2421912" cy="959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64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imes New Roman"/>
              <a:buNone/>
            </a:pPr>
            <a:r>
              <a:rPr lang="en-US" sz="4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4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5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4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body" idx="1"/>
          </p:nvPr>
        </p:nvSpPr>
        <p:spPr>
          <a:xfrm>
            <a:off x="838200" y="1375003"/>
            <a:ext cx="10515600" cy="4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63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[1] 2021 SANS Cyber Threat Intelligence (CTI) Survey Rebekah Brown and Robert M. Lee, SANS Institute 2021 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https://assets.contentstack.io/v3/assets/blt36c2e63521272fdc/blt43a990b140efaa96/6112a525f0c97e39497dc96d/40080.pdf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2857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en-US"/>
              <a:t> TIMiner: Automatically extracting and analyzing categorized cyber threat intelligence from social data, Jun Zhao, Qiben Yan, Jianxin Li, Minglai Shao, Zuti He, Bo Li, Computers &amp; Security Volume 95, August 2020, 101867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42857"/>
              <a:buNone/>
            </a:pPr>
            <a:r>
              <a:rPr lang="en-US">
                <a:solidFill>
                  <a:srgbClr val="0070C0"/>
                </a:solidFill>
              </a:rPr>
              <a:t>https://www.ciencedirect.com/science/article/pii/S0167404820301395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2857"/>
              <a:buNone/>
            </a:pPr>
            <a:r>
              <a:rPr lang="en-US"/>
              <a:t>[3] A Framework for Cyber Threat Intelligence Extraction from Raw Log Data, Max Landauer; Florian Skopik; Markus Wurzenberger; Wolfgang Hotwagner; Andreas Rauber, 2019 IEEE International Conference on Big Data (Big Data)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42857"/>
              <a:buNone/>
            </a:pPr>
            <a:r>
              <a:rPr lang="en-US">
                <a:solidFill>
                  <a:srgbClr val="0070C0"/>
                </a:solidFill>
              </a:rPr>
              <a:t>https://ieeexplore.ieee.org/abstract/document/9006328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2857"/>
              <a:buNone/>
            </a:pPr>
            <a:r>
              <a:rPr lang="en-US"/>
              <a:t>[4] A Supervised Machine Learning Based Approach for Automatically Extracting High-Level Threat Intelligence from Unstructured Sources, Yumna Ghazi; Zahid Anwar; Rafia Mumtaz; Shahzad Saleem; Ali Tahir, 2018 International Conference on Frontiers of Information Technology (FIT)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42857"/>
              <a:buNone/>
            </a:pPr>
            <a:r>
              <a:rPr lang="en-US">
                <a:solidFill>
                  <a:srgbClr val="0070C0"/>
                </a:solidFill>
              </a:rPr>
              <a:t>https://ieeexplore.ieee.org/abstract/document/8616979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64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imes New Roman"/>
              <a:buNone/>
            </a:pPr>
            <a:r>
              <a:rPr lang="en-US" sz="4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4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6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4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body" idx="1"/>
          </p:nvPr>
        </p:nvSpPr>
        <p:spPr>
          <a:xfrm>
            <a:off x="838200" y="1375003"/>
            <a:ext cx="10515600" cy="4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 fontScale="85000" lnSpcReduction="20000"/>
          </a:bodyPr>
          <a:lstStyle/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rPr lang="en-US"/>
              <a:t>[5] Ontology-based Cyber Risk Monitoring Using Cyber Threat Intelligence, Yazid Merah, Tayeb Kenaza, ARES 2021: The 16th International Conference on Availability, Reliability and Security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17647"/>
              <a:buNone/>
            </a:pPr>
            <a:r>
              <a:rPr lang="en-US">
                <a:solidFill>
                  <a:srgbClr val="0070C0"/>
                </a:solidFill>
              </a:rPr>
              <a:t>https://dl.acm.org/doi/abs/10.1145/3465481.3470024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rPr lang="en-US"/>
              <a:t>[6] TTPDrill: Automatic and Accurate Extraction of Threat Actions from Unstructured Text of CTI Sources, Ghaith Husari, Ehab Al-Shaer, Mohiuddin Ahmed, Bill Chu, Xi Niu, ACSAC 2017: Proceedings of the 33rd Annual Computer Security Applications ConferenceDecember 2017 Pages 103–115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rPr lang="en-US"/>
              <a:t>[7] Toward Automated Cyber Defense with Secure Sharing of Structured Cyber Threat Intelligence, Md. Farhan Haque  &amp;  Ram Krishnan , Information Systems Frontiers volume 23, pages883–896 (2021)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rPr lang="en-US"/>
              <a:t>[8] Open-CyKG: An Open Cyber Threat Intelligence Knowledge Graph, Injy Sarhanab, Marco Spruitbcd, Knowledge-Based Systems, Volume 233, 5 December 2021, 107524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64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imes New Roman"/>
              <a:buNone/>
            </a:pPr>
            <a:r>
              <a:rPr lang="en-US" sz="4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4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7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4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body" idx="1"/>
          </p:nvPr>
        </p:nvSpPr>
        <p:spPr>
          <a:xfrm>
            <a:off x="838200" y="1375003"/>
            <a:ext cx="10515600" cy="4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 fontScale="92500" lnSpcReduction="20000"/>
          </a:bodyPr>
          <a:lstStyle/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/>
              <a:t>[9] Automatic Labeling for Entity Extraction in Cyber Security, Bridges, Robert A; Jones, Corinne L; Iannacone, Michael D; Testa, Kelly M; Goodall, John R, Conference: 2014 ASE International Conference on Cyber Security, Stanford, CA, USA, 20140527, 20140331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/>
              <a:t>[10] inTIME: A Machine Learning-Based Framework for Gathering and Leveraging Web Data to Cyber-Threat Intelligence, Paris Koloveas, Sofia Alevizopoulou, Christos 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/>
              <a:t>[11] Enabling Efficient Cyber Threat Hunting With Cyber Threat Intelligence, Peng Gao; Fei Shao; Xiaoyuan Liu; Xusheng Xiao; Zheng Qin; Fengyuan Xu, 2021 IEEE 37th International Conference on Data Engineering (ICDE)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/>
              <a:t>[12] Generating Fake Cyber Threat Intelligence Using Transformer-Based Models, Priyanka Ranade; Aritran Piplai; Sudip Mittal; Anupam Joshi, 2021 International Joint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/>
        </p:nvSpPr>
        <p:spPr>
          <a:xfrm>
            <a:off x="389777" y="5429986"/>
            <a:ext cx="7582001" cy="98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 Network Lab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Yang-Ming Chiao-Tung University, Taiwan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 txBox="1">
            <a:spLocks noGrp="1"/>
          </p:cNvSpPr>
          <p:nvPr>
            <p:ph type="sldNum" idx="12"/>
          </p:nvPr>
        </p:nvSpPr>
        <p:spPr>
          <a:xfrm>
            <a:off x="11172458" y="6400459"/>
            <a:ext cx="294864" cy="27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/>
          </a:p>
        </p:txBody>
      </p:sp>
      <p:grpSp>
        <p:nvGrpSpPr>
          <p:cNvPr id="241" name="Google Shape;241;p18"/>
          <p:cNvGrpSpPr/>
          <p:nvPr/>
        </p:nvGrpSpPr>
        <p:grpSpPr>
          <a:xfrm>
            <a:off x="8611791" y="4090189"/>
            <a:ext cx="867981" cy="297266"/>
            <a:chOff x="0" y="0"/>
            <a:chExt cx="867980" cy="297265"/>
          </a:xfrm>
        </p:grpSpPr>
        <p:sp>
          <p:nvSpPr>
            <p:cNvPr id="242" name="Google Shape;242;p18"/>
            <p:cNvSpPr/>
            <p:nvPr/>
          </p:nvSpPr>
          <p:spPr>
            <a:xfrm>
              <a:off x="0" y="0"/>
              <a:ext cx="9525" cy="13499"/>
            </a:xfrm>
            <a:custGeom>
              <a:avLst/>
              <a:gdLst/>
              <a:ahLst/>
              <a:cxnLst/>
              <a:rect l="l" t="t" r="r" b="b"/>
              <a:pathLst>
                <a:path w="21600" h="21581" extrusionOk="0">
                  <a:moveTo>
                    <a:pt x="20700" y="7"/>
                  </a:moveTo>
                  <a:cubicBezTo>
                    <a:pt x="13740" y="665"/>
                    <a:pt x="6934" y="201"/>
                    <a:pt x="0" y="642"/>
                  </a:cubicBezTo>
                  <a:cubicBezTo>
                    <a:pt x="371" y="8622"/>
                    <a:pt x="475" y="13138"/>
                    <a:pt x="900" y="21581"/>
                  </a:cubicBezTo>
                  <a:cubicBezTo>
                    <a:pt x="7561" y="13792"/>
                    <a:pt x="14740" y="7400"/>
                    <a:pt x="21600" y="7"/>
                  </a:cubicBezTo>
                  <a:cubicBezTo>
                    <a:pt x="21320" y="34"/>
                    <a:pt x="20980" y="-19"/>
                    <a:pt x="20700" y="7"/>
                  </a:cubicBezTo>
                  <a:close/>
                </a:path>
              </a:pathLst>
            </a:custGeom>
            <a:solidFill>
              <a:srgbClr val="FCD02F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867568" y="296470"/>
              <a:ext cx="412" cy="795"/>
            </a:xfrm>
            <a:custGeom>
              <a:avLst/>
              <a:gdLst/>
              <a:ahLst/>
              <a:cxnLst/>
              <a:rect l="l" t="t" r="r" b="b"/>
              <a:pathLst>
                <a:path w="19874" h="21600" extrusionOk="0">
                  <a:moveTo>
                    <a:pt x="19179" y="0"/>
                  </a:moveTo>
                  <a:cubicBezTo>
                    <a:pt x="11475" y="2008"/>
                    <a:pt x="7709" y="8805"/>
                    <a:pt x="0" y="10800"/>
                  </a:cubicBezTo>
                  <a:cubicBezTo>
                    <a:pt x="5976" y="14579"/>
                    <a:pt x="13206" y="17811"/>
                    <a:pt x="19179" y="21600"/>
                  </a:cubicBezTo>
                  <a:cubicBezTo>
                    <a:pt x="21600" y="14582"/>
                    <a:pt x="16716" y="7020"/>
                    <a:pt x="19179" y="0"/>
                  </a:cubicBezTo>
                  <a:close/>
                </a:path>
              </a:pathLst>
            </a:custGeom>
            <a:solidFill>
              <a:srgbClr val="FCD02F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0" y="4"/>
              <a:ext cx="9129" cy="130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cubicBezTo>
                    <a:pt x="14337" y="678"/>
                    <a:pt x="7235" y="200"/>
                    <a:pt x="0" y="655"/>
                  </a:cubicBezTo>
                  <a:cubicBezTo>
                    <a:pt x="375" y="8637"/>
                    <a:pt x="511" y="13168"/>
                    <a:pt x="939" y="21600"/>
                  </a:cubicBezTo>
                  <a:cubicBezTo>
                    <a:pt x="7654" y="13838"/>
                    <a:pt x="14692" y="7381"/>
                    <a:pt x="21600" y="0"/>
                  </a:cubicBezTo>
                  <a:close/>
                </a:path>
              </a:pathLst>
            </a:custGeom>
            <a:solidFill>
              <a:srgbClr val="FCD02F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5" name="Google Shape;245;p18" descr="https://www.slideteam.net/media/catalog/product/cache/1280x720/t/h/thank_you_ppt_gallery_Slide01.jpg"/>
          <p:cNvPicPr preferRelativeResize="0"/>
          <p:nvPr/>
        </p:nvPicPr>
        <p:blipFill rotWithShape="1">
          <a:blip r:embed="rId3">
            <a:alphaModFix/>
          </a:blip>
          <a:srcRect l="-2095" t="17269" r="-69" b="25010"/>
          <a:stretch/>
        </p:blipFill>
        <p:spPr>
          <a:xfrm>
            <a:off x="2491626" y="1901719"/>
            <a:ext cx="7208748" cy="305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46511" y="568387"/>
            <a:ext cx="1253414" cy="737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4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798807" cy="445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 fontScale="92500" lnSpcReduction="20000"/>
          </a:bodyPr>
          <a:lstStyle/>
          <a:p>
            <a:pPr marL="628650" lvl="0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  <a:p>
            <a:pPr marL="628650" lvl="0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/>
          </a:p>
          <a:p>
            <a:pPr marL="628650" lvl="0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Issues</a:t>
            </a:r>
            <a:endParaRPr/>
          </a:p>
          <a:p>
            <a:pPr marL="1085850" lvl="1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126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Automated inference causal relationship with CTI</a:t>
            </a:r>
            <a:endParaRPr/>
          </a:p>
          <a:p>
            <a:pPr marL="628650" lvl="0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statements</a:t>
            </a:r>
            <a:endParaRPr/>
          </a:p>
          <a:p>
            <a:pPr marL="1085850" lvl="1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126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Node expansion </a:t>
            </a:r>
            <a:endParaRPr/>
          </a:p>
          <a:p>
            <a:pPr marL="1085850" lvl="1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126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Status evaluation</a:t>
            </a:r>
            <a:endParaRPr/>
          </a:p>
          <a:p>
            <a:pPr marL="1085850" lvl="1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126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5850" lvl="1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126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sldNum" idx="12"/>
          </p:nvPr>
        </p:nvSpPr>
        <p:spPr>
          <a:xfrm>
            <a:off x="11097928" y="6400459"/>
            <a:ext cx="255873" cy="27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6308723" y="1690688"/>
            <a:ext cx="5325932" cy="445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628650" marR="0" lvl="0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/>
          </a:p>
          <a:p>
            <a:pPr marL="1085850" marR="0" lvl="1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and use CTI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8650" marR="0" lvl="0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approach</a:t>
            </a:r>
            <a:endParaRPr/>
          </a:p>
          <a:p>
            <a:pPr marL="1085850" marR="0" lvl="1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the current status</a:t>
            </a:r>
            <a:endParaRPr/>
          </a:p>
          <a:p>
            <a:pPr marL="1085850" marR="0" lvl="1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 causal relationship</a:t>
            </a:r>
            <a:endParaRPr/>
          </a:p>
          <a:p>
            <a:pPr marL="1085850" marR="0" lvl="1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5850" marR="0" lvl="1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8650" marR="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5850" marR="0" lvl="1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64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imes New Roman"/>
              <a:buNone/>
            </a:pPr>
            <a:r>
              <a:rPr lang="en-US" sz="4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4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11095216" y="638798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838200" y="1375003"/>
            <a:ext cx="10515600" cy="4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132587" lvl="0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CTI</a:t>
            </a:r>
            <a:endParaRPr/>
          </a:p>
          <a:p>
            <a:pPr marL="589787" lvl="1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Char char="•"/>
            </a:pP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knowledge, skills and experience-based information</a:t>
            </a:r>
            <a:endParaRPr/>
          </a:p>
          <a:p>
            <a:pPr marL="589787" lvl="1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Char char="•"/>
            </a:pP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help mitigate potential attacks and harmful events</a:t>
            </a:r>
            <a:endParaRPr/>
          </a:p>
          <a:p>
            <a:pPr marL="589787" lvl="1" indent="-30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b="0" i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2587" lvl="0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Forensics with CTI</a:t>
            </a:r>
            <a:endParaRPr/>
          </a:p>
          <a:p>
            <a:pPr marL="589787" lvl="1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manual, time consuming</a:t>
            </a:r>
            <a:endParaRPr/>
          </a:p>
          <a:p>
            <a:pPr marL="589787" lvl="1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large amount of data</a:t>
            </a:r>
            <a:endParaRPr/>
          </a:p>
          <a:p>
            <a:pPr marL="589787" lvl="1" indent="-30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2587" lvl="0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Automatic use of CTI</a:t>
            </a:r>
            <a:endParaRPr/>
          </a:p>
          <a:p>
            <a:pPr marL="589787" lvl="1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Search, analyze and infer</a:t>
            </a:r>
            <a:endParaRPr/>
          </a:p>
          <a:p>
            <a:pPr marL="589787" lvl="1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Automation produces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64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imes New Roman"/>
              <a:buNone/>
            </a:pPr>
            <a:r>
              <a:rPr lang="en-US" sz="4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</a:t>
            </a:r>
            <a:r>
              <a:rPr lang="en-US" sz="4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─ </a:t>
            </a:r>
            <a:r>
              <a:rPr lang="en-US" sz="4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CTI</a:t>
            </a:r>
            <a:endParaRPr sz="4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4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838200" y="1375003"/>
            <a:ext cx="10515600" cy="4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182563" lvl="0" indent="-1825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Has become an important issue for organizations[1]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563" lvl="0" indent="-1825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There are three overarching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9763" lvl="2" indent="-18256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Tactical: technical intelligence (IoC) which can be used to identify threat actors</a:t>
            </a:r>
            <a:endParaRPr/>
          </a:p>
          <a:p>
            <a:pPr marL="639763" lvl="2" indent="-18256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Operational: details of the threat actors, including their tools, techniques and procedures</a:t>
            </a:r>
            <a:endParaRPr/>
          </a:p>
          <a:p>
            <a:pPr marL="639763" lvl="2" indent="-18256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Strategic: intelligence about the overarching risks associated with cyber threats</a:t>
            </a:r>
            <a:endParaRPr/>
          </a:p>
          <a:p>
            <a:pPr marL="639763" lvl="2" indent="-8096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2587" lvl="0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CTI application scenarios</a:t>
            </a:r>
            <a:endParaRPr/>
          </a:p>
          <a:p>
            <a:pPr marL="589787" lvl="1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Forensics and inference using CTI[5]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─ CTI Unit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339" y="1467744"/>
            <a:ext cx="3284604" cy="485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1588339" y="1840374"/>
            <a:ext cx="3076258" cy="4143737"/>
          </a:xfrm>
          <a:prstGeom prst="rect">
            <a:avLst/>
          </a:prstGeom>
          <a:noFill/>
          <a:ln w="38100" cap="flat" cmpd="sng">
            <a:solidFill>
              <a:srgbClr val="8DA9D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5"/>
          <p:cNvCxnSpPr/>
          <p:nvPr/>
        </p:nvCxnSpPr>
        <p:spPr>
          <a:xfrm>
            <a:off x="4664597" y="3893734"/>
            <a:ext cx="1431403" cy="1850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2" name="Google Shape;132;p5"/>
          <p:cNvSpPr txBox="1"/>
          <p:nvPr/>
        </p:nvSpPr>
        <p:spPr>
          <a:xfrm>
            <a:off x="5028055" y="3452522"/>
            <a:ext cx="704486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1588340" y="1699268"/>
            <a:ext cx="1120136" cy="307775"/>
          </a:xfrm>
          <a:prstGeom prst="rect">
            <a:avLst/>
          </a:prstGeom>
          <a:solidFill>
            <a:srgbClr val="8DA9DB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6096000" y="1772469"/>
            <a:ext cx="4217043" cy="4211642"/>
          </a:xfrm>
          <a:prstGeom prst="rect">
            <a:avLst/>
          </a:prstGeom>
          <a:noFill/>
          <a:ln w="25400" cap="flat" cmpd="sng">
            <a:solidFill>
              <a:srgbClr val="E1EFD8"/>
            </a:solidFill>
            <a:prstDash val="dash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6730514" y="2343511"/>
            <a:ext cx="1700039" cy="885834"/>
          </a:xfrm>
          <a:prstGeom prst="flowChartMultidocumen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IoC children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1~n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6114943" y="1536012"/>
            <a:ext cx="2496620" cy="307775"/>
          </a:xfrm>
          <a:prstGeom prst="rect">
            <a:avLst/>
          </a:prstGeom>
          <a:solidFill>
            <a:srgbClr val="E1EFD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CTI search 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6631676" y="3729069"/>
            <a:ext cx="2963390" cy="2062063"/>
          </a:xfrm>
          <a:prstGeom prst="flowChartProcess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266700" marR="0" lvl="3" indent="-174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IoC’s information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23900" marR="0" lvl="4" indent="-174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severity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23900" marR="0" lvl="4" indent="-174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confidence</a:t>
            </a:r>
            <a:endParaRPr/>
          </a:p>
          <a:p>
            <a:pPr marL="723900" marR="0" lvl="4" indent="-174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history</a:t>
            </a:r>
            <a:endParaRPr/>
          </a:p>
          <a:p>
            <a:pPr marL="723900" marR="0" lvl="4" indent="-174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reputation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23900" marR="0" lvl="4" indent="-174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  <a:endParaRPr/>
          </a:p>
          <a:p>
            <a:pPr marL="549275" marR="0" lvl="4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6251111" y="2757837"/>
            <a:ext cx="296953" cy="2312224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64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imes New Roman"/>
              <a:buNone/>
            </a:pPr>
            <a:r>
              <a:rPr lang="en-US" sz="3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 – Automated inference causal relationship with CTI</a:t>
            </a:r>
            <a:endParaRPr sz="3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4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838200" y="1375003"/>
            <a:ext cx="10515600" cy="4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132587" lvl="0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Basic vs. Expand steps</a:t>
            </a:r>
            <a:endParaRPr/>
          </a:p>
          <a:p>
            <a:pPr marL="132587" lvl="0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Basic vs. Analyze result</a:t>
            </a:r>
            <a:endParaRPr/>
          </a:p>
          <a:p>
            <a:pPr marL="132587" lvl="0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Basic vs. Inference</a:t>
            </a:r>
            <a:endParaRPr/>
          </a:p>
          <a:p>
            <a:pPr marL="132587" lvl="0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Degree of automation</a:t>
            </a:r>
            <a:endParaRPr/>
          </a:p>
          <a:p>
            <a:pPr marL="132587" lvl="0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Inference result</a:t>
            </a:r>
            <a:endParaRPr/>
          </a:p>
        </p:txBody>
      </p:sp>
      <p:graphicFrame>
        <p:nvGraphicFramePr>
          <p:cNvPr id="146" name="Google Shape;146;p6"/>
          <p:cNvGraphicFramePr/>
          <p:nvPr/>
        </p:nvGraphicFramePr>
        <p:xfrm>
          <a:off x="2425346" y="3783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{AE4F6745-F7DC-4EBF-8DB1-51EAA8627E52}</a:tableStyleId>
              </a:tblPr>
              <a:tblGrid>
                <a:gridCol w="21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Approach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 vs. automatic expand node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automatic analysis 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 vs. semi-automatic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BAB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Expand steps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automatic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semi-automatic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Analyze result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semi-automatic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Inference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automatic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automatic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64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imes New Roman"/>
              <a:buNone/>
            </a:pPr>
            <a:r>
              <a:rPr lang="en-US" sz="4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– Overview</a:t>
            </a:r>
            <a:endParaRPr sz="4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7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4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grpSp>
        <p:nvGrpSpPr>
          <p:cNvPr id="153" name="Google Shape;153;p7"/>
          <p:cNvGrpSpPr/>
          <p:nvPr/>
        </p:nvGrpSpPr>
        <p:grpSpPr>
          <a:xfrm>
            <a:off x="2210765" y="1353853"/>
            <a:ext cx="7801337" cy="5309192"/>
            <a:chOff x="2210765" y="1240814"/>
            <a:chExt cx="7801337" cy="5422231"/>
          </a:xfrm>
        </p:grpSpPr>
        <p:pic>
          <p:nvPicPr>
            <p:cNvPr id="154" name="Google Shape;15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63296" y="1544841"/>
              <a:ext cx="7261470" cy="50317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7"/>
            <p:cNvSpPr/>
            <p:nvPr/>
          </p:nvSpPr>
          <p:spPr>
            <a:xfrm>
              <a:off x="3729655" y="2557142"/>
              <a:ext cx="3689716" cy="2061000"/>
            </a:xfrm>
            <a:prstGeom prst="rect">
              <a:avLst/>
            </a:prstGeom>
            <a:noFill/>
            <a:ln w="38100" cap="flat" cmpd="sng">
              <a:solidFill>
                <a:srgbClr val="8DA9D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2210765" y="1253029"/>
              <a:ext cx="7801337" cy="2080896"/>
            </a:xfrm>
            <a:prstGeom prst="rect">
              <a:avLst/>
            </a:prstGeom>
            <a:noFill/>
            <a:ln w="25400" cap="flat" cmpd="sng">
              <a:solidFill>
                <a:srgbClr val="E1EFD8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blurRad="381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515482" y="1240814"/>
              <a:ext cx="2496620" cy="314288"/>
            </a:xfrm>
            <a:prstGeom prst="rect">
              <a:avLst/>
            </a:prstGeom>
            <a:solidFill>
              <a:srgbClr val="E1EFD8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Evaluate status</a:t>
              </a: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4027990" y="4809664"/>
              <a:ext cx="3535050" cy="1853381"/>
            </a:xfrm>
            <a:prstGeom prst="rect">
              <a:avLst/>
            </a:prstGeom>
            <a:noFill/>
            <a:ln w="38100" cap="flat" cmpd="sng">
              <a:solidFill>
                <a:srgbClr val="C55A1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6320915" y="4798759"/>
              <a:ext cx="1242125" cy="314288"/>
            </a:xfrm>
            <a:prstGeom prst="rect">
              <a:avLst/>
            </a:prstGeom>
            <a:solidFill>
              <a:srgbClr val="F4B08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Analyze result</a:t>
              </a: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64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imes New Roman"/>
              <a:buNone/>
            </a:pPr>
            <a:r>
              <a:rPr lang="en-US" sz="3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Subproblem 0 – Node Expansion (development track)</a:t>
            </a:r>
            <a:endParaRPr sz="3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4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1"/>
          </p:nvPr>
        </p:nvSpPr>
        <p:spPr>
          <a:xfrm>
            <a:off x="838200" y="1375003"/>
            <a:ext cx="10515600" cy="4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132587" lvl="0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Subproblem</a:t>
            </a:r>
            <a:endParaRPr/>
          </a:p>
          <a:p>
            <a:pPr marL="589787" lvl="1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  <a:p>
            <a:pPr marL="1046986" lvl="2" indent="-132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target IoC to expand</a:t>
            </a:r>
            <a:endParaRPr/>
          </a:p>
          <a:p>
            <a:pPr marL="589787" lvl="1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46986" lvl="2" indent="-132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node's children (other expandable IoCs)</a:t>
            </a:r>
            <a:endParaRPr/>
          </a:p>
          <a:p>
            <a:pPr marL="1046986" lvl="2" indent="-132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information about target IoC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9787" lvl="1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  <a:p>
            <a:pPr marL="1046986" lvl="2" indent="-132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explore the profile of the target node</a:t>
            </a:r>
            <a:endParaRPr/>
          </a:p>
          <a:p>
            <a:pPr marL="1046986" lvl="2" indent="-132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maintain all queried data on dynamic table</a:t>
            </a:r>
            <a:endParaRPr/>
          </a:p>
          <a:p>
            <a:pPr marL="589787" lvl="1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Constraint</a:t>
            </a:r>
            <a:endParaRPr/>
          </a:p>
          <a:p>
            <a:pPr marL="1046986" lvl="2" indent="-132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64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imes New Roman"/>
              <a:buNone/>
            </a:pPr>
            <a:r>
              <a:rPr lang="en-US" sz="4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Subproblem 1 – Status Evaluation</a:t>
            </a:r>
            <a:endParaRPr sz="4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9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4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body" idx="1"/>
          </p:nvPr>
        </p:nvSpPr>
        <p:spPr>
          <a:xfrm>
            <a:off x="838200" y="1375003"/>
            <a:ext cx="10515600" cy="4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132587" lvl="0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Subproblem</a:t>
            </a:r>
            <a:endParaRPr/>
          </a:p>
          <a:p>
            <a:pPr marL="589787" lvl="1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  <a:p>
            <a:pPr marL="1046986" lvl="2" indent="-132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all queried data so far (current status)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9787" lvl="1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  <a:p>
            <a:pPr marL="1046986" lvl="2" indent="-132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Determines the next node to be expanded</a:t>
            </a:r>
            <a:endParaRPr/>
          </a:p>
          <a:p>
            <a:pPr marL="589787" lvl="1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  <a:p>
            <a:pPr marL="1046986" lvl="2" indent="-132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Analyze the results with the least number of expands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9787" lvl="1" indent="-13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Constraint</a:t>
            </a:r>
            <a:endParaRPr/>
          </a:p>
          <a:p>
            <a:pPr marL="1046986" lvl="2" indent="-132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1418</Words>
  <Application>Microsoft Macintosh PowerPoint</Application>
  <PresentationFormat>寬螢幕</PresentationFormat>
  <Paragraphs>265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PMingLiu</vt:lpstr>
      <vt:lpstr>Arial</vt:lpstr>
      <vt:lpstr>Calibri</vt:lpstr>
      <vt:lpstr>Times New Roman</vt:lpstr>
      <vt:lpstr>Office Theme</vt:lpstr>
      <vt:lpstr>Inferencing Cyber Attack Causal Relationship Using Cyber Threat Intelligence</vt:lpstr>
      <vt:lpstr>Outline</vt:lpstr>
      <vt:lpstr>Motivation</vt:lpstr>
      <vt:lpstr>Background ─ CTI</vt:lpstr>
      <vt:lpstr>Background ─ CTI Unit</vt:lpstr>
      <vt:lpstr>Issues – Automated inference causal relationship with CTI</vt:lpstr>
      <vt:lpstr>Problem – Overview</vt:lpstr>
      <vt:lpstr>Subproblem 0 – Node Expansion (development track)</vt:lpstr>
      <vt:lpstr>Subproblem 1 – Status Evaluation</vt:lpstr>
      <vt:lpstr>Subproblem 2 – Result Analysis</vt:lpstr>
      <vt:lpstr>Related work ─ Generate and use CTI</vt:lpstr>
      <vt:lpstr>PowerPoint 簡報</vt:lpstr>
      <vt:lpstr>PowerPoint 簡報</vt:lpstr>
      <vt:lpstr>PowerPoint 簡報</vt:lpstr>
      <vt:lpstr>Reference</vt:lpstr>
      <vt:lpstr>Reference</vt:lpstr>
      <vt:lpstr>Reference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Inferencing Cyber Attack Causal Relationship Using Cyber Threat Intelligence</dc:title>
  <dc:creator>Jehoshua Pratama</dc:creator>
  <cp:lastModifiedBy>Microsoft Office User</cp:lastModifiedBy>
  <cp:revision>1</cp:revision>
  <dcterms:created xsi:type="dcterms:W3CDTF">2021-07-30T07:04:53Z</dcterms:created>
  <dcterms:modified xsi:type="dcterms:W3CDTF">2022-08-10T12:04:58Z</dcterms:modified>
</cp:coreProperties>
</file>