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yIQzniLzsezf62CW4OKoGilaY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072E4-8565-4C7F-A95E-F715155CAB45}">
  <a:tblStyle styleId="{A01072E4-8565-4C7F-A95E-F715155CAB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a19c36233_0_1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13a19c3623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f9496b0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3f9496b0d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13f9496b0d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a19c362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13a19c36233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13a19c36233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48c0d55d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f48c0d55d0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f48c0d55d0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f9496b0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3f9496b0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g13f9496b0d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48c0d55d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f48c0d55d0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f48c0d55d0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48c0d55d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f48c0d55d0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f48c0d55d0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48c0d55d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f48c0d55d0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f48c0d55d0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48c0d55d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f48c0d55d0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f48c0d55d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19c3623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3a19c3623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background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issues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statement(input, output, objective, constraint)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related works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 approach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8" name="Google Shape;178;g13a19c3623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a9b9a08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3a9b9a081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13a9b9a0813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a19c362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3a19c362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3a19c362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a19c3623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3a19c3623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13a19c3623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a49b1a5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3a49b1a5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13a49b1a5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a49b1a5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3a49b1a51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13a49b1a51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19c3623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a19c36233_0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13a19c36233_0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d1fd421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3d1fd421c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13d1fd421c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48c0d55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f48c0d55d0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f48c0d55d0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a19c36233_0_15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13a19c36233_0_15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13a19c36233_0_1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3a19c36233_0_1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3a19c36233_0_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19c36233_0_2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3a19c36233_0_2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g13a19c36233_0_2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g13a19c36233_0_2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3a19c36233_0_2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13a19c36233_0_2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19c36233_0_2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a19c36233_0_21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g13a19c36233_0_2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13a19c36233_0_2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13a19c36233_0_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19c36233_0_22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a19c36233_0_22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g13a19c36233_0_2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3a19c36233_0_2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3a19c36233_0_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a19c36233_0_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3a19c36233_0_1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g13a19c36233_0_162"/>
          <p:cNvSpPr txBox="1">
            <a:spLocks noGrp="1"/>
          </p:cNvSpPr>
          <p:nvPr>
            <p:ph type="sldNum" idx="12"/>
          </p:nvPr>
        </p:nvSpPr>
        <p:spPr>
          <a:xfrm>
            <a:off x="11095216" y="641478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a19c36233_0_1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3a19c36233_0_1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g13a19c36233_0_1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3a19c36233_0_1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3a19c36233_0_1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a19c36233_0_17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3a19c36233_0_17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g13a19c36233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a19c36233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3a19c36233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a19c36233_0_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3a19c36233_0_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3a19c36233_0_1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g13a19c36233_0_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3a19c36233_0_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3a19c36233_0_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a19c36233_0_18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3a19c36233_0_18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g13a19c36233_0_18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g13a19c36233_0_18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g13a19c36233_0_18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13a19c36233_0_1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3a19c36233_0_1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13a19c36233_0_1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a19c36233_0_1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3a19c36233_0_1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3a19c36233_0_1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3a19c36233_0_1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a19c36233_0_1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3a19c36233_0_1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3a19c36233_0_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19c36233_0_20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3a19c36233_0_20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g13a19c36233_0_20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g13a19c36233_0_2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3a19c36233_0_2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3a19c36233_0_2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a19c36233_0_1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3a19c36233_0_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3a19c36233_0_1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13a19c36233_0_1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a19c36233_0_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19c36233_0_138"/>
          <p:cNvSpPr txBox="1">
            <a:spLocks noGrp="1"/>
          </p:cNvSpPr>
          <p:nvPr>
            <p:ph type="ctrTitle" idx="4294967295"/>
          </p:nvPr>
        </p:nvSpPr>
        <p:spPr>
          <a:xfrm>
            <a:off x="89992" y="1555545"/>
            <a:ext cx="12102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Multi-stage Multi-datasource Stacked Learning for Attack Techniques and Lifecycles </a:t>
            </a:r>
            <a:endParaRPr sz="39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13a19c36233_0_138"/>
          <p:cNvSpPr txBox="1"/>
          <p:nvPr/>
        </p:nvSpPr>
        <p:spPr>
          <a:xfrm>
            <a:off x="473752" y="3671802"/>
            <a:ext cx="75819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Shin-Yi Yang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13a19c36233_0_138"/>
          <p:cNvSpPr txBox="1"/>
          <p:nvPr/>
        </p:nvSpPr>
        <p:spPr>
          <a:xfrm>
            <a:off x="473752" y="4600806"/>
            <a:ext cx="75819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Ying-Dar Lin,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Yu-Sung Wu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Network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Yang Ming Chiao-Tung University, Taiwan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g13a19c36233_0_138"/>
          <p:cNvGrpSpPr/>
          <p:nvPr/>
        </p:nvGrpSpPr>
        <p:grpSpPr>
          <a:xfrm>
            <a:off x="8611791" y="4090189"/>
            <a:ext cx="867965" cy="297280"/>
            <a:chOff x="0" y="0"/>
            <a:chExt cx="867965" cy="297280"/>
          </a:xfrm>
        </p:grpSpPr>
        <p:sp>
          <p:nvSpPr>
            <p:cNvPr id="171" name="Google Shape;171;g13a19c36233_0_138"/>
            <p:cNvSpPr/>
            <p:nvPr/>
          </p:nvSpPr>
          <p:spPr>
            <a:xfrm>
              <a:off x="0" y="0"/>
              <a:ext cx="9504" cy="13488"/>
            </a:xfrm>
            <a:custGeom>
              <a:avLst/>
              <a:gdLst/>
              <a:ahLst/>
              <a:cxnLst/>
              <a:rect l="l" t="t" r="r" b="b"/>
              <a:pathLst>
                <a:path w="21600" h="21581" extrusionOk="0">
                  <a:moveTo>
                    <a:pt x="20700" y="7"/>
                  </a:moveTo>
                  <a:cubicBezTo>
                    <a:pt x="13740" y="665"/>
                    <a:pt x="6934" y="201"/>
                    <a:pt x="0" y="642"/>
                  </a:cubicBezTo>
                  <a:cubicBezTo>
                    <a:pt x="371" y="8622"/>
                    <a:pt x="475" y="13138"/>
                    <a:pt x="900" y="21581"/>
                  </a:cubicBezTo>
                  <a:cubicBezTo>
                    <a:pt x="7561" y="13792"/>
                    <a:pt x="14740" y="7400"/>
                    <a:pt x="21600" y="7"/>
                  </a:cubicBezTo>
                  <a:cubicBezTo>
                    <a:pt x="21320" y="34"/>
                    <a:pt x="20980" y="-19"/>
                    <a:pt x="20700" y="7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3a19c36233_0_138"/>
            <p:cNvSpPr/>
            <p:nvPr/>
          </p:nvSpPr>
          <p:spPr>
            <a:xfrm>
              <a:off x="867568" y="296470"/>
              <a:ext cx="397" cy="810"/>
            </a:xfrm>
            <a:custGeom>
              <a:avLst/>
              <a:gdLst/>
              <a:ahLst/>
              <a:cxnLst/>
              <a:rect l="l" t="t" r="r" b="b"/>
              <a:pathLst>
                <a:path w="19874" h="21600" extrusionOk="0">
                  <a:moveTo>
                    <a:pt x="19179" y="0"/>
                  </a:moveTo>
                  <a:cubicBezTo>
                    <a:pt x="11475" y="2008"/>
                    <a:pt x="7709" y="8805"/>
                    <a:pt x="0" y="10800"/>
                  </a:cubicBezTo>
                  <a:cubicBezTo>
                    <a:pt x="5976" y="14579"/>
                    <a:pt x="13206" y="17811"/>
                    <a:pt x="19179" y="21600"/>
                  </a:cubicBezTo>
                  <a:cubicBezTo>
                    <a:pt x="21600" y="14582"/>
                    <a:pt x="16716" y="7020"/>
                    <a:pt x="19179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3a19c36233_0_138"/>
            <p:cNvSpPr/>
            <p:nvPr/>
          </p:nvSpPr>
          <p:spPr>
            <a:xfrm>
              <a:off x="0" y="4"/>
              <a:ext cx="912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14337" y="678"/>
                    <a:pt x="7235" y="200"/>
                    <a:pt x="0" y="655"/>
                  </a:cubicBezTo>
                  <a:cubicBezTo>
                    <a:pt x="375" y="8637"/>
                    <a:pt x="511" y="13168"/>
                    <a:pt x="939" y="21600"/>
                  </a:cubicBezTo>
                  <a:cubicBezTo>
                    <a:pt x="7654" y="13838"/>
                    <a:pt x="14692" y="7381"/>
                    <a:pt x="21600" y="0"/>
                  </a:cubicBezTo>
                  <a:close/>
                </a:path>
              </a:pathLst>
            </a:custGeom>
            <a:solidFill>
              <a:srgbClr val="FCD02F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4" name="Google Shape;174;g13a19c36233_0_138"/>
          <p:cNvPicPr preferRelativeResize="0"/>
          <p:nvPr/>
        </p:nvPicPr>
        <p:blipFill rotWithShape="1">
          <a:blip r:embed="rId3">
            <a:alphaModFix/>
          </a:blip>
          <a:srcRect l="37274" t="61656" r="37001" b="14632"/>
          <a:stretch/>
        </p:blipFill>
        <p:spPr>
          <a:xfrm>
            <a:off x="10408775" y="615300"/>
            <a:ext cx="1140874" cy="7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f9496b0d8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Notations (3/3)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1" name="Google Shape;241;g13f9496b0d8_0_2"/>
          <p:cNvGraphicFramePr/>
          <p:nvPr/>
        </p:nvGraphicFramePr>
        <p:xfrm>
          <a:off x="952500" y="154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{A01072E4-8565-4C7F-A95E-F715155CAB45}</a:tableStyleId>
              </a:tblPr>
              <a:tblGrid>
                <a:gridCol w="12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Measurement result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⊆ {F1 score, recall, …}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measurement result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highest F1 score or highest AUC or…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a19c36233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 -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g13a19c36233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475" y="1542826"/>
            <a:ext cx="8985027" cy="522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48c0d55d0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6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Problem 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Performance Comparison between Different Classifier Structure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Subproblem 1.1 - Single-stage and Multi-stage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f48c0d55d0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Datasource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Single-stage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Multi-stage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Measurement results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Best Single-stage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SS*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Best Multi-stage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MS*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Constraint: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f9496b0d8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6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Problem 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Performance Comparison between Different Classifier Structure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Subproblem 1.2 - Single-datasource and Multi-datasource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13f9496b0d8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Datasource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Single-datasource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SD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Multi-datasource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Measurement results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Best Single-datasource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SD*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Best Multi-datasource ML-IDS model 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1" baseline="30000">
                <a:latin typeface="Times New Roman"/>
                <a:ea typeface="Times New Roman"/>
                <a:cs typeface="Times New Roman"/>
                <a:sym typeface="Times New Roman"/>
              </a:rPr>
              <a:t>MD*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Constraint: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838200" y="1588675"/>
            <a:ext cx="103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還沒弄好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Solution idea -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6675" y="1690688"/>
            <a:ext cx="8538639" cy="486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f48c0d55d0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0098" y="1690825"/>
            <a:ext cx="9874299" cy="41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f48c0d55d0_0_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6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Classifier Structure of Different Combinations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Sub-solution 1.1 - Single-stage Single-datasource Structure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f48c0d55d0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30550"/>
            <a:ext cx="11887201" cy="412685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f48c0d55d0_0_1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6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Classifier Structure of Different Combinations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Sub-solution 1.2 - Multi-stage Single-datasource Structure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f48c0d55d0_0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43225"/>
            <a:ext cx="11887201" cy="34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f48c0d55d0_0_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6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Classifier Structure of Different Combinations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Sub-solution 1.3 - Single-stage Multi-datasource Structure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f48c0d55d0_0_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853138"/>
            <a:ext cx="11887201" cy="31517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f48c0d55d0_0_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6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- Classifier Structure of Different Combinations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Sub-solution 1.4 - Multi-stage Multi-datasource Structure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19c36233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13a19c36233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1300" cy="4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50">
                <a:latin typeface="Times New Roman"/>
                <a:ea typeface="Times New Roman"/>
                <a:cs typeface="Times New Roman"/>
                <a:sym typeface="Times New Roman"/>
              </a:rPr>
              <a:t>Network Security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50">
                <a:latin typeface="Times New Roman"/>
                <a:ea typeface="Times New Roman"/>
                <a:cs typeface="Times New Roman"/>
                <a:sym typeface="Times New Roman"/>
              </a:rPr>
              <a:t>ATT&amp;CK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50">
                <a:latin typeface="Times New Roman"/>
                <a:ea typeface="Times New Roman"/>
                <a:cs typeface="Times New Roman"/>
                <a:sym typeface="Times New Roman"/>
              </a:rPr>
              <a:t>CREME toolchain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Notations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616">
                <a:latin typeface="Times New Roman"/>
                <a:ea typeface="Times New Roman"/>
                <a:cs typeface="Times New Roman"/>
                <a:sym typeface="Times New Roman"/>
              </a:rPr>
              <a:t>Problem Statements</a:t>
            </a:r>
            <a:endParaRPr sz="261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50">
                <a:latin typeface="Times New Roman"/>
                <a:ea typeface="Times New Roman"/>
                <a:cs typeface="Times New Roman"/>
                <a:sym typeface="Times New Roman"/>
              </a:rPr>
              <a:t>Performance Comparison between Different Classifier Structure</a:t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−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Single-stage and Multi-stage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−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Single-datasource and Multi-datasource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13a19c36233_0_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511300" cy="4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Solution Approach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Classifier Structure of Different Combinations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−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Single-stage Single-datasource Structure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−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Multi-stage Single-datasource Structure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−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Single-stage Multi-datasource Structure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−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Multi-stage Multi-datasource Structure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a9b9a0813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g13a9b9a0813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19c36233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g13a19c36233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53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Pandey, Shailja. "Modern network security: Issues and challenges." </a:t>
            </a:r>
            <a:r>
              <a:rPr lang="en-US" sz="18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Engineering Science and Technology</a:t>
            </a: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3.5 (2011): 4351-4357.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Strom, Blake E., et al. "Mitre att&amp;ck: Design and philosophy." </a:t>
            </a:r>
            <a:r>
              <a:rPr lang="en-US" sz="18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 report</a:t>
            </a: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 MITRE Corporation, 2018.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Bui, Huu-Khoi, et al. "CREME: A toolchain of automatic dataset collection for machine learning in intrusion detection." </a:t>
            </a:r>
            <a:r>
              <a:rPr lang="en-US" sz="18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Network and Computer Applications</a:t>
            </a: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193 (2021): 103212.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[]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Lin, Ying-Dar, et al. "Multi-datasource machine learning in intrusion detection: Packet flows, system logs and host statistics." </a:t>
            </a:r>
            <a:r>
              <a:rPr lang="en-US" sz="180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Information Security and Applications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68 (2022): 103248.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a19c36233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13a19c36233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ML-based IDS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Detect intrusion from features of data source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detect unknown attacks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Comprehensive and stable detection results of ML-based IDS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 logs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Network traffic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 statistics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Recognize an attack lifecycle from its related attack techniques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49b1a51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- Network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3a49b1a513_0_0"/>
          <p:cNvSpPr txBox="1">
            <a:spLocks noGrp="1"/>
          </p:cNvSpPr>
          <p:nvPr>
            <p:ph type="body" idx="1"/>
          </p:nvPr>
        </p:nvSpPr>
        <p:spPr>
          <a:xfrm>
            <a:off x="563250" y="1825625"/>
            <a:ext cx="11065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become an important issue for everyone’s life [1]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Intrusion Detection System (IDS):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Traditional IDS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Signature-based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Anomaly-based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Classification-based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ML-based IDS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a satisfactory detection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5850" lvl="2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Detect more attack variants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- ATT&amp;CK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body" idx="1"/>
          </p:nvPr>
        </p:nvSpPr>
        <p:spPr>
          <a:xfrm>
            <a:off x="480122" y="1253400"/>
            <a:ext cx="11065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Adversarial Tactics, Techniques, and Common Knowledge (ATT&amp;CK) [2] is a knowledge base designed by MITRE corporation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ATT&amp;CK is a project aiming to describe attacks’ behaviors as well as their target platforms and provide a taxonomy for both offense and defense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1486"/>
          <a:stretch/>
        </p:blipFill>
        <p:spPr>
          <a:xfrm>
            <a:off x="2208811" y="3135085"/>
            <a:ext cx="7467153" cy="363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49b1a513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- CREME toolchain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13a49b1a513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983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CREME (Configuration, REproduction, Multi-dataset, and Evaluation)[3], an automated toolchain to generate a dataset and measure its quality and efficiency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Dataset types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Traffic flow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System log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Resource usage statistics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13a49b1a513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1700" y="1362125"/>
            <a:ext cx="4247450" cy="54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3a49b1a513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8950" y="4286250"/>
            <a:ext cx="3692749" cy="24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a19c36233_0_2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13a19c36233_0_2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Multi-source model vs. Single-source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Detection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execution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Multi-stage model vs. Single-stage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Detection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execution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d1fd421c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Notations (1/3)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7" name="Google Shape;227;g13d1fd421c4_0_0"/>
          <p:cNvGraphicFramePr/>
          <p:nvPr/>
        </p:nvGraphicFramePr>
        <p:xfrm>
          <a:off x="952500" y="154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{A01072E4-8565-4C7F-A95E-F715155CAB45}</a:tableStyleId>
              </a:tblPr>
              <a:tblGrid>
                <a:gridCol w="12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Datasource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 =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∨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∨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∪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∪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{1, 2, 3, …, n}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traffic datasource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endParaRPr sz="1400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r>
                        <a:rPr lang="en-US" sz="140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{(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US" sz="14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∈ [1,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}; </a:t>
                      </a:r>
                      <a:r>
                        <a:rPr lang="en-US" sz="14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number of network flows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logs datasource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endParaRPr sz="1400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{(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∈ [1,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]};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number of system logs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 statistics datasource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</a:t>
                      </a:r>
                      <a:endParaRPr sz="1400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</a:t>
                      </a:r>
                      <a:r>
                        <a:rPr lang="en-US" sz="140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{(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∈ [1,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]};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number of host statistics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</a:t>
                      </a: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{(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∈ [1,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]}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dataset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{(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40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∈ [1,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]}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input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∈ ℝ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n: number of features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 label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∈ [0,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number of predefined techniques, 0 is normal data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lifecycle types label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i="1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∈ [0,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number of predefined attack lifecycle types, 0 is normal data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48c0d55d0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Notations (2/3)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4" name="Google Shape;234;gf48c0d55d0_0_41"/>
          <p:cNvGraphicFramePr/>
          <p:nvPr/>
        </p:nvGraphicFramePr>
        <p:xfrm>
          <a:off x="952500" y="154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{A01072E4-8565-4C7F-A95E-F715155CAB45}</a:tableStyleId>
              </a:tblPr>
              <a:tblGrid>
                <a:gridCol w="12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 row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Pre-trained model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</a:t>
                      </a:r>
                      <a:endParaRPr sz="1400" i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saved model that was previously trained on the other related dataset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 model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400" i="1" u="none" strike="noStrike" cap="none"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Gather results from different classifier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 classifier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400" i="1" u="none" strike="noStrike" cap="none"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 model that classify the pre-defined ATT&amp;CK attack technique types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lifecycle classifier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 model that classify the pre-defined attack lifecycle types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Single-stage ML-IDS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</a:t>
                      </a:r>
                      <a:endParaRPr sz="1400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 model of 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single-stage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SS*</a:t>
                      </a:r>
                      <a:endParaRPr sz="1400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Multi-stage ML-IDS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 model of 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∧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multi-stage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MS*</a:t>
                      </a:r>
                      <a:endParaRPr sz="1400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i="1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Single-datasource ML-IDS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datasource of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⊕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⊕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single-datasource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SD*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Multi-datasource ML-IDS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datasource of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∧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2021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∧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multi-datasource model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MD*</a:t>
                      </a:r>
                      <a:endParaRPr sz="140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</a:t>
                      </a:r>
                      <a:r>
                        <a:rPr lang="en-US" sz="140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400" i="1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Macintosh PowerPoint</Application>
  <PresentationFormat>寬螢幕</PresentationFormat>
  <Paragraphs>226</Paragraphs>
  <Slides>21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Office 佈景主題</vt:lpstr>
      <vt:lpstr>Multi-stage Multi-datasource Stacked Learning for Attack Techniques and Lifecycles </vt:lpstr>
      <vt:lpstr>Outline</vt:lpstr>
      <vt:lpstr>Motivation</vt:lpstr>
      <vt:lpstr>Background - Network Security</vt:lpstr>
      <vt:lpstr>Background - ATT&amp;CK</vt:lpstr>
      <vt:lpstr>Background - CREME toolchain</vt:lpstr>
      <vt:lpstr>Issues</vt:lpstr>
      <vt:lpstr>Notations (1/3)</vt:lpstr>
      <vt:lpstr>Notations (2/3)</vt:lpstr>
      <vt:lpstr>Notations (3/3)</vt:lpstr>
      <vt:lpstr>Problem Statement - Overview</vt:lpstr>
      <vt:lpstr>Problem 1 - Performance Comparison between Different Classifier Structure Subproblem 1.1 - Single-stage and Multi-stage</vt:lpstr>
      <vt:lpstr>Problem 1 - Performance Comparison between Different Classifier Structure Subproblem 1.2 - Single-datasource and Multi-datasource</vt:lpstr>
      <vt:lpstr>Related Works</vt:lpstr>
      <vt:lpstr>Solution idea - overview</vt:lpstr>
      <vt:lpstr>Solution 1 - Classifier Structure of Different Combinations Sub-solution 1.1 - Single-stage Single-datasource Structure</vt:lpstr>
      <vt:lpstr>Solution 1 - Classifier Structure of Different Combinations Sub-solution 1.2 - Multi-stage Single-datasource Structure</vt:lpstr>
      <vt:lpstr>Solution 1 - Classifier Structure of Different Combinations Sub-solution 1.3 - Single-stage Multi-datasource Structure</vt:lpstr>
      <vt:lpstr>Solution 1 - Classifier Structure of Different Combinations Sub-solution 1.4 - Multi-stage Multi-datasource Structure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Multi-stage Multi-datasource Stacked Learning for Attack Techniques and Lifecycles </dc:title>
  <dc:creator>信一 楊</dc:creator>
  <cp:lastModifiedBy>Microsoft Office User</cp:lastModifiedBy>
  <cp:revision>1</cp:revision>
  <dcterms:created xsi:type="dcterms:W3CDTF">2022-04-07T14:02:14Z</dcterms:created>
  <dcterms:modified xsi:type="dcterms:W3CDTF">2022-08-10T22:39:01Z</dcterms:modified>
</cp:coreProperties>
</file>