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4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5559" y="3980708"/>
            <a:ext cx="7356881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9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171616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7161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171616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171616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700" y="1028700"/>
            <a:ext cx="542924" cy="5429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7286" y="1181324"/>
            <a:ext cx="180677" cy="2452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20051" y="2398510"/>
            <a:ext cx="144789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171616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1790" y="3239234"/>
            <a:ext cx="12044419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7161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45488"/>
            <a:ext cx="5873838" cy="5740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74673" y="1203366"/>
            <a:ext cx="1350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STUDIO</a:t>
            </a:r>
            <a:r>
              <a:rPr sz="1200" spc="-3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SHODWE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2227" y="2871633"/>
            <a:ext cx="1419225" cy="1419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92208" y="2185896"/>
            <a:ext cx="37826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80" dirty="0">
                <a:latin typeface="Lucida Sans Unicode"/>
                <a:cs typeface="Lucida Sans Unicode"/>
              </a:rPr>
              <a:t>S</a:t>
            </a:r>
            <a:r>
              <a:rPr sz="8000" spc="150" dirty="0">
                <a:latin typeface="Lucida Sans Unicode"/>
                <a:cs typeface="Lucida Sans Unicode"/>
              </a:rPr>
              <a:t>u</a:t>
            </a:r>
            <a:r>
              <a:rPr sz="8000" spc="365" dirty="0">
                <a:latin typeface="Lucida Sans Unicode"/>
                <a:cs typeface="Lucida Sans Unicode"/>
              </a:rPr>
              <a:t>d</a:t>
            </a:r>
            <a:r>
              <a:rPr sz="8000" spc="200" dirty="0">
                <a:latin typeface="Lucida Sans Unicode"/>
                <a:cs typeface="Lucida Sans Unicode"/>
              </a:rPr>
              <a:t>o</a:t>
            </a:r>
            <a:r>
              <a:rPr sz="8000" spc="-565" dirty="0">
                <a:latin typeface="Lucida Sans Unicode"/>
                <a:cs typeface="Lucida Sans Unicode"/>
              </a:rPr>
              <a:t>k</a:t>
            </a:r>
            <a:r>
              <a:rPr sz="8000" spc="155" dirty="0">
                <a:latin typeface="Lucida Sans Unicode"/>
                <a:cs typeface="Lucida Sans Unicode"/>
              </a:rPr>
              <a:t>u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3235" y="4738829"/>
            <a:ext cx="5023485" cy="29781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780"/>
              </a:spcBef>
            </a:pPr>
            <a:r>
              <a:rPr sz="330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Team</a:t>
            </a:r>
            <a:r>
              <a:rPr sz="3300" spc="-21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3300" spc="10" dirty="0">
                <a:solidFill>
                  <a:srgbClr val="171616"/>
                </a:solidFill>
                <a:latin typeface="Lucida Sans Unicode"/>
                <a:cs typeface="Lucida Sans Unicode"/>
              </a:rPr>
              <a:t>member</a:t>
            </a:r>
            <a:endParaRPr sz="3300">
              <a:latin typeface="Lucida Sans Unicode"/>
              <a:cs typeface="Lucida Sans Unicode"/>
            </a:endParaRPr>
          </a:p>
          <a:p>
            <a:pPr marL="54610" algn="ctr">
              <a:lnSpc>
                <a:spcPct val="100000"/>
              </a:lnSpc>
              <a:spcBef>
                <a:spcPts val="690"/>
              </a:spcBef>
            </a:pPr>
            <a:r>
              <a:rPr sz="3300" spc="30" dirty="0">
                <a:solidFill>
                  <a:srgbClr val="171616"/>
                </a:solidFill>
                <a:latin typeface="SimSun"/>
                <a:cs typeface="SimSun"/>
              </a:rPr>
              <a:t>資</a:t>
            </a:r>
            <a:r>
              <a:rPr sz="3300" spc="30" dirty="0">
                <a:solidFill>
                  <a:srgbClr val="171616"/>
                </a:solidFill>
                <a:latin typeface="Microsoft YaHei"/>
                <a:cs typeface="Microsoft YaHei"/>
              </a:rPr>
              <a:t>⼯</a:t>
            </a:r>
            <a:r>
              <a:rPr sz="3300" spc="35" dirty="0">
                <a:solidFill>
                  <a:srgbClr val="171616"/>
                </a:solidFill>
                <a:latin typeface="Microsoft YaHei"/>
                <a:cs typeface="Microsoft YaHei"/>
              </a:rPr>
              <a:t>⼆</a:t>
            </a:r>
            <a:r>
              <a:rPr sz="3300" spc="-114" dirty="0">
                <a:solidFill>
                  <a:srgbClr val="171616"/>
                </a:solidFill>
                <a:latin typeface="Microsoft YaHei"/>
                <a:cs typeface="Microsoft YaHei"/>
              </a:rPr>
              <a:t> </a:t>
            </a:r>
            <a:r>
              <a:rPr sz="3300" spc="-185" dirty="0">
                <a:solidFill>
                  <a:srgbClr val="171616"/>
                </a:solidFill>
                <a:latin typeface="Lucida Sans Unicode"/>
                <a:cs typeface="Lucida Sans Unicode"/>
              </a:rPr>
              <a:t>11050255</a:t>
            </a:r>
            <a:r>
              <a:rPr sz="3300" spc="-180" dirty="0">
                <a:solidFill>
                  <a:srgbClr val="171616"/>
                </a:solidFill>
                <a:latin typeface="Lucida Sans Unicode"/>
                <a:cs typeface="Lucida Sans Unicode"/>
              </a:rPr>
              <a:t>2 </a:t>
            </a:r>
            <a:r>
              <a:rPr sz="3300" spc="30" dirty="0">
                <a:solidFill>
                  <a:srgbClr val="171616"/>
                </a:solidFill>
                <a:latin typeface="SimSun"/>
                <a:cs typeface="SimSun"/>
              </a:rPr>
              <a:t>陳</a:t>
            </a:r>
            <a:r>
              <a:rPr sz="3300" spc="35" dirty="0">
                <a:solidFill>
                  <a:srgbClr val="171616"/>
                </a:solidFill>
                <a:latin typeface="Microsoft YaHei"/>
                <a:cs typeface="Microsoft YaHei"/>
              </a:rPr>
              <a:t>⽴</a:t>
            </a:r>
            <a:endParaRPr sz="3300">
              <a:latin typeface="Microsoft YaHei"/>
              <a:cs typeface="Microsoft YaHei"/>
            </a:endParaRPr>
          </a:p>
          <a:p>
            <a:pPr marR="46990" algn="ctr">
              <a:lnSpc>
                <a:spcPct val="100000"/>
              </a:lnSpc>
              <a:spcBef>
                <a:spcPts val="690"/>
              </a:spcBef>
            </a:pPr>
            <a:r>
              <a:rPr sz="3300" spc="30" dirty="0">
                <a:solidFill>
                  <a:srgbClr val="171616"/>
                </a:solidFill>
                <a:latin typeface="SimSun"/>
                <a:cs typeface="SimSun"/>
              </a:rPr>
              <a:t>資</a:t>
            </a:r>
            <a:r>
              <a:rPr sz="3300" spc="30" dirty="0">
                <a:solidFill>
                  <a:srgbClr val="171616"/>
                </a:solidFill>
                <a:latin typeface="Microsoft YaHei"/>
                <a:cs typeface="Microsoft YaHei"/>
              </a:rPr>
              <a:t>⼯</a:t>
            </a:r>
            <a:r>
              <a:rPr sz="3300" spc="35" dirty="0">
                <a:solidFill>
                  <a:srgbClr val="171616"/>
                </a:solidFill>
                <a:latin typeface="Microsoft YaHei"/>
                <a:cs typeface="Microsoft YaHei"/>
              </a:rPr>
              <a:t>⼆</a:t>
            </a:r>
            <a:r>
              <a:rPr sz="3300" spc="-114" dirty="0">
                <a:solidFill>
                  <a:srgbClr val="171616"/>
                </a:solidFill>
                <a:latin typeface="Microsoft YaHei"/>
                <a:cs typeface="Microsoft YaHei"/>
              </a:rPr>
              <a:t> </a:t>
            </a:r>
            <a:r>
              <a:rPr sz="3300" spc="-185" dirty="0">
                <a:solidFill>
                  <a:srgbClr val="171616"/>
                </a:solidFill>
                <a:latin typeface="Lucida Sans Unicode"/>
                <a:cs typeface="Lucida Sans Unicode"/>
              </a:rPr>
              <a:t>11050257</a:t>
            </a:r>
            <a:r>
              <a:rPr sz="3300" spc="-180" dirty="0">
                <a:solidFill>
                  <a:srgbClr val="171616"/>
                </a:solidFill>
                <a:latin typeface="Lucida Sans Unicode"/>
                <a:cs typeface="Lucida Sans Unicode"/>
              </a:rPr>
              <a:t>0 </a:t>
            </a:r>
            <a:r>
              <a:rPr sz="3300" spc="30" dirty="0">
                <a:solidFill>
                  <a:srgbClr val="171616"/>
                </a:solidFill>
                <a:latin typeface="SimSun"/>
                <a:cs typeface="SimSun"/>
              </a:rPr>
              <a:t>廖健</a:t>
            </a:r>
            <a:r>
              <a:rPr sz="3300" spc="35" dirty="0">
                <a:solidFill>
                  <a:srgbClr val="171616"/>
                </a:solidFill>
                <a:latin typeface="SimSun"/>
                <a:cs typeface="SimSun"/>
              </a:rPr>
              <a:t>揚</a:t>
            </a:r>
            <a:endParaRPr sz="3300">
              <a:latin typeface="SimSun"/>
              <a:cs typeface="SimSun"/>
            </a:endParaRPr>
          </a:p>
          <a:p>
            <a:pPr marL="54610" algn="ctr">
              <a:lnSpc>
                <a:spcPct val="100000"/>
              </a:lnSpc>
              <a:spcBef>
                <a:spcPts val="690"/>
              </a:spcBef>
            </a:pPr>
            <a:r>
              <a:rPr sz="3300" spc="30" dirty="0">
                <a:solidFill>
                  <a:srgbClr val="171616"/>
                </a:solidFill>
                <a:latin typeface="SimSun"/>
                <a:cs typeface="SimSun"/>
              </a:rPr>
              <a:t>資管</a:t>
            </a:r>
            <a:r>
              <a:rPr sz="3300" spc="35" dirty="0">
                <a:solidFill>
                  <a:srgbClr val="171616"/>
                </a:solidFill>
                <a:latin typeface="Microsoft YaHei"/>
                <a:cs typeface="Microsoft YaHei"/>
              </a:rPr>
              <a:t>⼆</a:t>
            </a:r>
            <a:r>
              <a:rPr sz="3300" spc="-114" dirty="0">
                <a:solidFill>
                  <a:srgbClr val="171616"/>
                </a:solidFill>
                <a:latin typeface="Microsoft YaHei"/>
                <a:cs typeface="Microsoft YaHei"/>
              </a:rPr>
              <a:t> </a:t>
            </a:r>
            <a:r>
              <a:rPr sz="3300" spc="-185" dirty="0">
                <a:solidFill>
                  <a:srgbClr val="171616"/>
                </a:solidFill>
                <a:latin typeface="Lucida Sans Unicode"/>
                <a:cs typeface="Lucida Sans Unicode"/>
              </a:rPr>
              <a:t>11040355</a:t>
            </a:r>
            <a:r>
              <a:rPr sz="3300" spc="-180" dirty="0">
                <a:solidFill>
                  <a:srgbClr val="171616"/>
                </a:solidFill>
                <a:latin typeface="Lucida Sans Unicode"/>
                <a:cs typeface="Lucida Sans Unicode"/>
              </a:rPr>
              <a:t>0 </a:t>
            </a:r>
            <a:r>
              <a:rPr sz="3300" spc="30" dirty="0">
                <a:solidFill>
                  <a:srgbClr val="171616"/>
                </a:solidFill>
                <a:latin typeface="SimSun"/>
                <a:cs typeface="SimSun"/>
              </a:rPr>
              <a:t>呂學</a:t>
            </a:r>
            <a:r>
              <a:rPr sz="3300" spc="35" dirty="0">
                <a:solidFill>
                  <a:srgbClr val="171616"/>
                </a:solidFill>
                <a:latin typeface="SimSun"/>
                <a:cs typeface="SimSun"/>
              </a:rPr>
              <a:t>宇</a:t>
            </a:r>
            <a:endParaRPr sz="3300">
              <a:latin typeface="SimSun"/>
              <a:cs typeface="SimSun"/>
            </a:endParaRPr>
          </a:p>
          <a:p>
            <a:pPr marL="54610" algn="ctr">
              <a:lnSpc>
                <a:spcPct val="100000"/>
              </a:lnSpc>
              <a:spcBef>
                <a:spcPts val="690"/>
              </a:spcBef>
            </a:pPr>
            <a:r>
              <a:rPr sz="3300" spc="30" dirty="0">
                <a:solidFill>
                  <a:srgbClr val="171616"/>
                </a:solidFill>
                <a:latin typeface="SimSun"/>
                <a:cs typeface="SimSun"/>
              </a:rPr>
              <a:t>資管</a:t>
            </a:r>
            <a:r>
              <a:rPr sz="3300" spc="35" dirty="0">
                <a:solidFill>
                  <a:srgbClr val="171616"/>
                </a:solidFill>
                <a:latin typeface="Microsoft YaHei"/>
                <a:cs typeface="Microsoft YaHei"/>
              </a:rPr>
              <a:t>⼆</a:t>
            </a:r>
            <a:r>
              <a:rPr sz="3300" spc="-114" dirty="0">
                <a:solidFill>
                  <a:srgbClr val="171616"/>
                </a:solidFill>
                <a:latin typeface="Microsoft YaHei"/>
                <a:cs typeface="Microsoft YaHei"/>
              </a:rPr>
              <a:t> </a:t>
            </a:r>
            <a:r>
              <a:rPr sz="3300" spc="-185" dirty="0">
                <a:solidFill>
                  <a:srgbClr val="171616"/>
                </a:solidFill>
                <a:latin typeface="Lucida Sans Unicode"/>
                <a:cs typeface="Lucida Sans Unicode"/>
              </a:rPr>
              <a:t>11040355</a:t>
            </a:r>
            <a:r>
              <a:rPr sz="3300" spc="-180" dirty="0">
                <a:solidFill>
                  <a:srgbClr val="171616"/>
                </a:solidFill>
                <a:latin typeface="Lucida Sans Unicode"/>
                <a:cs typeface="Lucida Sans Unicode"/>
              </a:rPr>
              <a:t>2 </a:t>
            </a:r>
            <a:r>
              <a:rPr sz="3300" spc="30" dirty="0">
                <a:solidFill>
                  <a:srgbClr val="171616"/>
                </a:solidFill>
                <a:latin typeface="SimSun"/>
                <a:cs typeface="SimSun"/>
              </a:rPr>
              <a:t>王</a:t>
            </a:r>
            <a:r>
              <a:rPr sz="3300" spc="30" dirty="0">
                <a:solidFill>
                  <a:srgbClr val="171616"/>
                </a:solidFill>
                <a:latin typeface="Microsoft YaHei"/>
                <a:cs typeface="Microsoft YaHei"/>
              </a:rPr>
              <a:t>冠</a:t>
            </a:r>
            <a:r>
              <a:rPr sz="3300" spc="35" dirty="0">
                <a:solidFill>
                  <a:srgbClr val="171616"/>
                </a:solidFill>
                <a:latin typeface="SimSun"/>
                <a:cs typeface="SimSun"/>
              </a:rPr>
              <a:t>程</a:t>
            </a:r>
            <a:endParaRPr sz="3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673" y="1203368"/>
            <a:ext cx="1350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STUDIO</a:t>
            </a:r>
            <a:r>
              <a:rPr sz="1200" spc="-3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SHODWE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8259" y="4230522"/>
            <a:ext cx="1447800" cy="144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27466" y="4668754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300" b="1" spc="6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8259" y="6860932"/>
            <a:ext cx="1447800" cy="1447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27466" y="7299165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300" b="1" spc="6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1181" y="4230522"/>
            <a:ext cx="1447800" cy="144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99115" y="4983840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99115" y="5260065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99115" y="5536290"/>
            <a:ext cx="66675" cy="66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99115" y="5812515"/>
            <a:ext cx="66675" cy="666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543540" y="4375579"/>
            <a:ext cx="2199640" cy="158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56E1A"/>
                </a:solidFill>
                <a:latin typeface="SimSun"/>
                <a:cs typeface="SimSun"/>
              </a:rPr>
              <a:t>廖健</a:t>
            </a:r>
            <a:r>
              <a:rPr sz="2000" dirty="0">
                <a:solidFill>
                  <a:srgbClr val="F56E1A"/>
                </a:solidFill>
                <a:latin typeface="SimSun"/>
                <a:cs typeface="SimSun"/>
              </a:rPr>
              <a:t>揚</a:t>
            </a:r>
            <a:r>
              <a:rPr sz="2000" spc="-484" dirty="0">
                <a:solidFill>
                  <a:srgbClr val="F56E1A"/>
                </a:solidFill>
                <a:latin typeface="SimSun"/>
                <a:cs typeface="SimSun"/>
              </a:rPr>
              <a:t> </a:t>
            </a:r>
            <a:r>
              <a:rPr sz="2000" b="1" spc="20" dirty="0">
                <a:solidFill>
                  <a:srgbClr val="F56E1A"/>
                </a:solidFill>
                <a:latin typeface="Arial"/>
                <a:cs typeface="Arial"/>
              </a:rPr>
              <a:t>25%</a:t>
            </a:r>
            <a:endParaRPr sz="2000">
              <a:latin typeface="Arial"/>
              <a:cs typeface="Arial"/>
            </a:endParaRPr>
          </a:p>
          <a:p>
            <a:pPr marL="357505" marR="5080">
              <a:lnSpc>
                <a:spcPct val="113300"/>
              </a:lnSpc>
              <a:spcBef>
                <a:spcPts val="1185"/>
              </a:spcBef>
            </a:pP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隨機選難度和題</a:t>
            </a:r>
            <a:r>
              <a:rPr sz="1600" dirty="0">
                <a:solidFill>
                  <a:srgbClr val="171616"/>
                </a:solidFill>
                <a:latin typeface="Microsoft YaHei"/>
                <a:cs typeface="Microsoft YaHei"/>
              </a:rPr>
              <a:t>⽬ </a:t>
            </a:r>
            <a:r>
              <a:rPr sz="1600" spc="5" dirty="0">
                <a:solidFill>
                  <a:srgbClr val="171616"/>
                </a:solidFill>
                <a:latin typeface="Microsoft YaHei"/>
                <a:cs typeface="Microsoft YaHei"/>
              </a:rPr>
              <a:t> 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根據難度初始化題</a:t>
            </a:r>
            <a:r>
              <a:rPr sz="1600" dirty="0">
                <a:solidFill>
                  <a:srgbClr val="171616"/>
                </a:solidFill>
                <a:latin typeface="Microsoft YaHei"/>
                <a:cs typeface="Microsoft YaHei"/>
              </a:rPr>
              <a:t>⽬  </a:t>
            </a:r>
            <a:r>
              <a:rPr sz="16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PPT</a:t>
            </a:r>
            <a:r>
              <a:rPr sz="1600" spc="-10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Lucida Sans Unicode"/>
                <a:cs typeface="Lucida Sans Unicode"/>
              </a:rPr>
              <a:t>&amp;</a:t>
            </a:r>
            <a:r>
              <a:rPr sz="1600" spc="-10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word</a:t>
            </a:r>
            <a:endParaRPr sz="1600">
              <a:latin typeface="Lucida Sans Unicode"/>
              <a:cs typeface="Lucida Sans Unicode"/>
            </a:endParaRPr>
          </a:p>
          <a:p>
            <a:pPr marL="35750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報</a:t>
            </a:r>
            <a:r>
              <a:rPr sz="1600" dirty="0">
                <a:solidFill>
                  <a:srgbClr val="171616"/>
                </a:solidFill>
                <a:latin typeface="SimSun"/>
                <a:cs typeface="SimSun"/>
              </a:rPr>
              <a:t>告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00389" y="4668754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300" b="1" spc="6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1181" y="6860932"/>
            <a:ext cx="1447800" cy="1447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99115" y="7614253"/>
            <a:ext cx="66675" cy="666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99115" y="7890478"/>
            <a:ext cx="66675" cy="666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99115" y="8166702"/>
            <a:ext cx="66675" cy="666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99115" y="8442927"/>
            <a:ext cx="66675" cy="666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543540" y="7005991"/>
            <a:ext cx="1793239" cy="158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56E1A"/>
                </a:solidFill>
                <a:latin typeface="SimSun"/>
                <a:cs typeface="SimSun"/>
              </a:rPr>
              <a:t>王冠</a:t>
            </a:r>
            <a:r>
              <a:rPr sz="2000" dirty="0">
                <a:solidFill>
                  <a:srgbClr val="F56E1A"/>
                </a:solidFill>
                <a:latin typeface="SimSun"/>
                <a:cs typeface="SimSun"/>
              </a:rPr>
              <a:t>程</a:t>
            </a:r>
            <a:r>
              <a:rPr sz="2000" spc="-484" dirty="0">
                <a:solidFill>
                  <a:srgbClr val="F56E1A"/>
                </a:solidFill>
                <a:latin typeface="SimSun"/>
                <a:cs typeface="SimSun"/>
              </a:rPr>
              <a:t> </a:t>
            </a:r>
            <a:r>
              <a:rPr sz="2000" b="1" spc="20" dirty="0">
                <a:solidFill>
                  <a:srgbClr val="F56E1A"/>
                </a:solidFill>
                <a:latin typeface="Arial"/>
                <a:cs typeface="Arial"/>
              </a:rPr>
              <a:t>25%</a:t>
            </a:r>
            <a:endParaRPr sz="2000">
              <a:latin typeface="Arial"/>
              <a:cs typeface="Arial"/>
            </a:endParaRPr>
          </a:p>
          <a:p>
            <a:pPr marL="357505" marR="5080">
              <a:lnSpc>
                <a:spcPct val="113300"/>
              </a:lnSpc>
              <a:spcBef>
                <a:spcPts val="1185"/>
              </a:spcBef>
            </a:pP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答案判斷演算</a:t>
            </a:r>
            <a:r>
              <a:rPr sz="1600" dirty="0">
                <a:solidFill>
                  <a:srgbClr val="171616"/>
                </a:solidFill>
                <a:latin typeface="SimSun"/>
                <a:cs typeface="SimSun"/>
              </a:rPr>
              <a:t>法 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結束通關畫</a:t>
            </a:r>
            <a:r>
              <a:rPr sz="1600" dirty="0">
                <a:solidFill>
                  <a:srgbClr val="171616"/>
                </a:solidFill>
                <a:latin typeface="Microsoft YaHei"/>
                <a:cs typeface="Microsoft YaHei"/>
              </a:rPr>
              <a:t>⾯ </a:t>
            </a:r>
            <a:r>
              <a:rPr sz="1600" spc="5" dirty="0">
                <a:solidFill>
                  <a:srgbClr val="171616"/>
                </a:solidFill>
                <a:latin typeface="Microsoft YaHei"/>
                <a:cs typeface="Microsoft YaHei"/>
              </a:rPr>
              <a:t> 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結束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失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敗畫</a:t>
            </a:r>
            <a:r>
              <a:rPr sz="1600" dirty="0">
                <a:solidFill>
                  <a:srgbClr val="171616"/>
                </a:solidFill>
                <a:latin typeface="Microsoft YaHei"/>
                <a:cs typeface="Microsoft YaHei"/>
              </a:rPr>
              <a:t>⾯ </a:t>
            </a:r>
            <a:r>
              <a:rPr sz="16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PPT</a:t>
            </a:r>
            <a:r>
              <a:rPr sz="16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Lucida Sans Unicode"/>
                <a:cs typeface="Lucida Sans Unicode"/>
              </a:rPr>
              <a:t>&amp;</a:t>
            </a:r>
            <a:r>
              <a:rPr sz="16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word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00389" y="7299165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300" b="1" spc="6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3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</a:t>
            </a:r>
            <a:r>
              <a:rPr dirty="0">
                <a:latin typeface="Microsoft YaHei"/>
                <a:cs typeface="Microsoft YaHei"/>
              </a:rPr>
              <a:t>⼯</a:t>
            </a: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6193" y="7614253"/>
            <a:ext cx="66675" cy="666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6193" y="7890478"/>
            <a:ext cx="66675" cy="6667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6193" y="8166702"/>
            <a:ext cx="66675" cy="6667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6193" y="8442927"/>
            <a:ext cx="66675" cy="6667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6193" y="8995377"/>
            <a:ext cx="66675" cy="6667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6193" y="9271602"/>
            <a:ext cx="66675" cy="6667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670618" y="7005991"/>
            <a:ext cx="4852670" cy="241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56E1A"/>
                </a:solidFill>
                <a:latin typeface="SimSun"/>
                <a:cs typeface="SimSun"/>
              </a:rPr>
              <a:t>呂學</a:t>
            </a:r>
            <a:r>
              <a:rPr sz="2000" dirty="0">
                <a:solidFill>
                  <a:srgbClr val="F56E1A"/>
                </a:solidFill>
                <a:latin typeface="SimSun"/>
                <a:cs typeface="SimSun"/>
              </a:rPr>
              <a:t>宇</a:t>
            </a:r>
            <a:r>
              <a:rPr sz="2000" spc="-484" dirty="0">
                <a:solidFill>
                  <a:srgbClr val="F56E1A"/>
                </a:solidFill>
                <a:latin typeface="SimSun"/>
                <a:cs typeface="SimSun"/>
              </a:rPr>
              <a:t> </a:t>
            </a:r>
            <a:r>
              <a:rPr sz="2000" b="1" spc="20" dirty="0">
                <a:solidFill>
                  <a:srgbClr val="F56E1A"/>
                </a:solidFill>
                <a:latin typeface="Arial"/>
                <a:cs typeface="Arial"/>
              </a:rPr>
              <a:t>25%</a:t>
            </a:r>
            <a:endParaRPr sz="2000">
              <a:latin typeface="Arial"/>
              <a:cs typeface="Arial"/>
            </a:endParaRPr>
          </a:p>
          <a:p>
            <a:pPr marL="357505" marR="912494">
              <a:lnSpc>
                <a:spcPct val="113300"/>
              </a:lnSpc>
              <a:spcBef>
                <a:spcPts val="1185"/>
              </a:spcBef>
            </a:pP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輸出題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⽬</a:t>
            </a:r>
            <a:r>
              <a:rPr sz="160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(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藍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⽩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底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⾊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、使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⽤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者輸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⼊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為紅字</a:t>
            </a:r>
            <a:r>
              <a:rPr sz="160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) 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畫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⾯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、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⻆⾊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設</a:t>
            </a:r>
            <a:r>
              <a:rPr sz="1600" dirty="0">
                <a:solidFill>
                  <a:srgbClr val="171616"/>
                </a:solidFill>
                <a:latin typeface="SimSun"/>
                <a:cs typeface="SimSun"/>
              </a:rPr>
              <a:t>計</a:t>
            </a:r>
            <a:endParaRPr sz="1600">
              <a:latin typeface="SimSun"/>
              <a:cs typeface="SimSun"/>
            </a:endParaRPr>
          </a:p>
          <a:p>
            <a:pPr marL="35750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遊戲流程設</a:t>
            </a:r>
            <a:r>
              <a:rPr sz="1600" dirty="0">
                <a:solidFill>
                  <a:srgbClr val="171616"/>
                </a:solidFill>
                <a:latin typeface="SimSun"/>
                <a:cs typeface="SimSun"/>
              </a:rPr>
              <a:t>計</a:t>
            </a:r>
            <a:endParaRPr sz="1600">
              <a:latin typeface="SimSun"/>
              <a:cs typeface="SimSun"/>
            </a:endParaRPr>
          </a:p>
          <a:p>
            <a:pPr marL="357505" marR="5080">
              <a:lnSpc>
                <a:spcPct val="113300"/>
              </a:lnSpc>
            </a:pP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各式彩蛋</a:t>
            </a:r>
            <a:r>
              <a:rPr sz="1600" spc="-55" dirty="0">
                <a:solidFill>
                  <a:srgbClr val="171616"/>
                </a:solidFill>
                <a:latin typeface="Lucida Sans Unicode"/>
                <a:cs typeface="Lucida Sans Unicode"/>
              </a:rPr>
              <a:t>(magic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、菜雞帽、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⻆⾊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變換、多次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失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敗</a:t>
            </a:r>
            <a:r>
              <a:rPr sz="1600" dirty="0">
                <a:solidFill>
                  <a:srgbClr val="171616"/>
                </a:solidFill>
                <a:latin typeface="SimSun"/>
                <a:cs typeface="SimSun"/>
              </a:rPr>
              <a:t>、 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彩蛋提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⽰</a:t>
            </a:r>
            <a:r>
              <a:rPr sz="160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)</a:t>
            </a:r>
            <a:endParaRPr sz="1600">
              <a:latin typeface="Lucida Sans Unicode"/>
              <a:cs typeface="Lucida Sans Unicode"/>
            </a:endParaRPr>
          </a:p>
          <a:p>
            <a:pPr marL="357505" marR="3147060">
              <a:lnSpc>
                <a:spcPct val="113300"/>
              </a:lnSpc>
            </a:pP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例外判斷</a:t>
            </a:r>
            <a:r>
              <a:rPr sz="160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(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滑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⿏</a:t>
            </a:r>
            <a:r>
              <a:rPr sz="160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)  </a:t>
            </a:r>
            <a:r>
              <a:rPr sz="16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PPT</a:t>
            </a:r>
            <a:r>
              <a:rPr sz="1600" spc="2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Lucida Sans Unicode"/>
                <a:cs typeface="Lucida Sans Unicode"/>
              </a:rPr>
              <a:t>&amp;</a:t>
            </a:r>
            <a:r>
              <a:rPr sz="16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word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32549" y="4983840"/>
            <a:ext cx="66675" cy="6667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32549" y="5260065"/>
            <a:ext cx="66675" cy="6667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32549" y="5536290"/>
            <a:ext cx="66675" cy="6667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32549" y="5812515"/>
            <a:ext cx="66675" cy="6667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32549" y="6088740"/>
            <a:ext cx="66675" cy="6667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670618" y="4375579"/>
            <a:ext cx="3931285" cy="186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56E1A"/>
                </a:solidFill>
                <a:latin typeface="SimSun"/>
                <a:cs typeface="SimSun"/>
              </a:rPr>
              <a:t>陳</a:t>
            </a:r>
            <a:r>
              <a:rPr sz="2000" dirty="0">
                <a:solidFill>
                  <a:srgbClr val="F56E1A"/>
                </a:solidFill>
                <a:latin typeface="Microsoft YaHei"/>
                <a:cs typeface="Microsoft YaHei"/>
              </a:rPr>
              <a:t>⽴</a:t>
            </a:r>
            <a:r>
              <a:rPr sz="2000" spc="-114" dirty="0">
                <a:solidFill>
                  <a:srgbClr val="F56E1A"/>
                </a:solidFill>
                <a:latin typeface="Microsoft YaHei"/>
                <a:cs typeface="Microsoft YaHei"/>
              </a:rPr>
              <a:t> </a:t>
            </a:r>
            <a:r>
              <a:rPr sz="2000" b="1" spc="20" dirty="0">
                <a:solidFill>
                  <a:srgbClr val="F56E1A"/>
                </a:solidFill>
                <a:latin typeface="Arial"/>
                <a:cs typeface="Arial"/>
              </a:rPr>
              <a:t>25%</a:t>
            </a:r>
            <a:endParaRPr sz="2000">
              <a:latin typeface="Arial"/>
              <a:cs typeface="Arial"/>
            </a:endParaRPr>
          </a:p>
          <a:p>
            <a:pPr marL="464184">
              <a:lnSpc>
                <a:spcPct val="100000"/>
              </a:lnSpc>
              <a:spcBef>
                <a:spcPts val="1440"/>
              </a:spcBef>
            </a:pP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鍵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盤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輸</a:t>
            </a:r>
            <a:r>
              <a:rPr sz="1600" dirty="0">
                <a:solidFill>
                  <a:srgbClr val="171616"/>
                </a:solidFill>
                <a:latin typeface="Microsoft YaHei"/>
                <a:cs typeface="Microsoft YaHei"/>
              </a:rPr>
              <a:t>⼊</a:t>
            </a:r>
            <a:endParaRPr sz="1600">
              <a:latin typeface="Microsoft YaHei"/>
              <a:cs typeface="Microsoft YaHei"/>
            </a:endParaRPr>
          </a:p>
          <a:p>
            <a:pPr marL="464184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遊戲起始畫</a:t>
            </a:r>
            <a:r>
              <a:rPr sz="1600" dirty="0">
                <a:solidFill>
                  <a:srgbClr val="171616"/>
                </a:solidFill>
                <a:latin typeface="Microsoft YaHei"/>
                <a:cs typeface="Microsoft YaHei"/>
              </a:rPr>
              <a:t>⾯</a:t>
            </a:r>
            <a:endParaRPr sz="1600">
              <a:latin typeface="Microsoft YaHei"/>
              <a:cs typeface="Microsoft YaHei"/>
            </a:endParaRPr>
          </a:p>
          <a:p>
            <a:pPr marL="464184" marR="5080">
              <a:lnSpc>
                <a:spcPct val="113300"/>
              </a:lnSpc>
            </a:pP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檢查輸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⼊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是否為數字並位於可編輯位</a:t>
            </a:r>
            <a:r>
              <a:rPr sz="1600" dirty="0">
                <a:solidFill>
                  <a:srgbClr val="171616"/>
                </a:solidFill>
                <a:latin typeface="SimSun"/>
                <a:cs typeface="SimSun"/>
              </a:rPr>
              <a:t>置 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滑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⿏</a:t>
            </a:r>
            <a:r>
              <a:rPr sz="1600" spc="-5" dirty="0">
                <a:solidFill>
                  <a:srgbClr val="171616"/>
                </a:solidFill>
                <a:latin typeface="SimSun"/>
                <a:cs typeface="SimSun"/>
              </a:rPr>
              <a:t>點擊指定輸</a:t>
            </a:r>
            <a:r>
              <a:rPr sz="1600" spc="-5" dirty="0">
                <a:solidFill>
                  <a:srgbClr val="171616"/>
                </a:solidFill>
                <a:latin typeface="Microsoft YaHei"/>
                <a:cs typeface="Microsoft YaHei"/>
              </a:rPr>
              <a:t>⼊</a:t>
            </a:r>
            <a:r>
              <a:rPr sz="160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coord</a:t>
            </a:r>
            <a:endParaRPr sz="1600">
              <a:latin typeface="Lucida Sans Unicode"/>
              <a:cs typeface="Lucida Sans Unicode"/>
            </a:endParaRPr>
          </a:p>
          <a:p>
            <a:pPr marL="464184">
              <a:lnSpc>
                <a:spcPct val="100000"/>
              </a:lnSpc>
              <a:spcBef>
                <a:spcPts val="254"/>
              </a:spcBef>
            </a:pP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word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1"/>
            <a:ext cx="542925" cy="542925"/>
            <a:chOff x="1028700" y="1028701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1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74673" y="1203366"/>
            <a:ext cx="1350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STUDIO</a:t>
            </a:r>
            <a:r>
              <a:rPr sz="1200" spc="-3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SHODWE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7875" y="1883551"/>
            <a:ext cx="21590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流程</a:t>
            </a:r>
            <a:r>
              <a:rPr dirty="0"/>
              <a:t>圖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625"/>
              </a:spcBef>
            </a:pPr>
            <a:r>
              <a:rPr spc="-5" dirty="0"/>
              <a:t>Main</a:t>
            </a:r>
            <a:r>
              <a:rPr spc="-210" dirty="0"/>
              <a:t> </a:t>
            </a:r>
            <a:r>
              <a:rPr spc="-25" dirty="0"/>
              <a:t>PROC</a:t>
            </a:r>
          </a:p>
          <a:p>
            <a:pPr marL="1049655" indent="-357505">
              <a:lnSpc>
                <a:spcPct val="100000"/>
              </a:lnSpc>
              <a:spcBef>
                <a:spcPts val="525"/>
              </a:spcBef>
              <a:buFont typeface="Lucida Sans Unicode"/>
              <a:buAutoNum type="arabicPeriod"/>
              <a:tabLst>
                <a:tab pos="1050925" algn="l"/>
              </a:tabLst>
            </a:pPr>
            <a:r>
              <a:rPr spc="-5" dirty="0">
                <a:latin typeface="SimSun"/>
                <a:cs typeface="SimSun"/>
              </a:rPr>
              <a:t>顯</a:t>
            </a:r>
            <a:r>
              <a:rPr spc="-5" dirty="0">
                <a:latin typeface="Microsoft YaHei"/>
                <a:cs typeface="Microsoft YaHei"/>
              </a:rPr>
              <a:t>⽰</a:t>
            </a:r>
            <a:r>
              <a:rPr spc="-5" dirty="0">
                <a:latin typeface="SimSun"/>
                <a:cs typeface="SimSun"/>
              </a:rPr>
              <a:t>選單，讓使</a:t>
            </a:r>
            <a:r>
              <a:rPr spc="-5" dirty="0">
                <a:latin typeface="Microsoft YaHei"/>
                <a:cs typeface="Microsoft YaHei"/>
              </a:rPr>
              <a:t>⽤</a:t>
            </a:r>
            <a:r>
              <a:rPr spc="-5" dirty="0">
                <a:latin typeface="SimSun"/>
                <a:cs typeface="SimSun"/>
              </a:rPr>
              <a:t>者選擇難</a:t>
            </a:r>
            <a:r>
              <a:rPr dirty="0">
                <a:latin typeface="SimSun"/>
                <a:cs typeface="SimSun"/>
              </a:rPr>
              <a:t>度</a:t>
            </a:r>
          </a:p>
          <a:p>
            <a:pPr marL="1049655" indent="-357505">
              <a:lnSpc>
                <a:spcPct val="100000"/>
              </a:lnSpc>
              <a:spcBef>
                <a:spcPts val="525"/>
              </a:spcBef>
              <a:buFont typeface="Lucida Sans Unicode"/>
              <a:buAutoNum type="arabicPeriod"/>
              <a:tabLst>
                <a:tab pos="1050925" algn="l"/>
              </a:tabLst>
            </a:pPr>
            <a:r>
              <a:rPr spc="-5" dirty="0">
                <a:latin typeface="SimSun"/>
                <a:cs typeface="SimSun"/>
              </a:rPr>
              <a:t>初始化遊戲問</a:t>
            </a:r>
            <a:r>
              <a:rPr dirty="0">
                <a:latin typeface="SimSun"/>
                <a:cs typeface="SimSun"/>
              </a:rPr>
              <a:t>題</a:t>
            </a:r>
          </a:p>
          <a:p>
            <a:pPr marL="1049655" indent="-357505">
              <a:lnSpc>
                <a:spcPct val="100000"/>
              </a:lnSpc>
              <a:spcBef>
                <a:spcPts val="525"/>
              </a:spcBef>
              <a:buFont typeface="Lucida Sans Unicode"/>
              <a:buAutoNum type="arabicPeriod"/>
              <a:tabLst>
                <a:tab pos="1050925" algn="l"/>
              </a:tabLst>
            </a:pPr>
            <a:r>
              <a:rPr spc="-5" dirty="0">
                <a:latin typeface="SimSun"/>
                <a:cs typeface="SimSun"/>
              </a:rPr>
              <a:t>進</a:t>
            </a:r>
            <a:r>
              <a:rPr spc="-5" dirty="0">
                <a:latin typeface="Microsoft YaHei"/>
                <a:cs typeface="Microsoft YaHei"/>
              </a:rPr>
              <a:t>⼊</a:t>
            </a:r>
            <a:r>
              <a:rPr spc="-5" dirty="0">
                <a:latin typeface="SimSun"/>
                <a:cs typeface="SimSun"/>
              </a:rPr>
              <a:t>主迴</a:t>
            </a:r>
            <a:r>
              <a:rPr dirty="0">
                <a:latin typeface="SimSun"/>
                <a:cs typeface="SimSun"/>
              </a:rPr>
              <a:t>圈</a:t>
            </a:r>
          </a:p>
          <a:p>
            <a:pPr marL="1049655" indent="-357505">
              <a:lnSpc>
                <a:spcPct val="100000"/>
              </a:lnSpc>
              <a:spcBef>
                <a:spcPts val="525"/>
              </a:spcBef>
              <a:buFont typeface="Lucida Sans Unicode"/>
              <a:buAutoNum type="arabicPeriod"/>
              <a:tabLst>
                <a:tab pos="1050925" algn="l"/>
              </a:tabLst>
            </a:pPr>
            <a:r>
              <a:rPr spc="-5" dirty="0">
                <a:latin typeface="SimSun"/>
                <a:cs typeface="SimSun"/>
              </a:rPr>
              <a:t>顯</a:t>
            </a:r>
            <a:r>
              <a:rPr spc="-5" dirty="0">
                <a:latin typeface="Microsoft YaHei"/>
                <a:cs typeface="Microsoft YaHei"/>
              </a:rPr>
              <a:t>⽰</a:t>
            </a:r>
            <a:r>
              <a:rPr spc="-5" dirty="0">
                <a:latin typeface="SimSun"/>
                <a:cs typeface="SimSun"/>
              </a:rPr>
              <a:t>當前遊戲問題和使</a:t>
            </a:r>
            <a:r>
              <a:rPr spc="-5" dirty="0">
                <a:latin typeface="Microsoft YaHei"/>
                <a:cs typeface="Microsoft YaHei"/>
              </a:rPr>
              <a:t>⽤</a:t>
            </a:r>
            <a:r>
              <a:rPr spc="-5" dirty="0">
                <a:latin typeface="SimSun"/>
                <a:cs typeface="SimSun"/>
              </a:rPr>
              <a:t>者</a:t>
            </a:r>
            <a:r>
              <a:rPr spc="-5" dirty="0">
                <a:latin typeface="Microsoft YaHei"/>
                <a:cs typeface="Microsoft YaHei"/>
              </a:rPr>
              <a:t>的</a:t>
            </a:r>
            <a:r>
              <a:rPr spc="-5" dirty="0">
                <a:latin typeface="SimSun"/>
                <a:cs typeface="SimSun"/>
              </a:rPr>
              <a:t>回</a:t>
            </a:r>
            <a:r>
              <a:rPr dirty="0">
                <a:latin typeface="SimSun"/>
                <a:cs typeface="SimSun"/>
              </a:rPr>
              <a:t>答</a:t>
            </a:r>
          </a:p>
          <a:p>
            <a:pPr marL="1049655" indent="-357505">
              <a:lnSpc>
                <a:spcPct val="100000"/>
              </a:lnSpc>
              <a:spcBef>
                <a:spcPts val="525"/>
              </a:spcBef>
              <a:buFont typeface="Lucida Sans Unicode"/>
              <a:buAutoNum type="arabicPeriod"/>
              <a:tabLst>
                <a:tab pos="1050925" algn="l"/>
              </a:tabLst>
            </a:pPr>
            <a:r>
              <a:rPr spc="-5" dirty="0">
                <a:latin typeface="Microsoft YaHei"/>
                <a:cs typeface="Microsoft YaHei"/>
              </a:rPr>
              <a:t>如</a:t>
            </a:r>
            <a:r>
              <a:rPr spc="-5" dirty="0">
                <a:latin typeface="SimSun"/>
                <a:cs typeface="SimSun"/>
              </a:rPr>
              <a:t>果使</a:t>
            </a:r>
            <a:r>
              <a:rPr spc="-5" dirty="0">
                <a:latin typeface="Microsoft YaHei"/>
                <a:cs typeface="Microsoft YaHei"/>
              </a:rPr>
              <a:t>⽤</a:t>
            </a:r>
            <a:r>
              <a:rPr spc="-5" dirty="0">
                <a:latin typeface="SimSun"/>
                <a:cs typeface="SimSun"/>
              </a:rPr>
              <a:t>者挑戰</a:t>
            </a:r>
            <a:r>
              <a:rPr spc="-5" dirty="0">
                <a:latin typeface="Microsoft YaHei"/>
                <a:cs typeface="Microsoft YaHei"/>
              </a:rPr>
              <a:t>失</a:t>
            </a:r>
            <a:r>
              <a:rPr spc="-5" dirty="0">
                <a:latin typeface="SimSun"/>
                <a:cs typeface="SimSun"/>
              </a:rPr>
              <a:t>敗次數</a:t>
            </a:r>
            <a:r>
              <a:rPr spc="-5" dirty="0">
                <a:latin typeface="Microsoft YaHei"/>
                <a:cs typeface="Microsoft YaHei"/>
              </a:rPr>
              <a:t>⼤</a:t>
            </a:r>
            <a:r>
              <a:rPr dirty="0">
                <a:latin typeface="SimSun"/>
                <a:cs typeface="SimSun"/>
              </a:rPr>
              <a:t>於</a:t>
            </a:r>
            <a:r>
              <a:rPr spc="-725" dirty="0">
                <a:latin typeface="SimSun"/>
                <a:cs typeface="SimSun"/>
              </a:rPr>
              <a:t> </a:t>
            </a:r>
            <a:r>
              <a:rPr spc="-190" dirty="0"/>
              <a:t>3</a:t>
            </a:r>
            <a:r>
              <a:rPr spc="-5" dirty="0">
                <a:latin typeface="SimSun"/>
                <a:cs typeface="SimSun"/>
              </a:rPr>
              <a:t>，則顯</a:t>
            </a:r>
            <a:r>
              <a:rPr spc="-5" dirty="0">
                <a:latin typeface="Microsoft YaHei"/>
                <a:cs typeface="Microsoft YaHei"/>
              </a:rPr>
              <a:t>⽰</a:t>
            </a:r>
            <a:r>
              <a:rPr spc="-5" dirty="0">
                <a:latin typeface="SimSun"/>
                <a:cs typeface="SimSun"/>
              </a:rPr>
              <a:t>提</a:t>
            </a:r>
            <a:r>
              <a:rPr spc="-5" dirty="0">
                <a:latin typeface="Microsoft YaHei"/>
                <a:cs typeface="Microsoft YaHei"/>
              </a:rPr>
              <a:t>⽰</a:t>
            </a:r>
            <a:r>
              <a:rPr spc="-5" dirty="0">
                <a:latin typeface="SimSun"/>
                <a:cs typeface="SimSun"/>
              </a:rPr>
              <a:t>訊息並顯</a:t>
            </a:r>
            <a:r>
              <a:rPr spc="-5" dirty="0">
                <a:latin typeface="Microsoft YaHei"/>
                <a:cs typeface="Microsoft YaHei"/>
              </a:rPr>
              <a:t>⽰</a:t>
            </a:r>
            <a:r>
              <a:rPr spc="-5" dirty="0">
                <a:latin typeface="SimSun"/>
                <a:cs typeface="SimSun"/>
              </a:rPr>
              <a:t>正確答</a:t>
            </a:r>
            <a:r>
              <a:rPr dirty="0">
                <a:latin typeface="SimSun"/>
                <a:cs typeface="SimSun"/>
              </a:rPr>
              <a:t>案</a:t>
            </a:r>
          </a:p>
          <a:p>
            <a:pPr marL="1049655" indent="-357505">
              <a:lnSpc>
                <a:spcPct val="100000"/>
              </a:lnSpc>
              <a:spcBef>
                <a:spcPts val="525"/>
              </a:spcBef>
              <a:buFont typeface="Lucida Sans Unicode"/>
              <a:buAutoNum type="arabicPeriod"/>
              <a:tabLst>
                <a:tab pos="1050925" algn="l"/>
              </a:tabLst>
            </a:pPr>
            <a:r>
              <a:rPr spc="-5" dirty="0">
                <a:latin typeface="SimSun"/>
                <a:cs typeface="SimSun"/>
              </a:rPr>
              <a:t>讀取使</a:t>
            </a:r>
            <a:r>
              <a:rPr spc="-5" dirty="0">
                <a:latin typeface="Microsoft YaHei"/>
                <a:cs typeface="Microsoft YaHei"/>
              </a:rPr>
              <a:t>⽤</a:t>
            </a:r>
            <a:r>
              <a:rPr spc="-5" dirty="0">
                <a:latin typeface="SimSun"/>
                <a:cs typeface="SimSun"/>
              </a:rPr>
              <a:t>者輸</a:t>
            </a:r>
            <a:r>
              <a:rPr spc="-5" dirty="0">
                <a:latin typeface="Microsoft YaHei"/>
                <a:cs typeface="Microsoft YaHei"/>
              </a:rPr>
              <a:t>⼊</a:t>
            </a:r>
            <a:r>
              <a:rPr spc="-5" dirty="0">
                <a:latin typeface="SimSun"/>
                <a:cs typeface="SimSun"/>
              </a:rPr>
              <a:t>並呼叫</a:t>
            </a:r>
            <a:r>
              <a:rPr spc="-5" dirty="0">
                <a:latin typeface="Microsoft YaHei"/>
                <a:cs typeface="Microsoft YaHei"/>
              </a:rPr>
              <a:t>相</a:t>
            </a:r>
            <a:r>
              <a:rPr spc="-5" dirty="0">
                <a:latin typeface="SimSun"/>
                <a:cs typeface="SimSun"/>
              </a:rPr>
              <a:t>應</a:t>
            </a:r>
            <a:r>
              <a:rPr spc="-5" dirty="0">
                <a:latin typeface="Microsoft YaHei"/>
                <a:cs typeface="Microsoft YaHei"/>
              </a:rPr>
              <a:t>的</a:t>
            </a:r>
            <a:r>
              <a:rPr spc="-5" dirty="0">
                <a:latin typeface="SimSun"/>
                <a:cs typeface="SimSun"/>
              </a:rPr>
              <a:t>函式來處理輸</a:t>
            </a:r>
            <a:r>
              <a:rPr dirty="0">
                <a:latin typeface="Microsoft YaHei"/>
                <a:cs typeface="Microsoft YaHei"/>
              </a:rPr>
              <a:t>⼊</a:t>
            </a:r>
          </a:p>
          <a:p>
            <a:pPr marL="1049655" indent="-357505">
              <a:lnSpc>
                <a:spcPct val="100000"/>
              </a:lnSpc>
              <a:spcBef>
                <a:spcPts val="525"/>
              </a:spcBef>
              <a:buFont typeface="Lucida Sans Unicode"/>
              <a:buAutoNum type="arabicPeriod"/>
              <a:tabLst>
                <a:tab pos="1050925" algn="l"/>
              </a:tabLst>
            </a:pPr>
            <a:r>
              <a:rPr spc="-5" dirty="0">
                <a:latin typeface="SimSun"/>
                <a:cs typeface="SimSun"/>
              </a:rPr>
              <a:t>返回主迴</a:t>
            </a:r>
            <a:r>
              <a:rPr dirty="0">
                <a:latin typeface="SimSun"/>
                <a:cs typeface="SimSun"/>
              </a:rPr>
              <a:t>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29679"/>
            <a:ext cx="3800475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900" dirty="0">
                <a:latin typeface="SimSun"/>
                <a:cs typeface="SimSun"/>
              </a:rPr>
              <a:t>函式</a:t>
            </a:r>
            <a:r>
              <a:rPr sz="9900" spc="5" dirty="0">
                <a:latin typeface="SimSun"/>
                <a:cs typeface="SimSun"/>
              </a:rPr>
              <a:t>庫</a:t>
            </a:r>
            <a:endParaRPr sz="99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114"/>
              </a:spcBef>
            </a:pPr>
            <a:r>
              <a:rPr spc="-325" dirty="0"/>
              <a:t>Irvine32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0148" y="7052173"/>
            <a:ext cx="46482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>
                <a:latin typeface="Microsoft YaHei"/>
                <a:cs typeface="Microsoft YaHei"/>
              </a:rPr>
              <a:t>全部只⽤ＡＳ</a:t>
            </a:r>
            <a:r>
              <a:rPr sz="5200" dirty="0">
                <a:latin typeface="Microsoft YaHei"/>
                <a:cs typeface="Microsoft YaHei"/>
              </a:rPr>
              <a:t>Ｍ</a:t>
            </a:r>
            <a:endParaRPr sz="5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Application>Microsoft Office PowerPoint</Application>
  <PresentationFormat>自訂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Microsoft YaHei</vt:lpstr>
      <vt:lpstr>SimSun</vt:lpstr>
      <vt:lpstr>Arial</vt:lpstr>
      <vt:lpstr>Calibri</vt:lpstr>
      <vt:lpstr>Lucida Sans Unicode</vt:lpstr>
      <vt:lpstr>Microsoft Sans Serif</vt:lpstr>
      <vt:lpstr>Office Theme</vt:lpstr>
      <vt:lpstr>Sudoku</vt:lpstr>
      <vt:lpstr>分⼯</vt:lpstr>
      <vt:lpstr>流程圖</vt:lpstr>
      <vt:lpstr>Irvine32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Daniel Wang</dc:creator>
  <cp:keywords>DAFW6CVfsjg,BAEXwvTLzyg</cp:keywords>
  <cp:lastModifiedBy>學宇 呂</cp:lastModifiedBy>
  <cp:revision>1</cp:revision>
  <dcterms:created xsi:type="dcterms:W3CDTF">2023-01-09T07:50:20Z</dcterms:created>
  <dcterms:modified xsi:type="dcterms:W3CDTF">2023-01-09T07:51:04Z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2023-01-09T00:00:00Z</vt:filetime>
  </property>
</Properties>
</file>