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71"/>
  </p:notesMasterIdLst>
  <p:handoutMasterIdLst>
    <p:handoutMasterId r:id="rId72"/>
  </p:handoutMasterIdLst>
  <p:sldIdLst>
    <p:sldId id="256" r:id="rId2"/>
    <p:sldId id="341" r:id="rId3"/>
    <p:sldId id="325" r:id="rId4"/>
    <p:sldId id="263" r:id="rId5"/>
    <p:sldId id="328" r:id="rId6"/>
    <p:sldId id="370" r:id="rId7"/>
    <p:sldId id="386" r:id="rId8"/>
    <p:sldId id="385" r:id="rId9"/>
    <p:sldId id="372" r:id="rId10"/>
    <p:sldId id="331" r:id="rId11"/>
    <p:sldId id="332" r:id="rId12"/>
    <p:sldId id="333" r:id="rId13"/>
    <p:sldId id="334" r:id="rId14"/>
    <p:sldId id="335" r:id="rId15"/>
    <p:sldId id="336" r:id="rId16"/>
    <p:sldId id="382" r:id="rId17"/>
    <p:sldId id="337" r:id="rId18"/>
    <p:sldId id="338" r:id="rId19"/>
    <p:sldId id="339" r:id="rId20"/>
    <p:sldId id="340" r:id="rId21"/>
    <p:sldId id="343" r:id="rId22"/>
    <p:sldId id="344" r:id="rId23"/>
    <p:sldId id="345" r:id="rId24"/>
    <p:sldId id="346" r:id="rId25"/>
    <p:sldId id="347" r:id="rId26"/>
    <p:sldId id="348" r:id="rId27"/>
    <p:sldId id="349" r:id="rId28"/>
    <p:sldId id="383" r:id="rId29"/>
    <p:sldId id="384" r:id="rId30"/>
    <p:sldId id="351" r:id="rId31"/>
    <p:sldId id="352" r:id="rId32"/>
    <p:sldId id="353" r:id="rId33"/>
    <p:sldId id="354" r:id="rId34"/>
    <p:sldId id="355" r:id="rId35"/>
    <p:sldId id="361" r:id="rId36"/>
    <p:sldId id="378" r:id="rId37"/>
    <p:sldId id="379" r:id="rId38"/>
    <p:sldId id="380" r:id="rId39"/>
    <p:sldId id="381" r:id="rId40"/>
    <p:sldId id="362" r:id="rId41"/>
    <p:sldId id="342" r:id="rId42"/>
    <p:sldId id="314" r:id="rId43"/>
    <p:sldId id="264" r:id="rId44"/>
    <p:sldId id="272" r:id="rId45"/>
    <p:sldId id="363" r:id="rId46"/>
    <p:sldId id="377" r:id="rId47"/>
    <p:sldId id="364" r:id="rId48"/>
    <p:sldId id="273" r:id="rId49"/>
    <p:sldId id="274" r:id="rId50"/>
    <p:sldId id="275" r:id="rId51"/>
    <p:sldId id="324" r:id="rId52"/>
    <p:sldId id="327" r:id="rId53"/>
    <p:sldId id="265" r:id="rId54"/>
    <p:sldId id="373" r:id="rId55"/>
    <p:sldId id="276" r:id="rId56"/>
    <p:sldId id="318" r:id="rId57"/>
    <p:sldId id="277" r:id="rId58"/>
    <p:sldId id="278" r:id="rId59"/>
    <p:sldId id="374" r:id="rId60"/>
    <p:sldId id="279" r:id="rId61"/>
    <p:sldId id="375" r:id="rId62"/>
    <p:sldId id="280" r:id="rId63"/>
    <p:sldId id="376" r:id="rId64"/>
    <p:sldId id="321" r:id="rId65"/>
    <p:sldId id="365" r:id="rId66"/>
    <p:sldId id="366" r:id="rId67"/>
    <p:sldId id="367" r:id="rId68"/>
    <p:sldId id="368" r:id="rId69"/>
    <p:sldId id="369" r:id="rId70"/>
  </p:sldIdLst>
  <p:sldSz cx="9144000" cy="6858000" type="screen4x3"/>
  <p:notesSz cx="6858000" cy="9144000"/>
  <p:custShowLst>
    <p:custShow name="Stack Operations" id="0">
      <p:sldLst>
        <p:sld r:id="rId6"/>
      </p:sldLst>
    </p:custShow>
    <p:custShow name="Defining and Using Procedures" id="1">
      <p:sldLst>
        <p:sld r:id="rId23"/>
      </p:sldLst>
    </p:custShow>
    <p:custShow name="Linking to an External Library" id="2">
      <p:sldLst>
        <p:sld r:id="rId43"/>
      </p:sldLst>
    </p:custShow>
    <p:custShow name="The Irvine32 Library" id="3">
      <p:sldLst>
        <p:sld r:id="rId47"/>
      </p:sldLst>
    </p:custShow>
    <p:custShow name="64-Bit Assembly programming" id="4">
      <p:sldLst>
        <p:sld r:id="rId66"/>
      </p:sldLst>
    </p:custShow>
    <p:custShow name="Runtime Stack" id="5">
      <p:sldLst>
        <p:sld r:id="rId7"/>
        <p:sld r:id="rId10"/>
      </p:sldLst>
    </p:custShow>
    <p:custShow name="PUSH Operation" id="6">
      <p:sldLst>
        <p:sld r:id="rId11"/>
        <p:sld r:id="rId12"/>
      </p:sldLst>
    </p:custShow>
    <p:custShow name="POP Operation" id="7">
      <p:sldLst>
        <p:sld r:id="rId13"/>
      </p:sldLst>
    </p:custShow>
    <p:custShow name="PUSH and POP Instructions" id="8">
      <p:sldLst>
        <p:sld r:id="rId14"/>
      </p:sldLst>
    </p:custShow>
    <p:custShow name="Using PUSH and POP" id="9">
      <p:sldLst>
        <p:sld r:id="rId15"/>
      </p:sldLst>
    </p:custShow>
    <p:custShow name="Example: Reversing a String" id="10">
      <p:sldLst>
        <p:sld r:id="rId18"/>
        <p:sld r:id="rId19"/>
      </p:sldLst>
    </p:custShow>
    <p:custShow name="Related Instructions" id="11">
      <p:sldLst>
        <p:sld r:id="rId20"/>
        <p:sld r:id="rId21"/>
      </p:sldLst>
    </p:custShow>
    <p:custShow name="Creating Procedures" id="12">
      <p:sldLst>
        <p:sld r:id="rId24"/>
      </p:sldLst>
    </p:custShow>
    <p:custShow name="Documenting Procedures" id="13">
      <p:sldLst>
        <p:sld r:id="rId25"/>
      </p:sldLst>
    </p:custShow>
    <p:custShow name="Example: SumOf Procedure" id="14">
      <p:sldLst>
        <p:sld r:id="rId26"/>
      </p:sldLst>
    </p:custShow>
    <p:custShow name="CALL and RET Instructions" id="15">
      <p:sldLst>
        <p:sld r:id="rId27"/>
        <p:sld r:id="rId28"/>
        <p:sld r:id="rId29"/>
        <p:sld r:id="rId30"/>
      </p:sldLst>
    </p:custShow>
    <p:custShow name="Nested Procedure Calls" id="16">
      <p:sldLst>
        <p:sld r:id="rId31"/>
      </p:sldLst>
    </p:custShow>
    <p:custShow name="Local and Global Labels" id="17">
      <p:sldLst>
        <p:sld r:id="rId32"/>
      </p:sldLst>
    </p:custShow>
    <p:custShow name="Procedure Parameters" id="18">
      <p:sldLst>
        <p:sld r:id="rId33"/>
        <p:sld r:id="rId34"/>
        <p:sld r:id="rId35"/>
      </p:sldLst>
    </p:custShow>
    <p:custShow name="USES Operator" id="19">
      <p:sldLst>
        <p:sld r:id="rId36"/>
        <p:sld r:id="rId41"/>
      </p:sldLst>
    </p:custShow>
    <p:custShow name="The Irvine64 Library" id="20">
      <p:sldLst>
        <p:sld r:id="rId67"/>
        <p:sld r:id="rId68"/>
      </p:sldLst>
    </p:custShow>
    <p:custShow name="Calling 64-Bit Subroutines" id="21">
      <p:sldLst>
        <p:sld r:id="rId69"/>
      </p:sldLst>
    </p:custShow>
    <p:custShow name="The x64 Calling Convention" id="22">
      <p:sldLst>
        <p:sld r:id="rId70"/>
      </p:sldLst>
    </p:custShow>
    <p:custShow name="What is a Link Library" id="23">
      <p:sldLst>
        <p:sld r:id="rId44"/>
      </p:sldLst>
    </p:custShow>
    <p:custShow name="How the Linker Work" id="24">
      <p:sldLst>
        <p:sld r:id="rId45"/>
      </p:sldLst>
    </p:custShow>
    <p:custShow name="Calling Irvine32 Library Procedures" id="25">
      <p:sldLst>
        <p:sld r:id="rId48"/>
      </p:sldLst>
    </p:custShow>
    <p:custShow name="Library Procedures -- Overview" id="26">
      <p:sldLst>
        <p:sld r:id="rId49"/>
        <p:sld r:id="rId50"/>
        <p:sld r:id="rId51"/>
        <p:sld r:id="rId52"/>
        <p:sld r:id="rId53"/>
      </p:sldLst>
    </p:custShow>
    <p:custShow name="Six Examples" id="27">
      <p:sldLst>
        <p:sld r:id="rId54"/>
        <p:sld r:id="rId55"/>
        <p:sld r:id="rId56"/>
        <p:sld r:id="rId57"/>
        <p:sld r:id="rId58"/>
        <p:sld r:id="rId59"/>
        <p:sld r:id="rId60"/>
        <p:sld r:id="rId61"/>
        <p:sld r:id="rId62"/>
        <p:sld r:id="rId63"/>
        <p:sld r:id="rId64"/>
      </p:sldLst>
    </p:custShow>
    <p:custShow name="Example1" id="28">
      <p:sldLst>
        <p:sld r:id="rId54"/>
        <p:sld r:id="rId55"/>
      </p:sldLst>
    </p:custShow>
    <p:custShow name="Example2" id="29">
      <p:sldLst>
        <p:sld r:id="rId56"/>
        <p:sld r:id="rId57"/>
      </p:sldLst>
    </p:custShow>
    <p:custShow name="Example2a" id="30">
      <p:sldLst>
        <p:sld r:id="rId57"/>
      </p:sldLst>
    </p:custShow>
    <p:custShow name="Example 3" id="31">
      <p:sldLst>
        <p:sld r:id="rId58"/>
      </p:sldLst>
    </p:custShow>
    <p:custShow name="Example 4" id="32">
      <p:sldLst>
        <p:sld r:id="rId59"/>
        <p:sld r:id="rId60"/>
      </p:sldLst>
    </p:custShow>
    <p:custShow name="Example 5" id="33">
      <p:sldLst>
        <p:sld r:id="rId61"/>
        <p:sld r:id="rId62"/>
      </p:sldLst>
    </p:custShow>
    <p:custShow name="Example 6" id="34">
      <p:sldLst>
        <p:sld r:id="rId63"/>
        <p:sld r:id="rId64"/>
      </p:sldLst>
    </p:custShow>
    <p:custShow name="USES Example" id="35">
      <p:sldLst>
        <p:sld r:id="rId37"/>
        <p:sld r:id="rId38"/>
        <p:sld r:id="rId39"/>
        <p:sld r:id="rId40"/>
      </p:sldLst>
    </p:custShow>
    <p:custShow name="Example: Nested Loop" id="36">
      <p:sldLst>
        <p:sld r:id="rId16"/>
      </p:sldLst>
    </p:custShow>
    <p:custShow name="Older version" id="37">
      <p:sldLst>
        <p:sld r:id="rId17"/>
      </p:sldLst>
    </p:custShow>
  </p:custShowLst>
  <p:defaultTextStyle>
    <a:defPPr>
      <a:defRPr lang="en-US"/>
    </a:defPPr>
    <a:lvl1pPr algn="l" rtl="0" fontAlgn="base">
      <a:spcBef>
        <a:spcPct val="0"/>
      </a:spcBef>
      <a:spcAft>
        <a:spcPct val="0"/>
      </a:spcAft>
      <a:defRPr sz="2100"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sz="2100"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sz="2100"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sz="2100"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sz="2100" kern="1200">
        <a:solidFill>
          <a:schemeClr val="tx1"/>
        </a:solidFill>
        <a:latin typeface="Arial" panose="020B0604020202020204" pitchFamily="34" charset="0"/>
        <a:ea typeface="+mn-ea"/>
        <a:cs typeface="+mn-cs"/>
      </a:defRPr>
    </a:lvl5pPr>
    <a:lvl6pPr marL="2286000" algn="l" defTabSz="914400" rtl="0" eaLnBrk="1" latinLnBrk="0" hangingPunct="1">
      <a:defRPr sz="2100" kern="1200">
        <a:solidFill>
          <a:schemeClr val="tx1"/>
        </a:solidFill>
        <a:latin typeface="Arial" panose="020B0604020202020204" pitchFamily="34" charset="0"/>
        <a:ea typeface="+mn-ea"/>
        <a:cs typeface="+mn-cs"/>
      </a:defRPr>
    </a:lvl6pPr>
    <a:lvl7pPr marL="2743200" algn="l" defTabSz="914400" rtl="0" eaLnBrk="1" latinLnBrk="0" hangingPunct="1">
      <a:defRPr sz="2100" kern="1200">
        <a:solidFill>
          <a:schemeClr val="tx1"/>
        </a:solidFill>
        <a:latin typeface="Arial" panose="020B0604020202020204" pitchFamily="34" charset="0"/>
        <a:ea typeface="+mn-ea"/>
        <a:cs typeface="+mn-cs"/>
      </a:defRPr>
    </a:lvl7pPr>
    <a:lvl8pPr marL="3200400" algn="l" defTabSz="914400" rtl="0" eaLnBrk="1" latinLnBrk="0" hangingPunct="1">
      <a:defRPr sz="2100" kern="1200">
        <a:solidFill>
          <a:schemeClr val="tx1"/>
        </a:solidFill>
        <a:latin typeface="Arial" panose="020B0604020202020204" pitchFamily="34" charset="0"/>
        <a:ea typeface="+mn-ea"/>
        <a:cs typeface="+mn-cs"/>
      </a:defRPr>
    </a:lvl8pPr>
    <a:lvl9pPr marL="3657600" algn="l" defTabSz="914400" rtl="0" eaLnBrk="1" latinLnBrk="0" hangingPunct="1">
      <a:defRPr sz="2100" kern="1200">
        <a:solidFill>
          <a:schemeClr val="tx1"/>
        </a:solidFill>
        <a:latin typeface="Arial" panose="020B0604020202020204" pitchFamily="34" charset="0"/>
        <a:ea typeface="+mn-ea"/>
        <a:cs typeface="+mn-cs"/>
      </a:defRPr>
    </a:lvl9pPr>
  </p:defaultTextStyle>
  <p:extLst>
    <p:ext uri="{521415D9-36F7-43E2-AB2F-B90AF26B5E84}">
      <p14:sectionLst xmlns:p14="http://schemas.microsoft.com/office/powerpoint/2010/main">
        <p14:section name="cover" id="{804DAE57-718D-46ED-9A2C-488271464CA6}">
          <p14:sldIdLst>
            <p14:sldId id="256"/>
          </p14:sldIdLst>
        </p14:section>
        <p14:section name="Overview" id="{0AC7D464-A19D-47F6-808C-72FDCBDF75D2}">
          <p14:sldIdLst>
            <p14:sldId id="341"/>
          </p14:sldIdLst>
        </p14:section>
        <p14:section name="Summary" id="{C7B9C219-3707-4FA7-B7E6-14AC3C9A78FB}">
          <p14:sldIdLst>
            <p14:sldId id="325"/>
            <p14:sldId id="263"/>
          </p14:sldIdLst>
        </p14:section>
        <p14:section name="Stack Operations" id="{F144983D-1088-43BA-9024-2043D0EE2CB4}">
          <p14:sldIdLst>
            <p14:sldId id="328"/>
            <p14:sldId id="370"/>
            <p14:sldId id="386"/>
            <p14:sldId id="385"/>
            <p14:sldId id="372"/>
            <p14:sldId id="331"/>
            <p14:sldId id="332"/>
            <p14:sldId id="333"/>
            <p14:sldId id="334"/>
            <p14:sldId id="335"/>
            <p14:sldId id="336"/>
            <p14:sldId id="382"/>
            <p14:sldId id="337"/>
            <p14:sldId id="338"/>
            <p14:sldId id="339"/>
            <p14:sldId id="340"/>
            <p14:sldId id="343"/>
          </p14:sldIdLst>
        </p14:section>
        <p14:section name="Defining and Using Procedures" id="{CF5C3010-4D12-488E-8B91-FAEA62697411}">
          <p14:sldIdLst>
            <p14:sldId id="344"/>
            <p14:sldId id="345"/>
            <p14:sldId id="346"/>
            <p14:sldId id="347"/>
            <p14:sldId id="348"/>
            <p14:sldId id="349"/>
            <p14:sldId id="383"/>
            <p14:sldId id="384"/>
            <p14:sldId id="351"/>
            <p14:sldId id="352"/>
            <p14:sldId id="353"/>
            <p14:sldId id="354"/>
            <p14:sldId id="355"/>
            <p14:sldId id="361"/>
            <p14:sldId id="378"/>
            <p14:sldId id="379"/>
            <p14:sldId id="380"/>
            <p14:sldId id="381"/>
            <p14:sldId id="362"/>
            <p14:sldId id="342"/>
          </p14:sldIdLst>
        </p14:section>
        <p14:section name="Linking to an External Library" id="{529324A4-26DF-4830-90EA-74323CBF96B6}">
          <p14:sldIdLst>
            <p14:sldId id="314"/>
            <p14:sldId id="264"/>
            <p14:sldId id="272"/>
            <p14:sldId id="363"/>
          </p14:sldIdLst>
        </p14:section>
        <p14:section name="Calling Irvine32 Library Procedures" id="{0FBB85BB-1FAF-44F2-9CF6-CA7986FC7838}">
          <p14:sldIdLst>
            <p14:sldId id="377"/>
            <p14:sldId id="364"/>
            <p14:sldId id="273"/>
            <p14:sldId id="274"/>
            <p14:sldId id="275"/>
            <p14:sldId id="324"/>
            <p14:sldId id="327"/>
            <p14:sldId id="265"/>
            <p14:sldId id="373"/>
            <p14:sldId id="276"/>
            <p14:sldId id="318"/>
            <p14:sldId id="277"/>
            <p14:sldId id="278"/>
            <p14:sldId id="374"/>
            <p14:sldId id="279"/>
            <p14:sldId id="375"/>
            <p14:sldId id="280"/>
            <p14:sldId id="376"/>
            <p14:sldId id="321"/>
          </p14:sldIdLst>
        </p14:section>
        <p14:section name="64-Bit Assembly Programming" id="{F89D05F4-FE3D-4487-8373-045245F6BCE8}">
          <p14:sldIdLst>
            <p14:sldId id="365"/>
            <p14:sldId id="366"/>
            <p14:sldId id="367"/>
            <p14:sldId id="368"/>
            <p14:sldId id="369"/>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042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639" autoAdjust="0"/>
    <p:restoredTop sz="93979" autoAdjust="0"/>
  </p:normalViewPr>
  <p:slideViewPr>
    <p:cSldViewPr>
      <p:cViewPr varScale="1">
        <p:scale>
          <a:sx n="115" d="100"/>
          <a:sy n="115" d="100"/>
        </p:scale>
        <p:origin x="1152"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defRPr sz="1200">
                <a:latin typeface="Times New Roman" pitchFamily="18" charset="0"/>
              </a:defRPr>
            </a:lvl1pPr>
          </a:lstStyle>
          <a:p>
            <a:pPr>
              <a:defRPr/>
            </a:pPr>
            <a:endParaRPr lang="en-US" altLang="en-US"/>
          </a:p>
        </p:txBody>
      </p:sp>
      <p:sp>
        <p:nvSpPr>
          <p:cNvPr id="32771" name="Rectangle 3"/>
          <p:cNvSpPr>
            <a:spLocks noGrp="1" noChangeArrowheads="1"/>
          </p:cNvSpPr>
          <p:nvPr>
            <p:ph type="dt" sz="quarter" idx="1"/>
          </p:nvPr>
        </p:nvSpPr>
        <p:spPr bwMode="auto">
          <a:xfrm>
            <a:off x="3886200"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sz="1200">
                <a:latin typeface="Times New Roman" pitchFamily="18" charset="0"/>
              </a:defRPr>
            </a:lvl1pPr>
          </a:lstStyle>
          <a:p>
            <a:pPr>
              <a:defRPr/>
            </a:pPr>
            <a:endParaRPr lang="en-US" altLang="en-US"/>
          </a:p>
        </p:txBody>
      </p:sp>
      <p:sp>
        <p:nvSpPr>
          <p:cNvPr id="32772" name="Rectangle 4"/>
          <p:cNvSpPr>
            <a:spLocks noGrp="1" noChangeArrowheads="1"/>
          </p:cNvSpPr>
          <p:nvPr>
            <p:ph type="ftr" sz="quarter" idx="2"/>
          </p:nvPr>
        </p:nvSpPr>
        <p:spPr bwMode="auto">
          <a:xfrm>
            <a:off x="0" y="8686800"/>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defRPr sz="1200">
                <a:latin typeface="Times New Roman" pitchFamily="18" charset="0"/>
              </a:defRPr>
            </a:lvl1pPr>
          </a:lstStyle>
          <a:p>
            <a:pPr>
              <a:defRPr/>
            </a:pPr>
            <a:endParaRPr lang="en-US" altLang="en-US"/>
          </a:p>
        </p:txBody>
      </p:sp>
      <p:sp>
        <p:nvSpPr>
          <p:cNvPr id="32773" name="Rectangle 5"/>
          <p:cNvSpPr>
            <a:spLocks noGrp="1" noChangeArrowheads="1"/>
          </p:cNvSpPr>
          <p:nvPr>
            <p:ph type="sldNum" sz="quarter" idx="3"/>
          </p:nvPr>
        </p:nvSpPr>
        <p:spPr bwMode="auto">
          <a:xfrm>
            <a:off x="3886200" y="8686800"/>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a:defRPr sz="1200">
                <a:latin typeface="Times New Roman" panose="02020603050405020304" pitchFamily="18" charset="0"/>
              </a:defRPr>
            </a:lvl1pPr>
          </a:lstStyle>
          <a:p>
            <a:fld id="{9E86EF2B-EE13-44FA-9745-EBCC542416A2}" type="slidenum">
              <a:rPr lang="en-US" altLang="en-US"/>
              <a:pPr/>
              <a:t>‹#›</a:t>
            </a:fld>
            <a:endParaRPr lang="en-US" altLang="en-US"/>
          </a:p>
        </p:txBody>
      </p:sp>
    </p:spTree>
    <p:extLst>
      <p:ext uri="{BB962C8B-B14F-4D97-AF65-F5344CB8AC3E}">
        <p14:creationId xmlns:p14="http://schemas.microsoft.com/office/powerpoint/2010/main" val="28412487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0"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ltLang="en-US"/>
          </a:p>
        </p:txBody>
      </p:sp>
      <p:sp>
        <p:nvSpPr>
          <p:cNvPr id="35843" name="Rectangle 3"/>
          <p:cNvSpPr>
            <a:spLocks noGrp="1" noChangeArrowheads="1"/>
          </p:cNvSpPr>
          <p:nvPr>
            <p:ph type="dt" idx="1"/>
          </p:nvPr>
        </p:nvSpPr>
        <p:spPr bwMode="auto">
          <a:xfrm>
            <a:off x="3886200"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ltLang="en-US"/>
          </a:p>
        </p:txBody>
      </p:sp>
      <p:sp>
        <p:nvSpPr>
          <p:cNvPr id="6042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5" name="Rectangle 5"/>
          <p:cNvSpPr>
            <a:spLocks noGrp="1" noChangeArrowheads="1"/>
          </p:cNvSpPr>
          <p:nvPr>
            <p:ph type="body" sz="quarter" idx="3"/>
          </p:nvPr>
        </p:nvSpPr>
        <p:spPr bwMode="auto">
          <a:xfrm>
            <a:off x="914400" y="4343400"/>
            <a:ext cx="5029200" cy="4114800"/>
          </a:xfrm>
          <a:prstGeom prst="rect">
            <a:avLst/>
          </a:prstGeom>
          <a:noFill/>
          <a:ln>
            <a:noFill/>
          </a:ln>
          <a:effectLst/>
          <a:extLst/>
        </p:spPr>
        <p:txBody>
          <a:bodyPr vert="horz" wrap="square" lIns="91440" tIns="45720" rIns="91440" bIns="45720" numCol="1" anchor="t" anchorCtr="0" compatLnSpc="1">
            <a:prstTxWarp prst="textNoShape">
              <a:avLst/>
            </a:prstTxWarp>
          </a:bodyPr>
          <a:lstStyle/>
          <a:p>
            <a:pPr lvl="0"/>
            <a:r>
              <a:rPr lang="en-US" altLang="en-US" noProof="0" smtClean="0"/>
              <a:t>Click to edit Master text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p>
        </p:txBody>
      </p:sp>
      <p:sp>
        <p:nvSpPr>
          <p:cNvPr id="35846" name="Rectangle 6"/>
          <p:cNvSpPr>
            <a:spLocks noGrp="1" noChangeArrowheads="1"/>
          </p:cNvSpPr>
          <p:nvPr>
            <p:ph type="ftr" sz="quarter" idx="4"/>
          </p:nvPr>
        </p:nvSpPr>
        <p:spPr bwMode="auto">
          <a:xfrm>
            <a:off x="0" y="8686800"/>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ltLang="en-US"/>
          </a:p>
        </p:txBody>
      </p:sp>
      <p:sp>
        <p:nvSpPr>
          <p:cNvPr id="35847" name="Rectangle 7"/>
          <p:cNvSpPr>
            <a:spLocks noGrp="1" noChangeArrowheads="1"/>
          </p:cNvSpPr>
          <p:nvPr>
            <p:ph type="sldNum" sz="quarter" idx="5"/>
          </p:nvPr>
        </p:nvSpPr>
        <p:spPr bwMode="auto">
          <a:xfrm>
            <a:off x="3886200" y="8686800"/>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a:defRPr sz="1200"/>
            </a:lvl1pPr>
          </a:lstStyle>
          <a:p>
            <a:fld id="{594E0C99-04A2-4480-A30D-A940537E2C63}" type="slidenum">
              <a:rPr lang="en-US" altLang="en-US"/>
              <a:pPr/>
              <a:t>‹#›</a:t>
            </a:fld>
            <a:endParaRPr lang="en-US" altLang="en-US"/>
          </a:p>
        </p:txBody>
      </p:sp>
    </p:spTree>
    <p:extLst>
      <p:ext uri="{BB962C8B-B14F-4D97-AF65-F5344CB8AC3E}">
        <p14:creationId xmlns:p14="http://schemas.microsoft.com/office/powerpoint/2010/main" val="192794262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Defining</a:t>
            </a:r>
            <a:r>
              <a:rPr lang="en-US" altLang="zh-TW" baseline="0" dirty="0" smtClean="0"/>
              <a:t> and using Procedures -&gt; call and return -&gt; call and return instruction hyper link ok</a:t>
            </a:r>
          </a:p>
          <a:p>
            <a:endParaRPr lang="zh-TW" altLang="en-US" dirty="0"/>
          </a:p>
        </p:txBody>
      </p:sp>
      <p:sp>
        <p:nvSpPr>
          <p:cNvPr id="4" name="投影片編號版面配置區 3"/>
          <p:cNvSpPr>
            <a:spLocks noGrp="1"/>
          </p:cNvSpPr>
          <p:nvPr>
            <p:ph type="sldNum" sz="quarter" idx="10"/>
          </p:nvPr>
        </p:nvSpPr>
        <p:spPr/>
        <p:txBody>
          <a:bodyPr/>
          <a:lstStyle/>
          <a:p>
            <a:fld id="{594E0C99-04A2-4480-A30D-A940537E2C63}" type="slidenum">
              <a:rPr lang="en-US" altLang="en-US" smtClean="0"/>
              <a:pPr/>
              <a:t>2</a:t>
            </a:fld>
            <a:endParaRPr lang="en-US" altLang="en-US"/>
          </a:p>
        </p:txBody>
      </p:sp>
    </p:spTree>
    <p:extLst>
      <p:ext uri="{BB962C8B-B14F-4D97-AF65-F5344CB8AC3E}">
        <p14:creationId xmlns:p14="http://schemas.microsoft.com/office/powerpoint/2010/main" val="3758963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en-US" dirty="0" smtClean="0">
                <a:hlinkClick r:id="" action="ppaction://customshow?id=10&amp;return=true"/>
              </a:rPr>
              <a:t>Example: Reversing a String</a:t>
            </a:r>
            <a:r>
              <a:rPr lang="en-US" altLang="en-US" dirty="0" smtClean="0"/>
              <a:t> </a:t>
            </a:r>
            <a:r>
              <a:rPr lang="zh-TW" altLang="en-US" dirty="0" smtClean="0"/>
              <a:t>沒有說</a:t>
            </a:r>
            <a:endParaRPr lang="en-US" altLang="zh-TW"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en-US" dirty="0" smtClean="0"/>
          </a:p>
          <a:p>
            <a:endParaRPr lang="zh-TW" altLang="en-US" dirty="0"/>
          </a:p>
        </p:txBody>
      </p:sp>
      <p:sp>
        <p:nvSpPr>
          <p:cNvPr id="4" name="投影片編號版面配置區 3"/>
          <p:cNvSpPr>
            <a:spLocks noGrp="1"/>
          </p:cNvSpPr>
          <p:nvPr>
            <p:ph type="sldNum" sz="quarter" idx="10"/>
          </p:nvPr>
        </p:nvSpPr>
        <p:spPr/>
        <p:txBody>
          <a:bodyPr/>
          <a:lstStyle/>
          <a:p>
            <a:fld id="{594E0C99-04A2-4480-A30D-A940537E2C63}" type="slidenum">
              <a:rPr lang="en-US" altLang="en-US" smtClean="0"/>
              <a:pPr/>
              <a:t>5</a:t>
            </a:fld>
            <a:endParaRPr lang="en-US" altLang="en-US"/>
          </a:p>
        </p:txBody>
      </p:sp>
    </p:spTree>
    <p:extLst>
      <p:ext uri="{BB962C8B-B14F-4D97-AF65-F5344CB8AC3E}">
        <p14:creationId xmlns:p14="http://schemas.microsoft.com/office/powerpoint/2010/main" val="32153735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53" name="Google Shape;153;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862848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TW" altLang="en-US" dirty="0"/>
          </a:p>
        </p:txBody>
      </p:sp>
      <p:sp>
        <p:nvSpPr>
          <p:cNvPr id="4" name="Slide Number Placeholder 3"/>
          <p:cNvSpPr>
            <a:spLocks noGrp="1"/>
          </p:cNvSpPr>
          <p:nvPr>
            <p:ph type="sldNum" sz="quarter" idx="10"/>
          </p:nvPr>
        </p:nvSpPr>
        <p:spPr/>
        <p:txBody>
          <a:bodyPr/>
          <a:lstStyle/>
          <a:p>
            <a:fld id="{594E0C99-04A2-4480-A30D-A940537E2C63}" type="slidenum">
              <a:rPr lang="en-US" altLang="en-US" smtClean="0"/>
              <a:pPr/>
              <a:t>8</a:t>
            </a:fld>
            <a:endParaRPr lang="en-US" altLang="en-US"/>
          </a:p>
        </p:txBody>
      </p:sp>
    </p:spTree>
    <p:extLst>
      <p:ext uri="{BB962C8B-B14F-4D97-AF65-F5344CB8AC3E}">
        <p14:creationId xmlns:p14="http://schemas.microsoft.com/office/powerpoint/2010/main" val="40725215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TW" altLang="en-US" dirty="0" smtClean="0"/>
              <a:t>和沒有使用</a:t>
            </a:r>
            <a:r>
              <a:rPr lang="en-US" altLang="zh-TW" dirty="0" smtClean="0"/>
              <a:t>USES</a:t>
            </a:r>
            <a:r>
              <a:rPr lang="zh-TW" altLang="en-US" dirty="0" smtClean="0"/>
              <a:t>的比較</a:t>
            </a:r>
            <a:endParaRPr lang="zh-TW" altLang="en-US" dirty="0"/>
          </a:p>
        </p:txBody>
      </p:sp>
      <p:sp>
        <p:nvSpPr>
          <p:cNvPr id="4" name="Slide Number Placeholder 3"/>
          <p:cNvSpPr>
            <a:spLocks noGrp="1"/>
          </p:cNvSpPr>
          <p:nvPr>
            <p:ph type="sldNum" sz="quarter" idx="10"/>
          </p:nvPr>
        </p:nvSpPr>
        <p:spPr/>
        <p:txBody>
          <a:bodyPr/>
          <a:lstStyle/>
          <a:p>
            <a:pPr>
              <a:defRPr/>
            </a:pPr>
            <a:fld id="{40E118CC-B910-4DB3-98B6-19D4D1C42CC4}" type="slidenum">
              <a:rPr lang="en-US" altLang="zh-TW" smtClean="0"/>
              <a:pPr>
                <a:defRPr/>
              </a:pPr>
              <a:t>36</a:t>
            </a:fld>
            <a:endParaRPr lang="en-US" altLang="zh-TW"/>
          </a:p>
        </p:txBody>
      </p:sp>
    </p:spTree>
    <p:extLst>
      <p:ext uri="{BB962C8B-B14F-4D97-AF65-F5344CB8AC3E}">
        <p14:creationId xmlns:p14="http://schemas.microsoft.com/office/powerpoint/2010/main" val="14210983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TW" altLang="en-US" dirty="0" smtClean="0"/>
              <a:t>進入到</a:t>
            </a:r>
            <a:r>
              <a:rPr lang="en-US" altLang="zh-TW" dirty="0" err="1" smtClean="0"/>
              <a:t>MySub</a:t>
            </a:r>
            <a:r>
              <a:rPr lang="zh-TW" altLang="en-US" dirty="0" smtClean="0"/>
              <a:t>後，未執行任何指令</a:t>
            </a:r>
            <a:endParaRPr lang="zh-TW" altLang="en-US" dirty="0"/>
          </a:p>
        </p:txBody>
      </p:sp>
      <p:sp>
        <p:nvSpPr>
          <p:cNvPr id="4" name="Slide Number Placeholder 3"/>
          <p:cNvSpPr>
            <a:spLocks noGrp="1"/>
          </p:cNvSpPr>
          <p:nvPr>
            <p:ph type="sldNum" sz="quarter" idx="10"/>
          </p:nvPr>
        </p:nvSpPr>
        <p:spPr/>
        <p:txBody>
          <a:bodyPr/>
          <a:lstStyle/>
          <a:p>
            <a:pPr>
              <a:defRPr/>
            </a:pPr>
            <a:fld id="{40E118CC-B910-4DB3-98B6-19D4D1C42CC4}" type="slidenum">
              <a:rPr lang="en-US" altLang="zh-TW" smtClean="0"/>
              <a:pPr>
                <a:defRPr/>
              </a:pPr>
              <a:t>37</a:t>
            </a:fld>
            <a:endParaRPr lang="en-US" altLang="zh-TW"/>
          </a:p>
        </p:txBody>
      </p:sp>
    </p:spTree>
    <p:extLst>
      <p:ext uri="{BB962C8B-B14F-4D97-AF65-F5344CB8AC3E}">
        <p14:creationId xmlns:p14="http://schemas.microsoft.com/office/powerpoint/2010/main" val="27418283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TW" altLang="en-US" dirty="0" smtClean="0"/>
              <a:t>進入到</a:t>
            </a:r>
            <a:r>
              <a:rPr lang="en-US" altLang="zh-TW" dirty="0" err="1" smtClean="0"/>
              <a:t>MySub</a:t>
            </a:r>
            <a:r>
              <a:rPr lang="zh-TW" altLang="en-US" dirty="0" smtClean="0"/>
              <a:t>後，未執行任何指令</a:t>
            </a:r>
            <a:endParaRPr lang="zh-TW" altLang="en-US" dirty="0"/>
          </a:p>
        </p:txBody>
      </p:sp>
      <p:sp>
        <p:nvSpPr>
          <p:cNvPr id="4" name="Slide Number Placeholder 3"/>
          <p:cNvSpPr>
            <a:spLocks noGrp="1"/>
          </p:cNvSpPr>
          <p:nvPr>
            <p:ph type="sldNum" sz="quarter" idx="10"/>
          </p:nvPr>
        </p:nvSpPr>
        <p:spPr/>
        <p:txBody>
          <a:bodyPr/>
          <a:lstStyle/>
          <a:p>
            <a:pPr>
              <a:defRPr/>
            </a:pPr>
            <a:fld id="{40E118CC-B910-4DB3-98B6-19D4D1C42CC4}" type="slidenum">
              <a:rPr lang="en-US" altLang="zh-TW" smtClean="0"/>
              <a:pPr>
                <a:defRPr/>
              </a:pPr>
              <a:t>38</a:t>
            </a:fld>
            <a:endParaRPr lang="en-US" altLang="zh-TW"/>
          </a:p>
        </p:txBody>
      </p:sp>
    </p:spTree>
    <p:extLst>
      <p:ext uri="{BB962C8B-B14F-4D97-AF65-F5344CB8AC3E}">
        <p14:creationId xmlns:p14="http://schemas.microsoft.com/office/powerpoint/2010/main" val="23243428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TW" altLang="en-US" dirty="0" smtClean="0"/>
              <a:t>進入到</a:t>
            </a:r>
            <a:r>
              <a:rPr lang="en-US" altLang="zh-TW" dirty="0" err="1" smtClean="0"/>
              <a:t>MySub</a:t>
            </a:r>
            <a:r>
              <a:rPr lang="zh-TW" altLang="en-US" dirty="0" smtClean="0"/>
              <a:t>後，未執行任何指令</a:t>
            </a:r>
            <a:endParaRPr lang="zh-TW" altLang="en-US" dirty="0"/>
          </a:p>
        </p:txBody>
      </p:sp>
      <p:sp>
        <p:nvSpPr>
          <p:cNvPr id="4" name="Slide Number Placeholder 3"/>
          <p:cNvSpPr>
            <a:spLocks noGrp="1"/>
          </p:cNvSpPr>
          <p:nvPr>
            <p:ph type="sldNum" sz="quarter" idx="10"/>
          </p:nvPr>
        </p:nvSpPr>
        <p:spPr/>
        <p:txBody>
          <a:bodyPr/>
          <a:lstStyle/>
          <a:p>
            <a:pPr>
              <a:defRPr/>
            </a:pPr>
            <a:fld id="{40E118CC-B910-4DB3-98B6-19D4D1C42CC4}" type="slidenum">
              <a:rPr lang="en-US" altLang="zh-TW" smtClean="0"/>
              <a:pPr>
                <a:defRPr/>
              </a:pPr>
              <a:t>39</a:t>
            </a:fld>
            <a:endParaRPr lang="en-US" altLang="zh-TW"/>
          </a:p>
        </p:txBody>
      </p:sp>
    </p:spTree>
    <p:extLst>
      <p:ext uri="{BB962C8B-B14F-4D97-AF65-F5344CB8AC3E}">
        <p14:creationId xmlns:p14="http://schemas.microsoft.com/office/powerpoint/2010/main" val="17389547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10"/>
          <p:cNvGrpSpPr>
            <a:grpSpLocks/>
          </p:cNvGrpSpPr>
          <p:nvPr/>
        </p:nvGrpSpPr>
        <p:grpSpPr bwMode="auto">
          <a:xfrm>
            <a:off x="-1035050" y="1552575"/>
            <a:ext cx="10179050" cy="5305425"/>
            <a:chOff x="-652" y="978"/>
            <a:chExt cx="6412" cy="3342"/>
          </a:xfrm>
        </p:grpSpPr>
        <p:sp>
          <p:nvSpPr>
            <p:cNvPr id="5" name="Freeform 3"/>
            <p:cNvSpPr>
              <a:spLocks/>
            </p:cNvSpPr>
            <p:nvPr/>
          </p:nvSpPr>
          <p:spPr bwMode="auto">
            <a:xfrm>
              <a:off x="2061" y="1707"/>
              <a:ext cx="3699" cy="2613"/>
            </a:xfrm>
            <a:custGeom>
              <a:avLst/>
              <a:gdLst>
                <a:gd name="T0" fmla="*/ 1523 w 3699"/>
                <a:gd name="T1" fmla="*/ 2611 h 2613"/>
                <a:gd name="T2" fmla="*/ 3698 w 3699"/>
                <a:gd name="T3" fmla="*/ 2612 h 2613"/>
                <a:gd name="T4" fmla="*/ 3698 w 3699"/>
                <a:gd name="T5" fmla="*/ 2228 h 2613"/>
                <a:gd name="T6" fmla="*/ 0 w 3699"/>
                <a:gd name="T7" fmla="*/ 0 h 2613"/>
                <a:gd name="T8" fmla="*/ 160 w 3699"/>
                <a:gd name="T9" fmla="*/ 118 h 2613"/>
                <a:gd name="T10" fmla="*/ 292 w 3699"/>
                <a:gd name="T11" fmla="*/ 219 h 2613"/>
                <a:gd name="T12" fmla="*/ 441 w 3699"/>
                <a:gd name="T13" fmla="*/ 347 h 2613"/>
                <a:gd name="T14" fmla="*/ 585 w 3699"/>
                <a:gd name="T15" fmla="*/ 482 h 2613"/>
                <a:gd name="T16" fmla="*/ 796 w 3699"/>
                <a:gd name="T17" fmla="*/ 711 h 2613"/>
                <a:gd name="T18" fmla="*/ 983 w 3699"/>
                <a:gd name="T19" fmla="*/ 955 h 2613"/>
                <a:gd name="T20" fmla="*/ 1119 w 3699"/>
                <a:gd name="T21" fmla="*/ 1168 h 2613"/>
                <a:gd name="T22" fmla="*/ 1238 w 3699"/>
                <a:gd name="T23" fmla="*/ 1388 h 2613"/>
                <a:gd name="T24" fmla="*/ 1331 w 3699"/>
                <a:gd name="T25" fmla="*/ 1608 h 2613"/>
                <a:gd name="T26" fmla="*/ 1400 w 3699"/>
                <a:gd name="T27" fmla="*/ 1809 h 2613"/>
                <a:gd name="T28" fmla="*/ 1447 w 3699"/>
                <a:gd name="T29" fmla="*/ 1979 h 2613"/>
                <a:gd name="T30" fmla="*/ 1490 w 3699"/>
                <a:gd name="T31" fmla="*/ 2190 h 2613"/>
                <a:gd name="T32" fmla="*/ 1511 w 3699"/>
                <a:gd name="T33" fmla="*/ 2374 h 2613"/>
                <a:gd name="T34" fmla="*/ 1523 w 3699"/>
                <a:gd name="T35" fmla="*/ 2611 h 2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99" h="2613">
                  <a:moveTo>
                    <a:pt x="1523" y="2611"/>
                  </a:moveTo>
                  <a:lnTo>
                    <a:pt x="3698" y="2612"/>
                  </a:lnTo>
                  <a:lnTo>
                    <a:pt x="3698" y="2228"/>
                  </a:lnTo>
                  <a:lnTo>
                    <a:pt x="0" y="0"/>
                  </a:lnTo>
                  <a:lnTo>
                    <a:pt x="160" y="118"/>
                  </a:lnTo>
                  <a:lnTo>
                    <a:pt x="292" y="219"/>
                  </a:lnTo>
                  <a:lnTo>
                    <a:pt x="441" y="347"/>
                  </a:lnTo>
                  <a:lnTo>
                    <a:pt x="585" y="482"/>
                  </a:lnTo>
                  <a:lnTo>
                    <a:pt x="796" y="711"/>
                  </a:lnTo>
                  <a:lnTo>
                    <a:pt x="983" y="955"/>
                  </a:lnTo>
                  <a:lnTo>
                    <a:pt x="1119" y="1168"/>
                  </a:lnTo>
                  <a:lnTo>
                    <a:pt x="1238" y="1388"/>
                  </a:lnTo>
                  <a:lnTo>
                    <a:pt x="1331" y="1608"/>
                  </a:lnTo>
                  <a:lnTo>
                    <a:pt x="1400" y="1809"/>
                  </a:lnTo>
                  <a:lnTo>
                    <a:pt x="1447" y="1979"/>
                  </a:lnTo>
                  <a:lnTo>
                    <a:pt x="1490" y="2190"/>
                  </a:lnTo>
                  <a:lnTo>
                    <a:pt x="1511" y="2374"/>
                  </a:lnTo>
                  <a:lnTo>
                    <a:pt x="1523" y="2611"/>
                  </a:lnTo>
                </a:path>
              </a:pathLst>
            </a:custGeom>
            <a:gradFill rotWithShape="0">
              <a:gsLst>
                <a:gs pos="0">
                  <a:schemeClr val="accent2">
                    <a:gamma/>
                    <a:shade val="46275"/>
                    <a:invGamma/>
                  </a:schemeClr>
                </a:gs>
                <a:gs pos="100000">
                  <a:schemeClr val="accent2"/>
                </a:gs>
              </a:gsLst>
              <a:lin ang="0" scaled="1"/>
            </a:gradFill>
            <a:ln>
              <a:noFill/>
            </a:ln>
            <a:effectLst/>
            <a:extLst/>
          </p:spPr>
          <p:txBody>
            <a:bodyPr/>
            <a:lstStyle/>
            <a:p>
              <a:pPr>
                <a:defRPr/>
              </a:pPr>
              <a:endParaRPr lang="en-US">
                <a:latin typeface="Arial" charset="0"/>
              </a:endParaRPr>
            </a:p>
          </p:txBody>
        </p:sp>
        <p:sp>
          <p:nvSpPr>
            <p:cNvPr id="6" name="Arc 4"/>
            <p:cNvSpPr>
              <a:spLocks/>
            </p:cNvSpPr>
            <p:nvPr/>
          </p:nvSpPr>
          <p:spPr bwMode="auto">
            <a:xfrm>
              <a:off x="-652" y="978"/>
              <a:ext cx="4237" cy="3342"/>
            </a:xfrm>
            <a:custGeom>
              <a:avLst/>
              <a:gdLst>
                <a:gd name="T0" fmla="*/ 30 w 21600"/>
                <a:gd name="T1" fmla="*/ 0 h 21231"/>
                <a:gd name="T2" fmla="*/ 163 w 21600"/>
                <a:gd name="T3" fmla="*/ 83 h 21231"/>
                <a:gd name="T4" fmla="*/ 0 w 21600"/>
                <a:gd name="T5" fmla="*/ 83 h 21231"/>
                <a:gd name="T6" fmla="*/ 0 60000 65536"/>
                <a:gd name="T7" fmla="*/ 0 60000 65536"/>
                <a:gd name="T8" fmla="*/ 0 60000 65536"/>
              </a:gdLst>
              <a:ahLst/>
              <a:cxnLst>
                <a:cxn ang="T6">
                  <a:pos x="T0" y="T1"/>
                </a:cxn>
                <a:cxn ang="T7">
                  <a:pos x="T2" y="T3"/>
                </a:cxn>
                <a:cxn ang="T8">
                  <a:pos x="T4" y="T5"/>
                </a:cxn>
              </a:cxnLst>
              <a:rect l="0" t="0" r="r" b="b"/>
              <a:pathLst>
                <a:path w="21600" h="21231" fill="none" extrusionOk="0">
                  <a:moveTo>
                    <a:pt x="3976" y="0"/>
                  </a:moveTo>
                  <a:cubicBezTo>
                    <a:pt x="14194" y="1914"/>
                    <a:pt x="21600" y="10835"/>
                    <a:pt x="21600" y="21231"/>
                  </a:cubicBezTo>
                </a:path>
                <a:path w="21600" h="21231" stroke="0" extrusionOk="0">
                  <a:moveTo>
                    <a:pt x="3976" y="0"/>
                  </a:moveTo>
                  <a:cubicBezTo>
                    <a:pt x="14194" y="1914"/>
                    <a:pt x="21600" y="10835"/>
                    <a:pt x="21600" y="21231"/>
                  </a:cubicBezTo>
                  <a:lnTo>
                    <a:pt x="0" y="21231"/>
                  </a:lnTo>
                  <a:lnTo>
                    <a:pt x="3976" y="0"/>
                  </a:lnTo>
                  <a:close/>
                </a:path>
              </a:pathLst>
            </a:custGeom>
            <a:noFill/>
            <a:ln w="12700" cap="rnd">
              <a:solidFill>
                <a:schemeClr val="accent2"/>
              </a:solidFill>
              <a:round/>
              <a:headEnd type="none" w="sm" len="sm"/>
              <a:tailEnd type="none" w="sm" len="sm"/>
            </a:ln>
            <a:effectLst/>
          </p:spPr>
          <p:txBody>
            <a:bodyPr wrap="none" anchor="ctr"/>
            <a:lstStyle/>
            <a:p>
              <a:pPr>
                <a:defRPr/>
              </a:pPr>
              <a:endParaRPr lang="en-US">
                <a:latin typeface="Arial" charset="0"/>
              </a:endParaRPr>
            </a:p>
          </p:txBody>
        </p:sp>
      </p:grpSp>
      <p:sp>
        <p:nvSpPr>
          <p:cNvPr id="3077" name="Rectangle 5"/>
          <p:cNvSpPr>
            <a:spLocks noGrp="1" noChangeArrowheads="1"/>
          </p:cNvSpPr>
          <p:nvPr>
            <p:ph type="ctrTitle" sz="quarter"/>
          </p:nvPr>
        </p:nvSpPr>
        <p:spPr>
          <a:xfrm>
            <a:off x="1293813" y="762000"/>
            <a:ext cx="7772400" cy="1143000"/>
          </a:xfrm>
        </p:spPr>
        <p:txBody>
          <a:bodyPr anchor="b"/>
          <a:lstStyle>
            <a:lvl1pPr>
              <a:defRPr/>
            </a:lvl1pPr>
          </a:lstStyle>
          <a:p>
            <a:pPr lvl="0"/>
            <a:r>
              <a:rPr lang="en-US" altLang="en-US" noProof="0" smtClean="0"/>
              <a:t>Click to edit Master title style</a:t>
            </a:r>
          </a:p>
        </p:txBody>
      </p:sp>
      <p:sp>
        <p:nvSpPr>
          <p:cNvPr id="3078" name="Rectangle 6"/>
          <p:cNvSpPr>
            <a:spLocks noGrp="1" noChangeArrowheads="1"/>
          </p:cNvSpPr>
          <p:nvPr>
            <p:ph type="subTitle" sz="quarter" idx="1"/>
          </p:nvPr>
        </p:nvSpPr>
        <p:spPr>
          <a:xfrm>
            <a:off x="685800" y="3429000"/>
            <a:ext cx="6400800" cy="1752600"/>
          </a:xfrm>
        </p:spPr>
        <p:txBody>
          <a:bodyPr lIns="92075" tIns="46038" rIns="92075" bIns="46038" anchor="ctr"/>
          <a:lstStyle>
            <a:lvl1pPr marL="0" indent="0" algn="ctr">
              <a:buFontTx/>
              <a:buNone/>
              <a:defRPr/>
            </a:lvl1pPr>
          </a:lstStyle>
          <a:p>
            <a:pPr lvl="0"/>
            <a:endParaRPr lang="en-US" altLang="en-US" noProof="0" smtClean="0"/>
          </a:p>
        </p:txBody>
      </p:sp>
    </p:spTree>
    <p:extLst>
      <p:ext uri="{BB962C8B-B14F-4D97-AF65-F5344CB8AC3E}">
        <p14:creationId xmlns:p14="http://schemas.microsoft.com/office/powerpoint/2010/main" val="34026861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ftr" sz="quarter" idx="10"/>
          </p:nvPr>
        </p:nvSpPr>
        <p:spPr>
          <a:ln/>
        </p:spPr>
        <p:txBody>
          <a:bodyPr/>
          <a:lstStyle>
            <a:lvl1pPr>
              <a:defRPr/>
            </a:lvl1pPr>
          </a:lstStyle>
          <a:p>
            <a:pPr>
              <a:defRPr/>
            </a:pPr>
            <a:r>
              <a:rPr lang="en-US" altLang="en-US"/>
              <a:t>Irvine, Kip R. Assembly Language for x86 Processors 7/e, 2015.</a:t>
            </a:r>
          </a:p>
        </p:txBody>
      </p:sp>
      <p:sp>
        <p:nvSpPr>
          <p:cNvPr id="5" name="Rectangle 9"/>
          <p:cNvSpPr>
            <a:spLocks noGrp="1" noChangeArrowheads="1"/>
          </p:cNvSpPr>
          <p:nvPr>
            <p:ph type="sldNum" sz="quarter" idx="11"/>
          </p:nvPr>
        </p:nvSpPr>
        <p:spPr>
          <a:ln/>
        </p:spPr>
        <p:txBody>
          <a:bodyPr/>
          <a:lstStyle>
            <a:lvl1pPr>
              <a:defRPr/>
            </a:lvl1pPr>
          </a:lstStyle>
          <a:p>
            <a:fld id="{404F4A6A-E51E-45F1-B4B6-46F3FD30C763}" type="slidenum">
              <a:rPr lang="en-US" altLang="en-US"/>
              <a:pPr/>
              <a:t>‹#›</a:t>
            </a:fld>
            <a:endParaRPr lang="en-US" altLang="en-US"/>
          </a:p>
        </p:txBody>
      </p:sp>
    </p:spTree>
    <p:extLst>
      <p:ext uri="{BB962C8B-B14F-4D97-AF65-F5344CB8AC3E}">
        <p14:creationId xmlns:p14="http://schemas.microsoft.com/office/powerpoint/2010/main" val="22357681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28600"/>
            <a:ext cx="1943100" cy="5410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228600"/>
            <a:ext cx="5676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ftr" sz="quarter" idx="10"/>
          </p:nvPr>
        </p:nvSpPr>
        <p:spPr>
          <a:ln/>
        </p:spPr>
        <p:txBody>
          <a:bodyPr/>
          <a:lstStyle>
            <a:lvl1pPr>
              <a:defRPr/>
            </a:lvl1pPr>
          </a:lstStyle>
          <a:p>
            <a:pPr>
              <a:defRPr/>
            </a:pPr>
            <a:r>
              <a:rPr lang="en-US" altLang="en-US"/>
              <a:t>Irvine, Kip R. Assembly Language for x86 Processors 7/e, 2015.</a:t>
            </a:r>
          </a:p>
        </p:txBody>
      </p:sp>
      <p:sp>
        <p:nvSpPr>
          <p:cNvPr id="5" name="Rectangle 9"/>
          <p:cNvSpPr>
            <a:spLocks noGrp="1" noChangeArrowheads="1"/>
          </p:cNvSpPr>
          <p:nvPr>
            <p:ph type="sldNum" sz="quarter" idx="11"/>
          </p:nvPr>
        </p:nvSpPr>
        <p:spPr>
          <a:ln/>
        </p:spPr>
        <p:txBody>
          <a:bodyPr/>
          <a:lstStyle>
            <a:lvl1pPr>
              <a:defRPr/>
            </a:lvl1pPr>
          </a:lstStyle>
          <a:p>
            <a:fld id="{88C0F2AF-A3D4-447C-9B84-F32D6C97BC56}" type="slidenum">
              <a:rPr lang="en-US" altLang="en-US"/>
              <a:pPr/>
              <a:t>‹#›</a:t>
            </a:fld>
            <a:endParaRPr lang="en-US" altLang="en-US"/>
          </a:p>
        </p:txBody>
      </p:sp>
    </p:spTree>
    <p:extLst>
      <p:ext uri="{BB962C8B-B14F-4D97-AF65-F5344CB8AC3E}">
        <p14:creationId xmlns:p14="http://schemas.microsoft.com/office/powerpoint/2010/main" val="24310933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ftr" sz="quarter" idx="10"/>
          </p:nvPr>
        </p:nvSpPr>
        <p:spPr>
          <a:ln/>
        </p:spPr>
        <p:txBody>
          <a:bodyPr/>
          <a:lstStyle>
            <a:lvl1pPr>
              <a:defRPr/>
            </a:lvl1pPr>
          </a:lstStyle>
          <a:p>
            <a:pPr>
              <a:defRPr/>
            </a:pPr>
            <a:r>
              <a:rPr lang="en-US" altLang="en-US"/>
              <a:t>Irvine, Kip R. Assembly Language for x86 Processors 7/e, 2015.</a:t>
            </a:r>
          </a:p>
        </p:txBody>
      </p:sp>
      <p:sp>
        <p:nvSpPr>
          <p:cNvPr id="5" name="Rectangle 9"/>
          <p:cNvSpPr>
            <a:spLocks noGrp="1" noChangeArrowheads="1"/>
          </p:cNvSpPr>
          <p:nvPr>
            <p:ph type="sldNum" sz="quarter" idx="11"/>
          </p:nvPr>
        </p:nvSpPr>
        <p:spPr>
          <a:ln/>
        </p:spPr>
        <p:txBody>
          <a:bodyPr/>
          <a:lstStyle>
            <a:lvl1pPr>
              <a:defRPr/>
            </a:lvl1pPr>
          </a:lstStyle>
          <a:p>
            <a:fld id="{618C2C69-C095-4918-80E8-E9BBEEED8535}" type="slidenum">
              <a:rPr lang="en-US" altLang="en-US"/>
              <a:pPr/>
              <a:t>‹#›</a:t>
            </a:fld>
            <a:endParaRPr lang="en-US" altLang="en-US"/>
          </a:p>
        </p:txBody>
      </p:sp>
    </p:spTree>
    <p:extLst>
      <p:ext uri="{BB962C8B-B14F-4D97-AF65-F5344CB8AC3E}">
        <p14:creationId xmlns:p14="http://schemas.microsoft.com/office/powerpoint/2010/main" val="21836927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8"/>
          <p:cNvSpPr>
            <a:spLocks noGrp="1" noChangeArrowheads="1"/>
          </p:cNvSpPr>
          <p:nvPr>
            <p:ph type="ftr" sz="quarter" idx="10"/>
          </p:nvPr>
        </p:nvSpPr>
        <p:spPr>
          <a:ln/>
        </p:spPr>
        <p:txBody>
          <a:bodyPr/>
          <a:lstStyle>
            <a:lvl1pPr>
              <a:defRPr/>
            </a:lvl1pPr>
          </a:lstStyle>
          <a:p>
            <a:pPr>
              <a:defRPr/>
            </a:pPr>
            <a:r>
              <a:rPr lang="en-US" altLang="en-US"/>
              <a:t>Irvine, Kip R. Assembly Language for x86 Processors 7/e, 2015.</a:t>
            </a:r>
          </a:p>
        </p:txBody>
      </p:sp>
      <p:sp>
        <p:nvSpPr>
          <p:cNvPr id="5" name="Rectangle 9"/>
          <p:cNvSpPr>
            <a:spLocks noGrp="1" noChangeArrowheads="1"/>
          </p:cNvSpPr>
          <p:nvPr>
            <p:ph type="sldNum" sz="quarter" idx="11"/>
          </p:nvPr>
        </p:nvSpPr>
        <p:spPr>
          <a:ln/>
        </p:spPr>
        <p:txBody>
          <a:bodyPr/>
          <a:lstStyle>
            <a:lvl1pPr>
              <a:defRPr/>
            </a:lvl1pPr>
          </a:lstStyle>
          <a:p>
            <a:fld id="{C53D574E-E66C-4F8C-A367-7AF77900791D}" type="slidenum">
              <a:rPr lang="en-US" altLang="en-US"/>
              <a:pPr/>
              <a:t>‹#›</a:t>
            </a:fld>
            <a:endParaRPr lang="en-US" altLang="en-US"/>
          </a:p>
        </p:txBody>
      </p:sp>
    </p:spTree>
    <p:extLst>
      <p:ext uri="{BB962C8B-B14F-4D97-AF65-F5344CB8AC3E}">
        <p14:creationId xmlns:p14="http://schemas.microsoft.com/office/powerpoint/2010/main" val="2628374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143000"/>
            <a:ext cx="3810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143000"/>
            <a:ext cx="3810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8"/>
          <p:cNvSpPr>
            <a:spLocks noGrp="1" noChangeArrowheads="1"/>
          </p:cNvSpPr>
          <p:nvPr>
            <p:ph type="ftr" sz="quarter" idx="10"/>
          </p:nvPr>
        </p:nvSpPr>
        <p:spPr>
          <a:ln/>
        </p:spPr>
        <p:txBody>
          <a:bodyPr/>
          <a:lstStyle>
            <a:lvl1pPr>
              <a:defRPr/>
            </a:lvl1pPr>
          </a:lstStyle>
          <a:p>
            <a:pPr>
              <a:defRPr/>
            </a:pPr>
            <a:r>
              <a:rPr lang="en-US" altLang="en-US"/>
              <a:t>Irvine, Kip R. Assembly Language for x86 Processors 7/e, 2015.</a:t>
            </a:r>
          </a:p>
        </p:txBody>
      </p:sp>
      <p:sp>
        <p:nvSpPr>
          <p:cNvPr id="6" name="Rectangle 9"/>
          <p:cNvSpPr>
            <a:spLocks noGrp="1" noChangeArrowheads="1"/>
          </p:cNvSpPr>
          <p:nvPr>
            <p:ph type="sldNum" sz="quarter" idx="11"/>
          </p:nvPr>
        </p:nvSpPr>
        <p:spPr>
          <a:ln/>
        </p:spPr>
        <p:txBody>
          <a:bodyPr/>
          <a:lstStyle>
            <a:lvl1pPr>
              <a:defRPr/>
            </a:lvl1pPr>
          </a:lstStyle>
          <a:p>
            <a:fld id="{736FE67C-618C-448D-B5EE-3AC508C17277}" type="slidenum">
              <a:rPr lang="en-US" altLang="en-US"/>
              <a:pPr/>
              <a:t>‹#›</a:t>
            </a:fld>
            <a:endParaRPr lang="en-US" altLang="en-US"/>
          </a:p>
        </p:txBody>
      </p:sp>
    </p:spTree>
    <p:extLst>
      <p:ext uri="{BB962C8B-B14F-4D97-AF65-F5344CB8AC3E}">
        <p14:creationId xmlns:p14="http://schemas.microsoft.com/office/powerpoint/2010/main" val="379758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8"/>
          <p:cNvSpPr>
            <a:spLocks noGrp="1" noChangeArrowheads="1"/>
          </p:cNvSpPr>
          <p:nvPr>
            <p:ph type="ftr" sz="quarter" idx="10"/>
          </p:nvPr>
        </p:nvSpPr>
        <p:spPr>
          <a:ln/>
        </p:spPr>
        <p:txBody>
          <a:bodyPr/>
          <a:lstStyle>
            <a:lvl1pPr>
              <a:defRPr/>
            </a:lvl1pPr>
          </a:lstStyle>
          <a:p>
            <a:pPr>
              <a:defRPr/>
            </a:pPr>
            <a:r>
              <a:rPr lang="en-US" altLang="en-US"/>
              <a:t>Irvine, Kip R. Assembly Language for x86 Processors 7/e, 2015.</a:t>
            </a:r>
          </a:p>
        </p:txBody>
      </p:sp>
      <p:sp>
        <p:nvSpPr>
          <p:cNvPr id="8" name="Rectangle 9"/>
          <p:cNvSpPr>
            <a:spLocks noGrp="1" noChangeArrowheads="1"/>
          </p:cNvSpPr>
          <p:nvPr>
            <p:ph type="sldNum" sz="quarter" idx="11"/>
          </p:nvPr>
        </p:nvSpPr>
        <p:spPr>
          <a:ln/>
        </p:spPr>
        <p:txBody>
          <a:bodyPr/>
          <a:lstStyle>
            <a:lvl1pPr>
              <a:defRPr/>
            </a:lvl1pPr>
          </a:lstStyle>
          <a:p>
            <a:fld id="{4D7790E8-9307-41DD-9647-4A7D2D4A0997}" type="slidenum">
              <a:rPr lang="en-US" altLang="en-US"/>
              <a:pPr/>
              <a:t>‹#›</a:t>
            </a:fld>
            <a:endParaRPr lang="en-US" altLang="en-US"/>
          </a:p>
        </p:txBody>
      </p:sp>
    </p:spTree>
    <p:extLst>
      <p:ext uri="{BB962C8B-B14F-4D97-AF65-F5344CB8AC3E}">
        <p14:creationId xmlns:p14="http://schemas.microsoft.com/office/powerpoint/2010/main" val="2378546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8"/>
          <p:cNvSpPr>
            <a:spLocks noGrp="1" noChangeArrowheads="1"/>
          </p:cNvSpPr>
          <p:nvPr>
            <p:ph type="ftr" sz="quarter" idx="10"/>
          </p:nvPr>
        </p:nvSpPr>
        <p:spPr>
          <a:ln/>
        </p:spPr>
        <p:txBody>
          <a:bodyPr/>
          <a:lstStyle>
            <a:lvl1pPr>
              <a:defRPr/>
            </a:lvl1pPr>
          </a:lstStyle>
          <a:p>
            <a:pPr>
              <a:defRPr/>
            </a:pPr>
            <a:r>
              <a:rPr lang="en-US" altLang="en-US"/>
              <a:t>Irvine, Kip R. Assembly Language for x86 Processors 7/e, 2015.</a:t>
            </a:r>
          </a:p>
        </p:txBody>
      </p:sp>
      <p:sp>
        <p:nvSpPr>
          <p:cNvPr id="4" name="Rectangle 9"/>
          <p:cNvSpPr>
            <a:spLocks noGrp="1" noChangeArrowheads="1"/>
          </p:cNvSpPr>
          <p:nvPr>
            <p:ph type="sldNum" sz="quarter" idx="11"/>
          </p:nvPr>
        </p:nvSpPr>
        <p:spPr>
          <a:ln/>
        </p:spPr>
        <p:txBody>
          <a:bodyPr/>
          <a:lstStyle>
            <a:lvl1pPr>
              <a:defRPr/>
            </a:lvl1pPr>
          </a:lstStyle>
          <a:p>
            <a:fld id="{11A7CF9C-DFA6-4302-9A5B-BB132CAFFA2A}" type="slidenum">
              <a:rPr lang="en-US" altLang="en-US"/>
              <a:pPr/>
              <a:t>‹#›</a:t>
            </a:fld>
            <a:endParaRPr lang="en-US" altLang="en-US"/>
          </a:p>
        </p:txBody>
      </p:sp>
    </p:spTree>
    <p:extLst>
      <p:ext uri="{BB962C8B-B14F-4D97-AF65-F5344CB8AC3E}">
        <p14:creationId xmlns:p14="http://schemas.microsoft.com/office/powerpoint/2010/main" val="38113793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8"/>
          <p:cNvSpPr>
            <a:spLocks noGrp="1" noChangeArrowheads="1"/>
          </p:cNvSpPr>
          <p:nvPr>
            <p:ph type="ftr" sz="quarter" idx="10"/>
          </p:nvPr>
        </p:nvSpPr>
        <p:spPr>
          <a:ln/>
        </p:spPr>
        <p:txBody>
          <a:bodyPr/>
          <a:lstStyle>
            <a:lvl1pPr>
              <a:defRPr/>
            </a:lvl1pPr>
          </a:lstStyle>
          <a:p>
            <a:pPr>
              <a:defRPr/>
            </a:pPr>
            <a:r>
              <a:rPr lang="en-US" altLang="en-US"/>
              <a:t>Irvine, Kip R. Assembly Language for x86 Processors 7/e, 2015.</a:t>
            </a:r>
          </a:p>
        </p:txBody>
      </p:sp>
      <p:sp>
        <p:nvSpPr>
          <p:cNvPr id="3" name="Rectangle 9"/>
          <p:cNvSpPr>
            <a:spLocks noGrp="1" noChangeArrowheads="1"/>
          </p:cNvSpPr>
          <p:nvPr>
            <p:ph type="sldNum" sz="quarter" idx="11"/>
          </p:nvPr>
        </p:nvSpPr>
        <p:spPr>
          <a:ln/>
        </p:spPr>
        <p:txBody>
          <a:bodyPr/>
          <a:lstStyle>
            <a:lvl1pPr>
              <a:defRPr/>
            </a:lvl1pPr>
          </a:lstStyle>
          <a:p>
            <a:fld id="{8DFF9583-265A-4AF9-8879-BABD3D2A1CE6}" type="slidenum">
              <a:rPr lang="en-US" altLang="en-US"/>
              <a:pPr/>
              <a:t>‹#›</a:t>
            </a:fld>
            <a:endParaRPr lang="en-US" altLang="en-US"/>
          </a:p>
        </p:txBody>
      </p:sp>
    </p:spTree>
    <p:extLst>
      <p:ext uri="{BB962C8B-B14F-4D97-AF65-F5344CB8AC3E}">
        <p14:creationId xmlns:p14="http://schemas.microsoft.com/office/powerpoint/2010/main" val="3284861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8"/>
          <p:cNvSpPr>
            <a:spLocks noGrp="1" noChangeArrowheads="1"/>
          </p:cNvSpPr>
          <p:nvPr>
            <p:ph type="ftr" sz="quarter" idx="10"/>
          </p:nvPr>
        </p:nvSpPr>
        <p:spPr>
          <a:ln/>
        </p:spPr>
        <p:txBody>
          <a:bodyPr/>
          <a:lstStyle>
            <a:lvl1pPr>
              <a:defRPr/>
            </a:lvl1pPr>
          </a:lstStyle>
          <a:p>
            <a:pPr>
              <a:defRPr/>
            </a:pPr>
            <a:r>
              <a:rPr lang="en-US" altLang="en-US"/>
              <a:t>Irvine, Kip R. Assembly Language for x86 Processors 7/e, 2015.</a:t>
            </a:r>
          </a:p>
        </p:txBody>
      </p:sp>
      <p:sp>
        <p:nvSpPr>
          <p:cNvPr id="6" name="Rectangle 9"/>
          <p:cNvSpPr>
            <a:spLocks noGrp="1" noChangeArrowheads="1"/>
          </p:cNvSpPr>
          <p:nvPr>
            <p:ph type="sldNum" sz="quarter" idx="11"/>
          </p:nvPr>
        </p:nvSpPr>
        <p:spPr>
          <a:ln/>
        </p:spPr>
        <p:txBody>
          <a:bodyPr/>
          <a:lstStyle>
            <a:lvl1pPr>
              <a:defRPr/>
            </a:lvl1pPr>
          </a:lstStyle>
          <a:p>
            <a:fld id="{9EAC680B-18CD-4E2F-B82D-E68B208AF36E}" type="slidenum">
              <a:rPr lang="en-US" altLang="en-US"/>
              <a:pPr/>
              <a:t>‹#›</a:t>
            </a:fld>
            <a:endParaRPr lang="en-US" altLang="en-US"/>
          </a:p>
        </p:txBody>
      </p:sp>
    </p:spTree>
    <p:extLst>
      <p:ext uri="{BB962C8B-B14F-4D97-AF65-F5344CB8AC3E}">
        <p14:creationId xmlns:p14="http://schemas.microsoft.com/office/powerpoint/2010/main" val="27507174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8"/>
          <p:cNvSpPr>
            <a:spLocks noGrp="1" noChangeArrowheads="1"/>
          </p:cNvSpPr>
          <p:nvPr>
            <p:ph type="ftr" sz="quarter" idx="10"/>
          </p:nvPr>
        </p:nvSpPr>
        <p:spPr>
          <a:ln/>
        </p:spPr>
        <p:txBody>
          <a:bodyPr/>
          <a:lstStyle>
            <a:lvl1pPr>
              <a:defRPr/>
            </a:lvl1pPr>
          </a:lstStyle>
          <a:p>
            <a:pPr>
              <a:defRPr/>
            </a:pPr>
            <a:r>
              <a:rPr lang="en-US" altLang="en-US"/>
              <a:t>Irvine, Kip R. Assembly Language for x86 Processors 7/e, 2015.</a:t>
            </a:r>
          </a:p>
        </p:txBody>
      </p:sp>
      <p:sp>
        <p:nvSpPr>
          <p:cNvPr id="6" name="Rectangle 9"/>
          <p:cNvSpPr>
            <a:spLocks noGrp="1" noChangeArrowheads="1"/>
          </p:cNvSpPr>
          <p:nvPr>
            <p:ph type="sldNum" sz="quarter" idx="11"/>
          </p:nvPr>
        </p:nvSpPr>
        <p:spPr>
          <a:ln/>
        </p:spPr>
        <p:txBody>
          <a:bodyPr/>
          <a:lstStyle>
            <a:lvl1pPr>
              <a:defRPr/>
            </a:lvl1pPr>
          </a:lstStyle>
          <a:p>
            <a:fld id="{86F80D38-989F-43AB-90EF-6EDBE6086276}" type="slidenum">
              <a:rPr lang="en-US" altLang="en-US"/>
              <a:pPr/>
              <a:t>‹#›</a:t>
            </a:fld>
            <a:endParaRPr lang="en-US" altLang="en-US"/>
          </a:p>
        </p:txBody>
      </p:sp>
    </p:spTree>
    <p:extLst>
      <p:ext uri="{BB962C8B-B14F-4D97-AF65-F5344CB8AC3E}">
        <p14:creationId xmlns:p14="http://schemas.microsoft.com/office/powerpoint/2010/main" val="17959970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2"/>
            </a:gs>
          </a:gsLst>
          <a:lin ang="0" scaled="1"/>
        </a:gradFill>
        <a:effectLst/>
      </p:bgPr>
    </p:bg>
    <p:spTree>
      <p:nvGrpSpPr>
        <p:cNvPr id="1" name=""/>
        <p:cNvGrpSpPr/>
        <p:nvPr/>
      </p:nvGrpSpPr>
      <p:grpSpPr>
        <a:xfrm>
          <a:off x="0" y="0"/>
          <a:ext cx="0" cy="0"/>
          <a:chOff x="0" y="0"/>
          <a:chExt cx="0" cy="0"/>
        </a:xfrm>
      </p:grpSpPr>
      <p:sp>
        <p:nvSpPr>
          <p:cNvPr id="2053" name="Rectangle 5"/>
          <p:cNvSpPr>
            <a:spLocks noGrp="1" noChangeArrowheads="1"/>
          </p:cNvSpPr>
          <p:nvPr>
            <p:ph type="title"/>
          </p:nvPr>
        </p:nvSpPr>
        <p:spPr bwMode="auto">
          <a:xfrm>
            <a:off x="685800" y="228600"/>
            <a:ext cx="7772400" cy="609600"/>
          </a:xfrm>
          <a:prstGeom prst="rect">
            <a:avLst/>
          </a:prstGeom>
          <a:noFill/>
          <a:ln>
            <a:noFill/>
          </a:ln>
          <a:effectLst/>
          <a:extLst/>
        </p:spPr>
        <p:txBody>
          <a:bodyPr vert="horz" wrap="square" lIns="92075" tIns="46038" rIns="92075" bIns="46038" numCol="1" anchor="ctr" anchorCtr="0" compatLnSpc="1">
            <a:prstTxWarp prst="textNoShape">
              <a:avLst/>
            </a:prstTxWarp>
          </a:bodyPr>
          <a:lstStyle/>
          <a:p>
            <a:pPr lvl="0"/>
            <a:r>
              <a:rPr lang="en-US" altLang="en-US" smtClean="0"/>
              <a:t>Click to edit Master title style</a:t>
            </a:r>
          </a:p>
        </p:txBody>
      </p:sp>
      <p:sp>
        <p:nvSpPr>
          <p:cNvPr id="2056" name="Rectangle 8"/>
          <p:cNvSpPr>
            <a:spLocks noGrp="1" noChangeArrowheads="1"/>
          </p:cNvSpPr>
          <p:nvPr>
            <p:ph type="ftr" sz="quarter" idx="3"/>
          </p:nvPr>
        </p:nvSpPr>
        <p:spPr bwMode="auto">
          <a:xfrm>
            <a:off x="228600" y="6248400"/>
            <a:ext cx="4800600" cy="304800"/>
          </a:xfrm>
          <a:prstGeom prst="rect">
            <a:avLst/>
          </a:prstGeom>
          <a:noFill/>
          <a:ln>
            <a:noFill/>
          </a:ln>
          <a:effectLst/>
          <a:extLst/>
        </p:spPr>
        <p:txBody>
          <a:bodyPr vert="horz" wrap="square" lIns="92075" tIns="46038" rIns="92075" bIns="46038" numCol="1" anchor="ctr" anchorCtr="0" compatLnSpc="1">
            <a:prstTxWarp prst="textNoShape">
              <a:avLst/>
            </a:prstTxWarp>
          </a:bodyPr>
          <a:lstStyle>
            <a:lvl1pPr>
              <a:defRPr sz="1000">
                <a:latin typeface="Arial" charset="0"/>
              </a:defRPr>
            </a:lvl1pPr>
          </a:lstStyle>
          <a:p>
            <a:pPr>
              <a:defRPr/>
            </a:pPr>
            <a:r>
              <a:rPr lang="en-US" altLang="en-US"/>
              <a:t>Irvine, Kip R. Assembly Language for x86 Processors 7/e, 2015.</a:t>
            </a:r>
          </a:p>
        </p:txBody>
      </p:sp>
      <p:sp>
        <p:nvSpPr>
          <p:cNvPr id="10244" name="Rectangle 11"/>
          <p:cNvSpPr>
            <a:spLocks noGrp="1" noChangeArrowheads="1"/>
          </p:cNvSpPr>
          <p:nvPr>
            <p:ph type="body" idx="1"/>
          </p:nvPr>
        </p:nvSpPr>
        <p:spPr bwMode="auto">
          <a:xfrm>
            <a:off x="685800" y="1143000"/>
            <a:ext cx="77724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p:txBody>
      </p:sp>
      <p:sp>
        <p:nvSpPr>
          <p:cNvPr id="1029" name="Text Box 12"/>
          <p:cNvSpPr txBox="1">
            <a:spLocks noChangeArrowheads="1"/>
          </p:cNvSpPr>
          <p:nvPr userDrawn="1"/>
        </p:nvSpPr>
        <p:spPr bwMode="auto">
          <a:xfrm>
            <a:off x="685800" y="5867400"/>
            <a:ext cx="2209800" cy="593725"/>
          </a:xfrm>
          <a:prstGeom prst="rect">
            <a:avLst/>
          </a:prstGeom>
          <a:noFill/>
          <a:ln>
            <a:noFill/>
          </a:ln>
          <a:effectLst/>
          <a:extLst/>
        </p:spPr>
        <p:txBody>
          <a:bodyPr tIns="137160" bIns="137160">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spcBef>
                <a:spcPct val="50000"/>
              </a:spcBef>
              <a:defRPr/>
            </a:pPr>
            <a:endParaRPr lang="en-US" altLang="en-US" smtClean="0"/>
          </a:p>
        </p:txBody>
      </p:sp>
      <p:sp>
        <p:nvSpPr>
          <p:cNvPr id="2057" name="Rectangle 9"/>
          <p:cNvSpPr>
            <a:spLocks noGrp="1" noChangeArrowheads="1"/>
          </p:cNvSpPr>
          <p:nvPr>
            <p:ph type="sldNum" sz="quarter" idx="4"/>
          </p:nvPr>
        </p:nvSpPr>
        <p:spPr bwMode="auto">
          <a:xfrm>
            <a:off x="7467600" y="6248400"/>
            <a:ext cx="990600" cy="381000"/>
          </a:xfrm>
          <a:prstGeom prst="rect">
            <a:avLst/>
          </a:prstGeom>
          <a:noFill/>
          <a:ln>
            <a:noFill/>
          </a:ln>
          <a:effectLst/>
          <a:extLst/>
        </p:spPr>
        <p:txBody>
          <a:bodyPr vert="horz" wrap="square" lIns="92075" tIns="46038" rIns="92075" bIns="46038" numCol="1" anchor="ctr" anchorCtr="0" compatLnSpc="1">
            <a:prstTxWarp prst="textNoShape">
              <a:avLst/>
            </a:prstTxWarp>
          </a:bodyPr>
          <a:lstStyle>
            <a:lvl1pPr algn="r">
              <a:defRPr sz="1600">
                <a:latin typeface="Times New Roman" panose="02020603050405020304" pitchFamily="18" charset="0"/>
              </a:defRPr>
            </a:lvl1pPr>
          </a:lstStyle>
          <a:p>
            <a:fld id="{E688172F-9372-4923-97C8-74D337B7FFBF}" type="slidenum">
              <a:rPr lang="en-US" altLang="en-US"/>
              <a:pPr/>
              <a:t>‹#›</a:t>
            </a:fld>
            <a:endParaRPr lang="en-US" altLang="en-US"/>
          </a:p>
        </p:txBody>
      </p:sp>
    </p:spTree>
  </p:cSld>
  <p:clrMap bg1="dk2" tx1="lt1" bg2="dk1" tx2="lt2" accent1="accent1" accent2="accent2" accent3="accent3" accent4="accent4" accent5="accent5" accent6="accent6" hlink="hlink" folHlink="folHlink"/>
  <p:sldLayoutIdLst>
    <p:sldLayoutId id="2147483708"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dt="0"/>
  <p:txStyles>
    <p:titleStyle>
      <a:lvl1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Arial" charset="0"/>
        </a:defRPr>
      </a:lvl2pPr>
      <a:lvl3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Arial" charset="0"/>
        </a:defRPr>
      </a:lvl3pPr>
      <a:lvl4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Arial" charset="0"/>
        </a:defRPr>
      </a:lvl4pPr>
      <a:lvl5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Arial" charset="0"/>
        </a:defRPr>
      </a:lvl5pPr>
      <a:lvl6pPr marL="4572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9pPr>
    </p:titleStyle>
    <p:bodyStyle>
      <a:lvl1pPr marL="342900" indent="-342900" algn="l" rtl="0" eaLnBrk="0" fontAlgn="base" hangingPunct="0">
        <a:spcBef>
          <a:spcPct val="20000"/>
        </a:spcBef>
        <a:spcAft>
          <a:spcPct val="0"/>
        </a:spcAft>
        <a:buClr>
          <a:schemeClr val="tx1"/>
        </a:buClr>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200">
          <a:solidFill>
            <a:schemeClr val="tx1"/>
          </a:solidFill>
          <a:latin typeface="+mn-lt"/>
        </a:defRPr>
      </a:lvl2pPr>
      <a:lvl3pPr marL="1143000" indent="-228600" algn="l" rtl="0" eaLnBrk="0" fontAlgn="base" hangingPunct="0">
        <a:spcBef>
          <a:spcPct val="20000"/>
        </a:spcBef>
        <a:spcAft>
          <a:spcPct val="0"/>
        </a:spcAft>
        <a:buClr>
          <a:schemeClr val="tx1"/>
        </a:buClr>
        <a:buChar char="•"/>
        <a:defRPr sz="2000">
          <a:solidFill>
            <a:schemeClr val="tx1"/>
          </a:solidFill>
          <a:latin typeface="+mn-lt"/>
        </a:defRPr>
      </a:lvl3pPr>
      <a:lvl4pPr marL="1600200" indent="-228600" algn="l" rtl="0" eaLnBrk="0" fontAlgn="base" hangingPunct="0">
        <a:spcBef>
          <a:spcPct val="20000"/>
        </a:spcBef>
        <a:spcAft>
          <a:spcPct val="0"/>
        </a:spcAft>
        <a:buClr>
          <a:schemeClr val="tx1"/>
        </a:buClr>
        <a:buChar char="–"/>
        <a:defRPr sz="2000">
          <a:solidFill>
            <a:schemeClr val="tx1"/>
          </a:solidFill>
          <a:latin typeface="Times New Roman" pitchFamily="18" charset="0"/>
        </a:defRPr>
      </a:lvl4pPr>
      <a:lvl5pPr marL="2057400" indent="-228600" algn="l" rtl="0" eaLnBrk="0" fontAlgn="base" hangingPunct="0">
        <a:spcBef>
          <a:spcPct val="20000"/>
        </a:spcBef>
        <a:spcAft>
          <a:spcPct val="0"/>
        </a:spcAft>
        <a:buClr>
          <a:schemeClr val="accent1"/>
        </a:buClr>
        <a:buChar char="•"/>
        <a:defRPr sz="2000">
          <a:solidFill>
            <a:schemeClr val="tx1"/>
          </a:solidFill>
          <a:latin typeface="Times New Roman" pitchFamily="18" charset="0"/>
        </a:defRPr>
      </a:lvl5pPr>
      <a:lvl6pPr marL="2514600" indent="-228600" algn="l" rtl="0" fontAlgn="base">
        <a:spcBef>
          <a:spcPct val="20000"/>
        </a:spcBef>
        <a:spcAft>
          <a:spcPct val="0"/>
        </a:spcAft>
        <a:buClr>
          <a:schemeClr val="accent1"/>
        </a:buClr>
        <a:buChar char="•"/>
        <a:defRPr sz="2000">
          <a:solidFill>
            <a:schemeClr val="tx1"/>
          </a:solidFill>
          <a:latin typeface="Times New Roman" pitchFamily="18" charset="0"/>
        </a:defRPr>
      </a:lvl6pPr>
      <a:lvl7pPr marL="2971800" indent="-228600" algn="l" rtl="0" fontAlgn="base">
        <a:spcBef>
          <a:spcPct val="20000"/>
        </a:spcBef>
        <a:spcAft>
          <a:spcPct val="0"/>
        </a:spcAft>
        <a:buClr>
          <a:schemeClr val="accent1"/>
        </a:buClr>
        <a:buChar char="•"/>
        <a:defRPr sz="2000">
          <a:solidFill>
            <a:schemeClr val="tx1"/>
          </a:solidFill>
          <a:latin typeface="Times New Roman" pitchFamily="18" charset="0"/>
        </a:defRPr>
      </a:lvl7pPr>
      <a:lvl8pPr marL="3429000" indent="-228600" algn="l" rtl="0" fontAlgn="base">
        <a:spcBef>
          <a:spcPct val="20000"/>
        </a:spcBef>
        <a:spcAft>
          <a:spcPct val="0"/>
        </a:spcAft>
        <a:buClr>
          <a:schemeClr val="accent1"/>
        </a:buClr>
        <a:buChar char="•"/>
        <a:defRPr sz="2000">
          <a:solidFill>
            <a:schemeClr val="tx1"/>
          </a:solidFill>
          <a:latin typeface="Times New Roman" pitchFamily="18" charset="0"/>
        </a:defRPr>
      </a:lvl8pPr>
      <a:lvl9pPr marL="3886200" indent="-228600" algn="l" rtl="0" fontAlgn="base">
        <a:spcBef>
          <a:spcPct val="20000"/>
        </a:spcBef>
        <a:spcAft>
          <a:spcPct val="0"/>
        </a:spcAft>
        <a:buClr>
          <a:schemeClr val="accent1"/>
        </a:buClr>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hyperlink" Target="RevStr.asm"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hyperlink" Target="../../../../../Irvine/Examples/Lib32/"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2.bin"/><Relationship Id="rId7" Type="http://schemas.openxmlformats.org/officeDocument/2006/relationships/image" Target="../media/image3.png"/><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image" Target="../media/image12.wmf"/><Relationship Id="rId5" Type="http://schemas.openxmlformats.org/officeDocument/2006/relationships/oleObject" Target="../embeddings/oleObject3.bin"/><Relationship Id="rId4" Type="http://schemas.openxmlformats.org/officeDocument/2006/relationships/image" Target="../media/image11.w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3.wm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ctrTitle"/>
          </p:nvPr>
        </p:nvSpPr>
        <p:spPr>
          <a:xfrm>
            <a:off x="685800" y="609600"/>
            <a:ext cx="7772400" cy="1143000"/>
          </a:xfrm>
        </p:spPr>
        <p:txBody>
          <a:bodyPr/>
          <a:lstStyle/>
          <a:p>
            <a:pPr eaLnBrk="1" hangingPunct="1">
              <a:defRPr/>
            </a:pPr>
            <a:r>
              <a:rPr lang="en-US" altLang="en-US" smtClean="0"/>
              <a:t>Assembly Language for x86 Processors </a:t>
            </a:r>
            <a:r>
              <a:rPr lang="en-US" altLang="en-US" sz="2800" smtClean="0"/>
              <a:t>7th Edition</a:t>
            </a:r>
            <a:r>
              <a:rPr lang="en-US" altLang="en-US" smtClean="0"/>
              <a:t> , Global Edition </a:t>
            </a:r>
          </a:p>
        </p:txBody>
      </p:sp>
      <p:sp>
        <p:nvSpPr>
          <p:cNvPr id="12291" name="Rectangle 3"/>
          <p:cNvSpPr>
            <a:spLocks noGrp="1" noChangeArrowheads="1"/>
          </p:cNvSpPr>
          <p:nvPr>
            <p:ph type="subTitle" idx="1"/>
          </p:nvPr>
        </p:nvSpPr>
        <p:spPr>
          <a:xfrm>
            <a:off x="1447800" y="2209800"/>
            <a:ext cx="6400800" cy="1752600"/>
          </a:xfrm>
        </p:spPr>
        <p:txBody>
          <a:bodyPr/>
          <a:lstStyle/>
          <a:p>
            <a:pPr eaLnBrk="1" hangingPunct="1"/>
            <a:r>
              <a:rPr lang="en-US" altLang="en-US" sz="3200" smtClean="0"/>
              <a:t>Chapter 5: Procedures</a:t>
            </a:r>
          </a:p>
        </p:txBody>
      </p:sp>
      <p:sp>
        <p:nvSpPr>
          <p:cNvPr id="12292" name="Text Box 4"/>
          <p:cNvSpPr txBox="1">
            <a:spLocks noChangeArrowheads="1"/>
          </p:cNvSpPr>
          <p:nvPr/>
        </p:nvSpPr>
        <p:spPr bwMode="auto">
          <a:xfrm>
            <a:off x="533400" y="6172200"/>
            <a:ext cx="822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spcBef>
                <a:spcPct val="50000"/>
              </a:spcBef>
            </a:pPr>
            <a:r>
              <a:rPr lang="en-US" altLang="en-US" sz="1200"/>
              <a:t>(c) Pearson Education, 2015. All rights reserved. You may modify and copy this slide show for your personal use, or for use in the classroom, as long as this copyright statement, the author's name, and the title are not changed.</a:t>
            </a:r>
          </a:p>
        </p:txBody>
      </p:sp>
      <p:sp>
        <p:nvSpPr>
          <p:cNvPr id="12293" name="Text Box 6"/>
          <p:cNvSpPr txBox="1">
            <a:spLocks noChangeArrowheads="1"/>
          </p:cNvSpPr>
          <p:nvPr/>
        </p:nvSpPr>
        <p:spPr bwMode="auto">
          <a:xfrm>
            <a:off x="533400" y="4876800"/>
            <a:ext cx="5181600" cy="992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spcBef>
                <a:spcPct val="50000"/>
              </a:spcBef>
            </a:pPr>
            <a:r>
              <a:rPr lang="en-US" altLang="en-US" i="1"/>
              <a:t>Slides prepared by the author</a:t>
            </a:r>
          </a:p>
          <a:p>
            <a:pPr eaLnBrk="1" hangingPunct="1">
              <a:spcBef>
                <a:spcPct val="50000"/>
              </a:spcBef>
            </a:pPr>
            <a:r>
              <a:rPr lang="en-US" altLang="en-US" sz="1700" i="1"/>
              <a:t>Revision date: 1/15/2014</a:t>
            </a:r>
          </a:p>
        </p:txBody>
      </p:sp>
      <p:sp>
        <p:nvSpPr>
          <p:cNvPr id="12294" name="Text Box 7"/>
          <p:cNvSpPr txBox="1">
            <a:spLocks noChangeArrowheads="1"/>
          </p:cNvSpPr>
          <p:nvPr/>
        </p:nvSpPr>
        <p:spPr bwMode="auto">
          <a:xfrm>
            <a:off x="2895600" y="1676400"/>
            <a:ext cx="3276600"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algn="ctr" eaLnBrk="1" hangingPunct="1">
              <a:spcBef>
                <a:spcPct val="50000"/>
              </a:spcBef>
            </a:pPr>
            <a:r>
              <a:rPr lang="en-US" altLang="en-US">
                <a:solidFill>
                  <a:schemeClr val="tx2"/>
                </a:solidFill>
              </a:rPr>
              <a:t>Kip R. Irvine</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Footer Placeholder 3"/>
          <p:cNvSpPr>
            <a:spLocks noGrp="1"/>
          </p:cNvSpPr>
          <p:nvPr>
            <p:ph type="ftr" sz="quarter" idx="10"/>
          </p:nvPr>
        </p:nvSpPr>
        <p:spPr>
          <a:xfrm>
            <a:off x="152400" y="6248400"/>
            <a:ext cx="4800600" cy="30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smtClean="0"/>
              <a:t>Irvine, Kip R. Assembly Language for x86 Processors 7/e, 2015.</a:t>
            </a:r>
          </a:p>
        </p:txBody>
      </p:sp>
      <p:sp>
        <p:nvSpPr>
          <p:cNvPr id="3076"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0AF87B52-4117-4917-9056-C1707A4D7F89}" type="slidenum">
              <a:rPr lang="en-US" altLang="en-US" sz="1600">
                <a:latin typeface="Times New Roman" panose="02020603050405020304" pitchFamily="18" charset="0"/>
              </a:rPr>
              <a:pPr eaLnBrk="1" hangingPunct="1"/>
              <a:t>10</a:t>
            </a:fld>
            <a:endParaRPr lang="en-US" altLang="en-US" sz="1600">
              <a:latin typeface="Times New Roman" panose="02020603050405020304" pitchFamily="18" charset="0"/>
            </a:endParaRPr>
          </a:p>
        </p:txBody>
      </p:sp>
      <p:sp>
        <p:nvSpPr>
          <p:cNvPr id="103426" name="Rectangle 2"/>
          <p:cNvSpPr>
            <a:spLocks noGrp="1" noChangeArrowheads="1"/>
          </p:cNvSpPr>
          <p:nvPr>
            <p:ph type="title"/>
          </p:nvPr>
        </p:nvSpPr>
        <p:spPr/>
        <p:txBody>
          <a:bodyPr/>
          <a:lstStyle/>
          <a:p>
            <a:pPr eaLnBrk="1" hangingPunct="1">
              <a:defRPr/>
            </a:pPr>
            <a:r>
              <a:rPr lang="en-US" altLang="en-US" smtClean="0"/>
              <a:t>PUSH Operation</a:t>
            </a:r>
            <a:r>
              <a:rPr lang="en-US" altLang="en-US" sz="2400" smtClean="0"/>
              <a:t> (1 of 2)</a:t>
            </a:r>
            <a:endParaRPr lang="en-US" altLang="en-US" smtClean="0"/>
          </a:p>
        </p:txBody>
      </p:sp>
      <p:sp>
        <p:nvSpPr>
          <p:cNvPr id="3078" name="Rectangle 3"/>
          <p:cNvSpPr>
            <a:spLocks noGrp="1" noChangeArrowheads="1"/>
          </p:cNvSpPr>
          <p:nvPr>
            <p:ph type="body" idx="1"/>
          </p:nvPr>
        </p:nvSpPr>
        <p:spPr>
          <a:xfrm>
            <a:off x="685800" y="1143000"/>
            <a:ext cx="7772400" cy="1295400"/>
          </a:xfrm>
        </p:spPr>
        <p:txBody>
          <a:bodyPr/>
          <a:lstStyle/>
          <a:p>
            <a:pPr eaLnBrk="1" hangingPunct="1"/>
            <a:r>
              <a:rPr lang="en-US" altLang="en-US" smtClean="0"/>
              <a:t>A 32-bit push operation decrements the stack pointer by 4 and copies a value into the location pointed to by the stack pointer.</a:t>
            </a:r>
          </a:p>
        </p:txBody>
      </p:sp>
      <p:pic>
        <p:nvPicPr>
          <p:cNvPr id="3" name="圖片 2"/>
          <p:cNvPicPr>
            <a:picLocks noChangeAspect="1"/>
          </p:cNvPicPr>
          <p:nvPr/>
        </p:nvPicPr>
        <p:blipFill>
          <a:blip r:embed="rId2"/>
          <a:stretch>
            <a:fillRect/>
          </a:stretch>
        </p:blipFill>
        <p:spPr>
          <a:xfrm>
            <a:off x="1371600" y="2626727"/>
            <a:ext cx="6745948" cy="2607000"/>
          </a:xfrm>
          <a:prstGeom prst="rect">
            <a:avLst/>
          </a:prstGeom>
        </p:spPr>
      </p:pic>
      <p:pic>
        <p:nvPicPr>
          <p:cNvPr id="54" name="圖片 53"/>
          <p:cNvPicPr>
            <a:picLocks noChangeAspect="1"/>
          </p:cNvPicPr>
          <p:nvPr/>
        </p:nvPicPr>
        <p:blipFill>
          <a:blip r:embed="rId3"/>
          <a:stretch>
            <a:fillRect/>
          </a:stretch>
        </p:blipFill>
        <p:spPr>
          <a:xfrm>
            <a:off x="1389088" y="2624525"/>
            <a:ext cx="6728459" cy="2644312"/>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smtClean="0"/>
              <a:t>Irvine, Kip R. Assembly Language for x86 Processors 7/e, 2015.</a:t>
            </a:r>
          </a:p>
        </p:txBody>
      </p:sp>
      <p:sp>
        <p:nvSpPr>
          <p:cNvPr id="4100"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421571A4-A8B7-45F8-B266-E5F4C23C779B}" type="slidenum">
              <a:rPr lang="en-US" altLang="en-US" sz="1600">
                <a:latin typeface="Times New Roman" panose="02020603050405020304" pitchFamily="18" charset="0"/>
              </a:rPr>
              <a:pPr eaLnBrk="1" hangingPunct="1"/>
              <a:t>11</a:t>
            </a:fld>
            <a:endParaRPr lang="en-US" altLang="en-US" sz="1600">
              <a:latin typeface="Times New Roman" panose="02020603050405020304" pitchFamily="18" charset="0"/>
            </a:endParaRPr>
          </a:p>
        </p:txBody>
      </p:sp>
      <p:sp>
        <p:nvSpPr>
          <p:cNvPr id="104450" name="Rectangle 2"/>
          <p:cNvSpPr>
            <a:spLocks noGrp="1" noChangeArrowheads="1"/>
          </p:cNvSpPr>
          <p:nvPr>
            <p:ph type="title"/>
          </p:nvPr>
        </p:nvSpPr>
        <p:spPr/>
        <p:txBody>
          <a:bodyPr/>
          <a:lstStyle/>
          <a:p>
            <a:pPr eaLnBrk="1" hangingPunct="1">
              <a:defRPr/>
            </a:pPr>
            <a:r>
              <a:rPr lang="en-US" altLang="en-US" smtClean="0"/>
              <a:t>PUSH Operation</a:t>
            </a:r>
            <a:r>
              <a:rPr lang="en-US" altLang="en-US" sz="2400" smtClean="0"/>
              <a:t> (2 of 2)</a:t>
            </a:r>
            <a:endParaRPr lang="en-US" altLang="en-US" smtClean="0"/>
          </a:p>
        </p:txBody>
      </p:sp>
      <p:sp>
        <p:nvSpPr>
          <p:cNvPr id="4102" name="Rectangle 3"/>
          <p:cNvSpPr>
            <a:spLocks noGrp="1" noChangeArrowheads="1"/>
          </p:cNvSpPr>
          <p:nvPr>
            <p:ph type="body" idx="1"/>
          </p:nvPr>
        </p:nvSpPr>
        <p:spPr>
          <a:xfrm>
            <a:off x="685800" y="1143000"/>
            <a:ext cx="7772400" cy="609600"/>
          </a:xfrm>
        </p:spPr>
        <p:txBody>
          <a:bodyPr/>
          <a:lstStyle/>
          <a:p>
            <a:pPr eaLnBrk="1" hangingPunct="1"/>
            <a:r>
              <a:rPr lang="en-US" altLang="en-US" smtClean="0"/>
              <a:t>Same stack after pushing two more integers:</a:t>
            </a:r>
          </a:p>
        </p:txBody>
      </p:sp>
      <p:sp>
        <p:nvSpPr>
          <p:cNvPr id="4103" name="Text Box 6"/>
          <p:cNvSpPr txBox="1">
            <a:spLocks noChangeArrowheads="1"/>
          </p:cNvSpPr>
          <p:nvPr/>
        </p:nvSpPr>
        <p:spPr bwMode="auto">
          <a:xfrm>
            <a:off x="914400" y="4800600"/>
            <a:ext cx="73152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spcBef>
                <a:spcPct val="50000"/>
              </a:spcBef>
            </a:pPr>
            <a:r>
              <a:rPr lang="en-US" altLang="en-US"/>
              <a:t>The stack grows downward. The area below ESP is always available (unless the stack has overflowed).</a:t>
            </a:r>
          </a:p>
        </p:txBody>
      </p:sp>
      <p:pic>
        <p:nvPicPr>
          <p:cNvPr id="2" name="圖片 1"/>
          <p:cNvPicPr>
            <a:picLocks noChangeAspect="1"/>
          </p:cNvPicPr>
          <p:nvPr/>
        </p:nvPicPr>
        <p:blipFill>
          <a:blip r:embed="rId2"/>
          <a:stretch>
            <a:fillRect/>
          </a:stretch>
        </p:blipFill>
        <p:spPr>
          <a:xfrm>
            <a:off x="2624137" y="1838325"/>
            <a:ext cx="3771900" cy="2792934"/>
          </a:xfrm>
          <a:prstGeom prst="rect">
            <a:avLst/>
          </a:prstGeom>
        </p:spPr>
      </p:pic>
      <p:pic>
        <p:nvPicPr>
          <p:cNvPr id="5" name="圖片 4"/>
          <p:cNvPicPr>
            <a:picLocks noChangeAspect="1"/>
          </p:cNvPicPr>
          <p:nvPr/>
        </p:nvPicPr>
        <p:blipFill>
          <a:blip r:embed="rId3"/>
          <a:stretch>
            <a:fillRect/>
          </a:stretch>
        </p:blipFill>
        <p:spPr>
          <a:xfrm>
            <a:off x="2586662" y="1788685"/>
            <a:ext cx="3890338" cy="3001118"/>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smtClean="0"/>
              <a:t>Irvine, Kip R. Assembly Language for x86 Processors 7/e, 2015.</a:t>
            </a:r>
          </a:p>
        </p:txBody>
      </p:sp>
      <p:sp>
        <p:nvSpPr>
          <p:cNvPr id="5124"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15CF6698-0C1F-4B83-B9C4-24A14FCBC67D}" type="slidenum">
              <a:rPr lang="en-US" altLang="en-US" sz="1600">
                <a:latin typeface="Times New Roman" panose="02020603050405020304" pitchFamily="18" charset="0"/>
              </a:rPr>
              <a:pPr eaLnBrk="1" hangingPunct="1"/>
              <a:t>12</a:t>
            </a:fld>
            <a:endParaRPr lang="en-US" altLang="en-US" sz="1600">
              <a:latin typeface="Times New Roman" panose="02020603050405020304" pitchFamily="18" charset="0"/>
            </a:endParaRPr>
          </a:p>
        </p:txBody>
      </p:sp>
      <p:sp>
        <p:nvSpPr>
          <p:cNvPr id="105474" name="Rectangle 2"/>
          <p:cNvSpPr>
            <a:spLocks noGrp="1" noChangeArrowheads="1"/>
          </p:cNvSpPr>
          <p:nvPr>
            <p:ph type="title"/>
          </p:nvPr>
        </p:nvSpPr>
        <p:spPr/>
        <p:txBody>
          <a:bodyPr/>
          <a:lstStyle/>
          <a:p>
            <a:pPr eaLnBrk="1" hangingPunct="1">
              <a:defRPr/>
            </a:pPr>
            <a:r>
              <a:rPr lang="en-US" altLang="en-US" smtClean="0"/>
              <a:t>POP Operation</a:t>
            </a:r>
          </a:p>
        </p:txBody>
      </p:sp>
      <p:sp>
        <p:nvSpPr>
          <p:cNvPr id="5126" name="Rectangle 3"/>
          <p:cNvSpPr>
            <a:spLocks noGrp="1" noChangeArrowheads="1"/>
          </p:cNvSpPr>
          <p:nvPr>
            <p:ph type="body" idx="1"/>
          </p:nvPr>
        </p:nvSpPr>
        <p:spPr>
          <a:xfrm>
            <a:off x="838200" y="1143000"/>
            <a:ext cx="7543800" cy="1524000"/>
          </a:xfrm>
        </p:spPr>
        <p:txBody>
          <a:bodyPr/>
          <a:lstStyle/>
          <a:p>
            <a:pPr eaLnBrk="1" hangingPunct="1"/>
            <a:r>
              <a:rPr lang="en-US" altLang="en-US" sz="2000" dirty="0" smtClean="0"/>
              <a:t>Copies value at stack[ESP] into a register or variable.</a:t>
            </a:r>
          </a:p>
          <a:p>
            <a:pPr eaLnBrk="1" hangingPunct="1"/>
            <a:r>
              <a:rPr lang="en-US" altLang="en-US" sz="2000" dirty="0" smtClean="0"/>
              <a:t>Adds </a:t>
            </a:r>
            <a:r>
              <a:rPr lang="en-US" altLang="en-US" sz="2000" i="1" dirty="0" smtClean="0"/>
              <a:t>n</a:t>
            </a:r>
            <a:r>
              <a:rPr lang="en-US" altLang="en-US" sz="2000" dirty="0" smtClean="0"/>
              <a:t> to ESP, where </a:t>
            </a:r>
            <a:r>
              <a:rPr lang="en-US" altLang="en-US" sz="2000" i="1" dirty="0" smtClean="0"/>
              <a:t>n</a:t>
            </a:r>
            <a:r>
              <a:rPr lang="en-US" altLang="en-US" sz="2000" dirty="0" smtClean="0"/>
              <a:t> is either 2 or 4.</a:t>
            </a:r>
          </a:p>
          <a:p>
            <a:pPr lvl="1" eaLnBrk="1" hangingPunct="1"/>
            <a:r>
              <a:rPr lang="en-US" altLang="en-US" sz="1800" dirty="0" smtClean="0"/>
              <a:t>value of </a:t>
            </a:r>
            <a:r>
              <a:rPr lang="en-US" altLang="en-US" sz="1800" i="1" dirty="0" smtClean="0"/>
              <a:t>n</a:t>
            </a:r>
            <a:r>
              <a:rPr lang="en-US" altLang="en-US" sz="1800" dirty="0" smtClean="0"/>
              <a:t> depends on the attribute of the operand receiving the data</a:t>
            </a:r>
          </a:p>
        </p:txBody>
      </p:sp>
      <p:pic>
        <p:nvPicPr>
          <p:cNvPr id="5" name="圖片 4"/>
          <p:cNvPicPr>
            <a:picLocks noChangeAspect="1"/>
          </p:cNvPicPr>
          <p:nvPr/>
        </p:nvPicPr>
        <p:blipFill>
          <a:blip r:embed="rId2"/>
          <a:stretch>
            <a:fillRect/>
          </a:stretch>
        </p:blipFill>
        <p:spPr>
          <a:xfrm>
            <a:off x="1219200" y="2819400"/>
            <a:ext cx="6639083" cy="2603292"/>
          </a:xfrm>
          <a:prstGeom prst="rect">
            <a:avLst/>
          </a:prstGeom>
        </p:spPr>
      </p:pic>
      <p:sp>
        <p:nvSpPr>
          <p:cNvPr id="22" name="文字方塊 21"/>
          <p:cNvSpPr txBox="1"/>
          <p:nvPr/>
        </p:nvSpPr>
        <p:spPr>
          <a:xfrm>
            <a:off x="-7225392" y="2497719"/>
            <a:ext cx="899542" cy="415498"/>
          </a:xfrm>
          <a:prstGeom prst="rect">
            <a:avLst/>
          </a:prstGeom>
          <a:noFill/>
        </p:spPr>
        <p:txBody>
          <a:bodyPr wrap="none" rtlCol="0">
            <a:spAutoFit/>
          </a:bodyPr>
          <a:lstStyle/>
          <a:p>
            <a:r>
              <a:rPr lang="en-US" altLang="zh-TW" dirty="0" smtClean="0">
                <a:solidFill>
                  <a:schemeClr val="bg2"/>
                </a:solidFill>
              </a:rPr>
              <a:t>Offset</a:t>
            </a:r>
            <a:endParaRPr lang="zh-TW" altLang="en-US" dirty="0">
              <a:solidFill>
                <a:schemeClr val="bg2"/>
              </a:solidFill>
            </a:endParaRPr>
          </a:p>
        </p:txBody>
      </p:sp>
      <p:sp>
        <p:nvSpPr>
          <p:cNvPr id="23" name="文字方塊 22"/>
          <p:cNvSpPr txBox="1"/>
          <p:nvPr/>
        </p:nvSpPr>
        <p:spPr>
          <a:xfrm>
            <a:off x="-7271830" y="3906948"/>
            <a:ext cx="1454244" cy="415498"/>
          </a:xfrm>
          <a:prstGeom prst="rect">
            <a:avLst/>
          </a:prstGeom>
          <a:noFill/>
        </p:spPr>
        <p:txBody>
          <a:bodyPr wrap="none" rtlCol="0">
            <a:spAutoFit/>
          </a:bodyPr>
          <a:lstStyle/>
          <a:p>
            <a:r>
              <a:rPr lang="en-US" altLang="zh-TW" dirty="0" smtClean="0">
                <a:solidFill>
                  <a:schemeClr val="bg2"/>
                </a:solidFill>
              </a:rPr>
              <a:t>00000FFC</a:t>
            </a:r>
            <a:endParaRPr lang="zh-TW" altLang="en-US" dirty="0">
              <a:solidFill>
                <a:schemeClr val="bg2"/>
              </a:solidFill>
            </a:endParaRPr>
          </a:p>
        </p:txBody>
      </p:sp>
      <p:sp>
        <p:nvSpPr>
          <p:cNvPr id="24" name="文字方塊 23"/>
          <p:cNvSpPr txBox="1"/>
          <p:nvPr/>
        </p:nvSpPr>
        <p:spPr>
          <a:xfrm>
            <a:off x="-7271830" y="3240685"/>
            <a:ext cx="1409360" cy="415498"/>
          </a:xfrm>
          <a:prstGeom prst="rect">
            <a:avLst/>
          </a:prstGeom>
          <a:noFill/>
        </p:spPr>
        <p:txBody>
          <a:bodyPr wrap="none" rtlCol="0">
            <a:spAutoFit/>
          </a:bodyPr>
          <a:lstStyle/>
          <a:p>
            <a:r>
              <a:rPr lang="en-US" altLang="zh-TW" dirty="0" smtClean="0">
                <a:solidFill>
                  <a:schemeClr val="bg2"/>
                </a:solidFill>
              </a:rPr>
              <a:t>00000FF4</a:t>
            </a:r>
            <a:endParaRPr lang="zh-TW" altLang="en-US" dirty="0">
              <a:solidFill>
                <a:schemeClr val="bg2"/>
              </a:solidFill>
            </a:endParaRPr>
          </a:p>
        </p:txBody>
      </p:sp>
      <p:sp>
        <p:nvSpPr>
          <p:cNvPr id="25" name="文字方塊 24"/>
          <p:cNvSpPr txBox="1"/>
          <p:nvPr/>
        </p:nvSpPr>
        <p:spPr>
          <a:xfrm>
            <a:off x="-7271830" y="3581475"/>
            <a:ext cx="1409360" cy="415498"/>
          </a:xfrm>
          <a:prstGeom prst="rect">
            <a:avLst/>
          </a:prstGeom>
          <a:noFill/>
        </p:spPr>
        <p:txBody>
          <a:bodyPr wrap="none" rtlCol="0">
            <a:spAutoFit/>
          </a:bodyPr>
          <a:lstStyle/>
          <a:p>
            <a:r>
              <a:rPr lang="en-US" altLang="zh-TW" dirty="0" smtClean="0">
                <a:solidFill>
                  <a:schemeClr val="bg2"/>
                </a:solidFill>
              </a:rPr>
              <a:t>00000FF8</a:t>
            </a:r>
            <a:endParaRPr lang="zh-TW" altLang="en-US" dirty="0">
              <a:solidFill>
                <a:schemeClr val="bg2"/>
              </a:solidFill>
            </a:endParaRPr>
          </a:p>
        </p:txBody>
      </p:sp>
      <p:sp>
        <p:nvSpPr>
          <p:cNvPr id="26" name="文字方塊 25"/>
          <p:cNvSpPr txBox="1"/>
          <p:nvPr/>
        </p:nvSpPr>
        <p:spPr>
          <a:xfrm>
            <a:off x="-7256945" y="2899846"/>
            <a:ext cx="1409360" cy="415498"/>
          </a:xfrm>
          <a:prstGeom prst="rect">
            <a:avLst/>
          </a:prstGeom>
          <a:noFill/>
        </p:spPr>
        <p:txBody>
          <a:bodyPr wrap="none" rtlCol="0">
            <a:spAutoFit/>
          </a:bodyPr>
          <a:lstStyle/>
          <a:p>
            <a:r>
              <a:rPr lang="en-US" altLang="zh-TW" dirty="0" smtClean="0">
                <a:solidFill>
                  <a:schemeClr val="bg2"/>
                </a:solidFill>
              </a:rPr>
              <a:t>00000FF0</a:t>
            </a:r>
            <a:endParaRPr lang="zh-TW" altLang="en-US" dirty="0">
              <a:solidFill>
                <a:schemeClr val="bg2"/>
              </a:solidFill>
            </a:endParaRPr>
          </a:p>
        </p:txBody>
      </p:sp>
      <p:sp>
        <p:nvSpPr>
          <p:cNvPr id="27" name="文字方塊 26"/>
          <p:cNvSpPr txBox="1"/>
          <p:nvPr/>
        </p:nvSpPr>
        <p:spPr>
          <a:xfrm>
            <a:off x="-7256945" y="4263104"/>
            <a:ext cx="1377300" cy="415498"/>
          </a:xfrm>
          <a:prstGeom prst="rect">
            <a:avLst/>
          </a:prstGeom>
          <a:noFill/>
        </p:spPr>
        <p:txBody>
          <a:bodyPr wrap="none" rtlCol="0">
            <a:spAutoFit/>
          </a:bodyPr>
          <a:lstStyle/>
          <a:p>
            <a:r>
              <a:rPr lang="en-US" altLang="zh-TW" dirty="0" smtClean="0">
                <a:solidFill>
                  <a:schemeClr val="bg2"/>
                </a:solidFill>
              </a:rPr>
              <a:t>00001000</a:t>
            </a:r>
            <a:endParaRPr lang="zh-TW" altLang="en-US" dirty="0">
              <a:solidFill>
                <a:schemeClr val="bg2"/>
              </a:solidFill>
            </a:endParaRPr>
          </a:p>
        </p:txBody>
      </p:sp>
      <p:pic>
        <p:nvPicPr>
          <p:cNvPr id="2" name="圖片 1"/>
          <p:cNvPicPr>
            <a:picLocks noChangeAspect="1"/>
          </p:cNvPicPr>
          <p:nvPr/>
        </p:nvPicPr>
        <p:blipFill>
          <a:blip r:embed="rId3"/>
          <a:stretch>
            <a:fillRect/>
          </a:stretch>
        </p:blipFill>
        <p:spPr>
          <a:xfrm>
            <a:off x="1219199" y="2823462"/>
            <a:ext cx="6639083" cy="2606252"/>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smtClean="0"/>
              <a:t>Irvine, Kip R. Assembly Language for x86 Processors 7/e, 2015.</a:t>
            </a:r>
          </a:p>
        </p:txBody>
      </p:sp>
      <p:sp>
        <p:nvSpPr>
          <p:cNvPr id="15363"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19BB804F-3823-4DDA-934C-8722685D4093}" type="slidenum">
              <a:rPr lang="en-US" altLang="en-US" sz="1600">
                <a:latin typeface="Times New Roman" panose="02020603050405020304" pitchFamily="18" charset="0"/>
              </a:rPr>
              <a:pPr eaLnBrk="1" hangingPunct="1"/>
              <a:t>13</a:t>
            </a:fld>
            <a:endParaRPr lang="en-US" altLang="en-US" sz="1600">
              <a:latin typeface="Times New Roman" panose="02020603050405020304" pitchFamily="18" charset="0"/>
            </a:endParaRPr>
          </a:p>
        </p:txBody>
      </p:sp>
      <p:sp>
        <p:nvSpPr>
          <p:cNvPr id="106498" name="Rectangle 2"/>
          <p:cNvSpPr>
            <a:spLocks noGrp="1" noChangeArrowheads="1"/>
          </p:cNvSpPr>
          <p:nvPr>
            <p:ph type="title"/>
          </p:nvPr>
        </p:nvSpPr>
        <p:spPr/>
        <p:txBody>
          <a:bodyPr/>
          <a:lstStyle/>
          <a:p>
            <a:pPr eaLnBrk="1" hangingPunct="1">
              <a:defRPr/>
            </a:pPr>
            <a:r>
              <a:rPr lang="en-US" altLang="en-US" smtClean="0"/>
              <a:t>PUSH and POP Instructions</a:t>
            </a:r>
          </a:p>
        </p:txBody>
      </p:sp>
      <p:sp>
        <p:nvSpPr>
          <p:cNvPr id="15365" name="Rectangle 3"/>
          <p:cNvSpPr>
            <a:spLocks noGrp="1" noChangeArrowheads="1"/>
          </p:cNvSpPr>
          <p:nvPr>
            <p:ph type="body" idx="1"/>
          </p:nvPr>
        </p:nvSpPr>
        <p:spPr>
          <a:xfrm>
            <a:off x="2362200" y="1371600"/>
            <a:ext cx="4572000" cy="3352800"/>
          </a:xfrm>
        </p:spPr>
        <p:txBody>
          <a:bodyPr/>
          <a:lstStyle/>
          <a:p>
            <a:pPr eaLnBrk="1" hangingPunct="1"/>
            <a:r>
              <a:rPr lang="en-US" altLang="en-US" smtClean="0"/>
              <a:t>PUSH syntax:</a:t>
            </a:r>
          </a:p>
          <a:p>
            <a:pPr lvl="1" eaLnBrk="1" hangingPunct="1"/>
            <a:r>
              <a:rPr lang="en-US" altLang="en-US" smtClean="0"/>
              <a:t>PUSH </a:t>
            </a:r>
            <a:r>
              <a:rPr lang="en-US" altLang="en-US" i="1" smtClean="0"/>
              <a:t>r/m16</a:t>
            </a:r>
            <a:r>
              <a:rPr lang="en-US" altLang="en-US" smtClean="0"/>
              <a:t>		</a:t>
            </a:r>
          </a:p>
          <a:p>
            <a:pPr lvl="1" eaLnBrk="1" hangingPunct="1"/>
            <a:r>
              <a:rPr lang="en-US" altLang="en-US" smtClean="0"/>
              <a:t>PUSH </a:t>
            </a:r>
            <a:r>
              <a:rPr lang="en-US" altLang="en-US" i="1" smtClean="0"/>
              <a:t>r/m32</a:t>
            </a:r>
          </a:p>
          <a:p>
            <a:pPr lvl="1" eaLnBrk="1" hangingPunct="1"/>
            <a:r>
              <a:rPr lang="en-US" altLang="en-US" smtClean="0"/>
              <a:t>PUSH </a:t>
            </a:r>
            <a:r>
              <a:rPr lang="en-US" altLang="en-US" i="1" smtClean="0"/>
              <a:t>imm32</a:t>
            </a:r>
          </a:p>
          <a:p>
            <a:pPr eaLnBrk="1" hangingPunct="1"/>
            <a:r>
              <a:rPr lang="en-US" altLang="en-US" smtClean="0"/>
              <a:t>POP syntax:</a:t>
            </a:r>
          </a:p>
          <a:p>
            <a:pPr lvl="1" eaLnBrk="1" hangingPunct="1"/>
            <a:r>
              <a:rPr lang="en-US" altLang="en-US" smtClean="0"/>
              <a:t>POP </a:t>
            </a:r>
            <a:r>
              <a:rPr lang="en-US" altLang="en-US" i="1" smtClean="0"/>
              <a:t>r/m16</a:t>
            </a:r>
            <a:r>
              <a:rPr lang="en-US" altLang="en-US" smtClean="0"/>
              <a:t>		</a:t>
            </a:r>
          </a:p>
          <a:p>
            <a:pPr lvl="1" eaLnBrk="1" hangingPunct="1"/>
            <a:r>
              <a:rPr lang="en-US" altLang="en-US" smtClean="0"/>
              <a:t>POP </a:t>
            </a:r>
            <a:r>
              <a:rPr lang="en-US" altLang="en-US" i="1" smtClean="0"/>
              <a:t>r/m32</a:t>
            </a:r>
            <a:endParaRPr lang="en-US" altLang="en-US"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2"/>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smtClean="0"/>
              <a:t>Irvine, Kip R. Assembly Language for x86 Processors 7/e, 2015.</a:t>
            </a:r>
          </a:p>
        </p:txBody>
      </p:sp>
      <p:sp>
        <p:nvSpPr>
          <p:cNvPr id="16387" name="Slide Number Placeholder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AC66984B-F6DF-4B92-8B46-1C728FE6AFCA}" type="slidenum">
              <a:rPr lang="en-US" altLang="en-US" sz="1600">
                <a:latin typeface="Times New Roman" panose="02020603050405020304" pitchFamily="18" charset="0"/>
              </a:rPr>
              <a:pPr eaLnBrk="1" hangingPunct="1"/>
              <a:t>14</a:t>
            </a:fld>
            <a:endParaRPr lang="en-US" altLang="en-US" sz="1600">
              <a:latin typeface="Times New Roman" panose="02020603050405020304" pitchFamily="18" charset="0"/>
            </a:endParaRPr>
          </a:p>
        </p:txBody>
      </p:sp>
      <p:sp>
        <p:nvSpPr>
          <p:cNvPr id="86018" name="Rectangle 2"/>
          <p:cNvSpPr>
            <a:spLocks noGrp="1" noChangeArrowheads="1"/>
          </p:cNvSpPr>
          <p:nvPr>
            <p:ph type="title"/>
          </p:nvPr>
        </p:nvSpPr>
        <p:spPr/>
        <p:txBody>
          <a:bodyPr/>
          <a:lstStyle/>
          <a:p>
            <a:pPr eaLnBrk="1" hangingPunct="1">
              <a:defRPr/>
            </a:pPr>
            <a:r>
              <a:rPr lang="en-US" altLang="en-US" smtClean="0"/>
              <a:t>Using PUSH and POP</a:t>
            </a:r>
          </a:p>
        </p:txBody>
      </p:sp>
      <p:sp>
        <p:nvSpPr>
          <p:cNvPr id="16389" name="Text Box 3"/>
          <p:cNvSpPr txBox="1">
            <a:spLocks noChangeArrowheads="1"/>
          </p:cNvSpPr>
          <p:nvPr/>
        </p:nvSpPr>
        <p:spPr bwMode="auto">
          <a:xfrm>
            <a:off x="762000" y="1981200"/>
            <a:ext cx="7543800"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7160" tIns="182880" rIns="137160" bIns="182880"/>
          <a:lstStyle>
            <a:lvl1pPr eaLnBrk="0" hangingPunct="0">
              <a:tabLst>
                <a:tab pos="457200" algn="l"/>
                <a:tab pos="3657600" algn="l"/>
                <a:tab pos="4114800" algn="l"/>
              </a:tabLst>
              <a:defRPr sz="2100">
                <a:solidFill>
                  <a:schemeClr val="tx1"/>
                </a:solidFill>
                <a:latin typeface="Arial" panose="020B0604020202020204" pitchFamily="34" charset="0"/>
              </a:defRPr>
            </a:lvl1pPr>
            <a:lvl2pPr marL="742950" indent="-285750" eaLnBrk="0" hangingPunct="0">
              <a:tabLst>
                <a:tab pos="457200" algn="l"/>
                <a:tab pos="3657600" algn="l"/>
                <a:tab pos="4114800" algn="l"/>
              </a:tabLst>
              <a:defRPr sz="2100">
                <a:solidFill>
                  <a:schemeClr val="tx1"/>
                </a:solidFill>
                <a:latin typeface="Arial" panose="020B0604020202020204" pitchFamily="34" charset="0"/>
              </a:defRPr>
            </a:lvl2pPr>
            <a:lvl3pPr marL="1143000" indent="-228600" eaLnBrk="0" hangingPunct="0">
              <a:tabLst>
                <a:tab pos="457200" algn="l"/>
                <a:tab pos="3657600" algn="l"/>
                <a:tab pos="4114800" algn="l"/>
              </a:tabLst>
              <a:defRPr sz="2100">
                <a:solidFill>
                  <a:schemeClr val="tx1"/>
                </a:solidFill>
                <a:latin typeface="Arial" panose="020B0604020202020204" pitchFamily="34" charset="0"/>
              </a:defRPr>
            </a:lvl3pPr>
            <a:lvl4pPr marL="1600200" indent="-228600" eaLnBrk="0" hangingPunct="0">
              <a:tabLst>
                <a:tab pos="457200" algn="l"/>
                <a:tab pos="3657600" algn="l"/>
                <a:tab pos="4114800" algn="l"/>
              </a:tabLst>
              <a:defRPr sz="2100">
                <a:solidFill>
                  <a:schemeClr val="tx1"/>
                </a:solidFill>
                <a:latin typeface="Arial" panose="020B0604020202020204" pitchFamily="34" charset="0"/>
              </a:defRPr>
            </a:lvl4pPr>
            <a:lvl5pPr marL="2057400" indent="-228600" eaLnBrk="0" hangingPunct="0">
              <a:tabLst>
                <a:tab pos="457200" algn="l"/>
                <a:tab pos="3657600" algn="l"/>
                <a:tab pos="4114800" algn="l"/>
              </a:tabLst>
              <a:defRPr sz="2100">
                <a:solidFill>
                  <a:schemeClr val="tx1"/>
                </a:solidFill>
                <a:latin typeface="Arial" panose="020B0604020202020204" pitchFamily="34" charset="0"/>
              </a:defRPr>
            </a:lvl5pPr>
            <a:lvl6pPr marL="25146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6pPr>
            <a:lvl7pPr marL="29718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7pPr>
            <a:lvl8pPr marL="34290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8pPr>
            <a:lvl9pPr marL="38862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9pPr>
          </a:lstStyle>
          <a:p>
            <a:pPr eaLnBrk="1" hangingPunct="1">
              <a:lnSpc>
                <a:spcPct val="50000"/>
              </a:lnSpc>
              <a:spcBef>
                <a:spcPct val="50000"/>
              </a:spcBef>
            </a:pPr>
            <a:r>
              <a:rPr lang="zh-TW" altLang="en-US" sz="1800" b="1" dirty="0" smtClean="0">
                <a:latin typeface="Courier New" panose="02070309020205020404" pitchFamily="49" charset="0"/>
              </a:rPr>
              <a:t>                              </a:t>
            </a:r>
            <a:r>
              <a:rPr lang="en-US" altLang="zh-TW" sz="1800" b="1" dirty="0" smtClean="0">
                <a:latin typeface="Courier New" panose="02070309020205020404" pitchFamily="49" charset="0"/>
              </a:rPr>
              <a:t>; </a:t>
            </a:r>
            <a:r>
              <a:rPr lang="en-US" altLang="zh-TW" sz="1800" b="1" dirty="0" err="1" smtClean="0">
                <a:latin typeface="Courier New" panose="02070309020205020404" pitchFamily="49" charset="0"/>
              </a:rPr>
              <a:t>DumpMem</a:t>
            </a:r>
            <a:r>
              <a:rPr lang="en-US" altLang="zh-TW" sz="1800" b="1" dirty="0" smtClean="0">
                <a:latin typeface="Courier New" panose="02070309020205020404" pitchFamily="49" charset="0"/>
              </a:rPr>
              <a:t> will use </a:t>
            </a:r>
            <a:r>
              <a:rPr lang="en-US" altLang="zh-TW" sz="1800" b="1" dirty="0" err="1" smtClean="0">
                <a:latin typeface="Courier New" panose="02070309020205020404" pitchFamily="49" charset="0"/>
              </a:rPr>
              <a:t>esi</a:t>
            </a:r>
            <a:r>
              <a:rPr lang="en-US" altLang="zh-TW" sz="1800" b="1" dirty="0" smtClean="0">
                <a:latin typeface="Courier New" panose="02070309020205020404" pitchFamily="49" charset="0"/>
              </a:rPr>
              <a:t>,</a:t>
            </a:r>
          </a:p>
          <a:p>
            <a:pPr eaLnBrk="1" hangingPunct="1">
              <a:lnSpc>
                <a:spcPct val="50000"/>
              </a:lnSpc>
              <a:spcBef>
                <a:spcPct val="50000"/>
              </a:spcBef>
            </a:pPr>
            <a:r>
              <a:rPr lang="en-US" altLang="zh-TW" sz="1800" b="1" dirty="0" smtClean="0">
                <a:latin typeface="Courier New" panose="02070309020205020404" pitchFamily="49" charset="0"/>
              </a:rPr>
              <a:t> 			  </a:t>
            </a:r>
            <a:r>
              <a:rPr lang="en-US" altLang="zh-TW" sz="1800" b="1" dirty="0" err="1" smtClean="0">
                <a:latin typeface="Courier New" panose="02070309020205020404" pitchFamily="49" charset="0"/>
              </a:rPr>
              <a:t>ecx</a:t>
            </a:r>
            <a:r>
              <a:rPr lang="en-US" altLang="zh-TW" sz="1800" b="1" dirty="0" smtClean="0">
                <a:latin typeface="Courier New" panose="02070309020205020404" pitchFamily="49" charset="0"/>
              </a:rPr>
              <a:t>, </a:t>
            </a:r>
            <a:r>
              <a:rPr lang="en-US" altLang="zh-TW" sz="1800" b="1" dirty="0" err="1" smtClean="0">
                <a:latin typeface="Courier New" panose="02070309020205020404" pitchFamily="49" charset="0"/>
              </a:rPr>
              <a:t>ebx</a:t>
            </a:r>
            <a:endParaRPr lang="en-US" altLang="en-US" sz="1800" b="1" dirty="0" smtClean="0">
              <a:latin typeface="Courier New" panose="02070309020205020404" pitchFamily="49" charset="0"/>
            </a:endParaRPr>
          </a:p>
          <a:p>
            <a:pPr eaLnBrk="1" hangingPunct="1">
              <a:lnSpc>
                <a:spcPct val="50000"/>
              </a:lnSpc>
              <a:spcBef>
                <a:spcPct val="50000"/>
              </a:spcBef>
            </a:pPr>
            <a:r>
              <a:rPr lang="en-US" altLang="en-US" sz="1800" b="1" dirty="0" smtClean="0">
                <a:latin typeface="Courier New" panose="02070309020205020404" pitchFamily="49" charset="0"/>
              </a:rPr>
              <a:t>push </a:t>
            </a:r>
            <a:r>
              <a:rPr lang="en-US" altLang="en-US" sz="1800" b="1" dirty="0" err="1">
                <a:latin typeface="Courier New" panose="02070309020205020404" pitchFamily="49" charset="0"/>
              </a:rPr>
              <a:t>esi</a:t>
            </a:r>
            <a:r>
              <a:rPr lang="en-US" altLang="en-US" sz="1800" b="1" dirty="0">
                <a:latin typeface="Courier New" panose="02070309020205020404" pitchFamily="49" charset="0"/>
              </a:rPr>
              <a:t>		; push registers</a:t>
            </a:r>
          </a:p>
          <a:p>
            <a:pPr eaLnBrk="1" hangingPunct="1">
              <a:lnSpc>
                <a:spcPct val="50000"/>
              </a:lnSpc>
              <a:spcBef>
                <a:spcPct val="50000"/>
              </a:spcBef>
            </a:pPr>
            <a:r>
              <a:rPr lang="en-US" altLang="en-US" sz="1800" b="1" dirty="0">
                <a:latin typeface="Courier New" panose="02070309020205020404" pitchFamily="49" charset="0"/>
              </a:rPr>
              <a:t>push </a:t>
            </a:r>
            <a:r>
              <a:rPr lang="en-US" altLang="en-US" sz="1800" b="1" dirty="0" err="1">
                <a:latin typeface="Courier New" panose="02070309020205020404" pitchFamily="49" charset="0"/>
              </a:rPr>
              <a:t>ecx</a:t>
            </a:r>
            <a:endParaRPr lang="en-US" altLang="en-US" sz="1800" b="1" dirty="0">
              <a:latin typeface="Courier New" panose="02070309020205020404" pitchFamily="49" charset="0"/>
            </a:endParaRPr>
          </a:p>
          <a:p>
            <a:pPr eaLnBrk="1" hangingPunct="1">
              <a:lnSpc>
                <a:spcPct val="50000"/>
              </a:lnSpc>
              <a:spcBef>
                <a:spcPct val="50000"/>
              </a:spcBef>
            </a:pPr>
            <a:r>
              <a:rPr lang="en-US" altLang="en-US" sz="1800" b="1" dirty="0">
                <a:latin typeface="Courier New" panose="02070309020205020404" pitchFamily="49" charset="0"/>
              </a:rPr>
              <a:t>push </a:t>
            </a:r>
            <a:r>
              <a:rPr lang="en-US" altLang="en-US" sz="1800" b="1" dirty="0" err="1">
                <a:latin typeface="Courier New" panose="02070309020205020404" pitchFamily="49" charset="0"/>
              </a:rPr>
              <a:t>ebx</a:t>
            </a:r>
            <a:endParaRPr lang="en-US" altLang="en-US" sz="1800" b="1" dirty="0">
              <a:latin typeface="Courier New" panose="02070309020205020404" pitchFamily="49" charset="0"/>
            </a:endParaRPr>
          </a:p>
          <a:p>
            <a:pPr eaLnBrk="1" hangingPunct="1">
              <a:lnSpc>
                <a:spcPct val="50000"/>
              </a:lnSpc>
              <a:spcBef>
                <a:spcPct val="50000"/>
              </a:spcBef>
            </a:pPr>
            <a:endParaRPr lang="en-US" altLang="en-US" sz="1800" b="1" dirty="0">
              <a:latin typeface="Courier New" panose="02070309020205020404" pitchFamily="49" charset="0"/>
            </a:endParaRPr>
          </a:p>
          <a:p>
            <a:pPr eaLnBrk="1" hangingPunct="1">
              <a:lnSpc>
                <a:spcPct val="50000"/>
              </a:lnSpc>
              <a:spcBef>
                <a:spcPct val="50000"/>
              </a:spcBef>
            </a:pPr>
            <a:r>
              <a:rPr lang="en-US" altLang="en-US" sz="1800" b="1" dirty="0" err="1">
                <a:latin typeface="Courier New" panose="02070309020205020404" pitchFamily="49" charset="0"/>
              </a:rPr>
              <a:t>mov</a:t>
            </a:r>
            <a:r>
              <a:rPr lang="en-US" altLang="en-US" sz="1800" b="1" dirty="0">
                <a:latin typeface="Courier New" panose="02070309020205020404" pitchFamily="49" charset="0"/>
              </a:rPr>
              <a:t>  </a:t>
            </a:r>
            <a:r>
              <a:rPr lang="en-US" altLang="en-US" sz="1800" b="1" dirty="0" err="1">
                <a:latin typeface="Courier New" panose="02070309020205020404" pitchFamily="49" charset="0"/>
              </a:rPr>
              <a:t>esi,OFFSET</a:t>
            </a:r>
            <a:r>
              <a:rPr lang="en-US" altLang="en-US" sz="1800" b="1" dirty="0">
                <a:latin typeface="Courier New" panose="02070309020205020404" pitchFamily="49" charset="0"/>
              </a:rPr>
              <a:t> </a:t>
            </a:r>
            <a:r>
              <a:rPr lang="en-US" altLang="en-US" sz="1800" b="1" dirty="0" err="1">
                <a:latin typeface="Courier New" panose="02070309020205020404" pitchFamily="49" charset="0"/>
              </a:rPr>
              <a:t>dwordVal</a:t>
            </a:r>
            <a:r>
              <a:rPr lang="en-US" altLang="en-US" sz="1800" b="1" dirty="0">
                <a:latin typeface="Courier New" panose="02070309020205020404" pitchFamily="49" charset="0"/>
              </a:rPr>
              <a:t> 		; display some memory</a:t>
            </a:r>
          </a:p>
          <a:p>
            <a:pPr eaLnBrk="1" hangingPunct="1">
              <a:lnSpc>
                <a:spcPct val="50000"/>
              </a:lnSpc>
              <a:spcBef>
                <a:spcPct val="50000"/>
              </a:spcBef>
            </a:pPr>
            <a:r>
              <a:rPr lang="en-US" altLang="en-US" sz="1800" b="1" dirty="0" err="1">
                <a:latin typeface="Courier New" panose="02070309020205020404" pitchFamily="49" charset="0"/>
              </a:rPr>
              <a:t>mov</a:t>
            </a:r>
            <a:r>
              <a:rPr lang="en-US" altLang="en-US" sz="1800" b="1" dirty="0">
                <a:latin typeface="Courier New" panose="02070309020205020404" pitchFamily="49" charset="0"/>
              </a:rPr>
              <a:t>  </a:t>
            </a:r>
            <a:r>
              <a:rPr lang="en-US" altLang="en-US" sz="1800" b="1" dirty="0" err="1">
                <a:latin typeface="Courier New" panose="02070309020205020404" pitchFamily="49" charset="0"/>
              </a:rPr>
              <a:t>ecx,LENGTHOF</a:t>
            </a:r>
            <a:r>
              <a:rPr lang="en-US" altLang="en-US" sz="1800" b="1" dirty="0">
                <a:latin typeface="Courier New" panose="02070309020205020404" pitchFamily="49" charset="0"/>
              </a:rPr>
              <a:t> </a:t>
            </a:r>
            <a:r>
              <a:rPr lang="en-US" altLang="en-US" sz="1800" b="1" dirty="0" err="1">
                <a:latin typeface="Courier New" panose="02070309020205020404" pitchFamily="49" charset="0"/>
              </a:rPr>
              <a:t>dwordVal</a:t>
            </a:r>
            <a:endParaRPr lang="en-US" altLang="en-US" sz="1800" b="1" dirty="0">
              <a:latin typeface="Courier New" panose="02070309020205020404" pitchFamily="49" charset="0"/>
            </a:endParaRPr>
          </a:p>
          <a:p>
            <a:pPr eaLnBrk="1" hangingPunct="1">
              <a:lnSpc>
                <a:spcPct val="50000"/>
              </a:lnSpc>
              <a:spcBef>
                <a:spcPct val="50000"/>
              </a:spcBef>
            </a:pPr>
            <a:r>
              <a:rPr lang="en-US" altLang="en-US" sz="1800" b="1" dirty="0" err="1">
                <a:latin typeface="Courier New" panose="02070309020205020404" pitchFamily="49" charset="0"/>
              </a:rPr>
              <a:t>mov</a:t>
            </a:r>
            <a:r>
              <a:rPr lang="en-US" altLang="en-US" sz="1800" b="1" dirty="0">
                <a:latin typeface="Courier New" panose="02070309020205020404" pitchFamily="49" charset="0"/>
              </a:rPr>
              <a:t>  </a:t>
            </a:r>
            <a:r>
              <a:rPr lang="en-US" altLang="en-US" sz="1800" b="1" dirty="0" err="1">
                <a:latin typeface="Courier New" panose="02070309020205020404" pitchFamily="49" charset="0"/>
              </a:rPr>
              <a:t>ebx,TYPE</a:t>
            </a:r>
            <a:r>
              <a:rPr lang="en-US" altLang="en-US" sz="1800" b="1" dirty="0">
                <a:latin typeface="Courier New" panose="02070309020205020404" pitchFamily="49" charset="0"/>
              </a:rPr>
              <a:t> </a:t>
            </a:r>
            <a:r>
              <a:rPr lang="en-US" altLang="en-US" sz="1800" b="1" dirty="0" err="1">
                <a:latin typeface="Courier New" panose="02070309020205020404" pitchFamily="49" charset="0"/>
              </a:rPr>
              <a:t>dwordVal</a:t>
            </a:r>
            <a:endParaRPr lang="en-US" altLang="en-US" sz="1800" b="1" dirty="0">
              <a:latin typeface="Courier New" panose="02070309020205020404" pitchFamily="49" charset="0"/>
            </a:endParaRPr>
          </a:p>
          <a:p>
            <a:pPr eaLnBrk="1" hangingPunct="1">
              <a:lnSpc>
                <a:spcPct val="50000"/>
              </a:lnSpc>
              <a:spcBef>
                <a:spcPct val="50000"/>
              </a:spcBef>
            </a:pPr>
            <a:r>
              <a:rPr lang="en-US" altLang="en-US" sz="1800" b="1" dirty="0">
                <a:latin typeface="Courier New" panose="02070309020205020404" pitchFamily="49" charset="0"/>
              </a:rPr>
              <a:t>call </a:t>
            </a:r>
            <a:r>
              <a:rPr lang="en-US" altLang="en-US" sz="1800" b="1" dirty="0" err="1">
                <a:latin typeface="Courier New" panose="02070309020205020404" pitchFamily="49" charset="0"/>
              </a:rPr>
              <a:t>DumpMem</a:t>
            </a:r>
            <a:endParaRPr lang="en-US" altLang="en-US" sz="1800" b="1" dirty="0">
              <a:latin typeface="Courier New" panose="02070309020205020404" pitchFamily="49" charset="0"/>
            </a:endParaRPr>
          </a:p>
          <a:p>
            <a:pPr eaLnBrk="1" hangingPunct="1">
              <a:lnSpc>
                <a:spcPct val="50000"/>
              </a:lnSpc>
              <a:spcBef>
                <a:spcPct val="50000"/>
              </a:spcBef>
            </a:pPr>
            <a:endParaRPr lang="en-US" altLang="en-US" sz="1800" b="1" dirty="0">
              <a:latin typeface="Courier New" panose="02070309020205020404" pitchFamily="49" charset="0"/>
            </a:endParaRPr>
          </a:p>
          <a:p>
            <a:pPr eaLnBrk="1" hangingPunct="1">
              <a:lnSpc>
                <a:spcPct val="50000"/>
              </a:lnSpc>
              <a:spcBef>
                <a:spcPct val="50000"/>
              </a:spcBef>
            </a:pPr>
            <a:r>
              <a:rPr lang="en-US" altLang="en-US" sz="1800" b="1" dirty="0">
                <a:latin typeface="Courier New" panose="02070309020205020404" pitchFamily="49" charset="0"/>
              </a:rPr>
              <a:t>pop  </a:t>
            </a:r>
            <a:r>
              <a:rPr lang="en-US" altLang="en-US" sz="1800" b="1" dirty="0" err="1">
                <a:latin typeface="Courier New" panose="02070309020205020404" pitchFamily="49" charset="0"/>
              </a:rPr>
              <a:t>ebx</a:t>
            </a:r>
            <a:r>
              <a:rPr lang="en-US" altLang="en-US" sz="1800" b="1" dirty="0">
                <a:latin typeface="Courier New" panose="02070309020205020404" pitchFamily="49" charset="0"/>
              </a:rPr>
              <a:t>		; restore registers</a:t>
            </a:r>
          </a:p>
          <a:p>
            <a:pPr eaLnBrk="1" hangingPunct="1">
              <a:lnSpc>
                <a:spcPct val="50000"/>
              </a:lnSpc>
              <a:spcBef>
                <a:spcPct val="50000"/>
              </a:spcBef>
            </a:pPr>
            <a:r>
              <a:rPr lang="en-US" altLang="en-US" sz="1800" b="1" dirty="0">
                <a:latin typeface="Courier New" panose="02070309020205020404" pitchFamily="49" charset="0"/>
              </a:rPr>
              <a:t>pop  </a:t>
            </a:r>
            <a:r>
              <a:rPr lang="en-US" altLang="en-US" sz="1800" b="1" dirty="0" err="1">
                <a:latin typeface="Courier New" panose="02070309020205020404" pitchFamily="49" charset="0"/>
              </a:rPr>
              <a:t>ecx</a:t>
            </a:r>
            <a:endParaRPr lang="en-US" altLang="en-US" sz="1800" b="1" dirty="0">
              <a:latin typeface="Courier New" panose="02070309020205020404" pitchFamily="49" charset="0"/>
            </a:endParaRPr>
          </a:p>
          <a:p>
            <a:pPr eaLnBrk="1" hangingPunct="1">
              <a:lnSpc>
                <a:spcPct val="50000"/>
              </a:lnSpc>
              <a:spcBef>
                <a:spcPct val="50000"/>
              </a:spcBef>
            </a:pPr>
            <a:r>
              <a:rPr lang="en-US" altLang="en-US" sz="1800" b="1" dirty="0">
                <a:latin typeface="Courier New" panose="02070309020205020404" pitchFamily="49" charset="0"/>
              </a:rPr>
              <a:t>pop  </a:t>
            </a:r>
            <a:r>
              <a:rPr lang="en-US" altLang="en-US" sz="1800" b="1" dirty="0" err="1">
                <a:latin typeface="Courier New" panose="02070309020205020404" pitchFamily="49" charset="0"/>
              </a:rPr>
              <a:t>esi</a:t>
            </a:r>
            <a:endParaRPr lang="en-US" altLang="en-US" sz="1800" b="1" dirty="0">
              <a:latin typeface="Courier New" panose="02070309020205020404" pitchFamily="49" charset="0"/>
            </a:endParaRPr>
          </a:p>
        </p:txBody>
      </p:sp>
      <p:sp>
        <p:nvSpPr>
          <p:cNvPr id="16390" name="Text Box 4"/>
          <p:cNvSpPr txBox="1">
            <a:spLocks noChangeArrowheads="1"/>
          </p:cNvSpPr>
          <p:nvPr/>
        </p:nvSpPr>
        <p:spPr bwMode="auto">
          <a:xfrm>
            <a:off x="685800" y="1066800"/>
            <a:ext cx="76962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spcBef>
                <a:spcPct val="50000"/>
              </a:spcBef>
            </a:pPr>
            <a:r>
              <a:rPr lang="en-US" altLang="en-US"/>
              <a:t>Save and restore registers when they contain important values. PUSH and POP instructions occur in the opposite order.</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2"/>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smtClean="0"/>
              <a:t>Irvine, Kip R. Assembly Language for x86 Processors 7/e, 2015.</a:t>
            </a:r>
          </a:p>
        </p:txBody>
      </p:sp>
      <p:sp>
        <p:nvSpPr>
          <p:cNvPr id="17411" name="Slide Number Placeholder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78321598-FAAE-435D-81AC-25897203CCE1}" type="slidenum">
              <a:rPr lang="en-US" altLang="en-US" sz="1600">
                <a:latin typeface="Times New Roman" panose="02020603050405020304" pitchFamily="18" charset="0"/>
              </a:rPr>
              <a:pPr eaLnBrk="1" hangingPunct="1"/>
              <a:t>15</a:t>
            </a:fld>
            <a:endParaRPr lang="en-US" altLang="en-US" sz="1600">
              <a:latin typeface="Times New Roman" panose="02020603050405020304" pitchFamily="18" charset="0"/>
            </a:endParaRPr>
          </a:p>
        </p:txBody>
      </p:sp>
      <p:sp>
        <p:nvSpPr>
          <p:cNvPr id="139266" name="Rectangle 2"/>
          <p:cNvSpPr>
            <a:spLocks noGrp="1" noChangeArrowheads="1"/>
          </p:cNvSpPr>
          <p:nvPr>
            <p:ph type="title"/>
          </p:nvPr>
        </p:nvSpPr>
        <p:spPr/>
        <p:txBody>
          <a:bodyPr/>
          <a:lstStyle/>
          <a:p>
            <a:pPr eaLnBrk="1" hangingPunct="1">
              <a:defRPr/>
            </a:pPr>
            <a:r>
              <a:rPr lang="en-US" altLang="en-US" smtClean="0"/>
              <a:t>Example: Nested Loop</a:t>
            </a:r>
          </a:p>
        </p:txBody>
      </p:sp>
      <p:sp>
        <p:nvSpPr>
          <p:cNvPr id="17413" name="Text Box 3"/>
          <p:cNvSpPr txBox="1">
            <a:spLocks noChangeArrowheads="1"/>
          </p:cNvSpPr>
          <p:nvPr/>
        </p:nvSpPr>
        <p:spPr bwMode="auto">
          <a:xfrm>
            <a:off x="838200" y="2133600"/>
            <a:ext cx="7315200"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7160" tIns="182880" rIns="137160" bIns="182880"/>
          <a:lstStyle>
            <a:lvl1pPr eaLnBrk="0" hangingPunct="0">
              <a:tabLst>
                <a:tab pos="457200" algn="l"/>
                <a:tab pos="3143250" algn="l"/>
              </a:tabLst>
              <a:defRPr sz="2100">
                <a:solidFill>
                  <a:schemeClr val="tx1"/>
                </a:solidFill>
                <a:latin typeface="Arial" panose="020B0604020202020204" pitchFamily="34" charset="0"/>
              </a:defRPr>
            </a:lvl1pPr>
            <a:lvl2pPr marL="742950" indent="-285750" eaLnBrk="0" hangingPunct="0">
              <a:tabLst>
                <a:tab pos="457200" algn="l"/>
                <a:tab pos="3143250" algn="l"/>
              </a:tabLst>
              <a:defRPr sz="2100">
                <a:solidFill>
                  <a:schemeClr val="tx1"/>
                </a:solidFill>
                <a:latin typeface="Arial" panose="020B0604020202020204" pitchFamily="34" charset="0"/>
              </a:defRPr>
            </a:lvl2pPr>
            <a:lvl3pPr marL="1143000" indent="-228600" eaLnBrk="0" hangingPunct="0">
              <a:tabLst>
                <a:tab pos="457200" algn="l"/>
                <a:tab pos="3143250" algn="l"/>
              </a:tabLst>
              <a:defRPr sz="2100">
                <a:solidFill>
                  <a:schemeClr val="tx1"/>
                </a:solidFill>
                <a:latin typeface="Arial" panose="020B0604020202020204" pitchFamily="34" charset="0"/>
              </a:defRPr>
            </a:lvl3pPr>
            <a:lvl4pPr marL="1600200" indent="-228600" eaLnBrk="0" hangingPunct="0">
              <a:tabLst>
                <a:tab pos="457200" algn="l"/>
                <a:tab pos="3143250" algn="l"/>
              </a:tabLst>
              <a:defRPr sz="2100">
                <a:solidFill>
                  <a:schemeClr val="tx1"/>
                </a:solidFill>
                <a:latin typeface="Arial" panose="020B0604020202020204" pitchFamily="34" charset="0"/>
              </a:defRPr>
            </a:lvl4pPr>
            <a:lvl5pPr marL="2057400" indent="-228600" eaLnBrk="0" hangingPunct="0">
              <a:tabLst>
                <a:tab pos="457200" algn="l"/>
                <a:tab pos="3143250" algn="l"/>
              </a:tabLst>
              <a:defRPr sz="2100">
                <a:solidFill>
                  <a:schemeClr val="tx1"/>
                </a:solidFill>
                <a:latin typeface="Arial" panose="020B0604020202020204" pitchFamily="34" charset="0"/>
              </a:defRPr>
            </a:lvl5pPr>
            <a:lvl6pPr marL="2514600" indent="-228600" eaLnBrk="0" fontAlgn="base" hangingPunct="0">
              <a:spcBef>
                <a:spcPct val="0"/>
              </a:spcBef>
              <a:spcAft>
                <a:spcPct val="0"/>
              </a:spcAft>
              <a:tabLst>
                <a:tab pos="457200" algn="l"/>
                <a:tab pos="3143250" algn="l"/>
              </a:tabLst>
              <a:defRPr sz="2100">
                <a:solidFill>
                  <a:schemeClr val="tx1"/>
                </a:solidFill>
                <a:latin typeface="Arial" panose="020B0604020202020204" pitchFamily="34" charset="0"/>
              </a:defRPr>
            </a:lvl6pPr>
            <a:lvl7pPr marL="2971800" indent="-228600" eaLnBrk="0" fontAlgn="base" hangingPunct="0">
              <a:spcBef>
                <a:spcPct val="0"/>
              </a:spcBef>
              <a:spcAft>
                <a:spcPct val="0"/>
              </a:spcAft>
              <a:tabLst>
                <a:tab pos="457200" algn="l"/>
                <a:tab pos="3143250" algn="l"/>
              </a:tabLst>
              <a:defRPr sz="2100">
                <a:solidFill>
                  <a:schemeClr val="tx1"/>
                </a:solidFill>
                <a:latin typeface="Arial" panose="020B0604020202020204" pitchFamily="34" charset="0"/>
              </a:defRPr>
            </a:lvl7pPr>
            <a:lvl8pPr marL="3429000" indent="-228600" eaLnBrk="0" fontAlgn="base" hangingPunct="0">
              <a:spcBef>
                <a:spcPct val="0"/>
              </a:spcBef>
              <a:spcAft>
                <a:spcPct val="0"/>
              </a:spcAft>
              <a:tabLst>
                <a:tab pos="457200" algn="l"/>
                <a:tab pos="3143250" algn="l"/>
              </a:tabLst>
              <a:defRPr sz="2100">
                <a:solidFill>
                  <a:schemeClr val="tx1"/>
                </a:solidFill>
                <a:latin typeface="Arial" panose="020B0604020202020204" pitchFamily="34" charset="0"/>
              </a:defRPr>
            </a:lvl8pPr>
            <a:lvl9pPr marL="3886200" indent="-228600" eaLnBrk="0" fontAlgn="base" hangingPunct="0">
              <a:spcBef>
                <a:spcPct val="0"/>
              </a:spcBef>
              <a:spcAft>
                <a:spcPct val="0"/>
              </a:spcAft>
              <a:tabLst>
                <a:tab pos="457200" algn="l"/>
                <a:tab pos="3143250" algn="l"/>
              </a:tabLst>
              <a:defRPr sz="2100">
                <a:solidFill>
                  <a:schemeClr val="tx1"/>
                </a:solidFill>
                <a:latin typeface="Arial" panose="020B0604020202020204" pitchFamily="34" charset="0"/>
              </a:defRPr>
            </a:lvl9pPr>
          </a:lstStyle>
          <a:p>
            <a:pPr eaLnBrk="1" hangingPunct="1">
              <a:lnSpc>
                <a:spcPct val="50000"/>
              </a:lnSpc>
              <a:spcBef>
                <a:spcPct val="50000"/>
              </a:spcBef>
            </a:pPr>
            <a:r>
              <a:rPr lang="en-US" altLang="en-US" sz="1800" b="1" dirty="0">
                <a:latin typeface="Courier New" panose="02070309020205020404" pitchFamily="49" charset="0"/>
              </a:rPr>
              <a:t>	</a:t>
            </a:r>
            <a:r>
              <a:rPr lang="en-US" altLang="en-US" sz="1800" b="1" dirty="0" err="1">
                <a:latin typeface="Courier New" panose="02070309020205020404" pitchFamily="49" charset="0"/>
              </a:rPr>
              <a:t>mov</a:t>
            </a:r>
            <a:r>
              <a:rPr lang="en-US" altLang="en-US" sz="1800" b="1" dirty="0">
                <a:latin typeface="Courier New" panose="02070309020205020404" pitchFamily="49" charset="0"/>
              </a:rPr>
              <a:t> ecx,100	; set outer loop count</a:t>
            </a:r>
          </a:p>
          <a:p>
            <a:pPr eaLnBrk="1" hangingPunct="1">
              <a:lnSpc>
                <a:spcPct val="50000"/>
              </a:lnSpc>
              <a:spcBef>
                <a:spcPct val="50000"/>
              </a:spcBef>
            </a:pPr>
            <a:r>
              <a:rPr lang="en-US" altLang="en-US" sz="1800" b="1" dirty="0">
                <a:latin typeface="Courier New" panose="02070309020205020404" pitchFamily="49" charset="0"/>
              </a:rPr>
              <a:t>L1:		; begin the outer loop</a:t>
            </a:r>
          </a:p>
          <a:p>
            <a:pPr eaLnBrk="1" hangingPunct="1">
              <a:lnSpc>
                <a:spcPct val="50000"/>
              </a:lnSpc>
              <a:spcBef>
                <a:spcPct val="50000"/>
              </a:spcBef>
            </a:pPr>
            <a:r>
              <a:rPr lang="en-US" altLang="en-US" sz="1800" b="1" dirty="0">
                <a:latin typeface="Courier New" panose="02070309020205020404" pitchFamily="49" charset="0"/>
              </a:rPr>
              <a:t>	</a:t>
            </a:r>
            <a:r>
              <a:rPr lang="en-US" altLang="en-US" sz="1800" b="1" dirty="0">
                <a:solidFill>
                  <a:schemeClr val="tx2"/>
                </a:solidFill>
                <a:latin typeface="Courier New" panose="02070309020205020404" pitchFamily="49" charset="0"/>
              </a:rPr>
              <a:t>push </a:t>
            </a:r>
            <a:r>
              <a:rPr lang="en-US" altLang="en-US" sz="1800" b="1" dirty="0" err="1">
                <a:solidFill>
                  <a:schemeClr val="tx2"/>
                </a:solidFill>
                <a:latin typeface="Courier New" panose="02070309020205020404" pitchFamily="49" charset="0"/>
              </a:rPr>
              <a:t>ecx</a:t>
            </a:r>
            <a:r>
              <a:rPr lang="en-US" altLang="en-US" sz="1800" b="1" dirty="0">
                <a:solidFill>
                  <a:schemeClr val="tx2"/>
                </a:solidFill>
                <a:latin typeface="Courier New" panose="02070309020205020404" pitchFamily="49" charset="0"/>
              </a:rPr>
              <a:t>	; save outer loop count</a:t>
            </a:r>
          </a:p>
          <a:p>
            <a:pPr eaLnBrk="1" hangingPunct="1">
              <a:lnSpc>
                <a:spcPct val="50000"/>
              </a:lnSpc>
              <a:spcBef>
                <a:spcPct val="50000"/>
              </a:spcBef>
            </a:pPr>
            <a:endParaRPr lang="en-US" altLang="en-US" sz="1800" b="1" dirty="0">
              <a:solidFill>
                <a:schemeClr val="tx2"/>
              </a:solidFill>
              <a:latin typeface="Courier New" panose="02070309020205020404" pitchFamily="49" charset="0"/>
            </a:endParaRPr>
          </a:p>
          <a:p>
            <a:pPr eaLnBrk="1" hangingPunct="1">
              <a:lnSpc>
                <a:spcPct val="50000"/>
              </a:lnSpc>
              <a:spcBef>
                <a:spcPct val="50000"/>
              </a:spcBef>
            </a:pPr>
            <a:r>
              <a:rPr lang="en-US" altLang="en-US" sz="1800" b="1" dirty="0">
                <a:latin typeface="Courier New" panose="02070309020205020404" pitchFamily="49" charset="0"/>
              </a:rPr>
              <a:t>	</a:t>
            </a:r>
            <a:r>
              <a:rPr lang="en-US" altLang="en-US" sz="1800" b="1" dirty="0" err="1">
                <a:latin typeface="Courier New" panose="02070309020205020404" pitchFamily="49" charset="0"/>
              </a:rPr>
              <a:t>mov</a:t>
            </a:r>
            <a:r>
              <a:rPr lang="en-US" altLang="en-US" sz="1800" b="1" dirty="0">
                <a:latin typeface="Courier New" panose="02070309020205020404" pitchFamily="49" charset="0"/>
              </a:rPr>
              <a:t> ecx,20	; set inner loop count</a:t>
            </a:r>
          </a:p>
          <a:p>
            <a:pPr eaLnBrk="1" hangingPunct="1">
              <a:lnSpc>
                <a:spcPct val="50000"/>
              </a:lnSpc>
              <a:spcBef>
                <a:spcPct val="50000"/>
              </a:spcBef>
            </a:pPr>
            <a:r>
              <a:rPr lang="en-US" altLang="en-US" sz="1800" b="1" dirty="0">
                <a:latin typeface="Courier New" panose="02070309020205020404" pitchFamily="49" charset="0"/>
              </a:rPr>
              <a:t>L2:		; begin the inner loop</a:t>
            </a:r>
          </a:p>
          <a:p>
            <a:pPr eaLnBrk="1" hangingPunct="1">
              <a:lnSpc>
                <a:spcPct val="50000"/>
              </a:lnSpc>
              <a:spcBef>
                <a:spcPct val="50000"/>
              </a:spcBef>
            </a:pPr>
            <a:r>
              <a:rPr lang="en-US" altLang="en-US" sz="1800" b="1" dirty="0">
                <a:latin typeface="Courier New" panose="02070309020205020404" pitchFamily="49" charset="0"/>
              </a:rPr>
              <a:t>	;</a:t>
            </a:r>
          </a:p>
          <a:p>
            <a:pPr eaLnBrk="1" hangingPunct="1">
              <a:lnSpc>
                <a:spcPct val="50000"/>
              </a:lnSpc>
              <a:spcBef>
                <a:spcPct val="50000"/>
              </a:spcBef>
            </a:pPr>
            <a:r>
              <a:rPr lang="en-US" altLang="en-US" sz="1800" b="1" dirty="0">
                <a:latin typeface="Courier New" panose="02070309020205020404" pitchFamily="49" charset="0"/>
              </a:rPr>
              <a:t>	;</a:t>
            </a:r>
          </a:p>
          <a:p>
            <a:pPr eaLnBrk="1" hangingPunct="1">
              <a:lnSpc>
                <a:spcPct val="50000"/>
              </a:lnSpc>
              <a:spcBef>
                <a:spcPct val="50000"/>
              </a:spcBef>
            </a:pPr>
            <a:r>
              <a:rPr lang="en-US" altLang="en-US" sz="1800" b="1" dirty="0">
                <a:latin typeface="Courier New" panose="02070309020205020404" pitchFamily="49" charset="0"/>
              </a:rPr>
              <a:t>	loop L2	; repeat the inner loop</a:t>
            </a:r>
          </a:p>
          <a:p>
            <a:pPr eaLnBrk="1" hangingPunct="1">
              <a:lnSpc>
                <a:spcPct val="50000"/>
              </a:lnSpc>
              <a:spcBef>
                <a:spcPct val="50000"/>
              </a:spcBef>
            </a:pPr>
            <a:endParaRPr lang="en-US" altLang="en-US" sz="1800" b="1" dirty="0">
              <a:latin typeface="Courier New" panose="02070309020205020404" pitchFamily="49" charset="0"/>
            </a:endParaRPr>
          </a:p>
          <a:p>
            <a:pPr eaLnBrk="1" hangingPunct="1">
              <a:lnSpc>
                <a:spcPct val="50000"/>
              </a:lnSpc>
              <a:spcBef>
                <a:spcPct val="50000"/>
              </a:spcBef>
            </a:pPr>
            <a:r>
              <a:rPr lang="en-US" altLang="en-US" sz="1800" b="1" dirty="0">
                <a:latin typeface="Courier New" panose="02070309020205020404" pitchFamily="49" charset="0"/>
              </a:rPr>
              <a:t>	</a:t>
            </a:r>
            <a:r>
              <a:rPr lang="en-US" altLang="en-US" sz="1800" b="1" dirty="0">
                <a:solidFill>
                  <a:schemeClr val="tx2"/>
                </a:solidFill>
                <a:latin typeface="Courier New" panose="02070309020205020404" pitchFamily="49" charset="0"/>
              </a:rPr>
              <a:t>pop </a:t>
            </a:r>
            <a:r>
              <a:rPr lang="en-US" altLang="en-US" sz="1800" b="1" dirty="0" err="1">
                <a:solidFill>
                  <a:schemeClr val="tx2"/>
                </a:solidFill>
                <a:latin typeface="Courier New" panose="02070309020205020404" pitchFamily="49" charset="0"/>
              </a:rPr>
              <a:t>ecx</a:t>
            </a:r>
            <a:r>
              <a:rPr lang="en-US" altLang="en-US" sz="1800" b="1" dirty="0">
                <a:solidFill>
                  <a:schemeClr val="tx2"/>
                </a:solidFill>
                <a:latin typeface="Courier New" panose="02070309020205020404" pitchFamily="49" charset="0"/>
              </a:rPr>
              <a:t>	; restore outer loop count</a:t>
            </a:r>
          </a:p>
          <a:p>
            <a:pPr eaLnBrk="1" hangingPunct="1">
              <a:lnSpc>
                <a:spcPct val="50000"/>
              </a:lnSpc>
              <a:spcBef>
                <a:spcPct val="50000"/>
              </a:spcBef>
            </a:pPr>
            <a:r>
              <a:rPr lang="en-US" altLang="en-US" sz="1800" b="1" dirty="0">
                <a:latin typeface="Courier New" panose="02070309020205020404" pitchFamily="49" charset="0"/>
              </a:rPr>
              <a:t>	loop L1	; repeat the outer loop</a:t>
            </a:r>
          </a:p>
        </p:txBody>
      </p:sp>
      <p:sp>
        <p:nvSpPr>
          <p:cNvPr id="17414" name="Text Box 4"/>
          <p:cNvSpPr txBox="1">
            <a:spLocks noChangeArrowheads="1"/>
          </p:cNvSpPr>
          <p:nvPr/>
        </p:nvSpPr>
        <p:spPr bwMode="auto">
          <a:xfrm>
            <a:off x="685800" y="896161"/>
            <a:ext cx="7696200" cy="1408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spcBef>
                <a:spcPct val="50000"/>
              </a:spcBef>
            </a:pPr>
            <a:r>
              <a:rPr lang="en-US" altLang="zh-TW" dirty="0">
                <a:ea typeface="新細明體" pitchFamily="18" charset="-120"/>
              </a:rPr>
              <a:t>Compare to </a:t>
            </a:r>
            <a:r>
              <a:rPr lang="en-US" altLang="zh-TW" dirty="0">
                <a:ea typeface="新細明體" pitchFamily="18" charset="-120"/>
                <a:hlinkClick r:id="" action="ppaction://customshow?id=37&amp;return=true"/>
              </a:rPr>
              <a:t>Chapter.4: Nested </a:t>
            </a:r>
            <a:r>
              <a:rPr lang="en-US" altLang="zh-TW" dirty="0" smtClean="0">
                <a:ea typeface="新細明體" pitchFamily="18" charset="-120"/>
                <a:hlinkClick r:id="" action="ppaction://customshow?id=37&amp;return=true"/>
              </a:rPr>
              <a:t>Loop</a:t>
            </a:r>
            <a:endParaRPr lang="en-US" altLang="en-US" dirty="0" smtClean="0"/>
          </a:p>
          <a:p>
            <a:pPr eaLnBrk="1" hangingPunct="1">
              <a:spcBef>
                <a:spcPct val="50000"/>
              </a:spcBef>
            </a:pPr>
            <a:r>
              <a:rPr lang="en-US" altLang="en-US" dirty="0" smtClean="0"/>
              <a:t>When </a:t>
            </a:r>
            <a:r>
              <a:rPr lang="en-US" altLang="en-US" dirty="0"/>
              <a:t>creating a nested loop, push the outer loop counter before entering the inner loop:</a:t>
            </a:r>
          </a:p>
        </p:txBody>
      </p:sp>
      <p:sp>
        <p:nvSpPr>
          <p:cNvPr id="17415" name="Rectangle 5"/>
          <p:cNvSpPr>
            <a:spLocks noChangeArrowheads="1"/>
          </p:cNvSpPr>
          <p:nvPr/>
        </p:nvSpPr>
        <p:spPr bwMode="auto">
          <a:xfrm>
            <a:off x="914400" y="3200400"/>
            <a:ext cx="6934200" cy="1676400"/>
          </a:xfrm>
          <a:prstGeom prst="rect">
            <a:avLst/>
          </a:prstGeom>
          <a:noFill/>
          <a:ln w="9525">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tIns="137160" bIns="137160" anchor="ctr">
            <a:spAutoFit/>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endParaRPr lang="en-US" alt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頁尾版面配置區 2"/>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zh-TW" sz="1000" smtClean="0"/>
              <a:t>Irvine, Kip R. Assembly Language for Intel-Based Computers 5/e, 2007.</a:t>
            </a:r>
          </a:p>
        </p:txBody>
      </p:sp>
      <p:sp>
        <p:nvSpPr>
          <p:cNvPr id="74755" name="投影片編號版面配置區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33B91769-68E5-4E0F-8504-F5E9BF0634DB}" type="slidenum">
              <a:rPr lang="zh-TW" altLang="en-US" sz="1600" smtClean="0">
                <a:latin typeface="Times New Roman" pitchFamily="18" charset="0"/>
              </a:rPr>
              <a:pPr eaLnBrk="1" hangingPunct="1"/>
              <a:t>16</a:t>
            </a:fld>
            <a:endParaRPr lang="en-US" altLang="zh-TW" sz="1600" smtClean="0">
              <a:latin typeface="Times New Roman" pitchFamily="18" charset="0"/>
            </a:endParaRPr>
          </a:p>
        </p:txBody>
      </p:sp>
      <p:sp>
        <p:nvSpPr>
          <p:cNvPr id="145410" name="Rectangle 2"/>
          <p:cNvSpPr>
            <a:spLocks noGrp="1" noChangeArrowheads="1"/>
          </p:cNvSpPr>
          <p:nvPr>
            <p:ph type="title"/>
          </p:nvPr>
        </p:nvSpPr>
        <p:spPr/>
        <p:txBody>
          <a:bodyPr/>
          <a:lstStyle/>
          <a:p>
            <a:pPr eaLnBrk="1" hangingPunct="1">
              <a:defRPr/>
            </a:pPr>
            <a:r>
              <a:rPr lang="en-US" altLang="zh-TW" dirty="0" smtClean="0">
                <a:ea typeface="新細明體" charset="-120"/>
              </a:rPr>
              <a:t>Nested Loop (Older version – Ch.4)</a:t>
            </a:r>
          </a:p>
        </p:txBody>
      </p:sp>
      <p:sp>
        <p:nvSpPr>
          <p:cNvPr id="74757" name="Text Box 3"/>
          <p:cNvSpPr txBox="1">
            <a:spLocks noChangeArrowheads="1"/>
          </p:cNvSpPr>
          <p:nvPr/>
        </p:nvSpPr>
        <p:spPr bwMode="auto">
          <a:xfrm>
            <a:off x="685800" y="914400"/>
            <a:ext cx="7696200" cy="123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spcBef>
                <a:spcPct val="50000"/>
              </a:spcBef>
            </a:pPr>
            <a:r>
              <a:rPr lang="en-US" altLang="zh-TW">
                <a:ea typeface="新細明體" charset="-120"/>
              </a:rPr>
              <a:t>If you need to code a loop within a loop, you must save the outer loop counter's ECX value. In the following example, the outer loop executes 100 times, and the inner loop 20 times.</a:t>
            </a:r>
          </a:p>
        </p:txBody>
      </p:sp>
      <p:sp>
        <p:nvSpPr>
          <p:cNvPr id="74758" name="Text Box 4"/>
          <p:cNvSpPr txBox="1">
            <a:spLocks noChangeArrowheads="1"/>
          </p:cNvSpPr>
          <p:nvPr/>
        </p:nvSpPr>
        <p:spPr bwMode="auto">
          <a:xfrm>
            <a:off x="914400" y="2286000"/>
            <a:ext cx="7239000" cy="3581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137160" bIns="137160"/>
          <a:lstStyle>
            <a:lvl1pPr eaLnBrk="0" hangingPunct="0">
              <a:tabLst>
                <a:tab pos="457200" algn="l"/>
                <a:tab pos="3201988" algn="l"/>
              </a:tabLst>
              <a:defRPr sz="2100">
                <a:solidFill>
                  <a:schemeClr val="tx1"/>
                </a:solidFill>
                <a:latin typeface="Arial" charset="0"/>
              </a:defRPr>
            </a:lvl1pPr>
            <a:lvl2pPr eaLnBrk="0" hangingPunct="0">
              <a:tabLst>
                <a:tab pos="457200" algn="l"/>
                <a:tab pos="3201988" algn="l"/>
              </a:tabLst>
              <a:defRPr sz="2100">
                <a:solidFill>
                  <a:schemeClr val="tx1"/>
                </a:solidFill>
                <a:latin typeface="Arial" charset="0"/>
              </a:defRPr>
            </a:lvl2pPr>
            <a:lvl3pPr marL="1143000" indent="-228600" eaLnBrk="0" hangingPunct="0">
              <a:tabLst>
                <a:tab pos="457200" algn="l"/>
                <a:tab pos="3201988" algn="l"/>
              </a:tabLst>
              <a:defRPr sz="2100">
                <a:solidFill>
                  <a:schemeClr val="tx1"/>
                </a:solidFill>
                <a:latin typeface="Arial" charset="0"/>
              </a:defRPr>
            </a:lvl3pPr>
            <a:lvl4pPr marL="1600200" indent="-228600" eaLnBrk="0" hangingPunct="0">
              <a:tabLst>
                <a:tab pos="457200" algn="l"/>
                <a:tab pos="3201988" algn="l"/>
              </a:tabLst>
              <a:defRPr sz="2100">
                <a:solidFill>
                  <a:schemeClr val="tx1"/>
                </a:solidFill>
                <a:latin typeface="Arial" charset="0"/>
              </a:defRPr>
            </a:lvl4pPr>
            <a:lvl5pPr marL="2057400" indent="-228600" eaLnBrk="0" hangingPunct="0">
              <a:tabLst>
                <a:tab pos="457200" algn="l"/>
                <a:tab pos="3201988" algn="l"/>
              </a:tabLst>
              <a:defRPr sz="2100">
                <a:solidFill>
                  <a:schemeClr val="tx1"/>
                </a:solidFill>
                <a:latin typeface="Arial" charset="0"/>
              </a:defRPr>
            </a:lvl5pPr>
            <a:lvl6pPr marL="2514600" indent="-228600" eaLnBrk="0" fontAlgn="base" hangingPunct="0">
              <a:spcBef>
                <a:spcPct val="0"/>
              </a:spcBef>
              <a:spcAft>
                <a:spcPct val="0"/>
              </a:spcAft>
              <a:tabLst>
                <a:tab pos="457200" algn="l"/>
                <a:tab pos="3201988" algn="l"/>
              </a:tabLst>
              <a:defRPr sz="2100">
                <a:solidFill>
                  <a:schemeClr val="tx1"/>
                </a:solidFill>
                <a:latin typeface="Arial" charset="0"/>
              </a:defRPr>
            </a:lvl6pPr>
            <a:lvl7pPr marL="2971800" indent="-228600" eaLnBrk="0" fontAlgn="base" hangingPunct="0">
              <a:spcBef>
                <a:spcPct val="0"/>
              </a:spcBef>
              <a:spcAft>
                <a:spcPct val="0"/>
              </a:spcAft>
              <a:tabLst>
                <a:tab pos="457200" algn="l"/>
                <a:tab pos="3201988" algn="l"/>
              </a:tabLst>
              <a:defRPr sz="2100">
                <a:solidFill>
                  <a:schemeClr val="tx1"/>
                </a:solidFill>
                <a:latin typeface="Arial" charset="0"/>
              </a:defRPr>
            </a:lvl7pPr>
            <a:lvl8pPr marL="3429000" indent="-228600" eaLnBrk="0" fontAlgn="base" hangingPunct="0">
              <a:spcBef>
                <a:spcPct val="0"/>
              </a:spcBef>
              <a:spcAft>
                <a:spcPct val="0"/>
              </a:spcAft>
              <a:tabLst>
                <a:tab pos="457200" algn="l"/>
                <a:tab pos="3201988" algn="l"/>
              </a:tabLst>
              <a:defRPr sz="2100">
                <a:solidFill>
                  <a:schemeClr val="tx1"/>
                </a:solidFill>
                <a:latin typeface="Arial" charset="0"/>
              </a:defRPr>
            </a:lvl8pPr>
            <a:lvl9pPr marL="3886200" indent="-228600" eaLnBrk="0" fontAlgn="base" hangingPunct="0">
              <a:spcBef>
                <a:spcPct val="0"/>
              </a:spcBef>
              <a:spcAft>
                <a:spcPct val="0"/>
              </a:spcAft>
              <a:tabLst>
                <a:tab pos="457200" algn="l"/>
                <a:tab pos="3201988" algn="l"/>
              </a:tabLst>
              <a:defRPr sz="2100">
                <a:solidFill>
                  <a:schemeClr val="tx1"/>
                </a:solidFill>
                <a:latin typeface="Arial" charset="0"/>
              </a:defRPr>
            </a:lvl9pPr>
          </a:lstStyle>
          <a:p>
            <a:pPr eaLnBrk="1" hangingPunct="1">
              <a:lnSpc>
                <a:spcPct val="50000"/>
              </a:lnSpc>
              <a:spcBef>
                <a:spcPct val="50000"/>
              </a:spcBef>
            </a:pPr>
            <a:r>
              <a:rPr lang="en-US" altLang="zh-TW" sz="1800" b="1">
                <a:latin typeface="Courier New" pitchFamily="49" charset="0"/>
                <a:ea typeface="新細明體" charset="-120"/>
              </a:rPr>
              <a:t>.data</a:t>
            </a:r>
          </a:p>
          <a:p>
            <a:pPr eaLnBrk="1" hangingPunct="1">
              <a:lnSpc>
                <a:spcPct val="50000"/>
              </a:lnSpc>
              <a:spcBef>
                <a:spcPct val="50000"/>
              </a:spcBef>
            </a:pPr>
            <a:r>
              <a:rPr lang="en-US" altLang="zh-TW" sz="1800" b="1">
                <a:latin typeface="Courier New" pitchFamily="49" charset="0"/>
                <a:ea typeface="新細明體" charset="-120"/>
              </a:rPr>
              <a:t>count DWORD ?</a:t>
            </a:r>
          </a:p>
          <a:p>
            <a:pPr eaLnBrk="1" hangingPunct="1">
              <a:lnSpc>
                <a:spcPct val="50000"/>
              </a:lnSpc>
              <a:spcBef>
                <a:spcPct val="50000"/>
              </a:spcBef>
            </a:pPr>
            <a:r>
              <a:rPr lang="en-US" altLang="zh-TW" sz="1800" b="1">
                <a:latin typeface="Courier New" pitchFamily="49" charset="0"/>
                <a:ea typeface="新細明體" charset="-120"/>
              </a:rPr>
              <a:t>.code</a:t>
            </a:r>
          </a:p>
          <a:p>
            <a:pPr eaLnBrk="1" hangingPunct="1">
              <a:lnSpc>
                <a:spcPct val="50000"/>
              </a:lnSpc>
              <a:spcBef>
                <a:spcPct val="50000"/>
              </a:spcBef>
            </a:pPr>
            <a:r>
              <a:rPr lang="en-US" altLang="zh-TW" sz="1800" b="1">
                <a:latin typeface="Courier New" pitchFamily="49" charset="0"/>
                <a:ea typeface="新細明體" charset="-120"/>
              </a:rPr>
              <a:t>	mov ecx,100	; set outer loop count</a:t>
            </a:r>
          </a:p>
          <a:p>
            <a:pPr eaLnBrk="1" hangingPunct="1">
              <a:lnSpc>
                <a:spcPct val="50000"/>
              </a:lnSpc>
              <a:spcBef>
                <a:spcPct val="50000"/>
              </a:spcBef>
            </a:pPr>
            <a:r>
              <a:rPr lang="en-US" altLang="zh-TW" sz="1800" b="1">
                <a:solidFill>
                  <a:schemeClr val="hlink"/>
                </a:solidFill>
                <a:latin typeface="Courier New" pitchFamily="49" charset="0"/>
                <a:ea typeface="新細明體" charset="-120"/>
              </a:rPr>
              <a:t>L1:</a:t>
            </a:r>
          </a:p>
          <a:p>
            <a:pPr eaLnBrk="1" hangingPunct="1">
              <a:lnSpc>
                <a:spcPct val="50000"/>
              </a:lnSpc>
              <a:spcBef>
                <a:spcPct val="50000"/>
              </a:spcBef>
            </a:pPr>
            <a:r>
              <a:rPr lang="en-US" altLang="zh-TW" sz="1800" b="1">
                <a:solidFill>
                  <a:schemeClr val="hlink"/>
                </a:solidFill>
                <a:latin typeface="Courier New" pitchFamily="49" charset="0"/>
                <a:ea typeface="新細明體" charset="-120"/>
              </a:rPr>
              <a:t>	mov count,ecx	; save outer loop count</a:t>
            </a:r>
          </a:p>
          <a:p>
            <a:pPr eaLnBrk="1" hangingPunct="1">
              <a:lnSpc>
                <a:spcPct val="50000"/>
              </a:lnSpc>
              <a:spcBef>
                <a:spcPct val="50000"/>
              </a:spcBef>
            </a:pPr>
            <a:r>
              <a:rPr lang="en-US" altLang="zh-TW" sz="1800" b="1">
                <a:solidFill>
                  <a:schemeClr val="hlink"/>
                </a:solidFill>
                <a:latin typeface="Courier New" pitchFamily="49" charset="0"/>
                <a:ea typeface="新細明體" charset="-120"/>
              </a:rPr>
              <a:t>	</a:t>
            </a:r>
            <a:r>
              <a:rPr lang="en-US" altLang="zh-TW" sz="1800" b="1">
                <a:solidFill>
                  <a:schemeClr val="tx2"/>
                </a:solidFill>
                <a:latin typeface="Courier New" pitchFamily="49" charset="0"/>
                <a:ea typeface="新細明體" charset="-120"/>
              </a:rPr>
              <a:t>mov ecx,20	; set inner loop count</a:t>
            </a:r>
          </a:p>
          <a:p>
            <a:pPr eaLnBrk="1" hangingPunct="1">
              <a:lnSpc>
                <a:spcPct val="50000"/>
              </a:lnSpc>
              <a:spcBef>
                <a:spcPct val="50000"/>
              </a:spcBef>
            </a:pPr>
            <a:r>
              <a:rPr lang="en-US" altLang="zh-TW" sz="1800" b="1">
                <a:solidFill>
                  <a:schemeClr val="tx2"/>
                </a:solidFill>
                <a:latin typeface="Courier New" pitchFamily="49" charset="0"/>
                <a:ea typeface="新細明體" charset="-120"/>
              </a:rPr>
              <a:t>L2:	.</a:t>
            </a:r>
          </a:p>
          <a:p>
            <a:pPr lvl="1" eaLnBrk="1" hangingPunct="1">
              <a:lnSpc>
                <a:spcPct val="50000"/>
              </a:lnSpc>
              <a:spcBef>
                <a:spcPct val="50000"/>
              </a:spcBef>
            </a:pPr>
            <a:r>
              <a:rPr lang="en-US" altLang="zh-TW" sz="1800" b="1">
                <a:solidFill>
                  <a:schemeClr val="tx2"/>
                </a:solidFill>
                <a:latin typeface="Courier New" pitchFamily="49" charset="0"/>
                <a:ea typeface="新細明體" charset="-120"/>
              </a:rPr>
              <a:t>.</a:t>
            </a:r>
          </a:p>
          <a:p>
            <a:pPr lvl="1" eaLnBrk="1" hangingPunct="1">
              <a:lnSpc>
                <a:spcPct val="50000"/>
              </a:lnSpc>
              <a:spcBef>
                <a:spcPct val="50000"/>
              </a:spcBef>
            </a:pPr>
            <a:r>
              <a:rPr lang="en-US" altLang="zh-TW" sz="1800" b="1">
                <a:solidFill>
                  <a:schemeClr val="tx2"/>
                </a:solidFill>
                <a:latin typeface="Courier New" pitchFamily="49" charset="0"/>
                <a:ea typeface="新細明體" charset="-120"/>
              </a:rPr>
              <a:t>loop L2	; repeat the inner loop</a:t>
            </a:r>
          </a:p>
          <a:p>
            <a:pPr eaLnBrk="1" hangingPunct="1">
              <a:lnSpc>
                <a:spcPct val="50000"/>
              </a:lnSpc>
              <a:spcBef>
                <a:spcPct val="50000"/>
              </a:spcBef>
            </a:pPr>
            <a:r>
              <a:rPr lang="en-US" altLang="zh-TW" sz="1800" b="1">
                <a:latin typeface="Courier New" pitchFamily="49" charset="0"/>
                <a:ea typeface="新細明體" charset="-120"/>
              </a:rPr>
              <a:t>	</a:t>
            </a:r>
            <a:r>
              <a:rPr lang="en-US" altLang="zh-TW" sz="1800" b="1">
                <a:solidFill>
                  <a:schemeClr val="hlink"/>
                </a:solidFill>
                <a:latin typeface="Courier New" pitchFamily="49" charset="0"/>
                <a:ea typeface="新細明體" charset="-120"/>
              </a:rPr>
              <a:t>mov ecx,count	; restore outer loop count</a:t>
            </a:r>
          </a:p>
          <a:p>
            <a:pPr eaLnBrk="1" hangingPunct="1">
              <a:lnSpc>
                <a:spcPct val="50000"/>
              </a:lnSpc>
              <a:spcBef>
                <a:spcPct val="50000"/>
              </a:spcBef>
            </a:pPr>
            <a:r>
              <a:rPr lang="en-US" altLang="zh-TW" sz="1800" b="1">
                <a:solidFill>
                  <a:schemeClr val="hlink"/>
                </a:solidFill>
                <a:latin typeface="Courier New" pitchFamily="49" charset="0"/>
                <a:ea typeface="新細明體" charset="-120"/>
              </a:rPr>
              <a:t>	loop L1	; repeat the outer loop</a:t>
            </a:r>
          </a:p>
        </p:txBody>
      </p:sp>
    </p:spTree>
    <p:extLst>
      <p:ext uri="{BB962C8B-B14F-4D97-AF65-F5344CB8AC3E}">
        <p14:creationId xmlns:p14="http://schemas.microsoft.com/office/powerpoint/2010/main" val="23430074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smtClean="0"/>
              <a:t>Irvine, Kip R. Assembly Language for x86 Processors 7/e, 2015.</a:t>
            </a:r>
          </a:p>
        </p:txBody>
      </p:sp>
      <p:sp>
        <p:nvSpPr>
          <p:cNvPr id="18435"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AC61B80D-4B9D-4A7D-8A09-376D03C9AD9F}" type="slidenum">
              <a:rPr lang="en-US" altLang="en-US" sz="1600">
                <a:latin typeface="Times New Roman" panose="02020603050405020304" pitchFamily="18" charset="0"/>
              </a:rPr>
              <a:pPr eaLnBrk="1" hangingPunct="1"/>
              <a:t>17</a:t>
            </a:fld>
            <a:endParaRPr lang="en-US" altLang="en-US" sz="1600">
              <a:latin typeface="Times New Roman" panose="02020603050405020304" pitchFamily="18" charset="0"/>
            </a:endParaRPr>
          </a:p>
        </p:txBody>
      </p:sp>
      <p:sp>
        <p:nvSpPr>
          <p:cNvPr id="108546" name="Rectangle 2"/>
          <p:cNvSpPr>
            <a:spLocks noGrp="1" noChangeArrowheads="1"/>
          </p:cNvSpPr>
          <p:nvPr>
            <p:ph type="title"/>
          </p:nvPr>
        </p:nvSpPr>
        <p:spPr/>
        <p:txBody>
          <a:bodyPr/>
          <a:lstStyle/>
          <a:p>
            <a:pPr eaLnBrk="1" hangingPunct="1">
              <a:defRPr/>
            </a:pPr>
            <a:r>
              <a:rPr lang="en-US" altLang="en-US" smtClean="0"/>
              <a:t>Example: Reversing a String</a:t>
            </a:r>
          </a:p>
        </p:txBody>
      </p:sp>
      <p:sp>
        <p:nvSpPr>
          <p:cNvPr id="18437" name="Rectangle 3"/>
          <p:cNvSpPr>
            <a:spLocks noGrp="1" noChangeArrowheads="1"/>
          </p:cNvSpPr>
          <p:nvPr>
            <p:ph type="body" idx="1"/>
          </p:nvPr>
        </p:nvSpPr>
        <p:spPr>
          <a:xfrm>
            <a:off x="685800" y="1362075"/>
            <a:ext cx="7772400" cy="2209800"/>
          </a:xfrm>
        </p:spPr>
        <p:txBody>
          <a:bodyPr/>
          <a:lstStyle/>
          <a:p>
            <a:pPr eaLnBrk="1" hangingPunct="1">
              <a:lnSpc>
                <a:spcPct val="90000"/>
              </a:lnSpc>
            </a:pPr>
            <a:r>
              <a:rPr lang="en-US" altLang="en-US" sz="2000" smtClean="0"/>
              <a:t>Use a loop with indexed addressing</a:t>
            </a:r>
          </a:p>
          <a:p>
            <a:pPr eaLnBrk="1" hangingPunct="1">
              <a:lnSpc>
                <a:spcPct val="90000"/>
              </a:lnSpc>
            </a:pPr>
            <a:r>
              <a:rPr lang="en-US" altLang="en-US" sz="2000" smtClean="0"/>
              <a:t>Push each character on the stack</a:t>
            </a:r>
          </a:p>
          <a:p>
            <a:pPr eaLnBrk="1" hangingPunct="1">
              <a:lnSpc>
                <a:spcPct val="90000"/>
              </a:lnSpc>
            </a:pPr>
            <a:r>
              <a:rPr lang="en-US" altLang="en-US" sz="2000" smtClean="0"/>
              <a:t>Start at the beginning of the string, pop the stack in reverse order, insert each character back into the string</a:t>
            </a:r>
          </a:p>
          <a:p>
            <a:pPr eaLnBrk="1" hangingPunct="1">
              <a:lnSpc>
                <a:spcPct val="90000"/>
              </a:lnSpc>
            </a:pPr>
            <a:r>
              <a:rPr lang="en-US" altLang="en-US" sz="2000" smtClean="0">
                <a:hlinkClick r:id="rId2" action="ppaction://hlinkfile"/>
              </a:rPr>
              <a:t>Source code</a:t>
            </a:r>
            <a:endParaRPr lang="en-US" altLang="en-US" sz="2000" smtClean="0"/>
          </a:p>
          <a:p>
            <a:pPr eaLnBrk="1" hangingPunct="1">
              <a:lnSpc>
                <a:spcPct val="90000"/>
              </a:lnSpc>
            </a:pPr>
            <a:endParaRPr lang="en-US" altLang="en-US" sz="2000" smtClean="0"/>
          </a:p>
          <a:p>
            <a:pPr eaLnBrk="1" hangingPunct="1">
              <a:lnSpc>
                <a:spcPct val="90000"/>
              </a:lnSpc>
            </a:pPr>
            <a:r>
              <a:rPr lang="en-US" altLang="en-US" sz="2000" smtClean="0"/>
              <a:t>Q: Why must each character be put in EAX before it is pushed?</a:t>
            </a:r>
          </a:p>
        </p:txBody>
      </p:sp>
      <p:sp>
        <p:nvSpPr>
          <p:cNvPr id="108548" name="Text Box 4"/>
          <p:cNvSpPr txBox="1">
            <a:spLocks noChangeArrowheads="1"/>
          </p:cNvSpPr>
          <p:nvPr/>
        </p:nvSpPr>
        <p:spPr bwMode="auto">
          <a:xfrm>
            <a:off x="1143000" y="3876675"/>
            <a:ext cx="7010400" cy="923925"/>
          </a:xfrm>
          <a:prstGeom prst="rect">
            <a:avLst/>
          </a:prstGeom>
          <a:noFill/>
          <a:ln w="9525">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tIns="137160" bIns="137160">
            <a:spAutoFit/>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spcBef>
                <a:spcPct val="50000"/>
              </a:spcBef>
            </a:pPr>
            <a:r>
              <a:rPr lang="en-US" altLang="en-US"/>
              <a:t>Because only word (16-bit) or doubleword (32-bit) values can be pushed on the stack.</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8548"/>
                                        </p:tgtEl>
                                        <p:attrNameLst>
                                          <p:attrName>style.visibility</p:attrName>
                                        </p:attrNameLst>
                                      </p:cBhvr>
                                      <p:to>
                                        <p:strVal val="visible"/>
                                      </p:to>
                                    </p:set>
                                    <p:animEffect transition="in" filter="dissolve">
                                      <p:cBhvr>
                                        <p:cTn id="7" dur="500"/>
                                        <p:tgtEl>
                                          <p:spTgt spid="1085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8" grpId="0" animBg="1"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smtClean="0"/>
              <a:t>Irvine, Kip R. Assembly Language for x86 Processors 7/e, 2015.</a:t>
            </a:r>
          </a:p>
        </p:txBody>
      </p:sp>
      <p:sp>
        <p:nvSpPr>
          <p:cNvPr id="19459"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08BF8C25-8FE8-469C-8CBB-D75E686AED6F}" type="slidenum">
              <a:rPr lang="en-US" altLang="en-US" sz="1600">
                <a:latin typeface="Times New Roman" panose="02020603050405020304" pitchFamily="18" charset="0"/>
              </a:rPr>
              <a:pPr eaLnBrk="1" hangingPunct="1"/>
              <a:t>18</a:t>
            </a:fld>
            <a:endParaRPr lang="en-US" altLang="en-US" sz="1600">
              <a:latin typeface="Times New Roman" panose="02020603050405020304" pitchFamily="18" charset="0"/>
            </a:endParaRPr>
          </a:p>
        </p:txBody>
      </p:sp>
      <p:sp>
        <p:nvSpPr>
          <p:cNvPr id="133122" name="Rectangle 2"/>
          <p:cNvSpPr>
            <a:spLocks noGrp="1" noChangeArrowheads="1"/>
          </p:cNvSpPr>
          <p:nvPr>
            <p:ph type="title"/>
          </p:nvPr>
        </p:nvSpPr>
        <p:spPr/>
        <p:txBody>
          <a:bodyPr/>
          <a:lstStyle/>
          <a:p>
            <a:pPr eaLnBrk="1" hangingPunct="1">
              <a:defRPr/>
            </a:pPr>
            <a:r>
              <a:rPr lang="en-US" altLang="en-US" smtClean="0"/>
              <a:t>Your turn . . .</a:t>
            </a:r>
          </a:p>
        </p:txBody>
      </p:sp>
      <p:sp>
        <p:nvSpPr>
          <p:cNvPr id="19461" name="Rectangle 3"/>
          <p:cNvSpPr>
            <a:spLocks noGrp="1" noChangeArrowheads="1"/>
          </p:cNvSpPr>
          <p:nvPr>
            <p:ph type="body" idx="1"/>
          </p:nvPr>
        </p:nvSpPr>
        <p:spPr>
          <a:xfrm>
            <a:off x="685800" y="1524000"/>
            <a:ext cx="7772400" cy="3200400"/>
          </a:xfrm>
        </p:spPr>
        <p:txBody>
          <a:bodyPr/>
          <a:lstStyle/>
          <a:p>
            <a:pPr eaLnBrk="1" hangingPunct="1">
              <a:spcBef>
                <a:spcPct val="50000"/>
              </a:spcBef>
              <a:buClrTx/>
            </a:pPr>
            <a:r>
              <a:rPr lang="en-US" altLang="en-US" sz="2500" smtClean="0"/>
              <a:t>Using the String Reverse program as a starting point, </a:t>
            </a:r>
          </a:p>
          <a:p>
            <a:pPr eaLnBrk="1" hangingPunct="1">
              <a:spcBef>
                <a:spcPct val="50000"/>
              </a:spcBef>
              <a:buClrTx/>
            </a:pPr>
            <a:r>
              <a:rPr lang="en-US" altLang="en-US" sz="2100" smtClean="0"/>
              <a:t>#1: Modify the program so the user can input a string containing between 1 and 50 characters.</a:t>
            </a:r>
          </a:p>
          <a:p>
            <a:pPr eaLnBrk="1" hangingPunct="1">
              <a:spcBef>
                <a:spcPct val="50000"/>
              </a:spcBef>
              <a:buClrTx/>
            </a:pPr>
            <a:r>
              <a:rPr lang="en-US" altLang="en-US" sz="2100" smtClean="0"/>
              <a:t>#2: Modify the program so it inputs a list of 32-bit integers from the user, and then displays the integers in reverse order.</a:t>
            </a:r>
            <a:endParaRPr lang="en-US" altLang="en-US"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smtClean="0"/>
              <a:t>Irvine, Kip R. Assembly Language for x86 Processors 7/e, 2015.</a:t>
            </a:r>
          </a:p>
        </p:txBody>
      </p:sp>
      <p:sp>
        <p:nvSpPr>
          <p:cNvPr id="20483"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3E17BF6D-63A9-415F-98A8-452A90E9840C}" type="slidenum">
              <a:rPr lang="en-US" altLang="en-US" sz="1600">
                <a:latin typeface="Times New Roman" panose="02020603050405020304" pitchFamily="18" charset="0"/>
              </a:rPr>
              <a:pPr eaLnBrk="1" hangingPunct="1"/>
              <a:t>19</a:t>
            </a:fld>
            <a:endParaRPr lang="en-US" altLang="en-US" sz="1600">
              <a:latin typeface="Times New Roman" panose="02020603050405020304" pitchFamily="18" charset="0"/>
            </a:endParaRPr>
          </a:p>
        </p:txBody>
      </p:sp>
      <p:sp>
        <p:nvSpPr>
          <p:cNvPr id="107522" name="Rectangle 2"/>
          <p:cNvSpPr>
            <a:spLocks noGrp="1" noChangeArrowheads="1"/>
          </p:cNvSpPr>
          <p:nvPr>
            <p:ph type="title"/>
          </p:nvPr>
        </p:nvSpPr>
        <p:spPr/>
        <p:txBody>
          <a:bodyPr/>
          <a:lstStyle/>
          <a:p>
            <a:pPr eaLnBrk="1" hangingPunct="1">
              <a:defRPr/>
            </a:pPr>
            <a:r>
              <a:rPr lang="en-US" altLang="en-US" smtClean="0"/>
              <a:t>Related Instructions</a:t>
            </a:r>
          </a:p>
        </p:txBody>
      </p:sp>
      <p:sp>
        <p:nvSpPr>
          <p:cNvPr id="20485" name="Rectangle 3"/>
          <p:cNvSpPr>
            <a:spLocks noGrp="1" noChangeArrowheads="1"/>
          </p:cNvSpPr>
          <p:nvPr>
            <p:ph type="body" idx="1"/>
          </p:nvPr>
        </p:nvSpPr>
        <p:spPr>
          <a:xfrm>
            <a:off x="685800" y="1371600"/>
            <a:ext cx="7772400" cy="3733800"/>
          </a:xfrm>
        </p:spPr>
        <p:txBody>
          <a:bodyPr/>
          <a:lstStyle/>
          <a:p>
            <a:pPr eaLnBrk="1" hangingPunct="1"/>
            <a:r>
              <a:rPr lang="en-US" altLang="en-US" smtClean="0"/>
              <a:t>PUSHFD and POPFD</a:t>
            </a:r>
          </a:p>
          <a:p>
            <a:pPr lvl="1" eaLnBrk="1" hangingPunct="1"/>
            <a:r>
              <a:rPr lang="en-US" altLang="en-US" smtClean="0"/>
              <a:t>push and pop the EFLAGS register</a:t>
            </a:r>
          </a:p>
          <a:p>
            <a:pPr eaLnBrk="1" hangingPunct="1"/>
            <a:r>
              <a:rPr lang="en-US" altLang="en-US" smtClean="0"/>
              <a:t>PUSHAD pushes the 32-bit general-purpose registers on the stack </a:t>
            </a:r>
          </a:p>
          <a:p>
            <a:pPr lvl="1" eaLnBrk="1" hangingPunct="1"/>
            <a:r>
              <a:rPr lang="en-US" altLang="en-US" smtClean="0"/>
              <a:t>order: EAX, ECX, EDX, EBX, ESP, EBP, ESI, EDI</a:t>
            </a:r>
          </a:p>
          <a:p>
            <a:pPr eaLnBrk="1" hangingPunct="1"/>
            <a:r>
              <a:rPr lang="en-US" altLang="en-US" smtClean="0"/>
              <a:t>POPAD pops the same registers off the stack in reverse order</a:t>
            </a:r>
          </a:p>
          <a:p>
            <a:pPr lvl="1" eaLnBrk="1" hangingPunct="1"/>
            <a:r>
              <a:rPr lang="en-US" altLang="en-US" smtClean="0"/>
              <a:t>PUSHA and POPA do the same for 16-bit registers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smtClean="0"/>
              <a:t>Irvine, Kip R. Assembly Language for x86 Processors 7/e, 2015.</a:t>
            </a:r>
          </a:p>
        </p:txBody>
      </p:sp>
      <p:sp>
        <p:nvSpPr>
          <p:cNvPr id="13315"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1896065E-A5F9-4168-864B-6DA93239A95D}" type="slidenum">
              <a:rPr lang="en-US" altLang="en-US" sz="1600">
                <a:latin typeface="Times New Roman" panose="02020603050405020304" pitchFamily="18" charset="0"/>
              </a:rPr>
              <a:pPr eaLnBrk="1" hangingPunct="1"/>
              <a:t>2</a:t>
            </a:fld>
            <a:endParaRPr lang="en-US" altLang="en-US" sz="1600">
              <a:latin typeface="Times New Roman" panose="02020603050405020304" pitchFamily="18" charset="0"/>
            </a:endParaRPr>
          </a:p>
        </p:txBody>
      </p:sp>
      <p:sp>
        <p:nvSpPr>
          <p:cNvPr id="135170" name="Rectangle 1026"/>
          <p:cNvSpPr>
            <a:spLocks noGrp="1" noChangeArrowheads="1"/>
          </p:cNvSpPr>
          <p:nvPr>
            <p:ph type="title"/>
          </p:nvPr>
        </p:nvSpPr>
        <p:spPr/>
        <p:txBody>
          <a:bodyPr/>
          <a:lstStyle/>
          <a:p>
            <a:pPr eaLnBrk="1" hangingPunct="1">
              <a:defRPr/>
            </a:pPr>
            <a:r>
              <a:rPr lang="en-US" altLang="en-US" smtClean="0"/>
              <a:t>Chapter Overview</a:t>
            </a:r>
          </a:p>
        </p:txBody>
      </p:sp>
      <p:sp>
        <p:nvSpPr>
          <p:cNvPr id="13317" name="Rectangle 1027"/>
          <p:cNvSpPr>
            <a:spLocks noGrp="1" noChangeArrowheads="1"/>
          </p:cNvSpPr>
          <p:nvPr>
            <p:ph type="body" idx="1"/>
          </p:nvPr>
        </p:nvSpPr>
        <p:spPr>
          <a:xfrm>
            <a:off x="1524000" y="1752600"/>
            <a:ext cx="5638800" cy="2971800"/>
          </a:xfrm>
        </p:spPr>
        <p:txBody>
          <a:bodyPr/>
          <a:lstStyle/>
          <a:p>
            <a:pPr eaLnBrk="1" hangingPunct="1"/>
            <a:r>
              <a:rPr lang="en-US" altLang="en-US" dirty="0" smtClean="0">
                <a:hlinkClick r:id="" action="ppaction://customshow?id=0&amp;return=true"/>
              </a:rPr>
              <a:t>Stack Operations</a:t>
            </a:r>
            <a:endParaRPr lang="en-US" altLang="en-US" dirty="0" smtClean="0"/>
          </a:p>
          <a:p>
            <a:pPr eaLnBrk="1" hangingPunct="1"/>
            <a:r>
              <a:rPr lang="en-US" altLang="en-US" dirty="0" smtClean="0">
                <a:hlinkClick r:id="" action="ppaction://customshow?id=1&amp;return=true"/>
              </a:rPr>
              <a:t>Defining and Using Procedures</a:t>
            </a:r>
            <a:endParaRPr lang="en-US" altLang="en-US" dirty="0" smtClean="0"/>
          </a:p>
          <a:p>
            <a:pPr eaLnBrk="1" hangingPunct="1"/>
            <a:r>
              <a:rPr lang="en-US" altLang="en-US" dirty="0" smtClean="0">
                <a:hlinkClick r:id="" action="ppaction://customshow?id=2&amp;return=true"/>
              </a:rPr>
              <a:t>Linking to an External Library</a:t>
            </a:r>
            <a:endParaRPr lang="en-US" altLang="en-US" dirty="0" smtClean="0"/>
          </a:p>
          <a:p>
            <a:pPr eaLnBrk="1" hangingPunct="1"/>
            <a:r>
              <a:rPr lang="en-US" altLang="en-US" dirty="0" smtClean="0">
                <a:hlinkClick r:id="" action="ppaction://customshow?id=3&amp;return=true"/>
              </a:rPr>
              <a:t>The Irvine32 Library</a:t>
            </a:r>
            <a:endParaRPr lang="en-US" altLang="en-US" dirty="0" smtClean="0"/>
          </a:p>
          <a:p>
            <a:pPr eaLnBrk="1" hangingPunct="1"/>
            <a:r>
              <a:rPr lang="en-US" altLang="en-US" dirty="0" smtClean="0">
                <a:hlinkClick r:id="" action="ppaction://customshow?id=4&amp;return=true"/>
              </a:rPr>
              <a:t>64-Bit Assembly Programming</a:t>
            </a:r>
            <a:endParaRPr lang="en-US" altLang="en-US"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smtClean="0"/>
              <a:t>Irvine, Kip R. Assembly Language for x86 Processors 7/e, 2015.</a:t>
            </a:r>
          </a:p>
        </p:txBody>
      </p:sp>
      <p:sp>
        <p:nvSpPr>
          <p:cNvPr id="21507"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F55E3439-10C5-4E45-9131-3C91E7F5E5CF}" type="slidenum">
              <a:rPr lang="en-US" altLang="en-US" sz="1600">
                <a:latin typeface="Times New Roman" panose="02020603050405020304" pitchFamily="18" charset="0"/>
              </a:rPr>
              <a:pPr eaLnBrk="1" hangingPunct="1"/>
              <a:t>20</a:t>
            </a:fld>
            <a:endParaRPr lang="en-US" altLang="en-US" sz="1600">
              <a:latin typeface="Times New Roman" panose="02020603050405020304" pitchFamily="18" charset="0"/>
            </a:endParaRPr>
          </a:p>
        </p:txBody>
      </p:sp>
      <p:sp>
        <p:nvSpPr>
          <p:cNvPr id="130050" name="Rectangle 2"/>
          <p:cNvSpPr>
            <a:spLocks noGrp="1" noChangeArrowheads="1"/>
          </p:cNvSpPr>
          <p:nvPr>
            <p:ph type="title"/>
          </p:nvPr>
        </p:nvSpPr>
        <p:spPr/>
        <p:txBody>
          <a:bodyPr/>
          <a:lstStyle/>
          <a:p>
            <a:pPr eaLnBrk="1" hangingPunct="1">
              <a:defRPr/>
            </a:pPr>
            <a:r>
              <a:rPr lang="en-US" altLang="en-US" smtClean="0"/>
              <a:t>Your Turn . . .</a:t>
            </a:r>
          </a:p>
        </p:txBody>
      </p:sp>
      <p:sp>
        <p:nvSpPr>
          <p:cNvPr id="21509" name="Rectangle 3"/>
          <p:cNvSpPr>
            <a:spLocks noGrp="1" noChangeArrowheads="1"/>
          </p:cNvSpPr>
          <p:nvPr>
            <p:ph type="body" idx="1"/>
          </p:nvPr>
        </p:nvSpPr>
        <p:spPr>
          <a:xfrm>
            <a:off x="762000" y="1600200"/>
            <a:ext cx="7772400" cy="3124200"/>
          </a:xfrm>
        </p:spPr>
        <p:txBody>
          <a:bodyPr/>
          <a:lstStyle/>
          <a:p>
            <a:pPr eaLnBrk="1" hangingPunct="1"/>
            <a:r>
              <a:rPr lang="en-US" altLang="en-US" smtClean="0"/>
              <a:t>Write a program that does the following:</a:t>
            </a:r>
          </a:p>
          <a:p>
            <a:pPr lvl="1" eaLnBrk="1" hangingPunct="1"/>
            <a:r>
              <a:rPr lang="en-US" altLang="en-US" smtClean="0"/>
              <a:t>Assigns integer values to EAX, EBX, ECX, EDX, ESI, and EDI</a:t>
            </a:r>
          </a:p>
          <a:p>
            <a:pPr lvl="1" eaLnBrk="1" hangingPunct="1"/>
            <a:r>
              <a:rPr lang="en-US" altLang="en-US" smtClean="0"/>
              <a:t>Uses PUSHAD to push the general-purpose registers on the stack</a:t>
            </a:r>
          </a:p>
          <a:p>
            <a:pPr lvl="1" eaLnBrk="1" hangingPunct="1"/>
            <a:r>
              <a:rPr lang="en-US" altLang="en-US" smtClean="0"/>
              <a:t>Using a loop, your program should pop each integer from the stack and display it on the screen</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smtClean="0"/>
              <a:t>Irvine, Kip R. Assembly Language for x86 Processors 7/e, 2015.</a:t>
            </a:r>
          </a:p>
        </p:txBody>
      </p:sp>
      <p:sp>
        <p:nvSpPr>
          <p:cNvPr id="22531"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5E38DAA5-B77D-4331-8EF8-6DADBEC7235B}" type="slidenum">
              <a:rPr lang="en-US" altLang="en-US" sz="1600">
                <a:latin typeface="Times New Roman" panose="02020603050405020304" pitchFamily="18" charset="0"/>
              </a:rPr>
              <a:pPr eaLnBrk="1" hangingPunct="1"/>
              <a:t>21</a:t>
            </a:fld>
            <a:endParaRPr lang="en-US" altLang="en-US" sz="1600">
              <a:latin typeface="Times New Roman" panose="02020603050405020304" pitchFamily="18" charset="0"/>
            </a:endParaRPr>
          </a:p>
        </p:txBody>
      </p:sp>
      <p:sp>
        <p:nvSpPr>
          <p:cNvPr id="145410" name="Rectangle 1026"/>
          <p:cNvSpPr>
            <a:spLocks noGrp="1" noChangeArrowheads="1"/>
          </p:cNvSpPr>
          <p:nvPr>
            <p:ph type="title"/>
          </p:nvPr>
        </p:nvSpPr>
        <p:spPr/>
        <p:txBody>
          <a:bodyPr/>
          <a:lstStyle/>
          <a:p>
            <a:pPr eaLnBrk="1" hangingPunct="1">
              <a:defRPr/>
            </a:pPr>
            <a:r>
              <a:rPr lang="en-US" altLang="en-US" smtClean="0"/>
              <a:t>What's Next</a:t>
            </a:r>
          </a:p>
        </p:txBody>
      </p:sp>
      <p:sp>
        <p:nvSpPr>
          <p:cNvPr id="22533" name="Rectangle 1027"/>
          <p:cNvSpPr>
            <a:spLocks noGrp="1" noChangeArrowheads="1"/>
          </p:cNvSpPr>
          <p:nvPr>
            <p:ph type="body" idx="1"/>
          </p:nvPr>
        </p:nvSpPr>
        <p:spPr>
          <a:xfrm>
            <a:off x="1828800" y="1600200"/>
            <a:ext cx="6400800" cy="2895600"/>
          </a:xfrm>
        </p:spPr>
        <p:txBody>
          <a:bodyPr/>
          <a:lstStyle/>
          <a:p>
            <a:pPr eaLnBrk="1" hangingPunct="1"/>
            <a:r>
              <a:rPr lang="en-US" altLang="en-US" smtClean="0"/>
              <a:t>Stack Operations</a:t>
            </a:r>
          </a:p>
          <a:p>
            <a:pPr eaLnBrk="1" hangingPunct="1"/>
            <a:r>
              <a:rPr lang="en-US" altLang="en-US" b="1" smtClean="0">
                <a:solidFill>
                  <a:schemeClr val="tx2"/>
                </a:solidFill>
              </a:rPr>
              <a:t>Defining and Using Procedures</a:t>
            </a:r>
          </a:p>
          <a:p>
            <a:pPr eaLnBrk="1" hangingPunct="1"/>
            <a:r>
              <a:rPr lang="en-US" altLang="en-US" smtClean="0"/>
              <a:t>Linking to an External Library</a:t>
            </a:r>
          </a:p>
          <a:p>
            <a:pPr eaLnBrk="1" hangingPunct="1"/>
            <a:r>
              <a:rPr lang="en-US" altLang="en-US" smtClean="0"/>
              <a:t>The Irvine32 Library</a:t>
            </a:r>
          </a:p>
          <a:p>
            <a:pPr eaLnBrk="1" hangingPunct="1"/>
            <a:r>
              <a:rPr lang="en-US" altLang="en-US" smtClean="0"/>
              <a:t>64-Bit Assembly Programming</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smtClean="0"/>
              <a:t>Irvine, Kip R. Assembly Language for x86 Processors 7/e, 2015.</a:t>
            </a:r>
          </a:p>
        </p:txBody>
      </p:sp>
      <p:sp>
        <p:nvSpPr>
          <p:cNvPr id="23555"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5194ECEA-22C1-4CD6-8632-EBAFB4360CD6}" type="slidenum">
              <a:rPr lang="en-US" altLang="en-US" sz="1600">
                <a:latin typeface="Times New Roman" panose="02020603050405020304" pitchFamily="18" charset="0"/>
              </a:rPr>
              <a:pPr eaLnBrk="1" hangingPunct="1"/>
              <a:t>22</a:t>
            </a:fld>
            <a:endParaRPr lang="en-US" altLang="en-US" sz="1600">
              <a:latin typeface="Times New Roman" panose="02020603050405020304" pitchFamily="18" charset="0"/>
            </a:endParaRPr>
          </a:p>
        </p:txBody>
      </p:sp>
      <p:sp>
        <p:nvSpPr>
          <p:cNvPr id="138242" name="Rectangle 2"/>
          <p:cNvSpPr>
            <a:spLocks noGrp="1" noChangeArrowheads="1"/>
          </p:cNvSpPr>
          <p:nvPr>
            <p:ph type="title"/>
          </p:nvPr>
        </p:nvSpPr>
        <p:spPr/>
        <p:txBody>
          <a:bodyPr/>
          <a:lstStyle/>
          <a:p>
            <a:pPr eaLnBrk="1" hangingPunct="1">
              <a:defRPr/>
            </a:pPr>
            <a:r>
              <a:rPr lang="en-US" altLang="en-US" dirty="0" smtClean="0"/>
              <a:t>Defining and Using Procedures</a:t>
            </a:r>
          </a:p>
        </p:txBody>
      </p:sp>
      <p:sp>
        <p:nvSpPr>
          <p:cNvPr id="23557" name="Rectangle 3"/>
          <p:cNvSpPr>
            <a:spLocks noGrp="1" noChangeArrowheads="1"/>
          </p:cNvSpPr>
          <p:nvPr>
            <p:ph type="body" idx="1"/>
          </p:nvPr>
        </p:nvSpPr>
        <p:spPr>
          <a:xfrm>
            <a:off x="1828800" y="1447800"/>
            <a:ext cx="6400800" cy="4038600"/>
          </a:xfrm>
        </p:spPr>
        <p:txBody>
          <a:bodyPr/>
          <a:lstStyle/>
          <a:p>
            <a:pPr eaLnBrk="1" hangingPunct="1"/>
            <a:r>
              <a:rPr lang="en-US" altLang="en-US" dirty="0" smtClean="0">
                <a:hlinkClick r:id="" action="ppaction://customshow?id=12&amp;return=true"/>
              </a:rPr>
              <a:t>Creating Procedures</a:t>
            </a:r>
            <a:endParaRPr lang="en-US" altLang="en-US" dirty="0" smtClean="0"/>
          </a:p>
          <a:p>
            <a:pPr eaLnBrk="1" hangingPunct="1"/>
            <a:r>
              <a:rPr lang="en-US" altLang="en-US" dirty="0" smtClean="0">
                <a:hlinkClick r:id="" action="ppaction://customshow?id=13&amp;return=true"/>
              </a:rPr>
              <a:t>Documenting Procedures</a:t>
            </a:r>
            <a:endParaRPr lang="en-US" altLang="en-US" dirty="0" smtClean="0"/>
          </a:p>
          <a:p>
            <a:pPr eaLnBrk="1" hangingPunct="1"/>
            <a:r>
              <a:rPr lang="en-US" altLang="en-US" dirty="0" smtClean="0">
                <a:hlinkClick r:id="" action="ppaction://customshow?id=14&amp;return=true"/>
              </a:rPr>
              <a:t>Example: </a:t>
            </a:r>
            <a:r>
              <a:rPr lang="en-US" altLang="en-US" dirty="0" err="1" smtClean="0">
                <a:hlinkClick r:id="" action="ppaction://customshow?id=14&amp;return=true"/>
              </a:rPr>
              <a:t>SumOf</a:t>
            </a:r>
            <a:r>
              <a:rPr lang="en-US" altLang="en-US" dirty="0" smtClean="0">
                <a:hlinkClick r:id="" action="ppaction://customshow?id=14&amp;return=true"/>
              </a:rPr>
              <a:t> Procedure</a:t>
            </a:r>
            <a:endParaRPr lang="en-US" altLang="en-US" dirty="0" smtClean="0"/>
          </a:p>
          <a:p>
            <a:pPr eaLnBrk="1" hangingPunct="1"/>
            <a:r>
              <a:rPr lang="en-US" altLang="en-US" dirty="0" smtClean="0">
                <a:hlinkClick r:id="" action="ppaction://customshow?id=15&amp;return=true"/>
              </a:rPr>
              <a:t>CALL and RET Instructions</a:t>
            </a:r>
            <a:endParaRPr lang="en-US" altLang="en-US" dirty="0" smtClean="0"/>
          </a:p>
          <a:p>
            <a:pPr eaLnBrk="1" hangingPunct="1"/>
            <a:r>
              <a:rPr lang="en-US" altLang="en-US" dirty="0" smtClean="0">
                <a:hlinkClick r:id="" action="ppaction://customshow?id=16&amp;return=true"/>
              </a:rPr>
              <a:t>Nested Procedure Calls</a:t>
            </a:r>
            <a:endParaRPr lang="en-US" altLang="en-US" dirty="0" smtClean="0"/>
          </a:p>
          <a:p>
            <a:pPr eaLnBrk="1" hangingPunct="1"/>
            <a:r>
              <a:rPr lang="en-US" altLang="en-US" dirty="0" smtClean="0">
                <a:hlinkClick r:id="" action="ppaction://customshow?id=17&amp;return=true"/>
              </a:rPr>
              <a:t>Local and Global Labels</a:t>
            </a:r>
            <a:endParaRPr lang="en-US" altLang="en-US" dirty="0" smtClean="0"/>
          </a:p>
          <a:p>
            <a:pPr eaLnBrk="1" hangingPunct="1"/>
            <a:r>
              <a:rPr lang="en-US" altLang="en-US" dirty="0" smtClean="0">
                <a:hlinkClick r:id="" action="ppaction://customshow?id=18&amp;return=true"/>
              </a:rPr>
              <a:t>Procedure Parameters</a:t>
            </a:r>
            <a:endParaRPr lang="en-US" altLang="en-US" dirty="0" smtClean="0"/>
          </a:p>
          <a:p>
            <a:pPr eaLnBrk="1" hangingPunct="1"/>
            <a:r>
              <a:rPr lang="en-US" altLang="en-US" dirty="0" smtClean="0">
                <a:hlinkClick r:id="" action="ppaction://customshow?id=19&amp;return=true"/>
              </a:rPr>
              <a:t>USES Operator</a:t>
            </a:r>
            <a:endParaRPr lang="en-US" altLang="en-US" dirty="0" smtClean="0"/>
          </a:p>
          <a:p>
            <a:pPr eaLnBrk="1" hangingPunct="1"/>
            <a:r>
              <a:rPr lang="en-US" altLang="en-US" dirty="0" smtClean="0">
                <a:hlinkClick r:id="" action="ppaction://customshow?id=35&amp;return=true"/>
              </a:rPr>
              <a:t>USES Example</a:t>
            </a:r>
            <a:endParaRPr lang="en-US" altLang="en-US" dirty="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smtClean="0"/>
              <a:t>Irvine, Kip R. Assembly Language for x86 Processors 7/e, 2015.</a:t>
            </a:r>
          </a:p>
        </p:txBody>
      </p:sp>
      <p:sp>
        <p:nvSpPr>
          <p:cNvPr id="24579"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47AD417D-99BC-4FAF-97B0-1A765A96056B}" type="slidenum">
              <a:rPr lang="en-US" altLang="en-US" sz="1600">
                <a:latin typeface="Times New Roman" panose="02020603050405020304" pitchFamily="18" charset="0"/>
              </a:rPr>
              <a:pPr eaLnBrk="1" hangingPunct="1"/>
              <a:t>23</a:t>
            </a:fld>
            <a:endParaRPr lang="en-US" altLang="en-US" sz="1600">
              <a:latin typeface="Times New Roman" panose="02020603050405020304" pitchFamily="18" charset="0"/>
            </a:endParaRPr>
          </a:p>
        </p:txBody>
      </p:sp>
      <p:sp>
        <p:nvSpPr>
          <p:cNvPr id="109570" name="Rectangle 2"/>
          <p:cNvSpPr>
            <a:spLocks noGrp="1" noChangeArrowheads="1"/>
          </p:cNvSpPr>
          <p:nvPr>
            <p:ph type="title"/>
          </p:nvPr>
        </p:nvSpPr>
        <p:spPr/>
        <p:txBody>
          <a:bodyPr/>
          <a:lstStyle/>
          <a:p>
            <a:pPr eaLnBrk="1" hangingPunct="1">
              <a:defRPr/>
            </a:pPr>
            <a:r>
              <a:rPr lang="en-US" altLang="en-US" smtClean="0"/>
              <a:t>Creating Procedures</a:t>
            </a:r>
          </a:p>
        </p:txBody>
      </p:sp>
      <p:sp>
        <p:nvSpPr>
          <p:cNvPr id="24581" name="Rectangle 3"/>
          <p:cNvSpPr>
            <a:spLocks noGrp="1" noChangeArrowheads="1"/>
          </p:cNvSpPr>
          <p:nvPr>
            <p:ph type="body" idx="1"/>
          </p:nvPr>
        </p:nvSpPr>
        <p:spPr>
          <a:xfrm>
            <a:off x="685800" y="1143000"/>
            <a:ext cx="7772400" cy="2362200"/>
          </a:xfrm>
        </p:spPr>
        <p:txBody>
          <a:bodyPr/>
          <a:lstStyle/>
          <a:p>
            <a:pPr eaLnBrk="1" hangingPunct="1">
              <a:lnSpc>
                <a:spcPct val="90000"/>
              </a:lnSpc>
            </a:pPr>
            <a:r>
              <a:rPr lang="en-US" altLang="en-US" smtClean="0"/>
              <a:t>Large problems can be divided into smaller tasks to make them more manageable</a:t>
            </a:r>
          </a:p>
          <a:p>
            <a:pPr eaLnBrk="1" hangingPunct="1">
              <a:lnSpc>
                <a:spcPct val="90000"/>
              </a:lnSpc>
            </a:pPr>
            <a:r>
              <a:rPr lang="en-US" altLang="en-US" smtClean="0"/>
              <a:t>A </a:t>
            </a:r>
            <a:r>
              <a:rPr lang="en-US" altLang="en-US" smtClean="0">
                <a:solidFill>
                  <a:schemeClr val="tx2"/>
                </a:solidFill>
              </a:rPr>
              <a:t>procedure</a:t>
            </a:r>
            <a:r>
              <a:rPr lang="en-US" altLang="en-US" smtClean="0"/>
              <a:t> is the ASM equivalent of a Java or C++ function</a:t>
            </a:r>
          </a:p>
          <a:p>
            <a:pPr eaLnBrk="1" hangingPunct="1">
              <a:lnSpc>
                <a:spcPct val="90000"/>
              </a:lnSpc>
            </a:pPr>
            <a:r>
              <a:rPr lang="en-US" altLang="en-US" smtClean="0"/>
              <a:t>Following is an assembly language procedure named </a:t>
            </a:r>
            <a:r>
              <a:rPr lang="en-US" altLang="en-US" smtClean="0">
                <a:solidFill>
                  <a:schemeClr val="tx2"/>
                </a:solidFill>
              </a:rPr>
              <a:t>sample:</a:t>
            </a:r>
          </a:p>
        </p:txBody>
      </p:sp>
      <p:sp>
        <p:nvSpPr>
          <p:cNvPr id="24582" name="Text Box 4"/>
          <p:cNvSpPr txBox="1">
            <a:spLocks noChangeArrowheads="1"/>
          </p:cNvSpPr>
          <p:nvPr/>
        </p:nvSpPr>
        <p:spPr bwMode="auto">
          <a:xfrm>
            <a:off x="2286000" y="3657600"/>
            <a:ext cx="49530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7160" tIns="182880" rIns="137160" bIns="182880"/>
          <a:lstStyle>
            <a:lvl1pPr eaLnBrk="0" hangingPunct="0">
              <a:tabLst>
                <a:tab pos="457200" algn="l"/>
                <a:tab pos="3657600" algn="l"/>
                <a:tab pos="4114800" algn="l"/>
              </a:tabLst>
              <a:defRPr sz="2100">
                <a:solidFill>
                  <a:schemeClr val="tx1"/>
                </a:solidFill>
                <a:latin typeface="Arial" panose="020B0604020202020204" pitchFamily="34" charset="0"/>
              </a:defRPr>
            </a:lvl1pPr>
            <a:lvl2pPr eaLnBrk="0" hangingPunct="0">
              <a:tabLst>
                <a:tab pos="457200" algn="l"/>
                <a:tab pos="3657600" algn="l"/>
                <a:tab pos="4114800" algn="l"/>
              </a:tabLst>
              <a:defRPr sz="2100">
                <a:solidFill>
                  <a:schemeClr val="tx1"/>
                </a:solidFill>
                <a:latin typeface="Arial" panose="020B0604020202020204" pitchFamily="34" charset="0"/>
              </a:defRPr>
            </a:lvl2pPr>
            <a:lvl3pPr marL="1143000" indent="-228600" eaLnBrk="0" hangingPunct="0">
              <a:tabLst>
                <a:tab pos="457200" algn="l"/>
                <a:tab pos="3657600" algn="l"/>
                <a:tab pos="4114800" algn="l"/>
              </a:tabLst>
              <a:defRPr sz="2100">
                <a:solidFill>
                  <a:schemeClr val="tx1"/>
                </a:solidFill>
                <a:latin typeface="Arial" panose="020B0604020202020204" pitchFamily="34" charset="0"/>
              </a:defRPr>
            </a:lvl3pPr>
            <a:lvl4pPr marL="1600200" indent="-228600" eaLnBrk="0" hangingPunct="0">
              <a:tabLst>
                <a:tab pos="457200" algn="l"/>
                <a:tab pos="3657600" algn="l"/>
                <a:tab pos="4114800" algn="l"/>
              </a:tabLst>
              <a:defRPr sz="2100">
                <a:solidFill>
                  <a:schemeClr val="tx1"/>
                </a:solidFill>
                <a:latin typeface="Arial" panose="020B0604020202020204" pitchFamily="34" charset="0"/>
              </a:defRPr>
            </a:lvl4pPr>
            <a:lvl5pPr marL="2057400" indent="-228600" eaLnBrk="0" hangingPunct="0">
              <a:tabLst>
                <a:tab pos="457200" algn="l"/>
                <a:tab pos="3657600" algn="l"/>
                <a:tab pos="4114800" algn="l"/>
              </a:tabLst>
              <a:defRPr sz="2100">
                <a:solidFill>
                  <a:schemeClr val="tx1"/>
                </a:solidFill>
                <a:latin typeface="Arial" panose="020B0604020202020204" pitchFamily="34" charset="0"/>
              </a:defRPr>
            </a:lvl5pPr>
            <a:lvl6pPr marL="25146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6pPr>
            <a:lvl7pPr marL="29718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7pPr>
            <a:lvl8pPr marL="34290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8pPr>
            <a:lvl9pPr marL="38862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9pPr>
          </a:lstStyle>
          <a:p>
            <a:pPr eaLnBrk="1" hangingPunct="1">
              <a:lnSpc>
                <a:spcPct val="50000"/>
              </a:lnSpc>
              <a:spcBef>
                <a:spcPct val="50000"/>
              </a:spcBef>
            </a:pPr>
            <a:r>
              <a:rPr lang="en-US" altLang="en-US" sz="1800" b="1">
                <a:latin typeface="Courier New" panose="02070309020205020404" pitchFamily="49" charset="0"/>
              </a:rPr>
              <a:t>sample PROC</a:t>
            </a:r>
          </a:p>
          <a:p>
            <a:pPr lvl="1" eaLnBrk="1" hangingPunct="1">
              <a:lnSpc>
                <a:spcPct val="50000"/>
              </a:lnSpc>
              <a:spcBef>
                <a:spcPct val="50000"/>
              </a:spcBef>
            </a:pPr>
            <a:r>
              <a:rPr lang="en-US" altLang="en-US" sz="1800" b="1">
                <a:latin typeface="Courier New" panose="02070309020205020404" pitchFamily="49" charset="0"/>
              </a:rPr>
              <a:t>.</a:t>
            </a:r>
          </a:p>
          <a:p>
            <a:pPr lvl="1" eaLnBrk="1" hangingPunct="1">
              <a:lnSpc>
                <a:spcPct val="50000"/>
              </a:lnSpc>
              <a:spcBef>
                <a:spcPct val="50000"/>
              </a:spcBef>
            </a:pPr>
            <a:r>
              <a:rPr lang="en-US" altLang="en-US" sz="1800" b="1">
                <a:latin typeface="Courier New" panose="02070309020205020404" pitchFamily="49" charset="0"/>
              </a:rPr>
              <a:t>.</a:t>
            </a:r>
          </a:p>
          <a:p>
            <a:pPr lvl="1" eaLnBrk="1" hangingPunct="1">
              <a:lnSpc>
                <a:spcPct val="50000"/>
              </a:lnSpc>
              <a:spcBef>
                <a:spcPct val="50000"/>
              </a:spcBef>
            </a:pPr>
            <a:r>
              <a:rPr lang="en-US" altLang="en-US" sz="1800" b="1">
                <a:latin typeface="Courier New" panose="02070309020205020404" pitchFamily="49" charset="0"/>
              </a:rPr>
              <a:t>ret</a:t>
            </a:r>
          </a:p>
          <a:p>
            <a:pPr eaLnBrk="1" hangingPunct="1">
              <a:lnSpc>
                <a:spcPct val="50000"/>
              </a:lnSpc>
              <a:spcBef>
                <a:spcPct val="50000"/>
              </a:spcBef>
            </a:pPr>
            <a:r>
              <a:rPr lang="en-US" altLang="en-US" sz="1800" b="1">
                <a:latin typeface="Courier New" panose="02070309020205020404" pitchFamily="49" charset="0"/>
              </a:rPr>
              <a:t>sample ENDP</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smtClean="0"/>
              <a:t>Irvine, Kip R. Assembly Language for x86 Processors 7/e, 2015.</a:t>
            </a:r>
          </a:p>
        </p:txBody>
      </p:sp>
      <p:sp>
        <p:nvSpPr>
          <p:cNvPr id="25603"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8700CF94-F378-49EE-A238-304E8F85480A}" type="slidenum">
              <a:rPr lang="en-US" altLang="en-US" sz="1600">
                <a:latin typeface="Times New Roman" panose="02020603050405020304" pitchFamily="18" charset="0"/>
              </a:rPr>
              <a:pPr eaLnBrk="1" hangingPunct="1"/>
              <a:t>24</a:t>
            </a:fld>
            <a:endParaRPr lang="en-US" altLang="en-US" sz="1600">
              <a:latin typeface="Times New Roman" panose="02020603050405020304" pitchFamily="18" charset="0"/>
            </a:endParaRPr>
          </a:p>
        </p:txBody>
      </p:sp>
      <p:sp>
        <p:nvSpPr>
          <p:cNvPr id="110594" name="Rectangle 2"/>
          <p:cNvSpPr>
            <a:spLocks noGrp="1" noChangeArrowheads="1"/>
          </p:cNvSpPr>
          <p:nvPr>
            <p:ph type="title"/>
          </p:nvPr>
        </p:nvSpPr>
        <p:spPr/>
        <p:txBody>
          <a:bodyPr/>
          <a:lstStyle/>
          <a:p>
            <a:pPr eaLnBrk="1" hangingPunct="1">
              <a:defRPr/>
            </a:pPr>
            <a:r>
              <a:rPr lang="en-US" altLang="en-US" smtClean="0"/>
              <a:t>Documenting Procedures</a:t>
            </a:r>
          </a:p>
        </p:txBody>
      </p:sp>
      <p:sp>
        <p:nvSpPr>
          <p:cNvPr id="25605" name="Rectangle 3"/>
          <p:cNvSpPr>
            <a:spLocks noGrp="1" noChangeArrowheads="1"/>
          </p:cNvSpPr>
          <p:nvPr>
            <p:ph type="body" idx="1"/>
          </p:nvPr>
        </p:nvSpPr>
        <p:spPr>
          <a:xfrm>
            <a:off x="609600" y="1752600"/>
            <a:ext cx="7772400" cy="2438400"/>
          </a:xfrm>
        </p:spPr>
        <p:txBody>
          <a:bodyPr/>
          <a:lstStyle/>
          <a:p>
            <a:pPr eaLnBrk="1" hangingPunct="1">
              <a:lnSpc>
                <a:spcPct val="110000"/>
              </a:lnSpc>
            </a:pPr>
            <a:r>
              <a:rPr lang="en-US" altLang="en-US" sz="2000" smtClean="0"/>
              <a:t>A description of all tasks accomplished by the procedure.</a:t>
            </a:r>
          </a:p>
          <a:p>
            <a:pPr eaLnBrk="1" hangingPunct="1">
              <a:lnSpc>
                <a:spcPct val="110000"/>
              </a:lnSpc>
            </a:pPr>
            <a:r>
              <a:rPr lang="en-US" altLang="en-US" sz="2000" smtClean="0">
                <a:solidFill>
                  <a:schemeClr val="tx2"/>
                </a:solidFill>
              </a:rPr>
              <a:t>Receives:</a:t>
            </a:r>
            <a:r>
              <a:rPr lang="en-US" altLang="en-US" sz="2000" smtClean="0"/>
              <a:t> A list of input parameters; state their usage and requirements.</a:t>
            </a:r>
          </a:p>
          <a:p>
            <a:pPr eaLnBrk="1" hangingPunct="1">
              <a:lnSpc>
                <a:spcPct val="110000"/>
              </a:lnSpc>
            </a:pPr>
            <a:r>
              <a:rPr lang="en-US" altLang="en-US" sz="2000" smtClean="0">
                <a:solidFill>
                  <a:schemeClr val="tx2"/>
                </a:solidFill>
              </a:rPr>
              <a:t>Returns:</a:t>
            </a:r>
            <a:r>
              <a:rPr lang="en-US" altLang="en-US" sz="2000" smtClean="0"/>
              <a:t> A description of values returned by the procedure.</a:t>
            </a:r>
          </a:p>
          <a:p>
            <a:pPr eaLnBrk="1" hangingPunct="1">
              <a:lnSpc>
                <a:spcPct val="110000"/>
              </a:lnSpc>
            </a:pPr>
            <a:r>
              <a:rPr lang="en-US" altLang="en-US" sz="2000" smtClean="0">
                <a:solidFill>
                  <a:schemeClr val="tx2"/>
                </a:solidFill>
              </a:rPr>
              <a:t>Requires:</a:t>
            </a:r>
            <a:r>
              <a:rPr lang="en-US" altLang="en-US" sz="2000" smtClean="0"/>
              <a:t> Optional list of requirements called </a:t>
            </a:r>
            <a:r>
              <a:rPr lang="en-US" altLang="en-US" sz="2000" smtClean="0">
                <a:solidFill>
                  <a:schemeClr val="tx2"/>
                </a:solidFill>
              </a:rPr>
              <a:t>preconditions</a:t>
            </a:r>
            <a:r>
              <a:rPr lang="en-US" altLang="en-US" sz="2000" smtClean="0"/>
              <a:t> that must be satisfied before the procedure is called.</a:t>
            </a:r>
          </a:p>
        </p:txBody>
      </p:sp>
      <p:sp>
        <p:nvSpPr>
          <p:cNvPr id="25606" name="Text Box 4"/>
          <p:cNvSpPr txBox="1">
            <a:spLocks noChangeArrowheads="1"/>
          </p:cNvSpPr>
          <p:nvPr/>
        </p:nvSpPr>
        <p:spPr bwMode="auto">
          <a:xfrm>
            <a:off x="685800" y="1066800"/>
            <a:ext cx="7391400"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spcBef>
                <a:spcPct val="50000"/>
              </a:spcBef>
            </a:pPr>
            <a:r>
              <a:rPr lang="en-US" altLang="en-US"/>
              <a:t>Suggested documentation for each procedure:</a:t>
            </a:r>
          </a:p>
        </p:txBody>
      </p:sp>
      <p:sp>
        <p:nvSpPr>
          <p:cNvPr id="110597" name="Text Box 5"/>
          <p:cNvSpPr txBox="1">
            <a:spLocks noChangeArrowheads="1"/>
          </p:cNvSpPr>
          <p:nvPr/>
        </p:nvSpPr>
        <p:spPr bwMode="auto">
          <a:xfrm>
            <a:off x="685800" y="4495800"/>
            <a:ext cx="7620000" cy="923925"/>
          </a:xfrm>
          <a:prstGeom prst="rect">
            <a:avLst/>
          </a:prstGeom>
          <a:noFill/>
          <a:ln w="9525">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tIns="137160" bIns="137160">
            <a:spAutoFit/>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spcBef>
                <a:spcPct val="50000"/>
              </a:spcBef>
            </a:pPr>
            <a:r>
              <a:rPr lang="en-US" altLang="en-US"/>
              <a:t>If a procedure is called without its preconditions satisfied, it will  probably not produce the expected output.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05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7" grpId="0" animBg="1"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oter Placeholder 2"/>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smtClean="0"/>
              <a:t>Irvine, Kip R. Assembly Language for x86 Processors 7/e, 2015.</a:t>
            </a:r>
          </a:p>
        </p:txBody>
      </p:sp>
      <p:sp>
        <p:nvSpPr>
          <p:cNvPr id="26627" name="Slide Number Placeholder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14217BE2-B727-4371-83EC-26B9C3A3B553}" type="slidenum">
              <a:rPr lang="en-US" altLang="en-US" sz="1600">
                <a:latin typeface="Times New Roman" panose="02020603050405020304" pitchFamily="18" charset="0"/>
              </a:rPr>
              <a:pPr eaLnBrk="1" hangingPunct="1"/>
              <a:t>25</a:t>
            </a:fld>
            <a:endParaRPr lang="en-US" altLang="en-US" sz="1600">
              <a:latin typeface="Times New Roman" panose="02020603050405020304" pitchFamily="18" charset="0"/>
            </a:endParaRPr>
          </a:p>
        </p:txBody>
      </p:sp>
      <p:sp>
        <p:nvSpPr>
          <p:cNvPr id="87042" name="Rectangle 2"/>
          <p:cNvSpPr>
            <a:spLocks noGrp="1" noChangeArrowheads="1"/>
          </p:cNvSpPr>
          <p:nvPr>
            <p:ph type="title"/>
          </p:nvPr>
        </p:nvSpPr>
        <p:spPr/>
        <p:txBody>
          <a:bodyPr/>
          <a:lstStyle/>
          <a:p>
            <a:pPr eaLnBrk="1" hangingPunct="1">
              <a:defRPr/>
            </a:pPr>
            <a:r>
              <a:rPr lang="en-US" altLang="en-US" smtClean="0"/>
              <a:t>Example: SumOf Procedure</a:t>
            </a:r>
          </a:p>
        </p:txBody>
      </p:sp>
      <p:sp>
        <p:nvSpPr>
          <p:cNvPr id="26629" name="Text Box 3"/>
          <p:cNvSpPr txBox="1">
            <a:spLocks noChangeArrowheads="1"/>
          </p:cNvSpPr>
          <p:nvPr/>
        </p:nvSpPr>
        <p:spPr bwMode="auto">
          <a:xfrm>
            <a:off x="685800" y="1447800"/>
            <a:ext cx="7696200"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7160" tIns="182880" rIns="137160" bIns="182880"/>
          <a:lstStyle>
            <a:lvl1pPr eaLnBrk="0" hangingPunct="0">
              <a:tabLst>
                <a:tab pos="457200" algn="l"/>
                <a:tab pos="3657600" algn="l"/>
                <a:tab pos="4114800" algn="l"/>
              </a:tabLst>
              <a:defRPr sz="2100">
                <a:solidFill>
                  <a:schemeClr val="tx1"/>
                </a:solidFill>
                <a:latin typeface="Arial" panose="020B0604020202020204" pitchFamily="34" charset="0"/>
              </a:defRPr>
            </a:lvl1pPr>
            <a:lvl2pPr eaLnBrk="0" hangingPunct="0">
              <a:tabLst>
                <a:tab pos="457200" algn="l"/>
                <a:tab pos="3657600" algn="l"/>
                <a:tab pos="4114800" algn="l"/>
              </a:tabLst>
              <a:defRPr sz="2100">
                <a:solidFill>
                  <a:schemeClr val="tx1"/>
                </a:solidFill>
                <a:latin typeface="Arial" panose="020B0604020202020204" pitchFamily="34" charset="0"/>
              </a:defRPr>
            </a:lvl2pPr>
            <a:lvl3pPr marL="1143000" indent="-228600" eaLnBrk="0" hangingPunct="0">
              <a:tabLst>
                <a:tab pos="457200" algn="l"/>
                <a:tab pos="3657600" algn="l"/>
                <a:tab pos="4114800" algn="l"/>
              </a:tabLst>
              <a:defRPr sz="2100">
                <a:solidFill>
                  <a:schemeClr val="tx1"/>
                </a:solidFill>
                <a:latin typeface="Arial" panose="020B0604020202020204" pitchFamily="34" charset="0"/>
              </a:defRPr>
            </a:lvl3pPr>
            <a:lvl4pPr marL="1600200" indent="-228600" eaLnBrk="0" hangingPunct="0">
              <a:tabLst>
                <a:tab pos="457200" algn="l"/>
                <a:tab pos="3657600" algn="l"/>
                <a:tab pos="4114800" algn="l"/>
              </a:tabLst>
              <a:defRPr sz="2100">
                <a:solidFill>
                  <a:schemeClr val="tx1"/>
                </a:solidFill>
                <a:latin typeface="Arial" panose="020B0604020202020204" pitchFamily="34" charset="0"/>
              </a:defRPr>
            </a:lvl4pPr>
            <a:lvl5pPr marL="2057400" indent="-228600" eaLnBrk="0" hangingPunct="0">
              <a:tabLst>
                <a:tab pos="457200" algn="l"/>
                <a:tab pos="3657600" algn="l"/>
                <a:tab pos="4114800" algn="l"/>
              </a:tabLst>
              <a:defRPr sz="2100">
                <a:solidFill>
                  <a:schemeClr val="tx1"/>
                </a:solidFill>
                <a:latin typeface="Arial" panose="020B0604020202020204" pitchFamily="34" charset="0"/>
              </a:defRPr>
            </a:lvl5pPr>
            <a:lvl6pPr marL="25146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6pPr>
            <a:lvl7pPr marL="29718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7pPr>
            <a:lvl8pPr marL="34290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8pPr>
            <a:lvl9pPr marL="38862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9pPr>
          </a:lstStyle>
          <a:p>
            <a:pPr eaLnBrk="1" hangingPunct="1">
              <a:lnSpc>
                <a:spcPct val="50000"/>
              </a:lnSpc>
              <a:spcBef>
                <a:spcPct val="50000"/>
              </a:spcBef>
            </a:pPr>
            <a:r>
              <a:rPr lang="en-US" altLang="en-US" sz="1600" b="1">
                <a:latin typeface="Courier New" panose="02070309020205020404" pitchFamily="49" charset="0"/>
              </a:rPr>
              <a:t>;---------------------------------------------------------</a:t>
            </a:r>
          </a:p>
          <a:p>
            <a:pPr eaLnBrk="1" hangingPunct="1">
              <a:lnSpc>
                <a:spcPct val="50000"/>
              </a:lnSpc>
              <a:spcBef>
                <a:spcPct val="50000"/>
              </a:spcBef>
            </a:pPr>
            <a:r>
              <a:rPr lang="en-US" altLang="en-US" sz="1600" b="1">
                <a:latin typeface="Courier New" panose="02070309020205020404" pitchFamily="49" charset="0"/>
              </a:rPr>
              <a:t>SumOf PROC</a:t>
            </a:r>
          </a:p>
          <a:p>
            <a:pPr eaLnBrk="1" hangingPunct="1">
              <a:lnSpc>
                <a:spcPct val="50000"/>
              </a:lnSpc>
              <a:spcBef>
                <a:spcPct val="50000"/>
              </a:spcBef>
            </a:pPr>
            <a:r>
              <a:rPr lang="en-US" altLang="en-US" sz="1600" b="1">
                <a:latin typeface="Courier New" panose="02070309020205020404" pitchFamily="49" charset="0"/>
              </a:rPr>
              <a:t>;</a:t>
            </a:r>
          </a:p>
          <a:p>
            <a:pPr eaLnBrk="1" hangingPunct="1">
              <a:lnSpc>
                <a:spcPct val="50000"/>
              </a:lnSpc>
              <a:spcBef>
                <a:spcPct val="50000"/>
              </a:spcBef>
            </a:pPr>
            <a:r>
              <a:rPr lang="en-US" altLang="en-US" sz="1600" b="1">
                <a:latin typeface="Courier New" panose="02070309020205020404" pitchFamily="49" charset="0"/>
              </a:rPr>
              <a:t>; Calculates and returns the sum of three 32-bit integers.</a:t>
            </a:r>
          </a:p>
          <a:p>
            <a:pPr eaLnBrk="1" hangingPunct="1">
              <a:lnSpc>
                <a:spcPct val="50000"/>
              </a:lnSpc>
              <a:spcBef>
                <a:spcPct val="50000"/>
              </a:spcBef>
            </a:pPr>
            <a:r>
              <a:rPr lang="en-US" altLang="en-US" sz="1600" b="1">
                <a:latin typeface="Courier New" panose="02070309020205020404" pitchFamily="49" charset="0"/>
              </a:rPr>
              <a:t>; Receives: EAX, EBX, ECX, the three integers. May be</a:t>
            </a:r>
          </a:p>
          <a:p>
            <a:pPr eaLnBrk="1" hangingPunct="1">
              <a:lnSpc>
                <a:spcPct val="50000"/>
              </a:lnSpc>
              <a:spcBef>
                <a:spcPct val="50000"/>
              </a:spcBef>
            </a:pPr>
            <a:r>
              <a:rPr lang="en-US" altLang="en-US" sz="1600" b="1">
                <a:latin typeface="Courier New" panose="02070309020205020404" pitchFamily="49" charset="0"/>
              </a:rPr>
              <a:t>; signed or unsigned.</a:t>
            </a:r>
          </a:p>
          <a:p>
            <a:pPr eaLnBrk="1" hangingPunct="1">
              <a:lnSpc>
                <a:spcPct val="50000"/>
              </a:lnSpc>
              <a:spcBef>
                <a:spcPct val="50000"/>
              </a:spcBef>
            </a:pPr>
            <a:r>
              <a:rPr lang="en-US" altLang="en-US" sz="1600" b="1">
                <a:latin typeface="Courier New" panose="02070309020205020404" pitchFamily="49" charset="0"/>
              </a:rPr>
              <a:t>; Returns: EAX = sum, and the status flags (Carry,</a:t>
            </a:r>
          </a:p>
          <a:p>
            <a:pPr eaLnBrk="1" hangingPunct="1">
              <a:lnSpc>
                <a:spcPct val="50000"/>
              </a:lnSpc>
              <a:spcBef>
                <a:spcPct val="50000"/>
              </a:spcBef>
            </a:pPr>
            <a:r>
              <a:rPr lang="en-US" altLang="en-US" sz="1600" b="1">
                <a:latin typeface="Courier New" panose="02070309020205020404" pitchFamily="49" charset="0"/>
              </a:rPr>
              <a:t>; Overflow, etc.) are changed.</a:t>
            </a:r>
          </a:p>
          <a:p>
            <a:pPr eaLnBrk="1" hangingPunct="1">
              <a:lnSpc>
                <a:spcPct val="50000"/>
              </a:lnSpc>
              <a:spcBef>
                <a:spcPct val="50000"/>
              </a:spcBef>
            </a:pPr>
            <a:r>
              <a:rPr lang="en-US" altLang="en-US" sz="1600" b="1">
                <a:latin typeface="Courier New" panose="02070309020205020404" pitchFamily="49" charset="0"/>
              </a:rPr>
              <a:t>; Requires: nothing</a:t>
            </a:r>
          </a:p>
          <a:p>
            <a:pPr eaLnBrk="1" hangingPunct="1">
              <a:lnSpc>
                <a:spcPct val="50000"/>
              </a:lnSpc>
              <a:spcBef>
                <a:spcPct val="50000"/>
              </a:spcBef>
            </a:pPr>
            <a:r>
              <a:rPr lang="en-US" altLang="en-US" sz="1600" b="1">
                <a:latin typeface="Courier New" panose="02070309020205020404" pitchFamily="49" charset="0"/>
              </a:rPr>
              <a:t>;---------------------------------------------------------</a:t>
            </a:r>
          </a:p>
          <a:p>
            <a:pPr lvl="1" eaLnBrk="1" hangingPunct="1">
              <a:lnSpc>
                <a:spcPct val="50000"/>
              </a:lnSpc>
              <a:spcBef>
                <a:spcPct val="50000"/>
              </a:spcBef>
            </a:pPr>
            <a:r>
              <a:rPr lang="en-US" altLang="en-US" sz="1600" b="1">
                <a:latin typeface="Courier New" panose="02070309020205020404" pitchFamily="49" charset="0"/>
              </a:rPr>
              <a:t>add eax,ebx</a:t>
            </a:r>
          </a:p>
          <a:p>
            <a:pPr lvl="1" eaLnBrk="1" hangingPunct="1">
              <a:lnSpc>
                <a:spcPct val="50000"/>
              </a:lnSpc>
              <a:spcBef>
                <a:spcPct val="50000"/>
              </a:spcBef>
            </a:pPr>
            <a:r>
              <a:rPr lang="en-US" altLang="en-US" sz="1600" b="1">
                <a:latin typeface="Courier New" panose="02070309020205020404" pitchFamily="49" charset="0"/>
              </a:rPr>
              <a:t>add eax,ecx</a:t>
            </a:r>
          </a:p>
          <a:p>
            <a:pPr lvl="1" eaLnBrk="1" hangingPunct="1">
              <a:lnSpc>
                <a:spcPct val="50000"/>
              </a:lnSpc>
              <a:spcBef>
                <a:spcPct val="50000"/>
              </a:spcBef>
            </a:pPr>
            <a:r>
              <a:rPr lang="en-US" altLang="en-US" sz="1600" b="1">
                <a:latin typeface="Courier New" panose="02070309020205020404" pitchFamily="49" charset="0"/>
              </a:rPr>
              <a:t>ret</a:t>
            </a:r>
          </a:p>
          <a:p>
            <a:pPr eaLnBrk="1" hangingPunct="1">
              <a:lnSpc>
                <a:spcPct val="50000"/>
              </a:lnSpc>
              <a:spcBef>
                <a:spcPct val="50000"/>
              </a:spcBef>
            </a:pPr>
            <a:r>
              <a:rPr lang="en-US" altLang="en-US" sz="1600" b="1">
                <a:latin typeface="Courier New" panose="02070309020205020404" pitchFamily="49" charset="0"/>
              </a:rPr>
              <a:t>SumOf ENDP</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smtClean="0"/>
              <a:t>Irvine, Kip R. Assembly Language for x86 Processors 7/e, 2015.</a:t>
            </a:r>
          </a:p>
        </p:txBody>
      </p:sp>
      <p:sp>
        <p:nvSpPr>
          <p:cNvPr id="27651"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E9C749D5-EC7F-4561-A684-031EC4A8E70B}" type="slidenum">
              <a:rPr lang="en-US" altLang="en-US" sz="1600">
                <a:latin typeface="Times New Roman" panose="02020603050405020304" pitchFamily="18" charset="0"/>
              </a:rPr>
              <a:pPr eaLnBrk="1" hangingPunct="1"/>
              <a:t>26</a:t>
            </a:fld>
            <a:endParaRPr lang="en-US" altLang="en-US" sz="1600">
              <a:latin typeface="Times New Roman" panose="02020603050405020304" pitchFamily="18" charset="0"/>
            </a:endParaRPr>
          </a:p>
        </p:txBody>
      </p:sp>
      <p:sp>
        <p:nvSpPr>
          <p:cNvPr id="111618" name="Rectangle 2"/>
          <p:cNvSpPr>
            <a:spLocks noGrp="1" noChangeArrowheads="1"/>
          </p:cNvSpPr>
          <p:nvPr>
            <p:ph type="title"/>
          </p:nvPr>
        </p:nvSpPr>
        <p:spPr/>
        <p:txBody>
          <a:bodyPr/>
          <a:lstStyle/>
          <a:p>
            <a:pPr eaLnBrk="1" hangingPunct="1">
              <a:defRPr/>
            </a:pPr>
            <a:r>
              <a:rPr lang="en-US" altLang="en-US" smtClean="0"/>
              <a:t>CALL and RET Instructions</a:t>
            </a:r>
          </a:p>
        </p:txBody>
      </p:sp>
      <p:sp>
        <p:nvSpPr>
          <p:cNvPr id="27653" name="Rectangle 3"/>
          <p:cNvSpPr>
            <a:spLocks noGrp="1" noChangeArrowheads="1"/>
          </p:cNvSpPr>
          <p:nvPr>
            <p:ph type="body" idx="1"/>
          </p:nvPr>
        </p:nvSpPr>
        <p:spPr>
          <a:xfrm>
            <a:off x="685800" y="1600200"/>
            <a:ext cx="7772400" cy="2514600"/>
          </a:xfrm>
        </p:spPr>
        <p:txBody>
          <a:bodyPr/>
          <a:lstStyle/>
          <a:p>
            <a:pPr eaLnBrk="1" hangingPunct="1"/>
            <a:r>
              <a:rPr lang="en-US" altLang="en-US" dirty="0" smtClean="0"/>
              <a:t>The CALL instruction calls a procedure </a:t>
            </a:r>
          </a:p>
          <a:p>
            <a:pPr lvl="1" eaLnBrk="1" hangingPunct="1"/>
            <a:r>
              <a:rPr lang="en-US" altLang="en-US" dirty="0" smtClean="0"/>
              <a:t>pushes offset of next instruction on the stack</a:t>
            </a:r>
          </a:p>
          <a:p>
            <a:pPr lvl="1" eaLnBrk="1" hangingPunct="1"/>
            <a:r>
              <a:rPr lang="en-US" altLang="en-US" dirty="0" smtClean="0"/>
              <a:t>copies the address of the called procedure into EIP</a:t>
            </a:r>
          </a:p>
          <a:p>
            <a:pPr eaLnBrk="1" hangingPunct="1"/>
            <a:r>
              <a:rPr lang="en-US" altLang="en-US" dirty="0" smtClean="0"/>
              <a:t> The RET instruction returns from a procedure</a:t>
            </a:r>
          </a:p>
          <a:p>
            <a:pPr lvl="1" eaLnBrk="1" hangingPunct="1"/>
            <a:r>
              <a:rPr lang="en-US" altLang="en-US" dirty="0" smtClean="0"/>
              <a:t>pops top of stack into EIP</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2"/>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smtClean="0"/>
              <a:t>Irvine, Kip R. Assembly Language for x86 Processors 7/e, 2015.</a:t>
            </a:r>
          </a:p>
        </p:txBody>
      </p:sp>
      <p:sp>
        <p:nvSpPr>
          <p:cNvPr id="28675" name="Slide Number Placeholder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E61028A1-3CCF-4F0F-9EBE-6925FA03D33E}" type="slidenum">
              <a:rPr lang="en-US" altLang="en-US" sz="1600">
                <a:latin typeface="Times New Roman" panose="02020603050405020304" pitchFamily="18" charset="0"/>
              </a:rPr>
              <a:pPr eaLnBrk="1" hangingPunct="1"/>
              <a:t>27</a:t>
            </a:fld>
            <a:endParaRPr lang="en-US" altLang="en-US" sz="1600">
              <a:latin typeface="Times New Roman" panose="02020603050405020304" pitchFamily="18" charset="0"/>
            </a:endParaRPr>
          </a:p>
        </p:txBody>
      </p:sp>
      <p:sp>
        <p:nvSpPr>
          <p:cNvPr id="88066" name="Rectangle 2"/>
          <p:cNvSpPr>
            <a:spLocks noGrp="1" noChangeArrowheads="1"/>
          </p:cNvSpPr>
          <p:nvPr>
            <p:ph type="title"/>
          </p:nvPr>
        </p:nvSpPr>
        <p:spPr/>
        <p:txBody>
          <a:bodyPr/>
          <a:lstStyle/>
          <a:p>
            <a:pPr eaLnBrk="1" hangingPunct="1">
              <a:defRPr/>
            </a:pPr>
            <a:r>
              <a:rPr lang="en-US" altLang="en-US" smtClean="0"/>
              <a:t>CALL-RET Example</a:t>
            </a:r>
            <a:r>
              <a:rPr lang="en-US" altLang="en-US" sz="2400" smtClean="0"/>
              <a:t> (1 of 3)</a:t>
            </a:r>
          </a:p>
        </p:txBody>
      </p:sp>
      <p:sp>
        <p:nvSpPr>
          <p:cNvPr id="28677" name="Text Box 3"/>
          <p:cNvSpPr txBox="1">
            <a:spLocks noChangeArrowheads="1"/>
          </p:cNvSpPr>
          <p:nvPr/>
        </p:nvSpPr>
        <p:spPr bwMode="auto">
          <a:xfrm>
            <a:off x="3505200" y="1371600"/>
            <a:ext cx="4800600" cy="4038600"/>
          </a:xfrm>
          <a:prstGeom prst="rect">
            <a:avLst/>
          </a:prstGeom>
          <a:noFill/>
          <a:ln w="9525">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lIns="137160" tIns="182880" rIns="137160" bIns="182880"/>
          <a:lstStyle>
            <a:lvl1pPr eaLnBrk="0" hangingPunct="0">
              <a:tabLst>
                <a:tab pos="457200" algn="l"/>
                <a:tab pos="3657600" algn="l"/>
                <a:tab pos="4114800" algn="l"/>
              </a:tabLst>
              <a:defRPr sz="2100">
                <a:solidFill>
                  <a:schemeClr val="tx1"/>
                </a:solidFill>
                <a:latin typeface="Arial" panose="020B0604020202020204" pitchFamily="34" charset="0"/>
              </a:defRPr>
            </a:lvl1pPr>
            <a:lvl2pPr eaLnBrk="0" hangingPunct="0">
              <a:tabLst>
                <a:tab pos="457200" algn="l"/>
                <a:tab pos="3657600" algn="l"/>
                <a:tab pos="4114800" algn="l"/>
              </a:tabLst>
              <a:defRPr sz="2100">
                <a:solidFill>
                  <a:schemeClr val="tx1"/>
                </a:solidFill>
                <a:latin typeface="Arial" panose="020B0604020202020204" pitchFamily="34" charset="0"/>
              </a:defRPr>
            </a:lvl2pPr>
            <a:lvl3pPr marL="1143000" indent="-228600" eaLnBrk="0" hangingPunct="0">
              <a:tabLst>
                <a:tab pos="457200" algn="l"/>
                <a:tab pos="3657600" algn="l"/>
                <a:tab pos="4114800" algn="l"/>
              </a:tabLst>
              <a:defRPr sz="2100">
                <a:solidFill>
                  <a:schemeClr val="tx1"/>
                </a:solidFill>
                <a:latin typeface="Arial" panose="020B0604020202020204" pitchFamily="34" charset="0"/>
              </a:defRPr>
            </a:lvl3pPr>
            <a:lvl4pPr marL="1600200" indent="-228600" eaLnBrk="0" hangingPunct="0">
              <a:tabLst>
                <a:tab pos="457200" algn="l"/>
                <a:tab pos="3657600" algn="l"/>
                <a:tab pos="4114800" algn="l"/>
              </a:tabLst>
              <a:defRPr sz="2100">
                <a:solidFill>
                  <a:schemeClr val="tx1"/>
                </a:solidFill>
                <a:latin typeface="Arial" panose="020B0604020202020204" pitchFamily="34" charset="0"/>
              </a:defRPr>
            </a:lvl4pPr>
            <a:lvl5pPr marL="2057400" indent="-228600" eaLnBrk="0" hangingPunct="0">
              <a:tabLst>
                <a:tab pos="457200" algn="l"/>
                <a:tab pos="3657600" algn="l"/>
                <a:tab pos="4114800" algn="l"/>
              </a:tabLst>
              <a:defRPr sz="2100">
                <a:solidFill>
                  <a:schemeClr val="tx1"/>
                </a:solidFill>
                <a:latin typeface="Arial" panose="020B0604020202020204" pitchFamily="34" charset="0"/>
              </a:defRPr>
            </a:lvl5pPr>
            <a:lvl6pPr marL="25146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6pPr>
            <a:lvl7pPr marL="29718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7pPr>
            <a:lvl8pPr marL="34290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8pPr>
            <a:lvl9pPr marL="38862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9pPr>
          </a:lstStyle>
          <a:p>
            <a:pPr eaLnBrk="1" hangingPunct="1">
              <a:lnSpc>
                <a:spcPct val="50000"/>
              </a:lnSpc>
              <a:spcBef>
                <a:spcPct val="50000"/>
              </a:spcBef>
            </a:pPr>
            <a:r>
              <a:rPr lang="en-US" altLang="en-US" sz="1800" b="1">
                <a:latin typeface="Courier New" panose="02070309020205020404" pitchFamily="49" charset="0"/>
              </a:rPr>
              <a:t>main PROC</a:t>
            </a:r>
          </a:p>
          <a:p>
            <a:pPr lvl="1" eaLnBrk="1" hangingPunct="1">
              <a:lnSpc>
                <a:spcPct val="50000"/>
              </a:lnSpc>
              <a:spcBef>
                <a:spcPct val="50000"/>
              </a:spcBef>
            </a:pPr>
            <a:r>
              <a:rPr lang="en-US" altLang="en-US" sz="1800" b="1">
                <a:latin typeface="Courier New" panose="02070309020205020404" pitchFamily="49" charset="0"/>
              </a:rPr>
              <a:t>00000020 call MySub</a:t>
            </a:r>
          </a:p>
          <a:p>
            <a:pPr lvl="1" eaLnBrk="1" hangingPunct="1">
              <a:lnSpc>
                <a:spcPct val="50000"/>
              </a:lnSpc>
              <a:spcBef>
                <a:spcPct val="50000"/>
              </a:spcBef>
            </a:pPr>
            <a:r>
              <a:rPr lang="en-US" altLang="en-US" sz="1800" b="1">
                <a:latin typeface="Courier New" panose="02070309020205020404" pitchFamily="49" charset="0"/>
              </a:rPr>
              <a:t>00000025 mov eax,ebx</a:t>
            </a:r>
          </a:p>
          <a:p>
            <a:pPr lvl="1" eaLnBrk="1" hangingPunct="1">
              <a:lnSpc>
                <a:spcPct val="50000"/>
              </a:lnSpc>
              <a:spcBef>
                <a:spcPct val="50000"/>
              </a:spcBef>
            </a:pPr>
            <a:r>
              <a:rPr lang="en-US" altLang="en-US" sz="1800" b="1">
                <a:latin typeface="Courier New" panose="02070309020205020404" pitchFamily="49" charset="0"/>
              </a:rPr>
              <a:t>.</a:t>
            </a:r>
          </a:p>
          <a:p>
            <a:pPr lvl="1" eaLnBrk="1" hangingPunct="1">
              <a:lnSpc>
                <a:spcPct val="50000"/>
              </a:lnSpc>
              <a:spcBef>
                <a:spcPct val="50000"/>
              </a:spcBef>
            </a:pPr>
            <a:r>
              <a:rPr lang="en-US" altLang="en-US" sz="1800" b="1">
                <a:latin typeface="Courier New" panose="02070309020205020404" pitchFamily="49" charset="0"/>
              </a:rPr>
              <a:t>.</a:t>
            </a:r>
          </a:p>
          <a:p>
            <a:pPr eaLnBrk="1" hangingPunct="1">
              <a:lnSpc>
                <a:spcPct val="50000"/>
              </a:lnSpc>
              <a:spcBef>
                <a:spcPct val="50000"/>
              </a:spcBef>
            </a:pPr>
            <a:r>
              <a:rPr lang="en-US" altLang="en-US" sz="1800" b="1">
                <a:latin typeface="Courier New" panose="02070309020205020404" pitchFamily="49" charset="0"/>
              </a:rPr>
              <a:t>main ENDP</a:t>
            </a:r>
          </a:p>
          <a:p>
            <a:pPr eaLnBrk="1" hangingPunct="1">
              <a:lnSpc>
                <a:spcPct val="50000"/>
              </a:lnSpc>
              <a:spcBef>
                <a:spcPct val="50000"/>
              </a:spcBef>
            </a:pPr>
            <a:endParaRPr lang="en-US" altLang="en-US" sz="1800" b="1">
              <a:latin typeface="Courier New" panose="02070309020205020404" pitchFamily="49" charset="0"/>
            </a:endParaRPr>
          </a:p>
          <a:p>
            <a:pPr eaLnBrk="1" hangingPunct="1">
              <a:lnSpc>
                <a:spcPct val="50000"/>
              </a:lnSpc>
              <a:spcBef>
                <a:spcPct val="50000"/>
              </a:spcBef>
            </a:pPr>
            <a:r>
              <a:rPr lang="en-US" altLang="en-US" sz="1800" b="1">
                <a:latin typeface="Courier New" panose="02070309020205020404" pitchFamily="49" charset="0"/>
              </a:rPr>
              <a:t>MySub PROC</a:t>
            </a:r>
          </a:p>
          <a:p>
            <a:pPr lvl="1" eaLnBrk="1" hangingPunct="1">
              <a:lnSpc>
                <a:spcPct val="50000"/>
              </a:lnSpc>
              <a:spcBef>
                <a:spcPct val="50000"/>
              </a:spcBef>
            </a:pPr>
            <a:r>
              <a:rPr lang="en-US" altLang="en-US" sz="1800" b="1">
                <a:latin typeface="Courier New" panose="02070309020205020404" pitchFamily="49" charset="0"/>
              </a:rPr>
              <a:t>00000040 mov eax,edx</a:t>
            </a:r>
          </a:p>
          <a:p>
            <a:pPr lvl="1" eaLnBrk="1" hangingPunct="1">
              <a:lnSpc>
                <a:spcPct val="50000"/>
              </a:lnSpc>
              <a:spcBef>
                <a:spcPct val="50000"/>
              </a:spcBef>
            </a:pPr>
            <a:r>
              <a:rPr lang="en-US" altLang="en-US" sz="1800" b="1">
                <a:latin typeface="Courier New" panose="02070309020205020404" pitchFamily="49" charset="0"/>
              </a:rPr>
              <a:t>.</a:t>
            </a:r>
          </a:p>
          <a:p>
            <a:pPr lvl="1" eaLnBrk="1" hangingPunct="1">
              <a:lnSpc>
                <a:spcPct val="50000"/>
              </a:lnSpc>
              <a:spcBef>
                <a:spcPct val="50000"/>
              </a:spcBef>
            </a:pPr>
            <a:r>
              <a:rPr lang="en-US" altLang="en-US" sz="1800" b="1">
                <a:latin typeface="Courier New" panose="02070309020205020404" pitchFamily="49" charset="0"/>
              </a:rPr>
              <a:t>.</a:t>
            </a:r>
          </a:p>
          <a:p>
            <a:pPr lvl="1" eaLnBrk="1" hangingPunct="1">
              <a:lnSpc>
                <a:spcPct val="50000"/>
              </a:lnSpc>
              <a:spcBef>
                <a:spcPct val="50000"/>
              </a:spcBef>
            </a:pPr>
            <a:r>
              <a:rPr lang="en-US" altLang="en-US" sz="1800" b="1">
                <a:latin typeface="Courier New" panose="02070309020205020404" pitchFamily="49" charset="0"/>
              </a:rPr>
              <a:t>ret</a:t>
            </a:r>
          </a:p>
          <a:p>
            <a:pPr eaLnBrk="1" hangingPunct="1">
              <a:lnSpc>
                <a:spcPct val="50000"/>
              </a:lnSpc>
              <a:spcBef>
                <a:spcPct val="50000"/>
              </a:spcBef>
            </a:pPr>
            <a:r>
              <a:rPr lang="en-US" altLang="en-US" sz="1800" b="1">
                <a:latin typeface="Courier New" panose="02070309020205020404" pitchFamily="49" charset="0"/>
              </a:rPr>
              <a:t>MySub ENDP</a:t>
            </a:r>
          </a:p>
        </p:txBody>
      </p:sp>
      <p:sp>
        <p:nvSpPr>
          <p:cNvPr id="28678" name="Text Box 5"/>
          <p:cNvSpPr txBox="1">
            <a:spLocks noChangeArrowheads="1"/>
          </p:cNvSpPr>
          <p:nvPr/>
        </p:nvSpPr>
        <p:spPr bwMode="auto">
          <a:xfrm>
            <a:off x="533400" y="1752600"/>
            <a:ext cx="2819400" cy="130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spcBef>
                <a:spcPct val="50000"/>
              </a:spcBef>
            </a:pPr>
            <a:r>
              <a:rPr lang="en-US" altLang="en-US" sz="1700"/>
              <a:t>0000025 is the offset of the instruction immediately following the CALL instruction</a:t>
            </a:r>
          </a:p>
        </p:txBody>
      </p:sp>
      <p:sp>
        <p:nvSpPr>
          <p:cNvPr id="28679" name="Text Box 7"/>
          <p:cNvSpPr txBox="1">
            <a:spLocks noChangeArrowheads="1"/>
          </p:cNvSpPr>
          <p:nvPr/>
        </p:nvSpPr>
        <p:spPr bwMode="auto">
          <a:xfrm>
            <a:off x="609600" y="3581400"/>
            <a:ext cx="2819400" cy="1049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spcBef>
                <a:spcPct val="50000"/>
              </a:spcBef>
            </a:pPr>
            <a:r>
              <a:rPr lang="en-US" altLang="en-US" sz="1700"/>
              <a:t>00000040 is the offset of the first instruction inside MySub</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頁尾版面配置區 2"/>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zh-TW" sz="1000" smtClean="0">
                <a:ea typeface="新細明體" pitchFamily="18" charset="-120"/>
              </a:rPr>
              <a:t>Irvine, Kip R. Assembly Language for Intel-Based Computers 5/e, 2007.</a:t>
            </a:r>
          </a:p>
        </p:txBody>
      </p:sp>
      <p:sp>
        <p:nvSpPr>
          <p:cNvPr id="6149" name="投影片編號版面配置區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A483C008-3E2A-4FAB-9F10-D362D37F0759}" type="slidenum">
              <a:rPr lang="en-US" altLang="zh-TW" sz="1600" smtClean="0">
                <a:latin typeface="Times New Roman" pitchFamily="18" charset="0"/>
                <a:ea typeface="新細明體" pitchFamily="18" charset="-120"/>
              </a:rPr>
              <a:pPr eaLnBrk="1" hangingPunct="1"/>
              <a:t>28</a:t>
            </a:fld>
            <a:endParaRPr lang="en-US" altLang="zh-TW" sz="1600" smtClean="0">
              <a:latin typeface="Times New Roman" pitchFamily="18" charset="0"/>
              <a:ea typeface="新細明體" pitchFamily="18" charset="-120"/>
            </a:endParaRPr>
          </a:p>
        </p:txBody>
      </p:sp>
      <p:sp>
        <p:nvSpPr>
          <p:cNvPr id="112642" name="Rectangle 2"/>
          <p:cNvSpPr>
            <a:spLocks noGrp="1" noChangeArrowheads="1"/>
          </p:cNvSpPr>
          <p:nvPr>
            <p:ph type="title"/>
          </p:nvPr>
        </p:nvSpPr>
        <p:spPr/>
        <p:txBody>
          <a:bodyPr/>
          <a:lstStyle/>
          <a:p>
            <a:pPr eaLnBrk="1" hangingPunct="1">
              <a:defRPr/>
            </a:pPr>
            <a:r>
              <a:rPr lang="en-US" altLang="zh-TW" dirty="0" smtClean="0">
                <a:ea typeface="新細明體" charset="-120"/>
              </a:rPr>
              <a:t>CALL-RET Example</a:t>
            </a:r>
            <a:r>
              <a:rPr lang="en-US" altLang="zh-TW" sz="2400" dirty="0" smtClean="0">
                <a:ea typeface="新細明體" charset="-120"/>
              </a:rPr>
              <a:t> (2 of 3)</a:t>
            </a:r>
          </a:p>
        </p:txBody>
      </p:sp>
      <p:sp>
        <p:nvSpPr>
          <p:cNvPr id="6151" name="Text Box 5"/>
          <p:cNvSpPr txBox="1">
            <a:spLocks noChangeArrowheads="1"/>
          </p:cNvSpPr>
          <p:nvPr/>
        </p:nvSpPr>
        <p:spPr bwMode="auto">
          <a:xfrm>
            <a:off x="3999020" y="4057038"/>
            <a:ext cx="4386319"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tIns="137160" bIns="137160">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spcBef>
                <a:spcPct val="50000"/>
              </a:spcBef>
            </a:pPr>
            <a:r>
              <a:rPr lang="en-US" altLang="zh-TW" sz="2400" dirty="0">
                <a:ea typeface="新細明體" pitchFamily="18" charset="-120"/>
              </a:rPr>
              <a:t>The CALL instruction pushes 00000025 onto the stack, and loads 00000040 into EIP</a:t>
            </a:r>
          </a:p>
        </p:txBody>
      </p:sp>
      <p:graphicFrame>
        <p:nvGraphicFramePr>
          <p:cNvPr id="2" name="Table 1"/>
          <p:cNvGraphicFramePr>
            <a:graphicFrameLocks noGrp="1"/>
          </p:cNvGraphicFramePr>
          <p:nvPr>
            <p:extLst>
              <p:ext uri="{D42A27DB-BD31-4B8C-83A1-F6EECF244321}">
                <p14:modId xmlns:p14="http://schemas.microsoft.com/office/powerpoint/2010/main" val="3631860543"/>
              </p:ext>
            </p:extLst>
          </p:nvPr>
        </p:nvGraphicFramePr>
        <p:xfrm>
          <a:off x="4355976" y="1628800"/>
          <a:ext cx="1440160" cy="1483360"/>
        </p:xfrm>
        <a:graphic>
          <a:graphicData uri="http://schemas.openxmlformats.org/drawingml/2006/table">
            <a:tbl>
              <a:tblPr>
                <a:tableStyleId>{1FECB4D8-DB02-4DC6-A0A2-4F2EBAE1DC90}</a:tableStyleId>
              </a:tblPr>
              <a:tblGrid>
                <a:gridCol w="1440160">
                  <a:extLst>
                    <a:ext uri="{9D8B030D-6E8A-4147-A177-3AD203B41FA5}">
                      <a16:colId xmlns:a16="http://schemas.microsoft.com/office/drawing/2014/main" val="20000"/>
                    </a:ext>
                  </a:extLst>
                </a:gridCol>
              </a:tblGrid>
              <a:tr h="370840">
                <a:tc>
                  <a:txBody>
                    <a:bodyPr/>
                    <a:lstStyle/>
                    <a:p>
                      <a:pPr algn="ctr"/>
                      <a:endParaRPr lang="zh-TW" altLang="en-US"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ctr"/>
                      <a:endParaRPr lang="zh-TW" altLang="en-US"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algn="ctr"/>
                      <a:endParaRPr lang="zh-TW" altLang="en-US"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pPr algn="ctr"/>
                      <a:r>
                        <a:rPr lang="en-US" altLang="zh-TW" dirty="0" smtClean="0"/>
                        <a:t>00000001</a:t>
                      </a:r>
                      <a:endParaRPr lang="zh-TW" altLang="en-US"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3" name="TextBox 2"/>
          <p:cNvSpPr txBox="1"/>
          <p:nvPr/>
        </p:nvSpPr>
        <p:spPr>
          <a:xfrm>
            <a:off x="4362145" y="1213302"/>
            <a:ext cx="857927" cy="415498"/>
          </a:xfrm>
          <a:prstGeom prst="rect">
            <a:avLst/>
          </a:prstGeom>
          <a:noFill/>
        </p:spPr>
        <p:txBody>
          <a:bodyPr wrap="none" rtlCol="0">
            <a:spAutoFit/>
          </a:bodyPr>
          <a:lstStyle/>
          <a:p>
            <a:r>
              <a:rPr lang="en-US" altLang="zh-TW" dirty="0" smtClean="0"/>
              <a:t>Stack</a:t>
            </a:r>
            <a:endParaRPr lang="zh-TW" altLang="en-US" dirty="0"/>
          </a:p>
        </p:txBody>
      </p:sp>
      <p:grpSp>
        <p:nvGrpSpPr>
          <p:cNvPr id="14" name="Group 13"/>
          <p:cNvGrpSpPr/>
          <p:nvPr/>
        </p:nvGrpSpPr>
        <p:grpSpPr>
          <a:xfrm>
            <a:off x="5816731" y="2708702"/>
            <a:ext cx="1225064" cy="415498"/>
            <a:chOff x="4253060" y="5026327"/>
            <a:chExt cx="1225064" cy="415498"/>
          </a:xfrm>
        </p:grpSpPr>
        <p:sp>
          <p:nvSpPr>
            <p:cNvPr id="15" name="TextBox 14"/>
            <p:cNvSpPr txBox="1"/>
            <p:nvPr/>
          </p:nvSpPr>
          <p:spPr>
            <a:xfrm>
              <a:off x="4754849" y="5026327"/>
              <a:ext cx="723275" cy="415498"/>
            </a:xfrm>
            <a:prstGeom prst="rect">
              <a:avLst/>
            </a:prstGeom>
            <a:noFill/>
          </p:spPr>
          <p:txBody>
            <a:bodyPr wrap="none" rtlCol="0">
              <a:spAutoFit/>
            </a:bodyPr>
            <a:lstStyle/>
            <a:p>
              <a:r>
                <a:rPr lang="en-US" altLang="zh-TW" dirty="0" smtClean="0"/>
                <a:t>ESP</a:t>
              </a:r>
              <a:endParaRPr lang="zh-TW" altLang="en-US" dirty="0"/>
            </a:p>
          </p:txBody>
        </p:sp>
        <p:cxnSp>
          <p:nvCxnSpPr>
            <p:cNvPr id="16" name="Straight Arrow Connector 15"/>
            <p:cNvCxnSpPr>
              <a:stCxn id="15" idx="1"/>
            </p:cNvCxnSpPr>
            <p:nvPr/>
          </p:nvCxnSpPr>
          <p:spPr bwMode="auto">
            <a:xfrm flipH="1">
              <a:off x="4253060" y="5234076"/>
              <a:ext cx="501789" cy="0"/>
            </a:xfrm>
            <a:prstGeom prst="straightConnector1">
              <a:avLst/>
            </a:prstGeom>
            <a:ln w="38100">
              <a:solidFill>
                <a:schemeClr val="tx1"/>
              </a:solidFill>
              <a:headEnd type="none" w="med" len="med"/>
              <a:tailEnd type="triangle" w="med" len="med"/>
            </a:ln>
          </p:spPr>
          <p:style>
            <a:lnRef idx="1">
              <a:schemeClr val="accent4"/>
            </a:lnRef>
            <a:fillRef idx="0">
              <a:schemeClr val="accent4"/>
            </a:fillRef>
            <a:effectRef idx="0">
              <a:schemeClr val="accent4"/>
            </a:effectRef>
            <a:fontRef idx="minor">
              <a:schemeClr val="tx1"/>
            </a:fontRef>
          </p:style>
        </p:cxnSp>
      </p:grpSp>
      <p:graphicFrame>
        <p:nvGraphicFramePr>
          <p:cNvPr id="6" name="Table 5"/>
          <p:cNvGraphicFramePr>
            <a:graphicFrameLocks noGrp="1"/>
          </p:cNvGraphicFramePr>
          <p:nvPr>
            <p:extLst/>
          </p:nvPr>
        </p:nvGraphicFramePr>
        <p:xfrm>
          <a:off x="7288644" y="1639630"/>
          <a:ext cx="1459820" cy="365760"/>
        </p:xfrm>
        <a:graphic>
          <a:graphicData uri="http://schemas.openxmlformats.org/drawingml/2006/table">
            <a:tbl>
              <a:tblPr>
                <a:tableStyleId>{1FECB4D8-DB02-4DC6-A0A2-4F2EBAE1DC90}</a:tableStyleId>
              </a:tblPr>
              <a:tblGrid>
                <a:gridCol w="1459820">
                  <a:extLst>
                    <a:ext uri="{9D8B030D-6E8A-4147-A177-3AD203B41FA5}">
                      <a16:colId xmlns:a16="http://schemas.microsoft.com/office/drawing/2014/main" val="20000"/>
                    </a:ext>
                  </a:extLst>
                </a:gridCol>
              </a:tblGrid>
              <a:tr h="152291">
                <a:tc>
                  <a:txBody>
                    <a:bodyPr/>
                    <a:lstStyle/>
                    <a:p>
                      <a:pPr algn="ctr"/>
                      <a:r>
                        <a:rPr lang="en-US" altLang="zh-TW" dirty="0" smtClean="0"/>
                        <a:t>00000025</a:t>
                      </a:r>
                      <a:endParaRPr lang="zh-TW" altLang="en-US"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20" name="TextBox 19"/>
          <p:cNvSpPr txBox="1"/>
          <p:nvPr/>
        </p:nvSpPr>
        <p:spPr>
          <a:xfrm>
            <a:off x="7203316" y="1213302"/>
            <a:ext cx="619080" cy="415498"/>
          </a:xfrm>
          <a:prstGeom prst="rect">
            <a:avLst/>
          </a:prstGeom>
          <a:noFill/>
        </p:spPr>
        <p:txBody>
          <a:bodyPr wrap="none" rtlCol="0">
            <a:spAutoFit/>
          </a:bodyPr>
          <a:lstStyle/>
          <a:p>
            <a:r>
              <a:rPr lang="en-US" altLang="zh-TW" dirty="0" smtClean="0"/>
              <a:t>EIP</a:t>
            </a:r>
            <a:endParaRPr lang="zh-TW" altLang="en-US" dirty="0"/>
          </a:p>
        </p:txBody>
      </p:sp>
      <p:graphicFrame>
        <p:nvGraphicFramePr>
          <p:cNvPr id="21" name="Table 20"/>
          <p:cNvGraphicFramePr>
            <a:graphicFrameLocks noGrp="1"/>
          </p:cNvGraphicFramePr>
          <p:nvPr>
            <p:extLst/>
          </p:nvPr>
        </p:nvGraphicFramePr>
        <p:xfrm>
          <a:off x="7288644" y="1639630"/>
          <a:ext cx="1459820" cy="365760"/>
        </p:xfrm>
        <a:graphic>
          <a:graphicData uri="http://schemas.openxmlformats.org/drawingml/2006/table">
            <a:tbl>
              <a:tblPr>
                <a:tableStyleId>{1FECB4D8-DB02-4DC6-A0A2-4F2EBAE1DC90}</a:tableStyleId>
              </a:tblPr>
              <a:tblGrid>
                <a:gridCol w="1459820">
                  <a:extLst>
                    <a:ext uri="{9D8B030D-6E8A-4147-A177-3AD203B41FA5}">
                      <a16:colId xmlns:a16="http://schemas.microsoft.com/office/drawing/2014/main" val="20000"/>
                    </a:ext>
                  </a:extLst>
                </a:gridCol>
              </a:tblGrid>
              <a:tr h="152291">
                <a:tc>
                  <a:txBody>
                    <a:bodyPr/>
                    <a:lstStyle/>
                    <a:p>
                      <a:pPr algn="ctr"/>
                      <a:r>
                        <a:rPr lang="en-US" altLang="zh-TW" dirty="0" smtClean="0"/>
                        <a:t>00000040</a:t>
                      </a:r>
                      <a:endParaRPr lang="zh-TW" altLang="en-US"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cxnSp>
        <p:nvCxnSpPr>
          <p:cNvPr id="8" name="Elbow Connector 7"/>
          <p:cNvCxnSpPr>
            <a:endCxn id="21" idx="2"/>
          </p:cNvCxnSpPr>
          <p:nvPr/>
        </p:nvCxnSpPr>
        <p:spPr bwMode="auto">
          <a:xfrm flipV="1">
            <a:off x="3635896" y="2005390"/>
            <a:ext cx="4382658" cy="1855658"/>
          </a:xfrm>
          <a:prstGeom prst="bentConnector2">
            <a:avLst/>
          </a:prstGeom>
          <a:ln w="28575">
            <a:solidFill>
              <a:schemeClr val="tx1"/>
            </a:solidFill>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12" name="Straight Arrow Connector 11"/>
          <p:cNvCxnSpPr>
            <a:endCxn id="27" idx="1"/>
          </p:cNvCxnSpPr>
          <p:nvPr/>
        </p:nvCxnSpPr>
        <p:spPr bwMode="auto">
          <a:xfrm>
            <a:off x="3635896" y="2213139"/>
            <a:ext cx="720080" cy="344641"/>
          </a:xfrm>
          <a:prstGeom prst="bentConnector3">
            <a:avLst>
              <a:gd name="adj1" fmla="val 50000"/>
            </a:avLst>
          </a:prstGeom>
          <a:solidFill>
            <a:schemeClr val="accent1"/>
          </a:solidFill>
          <a:ln w="28575" cap="flat" cmpd="sng" algn="ctr">
            <a:solidFill>
              <a:schemeClr val="tx1"/>
            </a:solidFill>
            <a:prstDash val="solid"/>
            <a:round/>
            <a:headEnd type="none" w="med" len="med"/>
            <a:tailEnd type="triangle" w="med" len="med"/>
          </a:ln>
          <a:effectLst/>
        </p:spPr>
      </p:cxnSp>
      <p:graphicFrame>
        <p:nvGraphicFramePr>
          <p:cNvPr id="27" name="Table 26"/>
          <p:cNvGraphicFramePr>
            <a:graphicFrameLocks noGrp="1"/>
          </p:cNvGraphicFramePr>
          <p:nvPr>
            <p:extLst>
              <p:ext uri="{D42A27DB-BD31-4B8C-83A1-F6EECF244321}">
                <p14:modId xmlns:p14="http://schemas.microsoft.com/office/powerpoint/2010/main" val="2381966414"/>
              </p:ext>
            </p:extLst>
          </p:nvPr>
        </p:nvGraphicFramePr>
        <p:xfrm>
          <a:off x="4355976" y="2372360"/>
          <a:ext cx="1440160" cy="370840"/>
        </p:xfrm>
        <a:graphic>
          <a:graphicData uri="http://schemas.openxmlformats.org/drawingml/2006/table">
            <a:tbl>
              <a:tblPr>
                <a:tableStyleId>{1FECB4D8-DB02-4DC6-A0A2-4F2EBAE1DC90}</a:tableStyleId>
              </a:tblPr>
              <a:tblGrid>
                <a:gridCol w="1440160">
                  <a:extLst>
                    <a:ext uri="{9D8B030D-6E8A-4147-A177-3AD203B41FA5}">
                      <a16:colId xmlns:a16="http://schemas.microsoft.com/office/drawing/2014/main" val="20000"/>
                    </a:ext>
                  </a:extLst>
                </a:gridCol>
              </a:tblGrid>
              <a:tr h="370840">
                <a:tc>
                  <a:txBody>
                    <a:bodyPr/>
                    <a:lstStyle/>
                    <a:p>
                      <a:pPr algn="ctr"/>
                      <a:r>
                        <a:rPr lang="en-US" altLang="zh-TW" dirty="0" smtClean="0"/>
                        <a:t>00000025</a:t>
                      </a:r>
                      <a:endParaRPr lang="zh-TW" altLang="en-US"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18" name="Table 17"/>
          <p:cNvGraphicFramePr>
            <a:graphicFrameLocks noGrp="1"/>
          </p:cNvGraphicFramePr>
          <p:nvPr>
            <p:extLst/>
          </p:nvPr>
        </p:nvGraphicFramePr>
        <p:xfrm>
          <a:off x="120824" y="1468720"/>
          <a:ext cx="3731096" cy="3931920"/>
        </p:xfrm>
        <a:graphic>
          <a:graphicData uri="http://schemas.openxmlformats.org/drawingml/2006/table">
            <a:tbl>
              <a:tblPr>
                <a:tableStyleId>{5C22544A-7EE6-4342-B048-85BDC9FD1C3A}</a:tableStyleId>
              </a:tblPr>
              <a:tblGrid>
                <a:gridCol w="1375800">
                  <a:extLst>
                    <a:ext uri="{9D8B030D-6E8A-4147-A177-3AD203B41FA5}">
                      <a16:colId xmlns:a16="http://schemas.microsoft.com/office/drawing/2014/main" val="20000"/>
                    </a:ext>
                  </a:extLst>
                </a:gridCol>
                <a:gridCol w="2355296">
                  <a:extLst>
                    <a:ext uri="{9D8B030D-6E8A-4147-A177-3AD203B41FA5}">
                      <a16:colId xmlns:a16="http://schemas.microsoft.com/office/drawing/2014/main" val="20001"/>
                    </a:ext>
                  </a:extLst>
                </a:gridCol>
              </a:tblGrid>
              <a:tr h="3691076">
                <a:tc>
                  <a:txBody>
                    <a:bodyPr/>
                    <a:lstStyle/>
                    <a:p>
                      <a:pPr algn="r"/>
                      <a:endParaRPr lang="en-US" altLang="zh-TW" sz="1800" b="1" dirty="0" smtClean="0">
                        <a:solidFill>
                          <a:srgbClr val="FFC000"/>
                        </a:solidFill>
                        <a:latin typeface="Courier New" panose="02070309020205020404" pitchFamily="49" charset="0"/>
                        <a:cs typeface="Courier New" panose="02070309020205020404" pitchFamily="49" charset="0"/>
                      </a:endParaRPr>
                    </a:p>
                    <a:p>
                      <a:pPr algn="r"/>
                      <a:r>
                        <a:rPr lang="en-US" altLang="zh-TW" sz="1800" b="1" dirty="0" smtClean="0">
                          <a:solidFill>
                            <a:srgbClr val="FFC000"/>
                          </a:solidFill>
                          <a:latin typeface="Courier New" pitchFamily="49" charset="0"/>
                          <a:ea typeface="新細明體" pitchFamily="18" charset="-120"/>
                          <a:cs typeface="Courier New" panose="02070309020205020404" pitchFamily="49" charset="0"/>
                        </a:rPr>
                        <a:t>00000020</a:t>
                      </a:r>
                    </a:p>
                    <a:p>
                      <a:pPr algn="r"/>
                      <a:r>
                        <a:rPr lang="en-US" altLang="zh-TW" sz="1800" b="1" dirty="0" smtClean="0">
                          <a:solidFill>
                            <a:srgbClr val="FFC000"/>
                          </a:solidFill>
                          <a:latin typeface="Courier New" pitchFamily="49" charset="0"/>
                          <a:ea typeface="新細明體" pitchFamily="18" charset="-120"/>
                          <a:cs typeface="Courier New" panose="02070309020205020404" pitchFamily="49" charset="0"/>
                        </a:rPr>
                        <a:t>00000025</a:t>
                      </a:r>
                    </a:p>
                    <a:p>
                      <a:pPr algn="r"/>
                      <a:endParaRPr lang="en-US" altLang="zh-TW" sz="1800" b="1" dirty="0" smtClean="0">
                        <a:solidFill>
                          <a:srgbClr val="FFC000"/>
                        </a:solidFill>
                        <a:latin typeface="Courier New" pitchFamily="49" charset="0"/>
                        <a:ea typeface="新細明體" pitchFamily="18" charset="-120"/>
                        <a:cs typeface="Courier New" panose="02070309020205020404" pitchFamily="49" charset="0"/>
                      </a:endParaRPr>
                    </a:p>
                    <a:p>
                      <a:pPr algn="r"/>
                      <a:endParaRPr lang="en-US" altLang="zh-TW" sz="1800" b="1" dirty="0" smtClean="0">
                        <a:solidFill>
                          <a:srgbClr val="FFC000"/>
                        </a:solidFill>
                        <a:latin typeface="Courier New" pitchFamily="49" charset="0"/>
                        <a:ea typeface="新細明體" pitchFamily="18" charset="-120"/>
                        <a:cs typeface="Courier New" panose="02070309020205020404" pitchFamily="49" charset="0"/>
                      </a:endParaRPr>
                    </a:p>
                    <a:p>
                      <a:pPr algn="r"/>
                      <a:endParaRPr lang="en-US" altLang="zh-TW" sz="1800" b="1" dirty="0" smtClean="0">
                        <a:solidFill>
                          <a:srgbClr val="FFC000"/>
                        </a:solidFill>
                        <a:latin typeface="Courier New" pitchFamily="49" charset="0"/>
                        <a:ea typeface="新細明體" pitchFamily="18" charset="-120"/>
                        <a:cs typeface="Courier New" panose="02070309020205020404" pitchFamily="49" charset="0"/>
                      </a:endParaRPr>
                    </a:p>
                    <a:p>
                      <a:pPr algn="r"/>
                      <a:endParaRPr lang="en-US" altLang="zh-TW" sz="1800" b="1" dirty="0" smtClean="0">
                        <a:solidFill>
                          <a:srgbClr val="FFC000"/>
                        </a:solidFill>
                        <a:latin typeface="Courier New" pitchFamily="49" charset="0"/>
                        <a:ea typeface="新細明體" pitchFamily="18" charset="-120"/>
                        <a:cs typeface="Courier New" panose="02070309020205020404" pitchFamily="49" charset="0"/>
                      </a:endParaRPr>
                    </a:p>
                    <a:p>
                      <a:pPr algn="r"/>
                      <a:endParaRPr lang="en-US" altLang="zh-TW" sz="1800" b="1" dirty="0" smtClean="0">
                        <a:solidFill>
                          <a:srgbClr val="FFC000"/>
                        </a:solidFill>
                        <a:latin typeface="Courier New" pitchFamily="49" charset="0"/>
                        <a:ea typeface="新細明體" pitchFamily="18" charset="-120"/>
                        <a:cs typeface="Courier New" panose="02070309020205020404" pitchFamily="49" charset="0"/>
                      </a:endParaRPr>
                    </a:p>
                    <a:p>
                      <a:pPr algn="r"/>
                      <a:r>
                        <a:rPr lang="en-US" altLang="zh-TW" sz="1800" b="1" dirty="0" smtClean="0">
                          <a:solidFill>
                            <a:srgbClr val="FFC000"/>
                          </a:solidFill>
                          <a:latin typeface="Courier New" pitchFamily="49" charset="0"/>
                          <a:ea typeface="新細明體" pitchFamily="18" charset="-120"/>
                          <a:cs typeface="Courier New" panose="02070309020205020404" pitchFamily="49" charset="0"/>
                        </a:rPr>
                        <a:t>00000040</a:t>
                      </a:r>
                      <a:endParaRPr lang="zh-TW" altLang="en-US" sz="1800" b="1" dirty="0">
                        <a:solidFill>
                          <a:srgbClr val="FFC000"/>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TW" sz="1800" b="1" dirty="0" smtClean="0">
                          <a:solidFill>
                            <a:schemeClr val="tx1"/>
                          </a:solidFill>
                          <a:latin typeface="Courier New" panose="02070309020205020404" pitchFamily="49" charset="0"/>
                          <a:cs typeface="Courier New" panose="02070309020205020404" pitchFamily="49" charset="0"/>
                        </a:rPr>
                        <a:t>main PROC</a:t>
                      </a:r>
                    </a:p>
                    <a:p>
                      <a:r>
                        <a:rPr lang="en-US" altLang="zh-TW" sz="1800" b="1" baseline="0" dirty="0" smtClean="0">
                          <a:solidFill>
                            <a:schemeClr val="tx1"/>
                          </a:solidFill>
                          <a:latin typeface="Courier New" panose="02070309020205020404" pitchFamily="49" charset="0"/>
                          <a:cs typeface="Courier New" panose="02070309020205020404" pitchFamily="49" charset="0"/>
                        </a:rPr>
                        <a:t>    </a:t>
                      </a:r>
                      <a:r>
                        <a:rPr lang="en-US" altLang="zh-TW" sz="1800" b="1" dirty="0" smtClean="0">
                          <a:solidFill>
                            <a:schemeClr val="tx1"/>
                          </a:solidFill>
                          <a:latin typeface="Courier New" panose="02070309020205020404" pitchFamily="49" charset="0"/>
                          <a:cs typeface="Courier New" panose="02070309020205020404" pitchFamily="49" charset="0"/>
                        </a:rPr>
                        <a:t>call </a:t>
                      </a:r>
                      <a:r>
                        <a:rPr lang="en-US" altLang="zh-TW" sz="1800" b="1" dirty="0" err="1" smtClean="0">
                          <a:solidFill>
                            <a:schemeClr val="tx1"/>
                          </a:solidFill>
                          <a:latin typeface="Courier New" panose="02070309020205020404" pitchFamily="49" charset="0"/>
                          <a:cs typeface="Courier New" panose="02070309020205020404" pitchFamily="49" charset="0"/>
                        </a:rPr>
                        <a:t>MySub</a:t>
                      </a:r>
                      <a:endParaRPr lang="en-US" altLang="zh-TW" sz="1800" b="1" dirty="0" smtClean="0">
                        <a:solidFill>
                          <a:schemeClr val="tx1"/>
                        </a:solidFill>
                        <a:latin typeface="Courier New" panose="02070309020205020404" pitchFamily="49" charset="0"/>
                        <a:cs typeface="Courier New" panose="02070309020205020404" pitchFamily="49" charset="0"/>
                      </a:endParaRPr>
                    </a:p>
                    <a:p>
                      <a:r>
                        <a:rPr lang="en-US" altLang="zh-TW" sz="1800" b="1" dirty="0" smtClean="0">
                          <a:solidFill>
                            <a:schemeClr val="tx1"/>
                          </a:solidFill>
                          <a:latin typeface="Courier New" panose="02070309020205020404" pitchFamily="49" charset="0"/>
                          <a:cs typeface="Courier New" panose="02070309020205020404" pitchFamily="49" charset="0"/>
                        </a:rPr>
                        <a:t>    </a:t>
                      </a:r>
                      <a:r>
                        <a:rPr lang="en-US" altLang="zh-TW" sz="1800" b="1" dirty="0" err="1" smtClean="0">
                          <a:solidFill>
                            <a:schemeClr val="tx1"/>
                          </a:solidFill>
                          <a:latin typeface="Courier New" panose="02070309020205020404" pitchFamily="49" charset="0"/>
                          <a:cs typeface="Courier New" panose="02070309020205020404" pitchFamily="49" charset="0"/>
                        </a:rPr>
                        <a:t>mov</a:t>
                      </a:r>
                      <a:r>
                        <a:rPr lang="en-US" altLang="zh-TW" sz="1800" b="1" dirty="0" smtClean="0">
                          <a:solidFill>
                            <a:schemeClr val="tx1"/>
                          </a:solidFill>
                          <a:latin typeface="Courier New" panose="02070309020205020404" pitchFamily="49" charset="0"/>
                          <a:cs typeface="Courier New" panose="02070309020205020404" pitchFamily="49" charset="0"/>
                        </a:rPr>
                        <a:t> </a:t>
                      </a:r>
                      <a:r>
                        <a:rPr lang="en-US" altLang="zh-TW" sz="1800" b="1" dirty="0" err="1" smtClean="0">
                          <a:solidFill>
                            <a:schemeClr val="tx1"/>
                          </a:solidFill>
                          <a:latin typeface="Courier New" panose="02070309020205020404" pitchFamily="49" charset="0"/>
                          <a:cs typeface="Courier New" panose="02070309020205020404" pitchFamily="49" charset="0"/>
                        </a:rPr>
                        <a:t>eax,ebx</a:t>
                      </a:r>
                      <a:endParaRPr lang="en-US" altLang="zh-TW" sz="1800" b="1" dirty="0" smtClean="0">
                        <a:solidFill>
                          <a:schemeClr val="tx1"/>
                        </a:solidFill>
                        <a:latin typeface="Courier New" panose="02070309020205020404" pitchFamily="49" charset="0"/>
                        <a:cs typeface="Courier New" panose="02070309020205020404" pitchFamily="49" charset="0"/>
                      </a:endParaRPr>
                    </a:p>
                    <a:p>
                      <a:r>
                        <a:rPr lang="en-US" altLang="zh-TW" sz="1800" b="1" dirty="0" smtClean="0">
                          <a:solidFill>
                            <a:schemeClr val="tx1"/>
                          </a:solidFill>
                          <a:latin typeface="Courier New" panose="02070309020205020404" pitchFamily="49" charset="0"/>
                          <a:cs typeface="Courier New" panose="02070309020205020404" pitchFamily="49" charset="0"/>
                        </a:rPr>
                        <a:t>    .</a:t>
                      </a:r>
                    </a:p>
                    <a:p>
                      <a:r>
                        <a:rPr lang="en-US" altLang="zh-TW" sz="1800" b="1" dirty="0" smtClean="0">
                          <a:solidFill>
                            <a:schemeClr val="tx1"/>
                          </a:solidFill>
                          <a:latin typeface="Courier New" panose="02070309020205020404" pitchFamily="49" charset="0"/>
                          <a:cs typeface="Courier New" panose="02070309020205020404" pitchFamily="49" charset="0"/>
                        </a:rPr>
                        <a:t>    .</a:t>
                      </a:r>
                    </a:p>
                    <a:p>
                      <a:r>
                        <a:rPr lang="en-US" altLang="zh-TW" sz="1800" b="1" dirty="0" smtClean="0">
                          <a:solidFill>
                            <a:schemeClr val="tx1"/>
                          </a:solidFill>
                          <a:latin typeface="Courier New" panose="02070309020205020404" pitchFamily="49" charset="0"/>
                          <a:cs typeface="Courier New" panose="02070309020205020404" pitchFamily="49" charset="0"/>
                        </a:rPr>
                        <a:t>main ENDP</a:t>
                      </a:r>
                    </a:p>
                    <a:p>
                      <a:endParaRPr lang="en-US" altLang="zh-TW" sz="1800" b="1" dirty="0" smtClean="0">
                        <a:solidFill>
                          <a:schemeClr val="tx1"/>
                        </a:solidFill>
                        <a:latin typeface="Courier New" panose="02070309020205020404" pitchFamily="49" charset="0"/>
                        <a:cs typeface="Courier New" panose="02070309020205020404" pitchFamily="49" charset="0"/>
                      </a:endParaRPr>
                    </a:p>
                    <a:p>
                      <a:r>
                        <a:rPr lang="en-US" altLang="zh-TW" sz="1800" b="1" dirty="0" err="1" smtClean="0">
                          <a:solidFill>
                            <a:schemeClr val="tx1"/>
                          </a:solidFill>
                          <a:latin typeface="Courier New" panose="02070309020205020404" pitchFamily="49" charset="0"/>
                          <a:cs typeface="Courier New" panose="02070309020205020404" pitchFamily="49" charset="0"/>
                        </a:rPr>
                        <a:t>MySub</a:t>
                      </a:r>
                      <a:r>
                        <a:rPr lang="en-US" altLang="zh-TW" sz="1800" b="1" dirty="0" smtClean="0">
                          <a:solidFill>
                            <a:schemeClr val="tx1"/>
                          </a:solidFill>
                          <a:latin typeface="Courier New" panose="02070309020205020404" pitchFamily="49" charset="0"/>
                          <a:cs typeface="Courier New" panose="02070309020205020404" pitchFamily="49" charset="0"/>
                        </a:rPr>
                        <a:t> PROC</a:t>
                      </a:r>
                    </a:p>
                    <a:p>
                      <a:r>
                        <a:rPr lang="en-US" altLang="zh-TW" sz="1800" b="1" dirty="0" smtClean="0">
                          <a:solidFill>
                            <a:schemeClr val="tx1"/>
                          </a:solidFill>
                          <a:latin typeface="Courier New" panose="02070309020205020404" pitchFamily="49" charset="0"/>
                          <a:cs typeface="Courier New" panose="02070309020205020404" pitchFamily="49" charset="0"/>
                        </a:rPr>
                        <a:t>    </a:t>
                      </a:r>
                      <a:r>
                        <a:rPr lang="en-US" altLang="zh-TW" sz="1800" b="1" dirty="0" err="1" smtClean="0">
                          <a:solidFill>
                            <a:schemeClr val="tx1"/>
                          </a:solidFill>
                          <a:latin typeface="Courier New" panose="02070309020205020404" pitchFamily="49" charset="0"/>
                          <a:cs typeface="Courier New" panose="02070309020205020404" pitchFamily="49" charset="0"/>
                        </a:rPr>
                        <a:t>mov</a:t>
                      </a:r>
                      <a:r>
                        <a:rPr lang="en-US" altLang="zh-TW" sz="1800" b="1" dirty="0" smtClean="0">
                          <a:solidFill>
                            <a:schemeClr val="tx1"/>
                          </a:solidFill>
                          <a:latin typeface="Courier New" panose="02070309020205020404" pitchFamily="49" charset="0"/>
                          <a:cs typeface="Courier New" panose="02070309020205020404" pitchFamily="49" charset="0"/>
                        </a:rPr>
                        <a:t> </a:t>
                      </a:r>
                      <a:r>
                        <a:rPr lang="en-US" altLang="zh-TW" sz="1800" b="1" dirty="0" err="1" smtClean="0">
                          <a:solidFill>
                            <a:schemeClr val="tx1"/>
                          </a:solidFill>
                          <a:latin typeface="Courier New" panose="02070309020205020404" pitchFamily="49" charset="0"/>
                          <a:cs typeface="Courier New" panose="02070309020205020404" pitchFamily="49" charset="0"/>
                        </a:rPr>
                        <a:t>eax,edx</a:t>
                      </a:r>
                      <a:endParaRPr lang="en-US" altLang="zh-TW" sz="1800" b="1" dirty="0" smtClean="0">
                        <a:solidFill>
                          <a:schemeClr val="tx1"/>
                        </a:solidFill>
                        <a:latin typeface="Courier New" panose="02070309020205020404" pitchFamily="49" charset="0"/>
                        <a:cs typeface="Courier New" panose="02070309020205020404" pitchFamily="49" charset="0"/>
                      </a:endParaRPr>
                    </a:p>
                    <a:p>
                      <a:r>
                        <a:rPr lang="en-US" altLang="zh-TW" sz="1800" b="1" dirty="0" smtClean="0">
                          <a:solidFill>
                            <a:schemeClr val="tx1"/>
                          </a:solidFill>
                          <a:latin typeface="Courier New" panose="02070309020205020404" pitchFamily="49" charset="0"/>
                          <a:cs typeface="Courier New" panose="02070309020205020404" pitchFamily="49" charset="0"/>
                        </a:rPr>
                        <a:t>    .</a:t>
                      </a:r>
                    </a:p>
                    <a:p>
                      <a:r>
                        <a:rPr lang="en-US" altLang="zh-TW" sz="1800" b="1" dirty="0" smtClean="0">
                          <a:solidFill>
                            <a:schemeClr val="tx1"/>
                          </a:solidFill>
                          <a:latin typeface="Courier New" panose="02070309020205020404" pitchFamily="49" charset="0"/>
                          <a:cs typeface="Courier New" panose="02070309020205020404" pitchFamily="49" charset="0"/>
                        </a:rPr>
                        <a:t>    .</a:t>
                      </a:r>
                    </a:p>
                    <a:p>
                      <a:r>
                        <a:rPr lang="en-US" altLang="zh-TW" sz="1800" b="1" dirty="0" smtClean="0">
                          <a:solidFill>
                            <a:schemeClr val="tx1"/>
                          </a:solidFill>
                          <a:latin typeface="Courier New" panose="02070309020205020404" pitchFamily="49" charset="0"/>
                          <a:cs typeface="Courier New" panose="02070309020205020404" pitchFamily="49" charset="0"/>
                        </a:rPr>
                        <a:t>    ret</a:t>
                      </a:r>
                    </a:p>
                    <a:p>
                      <a:r>
                        <a:rPr lang="en-US" altLang="zh-TW" sz="1800" b="1" dirty="0" err="1" smtClean="0">
                          <a:solidFill>
                            <a:schemeClr val="tx1"/>
                          </a:solidFill>
                          <a:latin typeface="Courier New" panose="02070309020205020404" pitchFamily="49" charset="0"/>
                          <a:cs typeface="Courier New" panose="02070309020205020404" pitchFamily="49" charset="0"/>
                        </a:rPr>
                        <a:t>MySub</a:t>
                      </a:r>
                      <a:r>
                        <a:rPr lang="en-US" altLang="zh-TW" sz="1800" b="1" dirty="0" smtClean="0">
                          <a:solidFill>
                            <a:schemeClr val="tx1"/>
                          </a:solidFill>
                          <a:latin typeface="Courier New" panose="02070309020205020404" pitchFamily="49" charset="0"/>
                          <a:cs typeface="Courier New" panose="02070309020205020404" pitchFamily="49" charset="0"/>
                        </a:rPr>
                        <a:t> ENDP</a:t>
                      </a:r>
                    </a:p>
                    <a:p>
                      <a:endParaRPr lang="zh-TW" altLang="en-US" sz="1800" b="1" dirty="0">
                        <a:solidFill>
                          <a:schemeClr val="tx1"/>
                        </a:solidFill>
                        <a:latin typeface="Courier New" panose="02070309020205020404" pitchFamily="49" charset="0"/>
                        <a:cs typeface="Courier New" panose="02070309020205020404" pitchFamily="49" charset="0"/>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692966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wipe(left)">
                                      <p:cBhvr>
                                        <p:cTn id="11" dur="500"/>
                                        <p:tgtEl>
                                          <p:spTgt spid="27"/>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path" presetSubtype="0" accel="50000" decel="50000" fill="hold" nodeType="clickEffect">
                                  <p:stCondLst>
                                    <p:cond delay="0"/>
                                  </p:stCondLst>
                                  <p:childTnLst>
                                    <p:animMotion origin="layout" path="M 5E-6 0.00093 L -0.00312 -0.04745 " pathEditMode="relative" rAng="0" ptsTypes="AA">
                                      <p:cBhvr>
                                        <p:cTn id="15" dur="2000" fill="hold"/>
                                        <p:tgtEl>
                                          <p:spTgt spid="14"/>
                                        </p:tgtEl>
                                        <p:attrNameLst>
                                          <p:attrName>ppt_x</p:attrName>
                                          <p:attrName>ppt_y</p:attrName>
                                        </p:attrNameLst>
                                      </p:cBhvr>
                                      <p:rCtr x="-156" y="-2431"/>
                                    </p:animMotion>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down)">
                                      <p:cBhvr>
                                        <p:cTn id="20" dur="500"/>
                                        <p:tgtEl>
                                          <p:spTgt spid="8"/>
                                        </p:tgtEl>
                                      </p:cBhvr>
                                    </p:animEffect>
                                  </p:childTnLst>
                                </p:cTn>
                              </p:par>
                            </p:childTnLst>
                          </p:cTn>
                        </p:par>
                        <p:par>
                          <p:cTn id="21" fill="hold">
                            <p:stCondLst>
                              <p:cond delay="500"/>
                            </p:stCondLst>
                            <p:childTnLst>
                              <p:par>
                                <p:cTn id="22" presetID="22" presetClass="entr" presetSubtype="4" fill="hold" nodeType="after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wipe(down)">
                                      <p:cBhvr>
                                        <p:cTn id="2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 name="Table 20"/>
          <p:cNvGraphicFramePr>
            <a:graphicFrameLocks noGrp="1"/>
          </p:cNvGraphicFramePr>
          <p:nvPr>
            <p:extLst/>
          </p:nvPr>
        </p:nvGraphicFramePr>
        <p:xfrm>
          <a:off x="7288644" y="1639630"/>
          <a:ext cx="1459820" cy="365760"/>
        </p:xfrm>
        <a:graphic>
          <a:graphicData uri="http://schemas.openxmlformats.org/drawingml/2006/table">
            <a:tbl>
              <a:tblPr>
                <a:tableStyleId>{1FECB4D8-DB02-4DC6-A0A2-4F2EBAE1DC90}</a:tableStyleId>
              </a:tblPr>
              <a:tblGrid>
                <a:gridCol w="1459820">
                  <a:extLst>
                    <a:ext uri="{9D8B030D-6E8A-4147-A177-3AD203B41FA5}">
                      <a16:colId xmlns:a16="http://schemas.microsoft.com/office/drawing/2014/main" val="20000"/>
                    </a:ext>
                  </a:extLst>
                </a:gridCol>
              </a:tblGrid>
              <a:tr h="152291">
                <a:tc>
                  <a:txBody>
                    <a:bodyPr/>
                    <a:lstStyle/>
                    <a:p>
                      <a:pPr algn="ctr"/>
                      <a:r>
                        <a:rPr lang="en-US" altLang="zh-TW" dirty="0" smtClean="0"/>
                        <a:t>00000040</a:t>
                      </a:r>
                      <a:endParaRPr lang="zh-TW" altLang="en-US"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6148" name="頁尾版面配置區 2"/>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zh-TW" sz="1000" smtClean="0">
                <a:ea typeface="新細明體" pitchFamily="18" charset="-120"/>
              </a:rPr>
              <a:t>Irvine, Kip R. Assembly Language for Intel-Based Computers 5/e, 2007.</a:t>
            </a:r>
          </a:p>
        </p:txBody>
      </p:sp>
      <p:sp>
        <p:nvSpPr>
          <p:cNvPr id="6149" name="投影片編號版面配置區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A483C008-3E2A-4FAB-9F10-D362D37F0759}" type="slidenum">
              <a:rPr lang="en-US" altLang="zh-TW" sz="1600" smtClean="0">
                <a:latin typeface="Times New Roman" pitchFamily="18" charset="0"/>
                <a:ea typeface="新細明體" pitchFamily="18" charset="-120"/>
              </a:rPr>
              <a:pPr eaLnBrk="1" hangingPunct="1"/>
              <a:t>29</a:t>
            </a:fld>
            <a:endParaRPr lang="en-US" altLang="zh-TW" sz="1600" smtClean="0">
              <a:latin typeface="Times New Roman" pitchFamily="18" charset="0"/>
              <a:ea typeface="新細明體" pitchFamily="18" charset="-120"/>
            </a:endParaRPr>
          </a:p>
        </p:txBody>
      </p:sp>
      <p:sp>
        <p:nvSpPr>
          <p:cNvPr id="112642" name="Rectangle 2"/>
          <p:cNvSpPr>
            <a:spLocks noGrp="1" noChangeArrowheads="1"/>
          </p:cNvSpPr>
          <p:nvPr>
            <p:ph type="title"/>
          </p:nvPr>
        </p:nvSpPr>
        <p:spPr/>
        <p:txBody>
          <a:bodyPr/>
          <a:lstStyle/>
          <a:p>
            <a:pPr eaLnBrk="1" hangingPunct="1">
              <a:defRPr/>
            </a:pPr>
            <a:r>
              <a:rPr lang="en-US" altLang="zh-TW" dirty="0" smtClean="0">
                <a:ea typeface="新細明體" charset="-120"/>
              </a:rPr>
              <a:t>CALL-RET Example</a:t>
            </a:r>
            <a:r>
              <a:rPr lang="en-US" altLang="zh-TW" sz="2400" dirty="0" smtClean="0">
                <a:ea typeface="新細明體" charset="-120"/>
              </a:rPr>
              <a:t> (3 of </a:t>
            </a:r>
            <a:r>
              <a:rPr lang="en-US" altLang="zh-TW" sz="2400" dirty="0">
                <a:ea typeface="新細明體" charset="-120"/>
              </a:rPr>
              <a:t>3</a:t>
            </a:r>
            <a:r>
              <a:rPr lang="en-US" altLang="zh-TW" sz="2400" dirty="0" smtClean="0">
                <a:ea typeface="新細明體" charset="-120"/>
              </a:rPr>
              <a:t>)</a:t>
            </a:r>
          </a:p>
        </p:txBody>
      </p:sp>
      <p:sp>
        <p:nvSpPr>
          <p:cNvPr id="6154" name="Text Box 6"/>
          <p:cNvSpPr txBox="1">
            <a:spLocks noChangeArrowheads="1"/>
          </p:cNvSpPr>
          <p:nvPr/>
        </p:nvSpPr>
        <p:spPr bwMode="auto">
          <a:xfrm>
            <a:off x="3999019" y="4060229"/>
            <a:ext cx="4386319"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tIns="137160" bIns="137160">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spcBef>
                <a:spcPct val="50000"/>
              </a:spcBef>
            </a:pPr>
            <a:r>
              <a:rPr lang="en-US" altLang="zh-TW" sz="2400" dirty="0">
                <a:ea typeface="新細明體" pitchFamily="18" charset="-120"/>
              </a:rPr>
              <a:t>The RET instruction pops 00000025 from the stack into EIP</a:t>
            </a:r>
          </a:p>
        </p:txBody>
      </p:sp>
      <p:graphicFrame>
        <p:nvGraphicFramePr>
          <p:cNvPr id="2" name="Table 1"/>
          <p:cNvGraphicFramePr>
            <a:graphicFrameLocks noGrp="1"/>
          </p:cNvGraphicFramePr>
          <p:nvPr>
            <p:extLst>
              <p:ext uri="{D42A27DB-BD31-4B8C-83A1-F6EECF244321}">
                <p14:modId xmlns:p14="http://schemas.microsoft.com/office/powerpoint/2010/main" val="3501402573"/>
              </p:ext>
            </p:extLst>
          </p:nvPr>
        </p:nvGraphicFramePr>
        <p:xfrm>
          <a:off x="4355976" y="1628800"/>
          <a:ext cx="1440160" cy="1483360"/>
        </p:xfrm>
        <a:graphic>
          <a:graphicData uri="http://schemas.openxmlformats.org/drawingml/2006/table">
            <a:tbl>
              <a:tblPr>
                <a:tableStyleId>{1FECB4D8-DB02-4DC6-A0A2-4F2EBAE1DC90}</a:tableStyleId>
              </a:tblPr>
              <a:tblGrid>
                <a:gridCol w="1440160">
                  <a:extLst>
                    <a:ext uri="{9D8B030D-6E8A-4147-A177-3AD203B41FA5}">
                      <a16:colId xmlns:a16="http://schemas.microsoft.com/office/drawing/2014/main" val="20000"/>
                    </a:ext>
                  </a:extLst>
                </a:gridCol>
              </a:tblGrid>
              <a:tr h="370840">
                <a:tc>
                  <a:txBody>
                    <a:bodyPr/>
                    <a:lstStyle/>
                    <a:p>
                      <a:pPr algn="ctr"/>
                      <a:endParaRPr lang="zh-TW" altLang="en-US"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ctr"/>
                      <a:endParaRPr lang="zh-TW" altLang="en-US"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algn="ctr"/>
                      <a:endParaRPr lang="zh-TW" altLang="en-US"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pPr algn="ctr"/>
                      <a:r>
                        <a:rPr lang="en-US" altLang="zh-TW" dirty="0" smtClean="0"/>
                        <a:t>00000001</a:t>
                      </a:r>
                      <a:endParaRPr lang="zh-TW" altLang="en-US"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3" name="TextBox 2"/>
          <p:cNvSpPr txBox="1"/>
          <p:nvPr/>
        </p:nvSpPr>
        <p:spPr>
          <a:xfrm>
            <a:off x="4362145" y="1213302"/>
            <a:ext cx="857927" cy="415498"/>
          </a:xfrm>
          <a:prstGeom prst="rect">
            <a:avLst/>
          </a:prstGeom>
          <a:noFill/>
        </p:spPr>
        <p:txBody>
          <a:bodyPr wrap="none" rtlCol="0">
            <a:spAutoFit/>
          </a:bodyPr>
          <a:lstStyle/>
          <a:p>
            <a:r>
              <a:rPr lang="en-US" altLang="zh-TW" dirty="0" smtClean="0"/>
              <a:t>Stack</a:t>
            </a:r>
            <a:endParaRPr lang="zh-TW" altLang="en-US" dirty="0"/>
          </a:p>
        </p:txBody>
      </p:sp>
      <p:grpSp>
        <p:nvGrpSpPr>
          <p:cNvPr id="14" name="Group 13"/>
          <p:cNvGrpSpPr/>
          <p:nvPr/>
        </p:nvGrpSpPr>
        <p:grpSpPr>
          <a:xfrm>
            <a:off x="5821430" y="2376230"/>
            <a:ext cx="1225064" cy="401468"/>
            <a:chOff x="4253060" y="5471695"/>
            <a:chExt cx="1225064" cy="415498"/>
          </a:xfrm>
        </p:grpSpPr>
        <p:sp>
          <p:nvSpPr>
            <p:cNvPr id="15" name="TextBox 14"/>
            <p:cNvSpPr txBox="1"/>
            <p:nvPr/>
          </p:nvSpPr>
          <p:spPr>
            <a:xfrm>
              <a:off x="4754849" y="5471695"/>
              <a:ext cx="723275" cy="415498"/>
            </a:xfrm>
            <a:prstGeom prst="rect">
              <a:avLst/>
            </a:prstGeom>
            <a:noFill/>
          </p:spPr>
          <p:txBody>
            <a:bodyPr wrap="none" rtlCol="0">
              <a:spAutoFit/>
            </a:bodyPr>
            <a:lstStyle/>
            <a:p>
              <a:r>
                <a:rPr lang="en-US" altLang="zh-TW" dirty="0" smtClean="0"/>
                <a:t>ESP</a:t>
              </a:r>
              <a:endParaRPr lang="zh-TW" altLang="en-US" dirty="0"/>
            </a:p>
          </p:txBody>
        </p:sp>
        <p:cxnSp>
          <p:nvCxnSpPr>
            <p:cNvPr id="16" name="Straight Arrow Connector 15"/>
            <p:cNvCxnSpPr>
              <a:stCxn id="15" idx="1"/>
            </p:cNvCxnSpPr>
            <p:nvPr/>
          </p:nvCxnSpPr>
          <p:spPr bwMode="auto">
            <a:xfrm flipH="1">
              <a:off x="4253060" y="5679444"/>
              <a:ext cx="501789" cy="0"/>
            </a:xfrm>
            <a:prstGeom prst="straightConnector1">
              <a:avLst/>
            </a:prstGeom>
            <a:ln w="38100">
              <a:solidFill>
                <a:schemeClr val="tx1"/>
              </a:solidFill>
              <a:headEnd type="none" w="med" len="med"/>
              <a:tailEnd type="triangle" w="med" len="med"/>
            </a:ln>
          </p:spPr>
          <p:style>
            <a:lnRef idx="1">
              <a:schemeClr val="accent4"/>
            </a:lnRef>
            <a:fillRef idx="0">
              <a:schemeClr val="accent4"/>
            </a:fillRef>
            <a:effectRef idx="0">
              <a:schemeClr val="accent4"/>
            </a:effectRef>
            <a:fontRef idx="minor">
              <a:schemeClr val="tx1"/>
            </a:fontRef>
          </p:style>
        </p:cxnSp>
      </p:grpSp>
      <p:graphicFrame>
        <p:nvGraphicFramePr>
          <p:cNvPr id="6" name="Table 5"/>
          <p:cNvGraphicFramePr>
            <a:graphicFrameLocks noGrp="1"/>
          </p:cNvGraphicFramePr>
          <p:nvPr>
            <p:extLst/>
          </p:nvPr>
        </p:nvGraphicFramePr>
        <p:xfrm>
          <a:off x="7288644" y="1639630"/>
          <a:ext cx="1459820" cy="365760"/>
        </p:xfrm>
        <a:graphic>
          <a:graphicData uri="http://schemas.openxmlformats.org/drawingml/2006/table">
            <a:tbl>
              <a:tblPr>
                <a:tableStyleId>{1FECB4D8-DB02-4DC6-A0A2-4F2EBAE1DC90}</a:tableStyleId>
              </a:tblPr>
              <a:tblGrid>
                <a:gridCol w="1459820">
                  <a:extLst>
                    <a:ext uri="{9D8B030D-6E8A-4147-A177-3AD203B41FA5}">
                      <a16:colId xmlns:a16="http://schemas.microsoft.com/office/drawing/2014/main" val="20000"/>
                    </a:ext>
                  </a:extLst>
                </a:gridCol>
              </a:tblGrid>
              <a:tr h="152291">
                <a:tc>
                  <a:txBody>
                    <a:bodyPr/>
                    <a:lstStyle/>
                    <a:p>
                      <a:pPr algn="ctr"/>
                      <a:r>
                        <a:rPr lang="en-US" altLang="zh-TW" dirty="0" smtClean="0"/>
                        <a:t>00000025</a:t>
                      </a:r>
                      <a:endParaRPr lang="zh-TW" altLang="en-US"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20" name="TextBox 19"/>
          <p:cNvSpPr txBox="1"/>
          <p:nvPr/>
        </p:nvSpPr>
        <p:spPr>
          <a:xfrm>
            <a:off x="7203316" y="1213302"/>
            <a:ext cx="619080" cy="415498"/>
          </a:xfrm>
          <a:prstGeom prst="rect">
            <a:avLst/>
          </a:prstGeom>
          <a:noFill/>
        </p:spPr>
        <p:txBody>
          <a:bodyPr wrap="none" rtlCol="0">
            <a:spAutoFit/>
          </a:bodyPr>
          <a:lstStyle/>
          <a:p>
            <a:r>
              <a:rPr lang="en-US" altLang="zh-TW" dirty="0" smtClean="0"/>
              <a:t>EIP</a:t>
            </a:r>
            <a:endParaRPr lang="zh-TW" altLang="en-US" dirty="0"/>
          </a:p>
        </p:txBody>
      </p:sp>
      <p:cxnSp>
        <p:nvCxnSpPr>
          <p:cNvPr id="8" name="Elbow Connector 7"/>
          <p:cNvCxnSpPr>
            <a:stCxn id="27" idx="3"/>
          </p:cNvCxnSpPr>
          <p:nvPr/>
        </p:nvCxnSpPr>
        <p:spPr bwMode="auto">
          <a:xfrm flipV="1">
            <a:off x="5783560" y="2005391"/>
            <a:ext cx="2234994" cy="552389"/>
          </a:xfrm>
          <a:prstGeom prst="bentConnector3">
            <a:avLst>
              <a:gd name="adj1" fmla="val 99759"/>
            </a:avLst>
          </a:prstGeom>
          <a:ln w="28575">
            <a:solidFill>
              <a:schemeClr val="tx1"/>
            </a:solidFill>
            <a:headEnd type="none" w="med" len="med"/>
            <a:tailEnd type="triangle" w="med" len="med"/>
          </a:ln>
        </p:spPr>
        <p:style>
          <a:lnRef idx="1">
            <a:schemeClr val="accent4"/>
          </a:lnRef>
          <a:fillRef idx="0">
            <a:schemeClr val="accent4"/>
          </a:fillRef>
          <a:effectRef idx="0">
            <a:schemeClr val="accent4"/>
          </a:effectRef>
          <a:fontRef idx="minor">
            <a:schemeClr val="tx1"/>
          </a:fontRef>
        </p:style>
      </p:cxnSp>
      <p:graphicFrame>
        <p:nvGraphicFramePr>
          <p:cNvPr id="18" name="Table 17"/>
          <p:cNvGraphicFramePr>
            <a:graphicFrameLocks noGrp="1"/>
          </p:cNvGraphicFramePr>
          <p:nvPr>
            <p:extLst/>
          </p:nvPr>
        </p:nvGraphicFramePr>
        <p:xfrm>
          <a:off x="122400" y="1468800"/>
          <a:ext cx="3731096" cy="3931920"/>
        </p:xfrm>
        <a:graphic>
          <a:graphicData uri="http://schemas.openxmlformats.org/drawingml/2006/table">
            <a:tbl>
              <a:tblPr>
                <a:tableStyleId>{5C22544A-7EE6-4342-B048-85BDC9FD1C3A}</a:tableStyleId>
              </a:tblPr>
              <a:tblGrid>
                <a:gridCol w="1375800">
                  <a:extLst>
                    <a:ext uri="{9D8B030D-6E8A-4147-A177-3AD203B41FA5}">
                      <a16:colId xmlns:a16="http://schemas.microsoft.com/office/drawing/2014/main" val="20000"/>
                    </a:ext>
                  </a:extLst>
                </a:gridCol>
                <a:gridCol w="2355296">
                  <a:extLst>
                    <a:ext uri="{9D8B030D-6E8A-4147-A177-3AD203B41FA5}">
                      <a16:colId xmlns:a16="http://schemas.microsoft.com/office/drawing/2014/main" val="20001"/>
                    </a:ext>
                  </a:extLst>
                </a:gridCol>
              </a:tblGrid>
              <a:tr h="3691076">
                <a:tc>
                  <a:txBody>
                    <a:bodyPr/>
                    <a:lstStyle/>
                    <a:p>
                      <a:pPr algn="r"/>
                      <a:endParaRPr lang="en-US" altLang="zh-TW" sz="1800" b="1" dirty="0" smtClean="0">
                        <a:solidFill>
                          <a:srgbClr val="FFC000"/>
                        </a:solidFill>
                        <a:latin typeface="Courier New" panose="02070309020205020404" pitchFamily="49" charset="0"/>
                        <a:cs typeface="Courier New" panose="02070309020205020404" pitchFamily="49" charset="0"/>
                      </a:endParaRPr>
                    </a:p>
                    <a:p>
                      <a:pPr algn="r"/>
                      <a:r>
                        <a:rPr lang="en-US" altLang="zh-TW" sz="1800" b="1" dirty="0" smtClean="0">
                          <a:solidFill>
                            <a:srgbClr val="FFC000"/>
                          </a:solidFill>
                          <a:latin typeface="Courier New" pitchFamily="49" charset="0"/>
                          <a:ea typeface="新細明體" pitchFamily="18" charset="-120"/>
                          <a:cs typeface="Courier New" panose="02070309020205020404" pitchFamily="49" charset="0"/>
                        </a:rPr>
                        <a:t>00000020</a:t>
                      </a:r>
                    </a:p>
                    <a:p>
                      <a:pPr algn="r"/>
                      <a:r>
                        <a:rPr lang="en-US" altLang="zh-TW" sz="1800" b="1" dirty="0" smtClean="0">
                          <a:solidFill>
                            <a:srgbClr val="FFC000"/>
                          </a:solidFill>
                          <a:latin typeface="Courier New" pitchFamily="49" charset="0"/>
                          <a:ea typeface="新細明體" pitchFamily="18" charset="-120"/>
                          <a:cs typeface="Courier New" panose="02070309020205020404" pitchFamily="49" charset="0"/>
                        </a:rPr>
                        <a:t>00000025</a:t>
                      </a:r>
                    </a:p>
                    <a:p>
                      <a:pPr algn="r"/>
                      <a:endParaRPr lang="en-US" altLang="zh-TW" sz="1800" b="1" dirty="0" smtClean="0">
                        <a:solidFill>
                          <a:srgbClr val="FFC000"/>
                        </a:solidFill>
                        <a:latin typeface="Courier New" pitchFamily="49" charset="0"/>
                        <a:ea typeface="新細明體" pitchFamily="18" charset="-120"/>
                        <a:cs typeface="Courier New" panose="02070309020205020404" pitchFamily="49" charset="0"/>
                      </a:endParaRPr>
                    </a:p>
                    <a:p>
                      <a:pPr algn="r"/>
                      <a:endParaRPr lang="en-US" altLang="zh-TW" sz="1800" b="1" dirty="0" smtClean="0">
                        <a:solidFill>
                          <a:srgbClr val="FFC000"/>
                        </a:solidFill>
                        <a:latin typeface="Courier New" pitchFamily="49" charset="0"/>
                        <a:ea typeface="新細明體" pitchFamily="18" charset="-120"/>
                        <a:cs typeface="Courier New" panose="02070309020205020404" pitchFamily="49" charset="0"/>
                      </a:endParaRPr>
                    </a:p>
                    <a:p>
                      <a:pPr algn="r"/>
                      <a:endParaRPr lang="en-US" altLang="zh-TW" sz="1800" b="1" dirty="0" smtClean="0">
                        <a:solidFill>
                          <a:srgbClr val="FFC000"/>
                        </a:solidFill>
                        <a:latin typeface="Courier New" pitchFamily="49" charset="0"/>
                        <a:ea typeface="新細明體" pitchFamily="18" charset="-120"/>
                        <a:cs typeface="Courier New" panose="02070309020205020404" pitchFamily="49" charset="0"/>
                      </a:endParaRPr>
                    </a:p>
                    <a:p>
                      <a:pPr algn="r"/>
                      <a:endParaRPr lang="en-US" altLang="zh-TW" sz="1800" b="1" dirty="0" smtClean="0">
                        <a:solidFill>
                          <a:srgbClr val="FFC000"/>
                        </a:solidFill>
                        <a:latin typeface="Courier New" pitchFamily="49" charset="0"/>
                        <a:ea typeface="新細明體" pitchFamily="18" charset="-120"/>
                        <a:cs typeface="Courier New" panose="02070309020205020404" pitchFamily="49" charset="0"/>
                      </a:endParaRPr>
                    </a:p>
                    <a:p>
                      <a:pPr algn="r"/>
                      <a:endParaRPr lang="en-US" altLang="zh-TW" sz="1800" b="1" dirty="0" smtClean="0">
                        <a:solidFill>
                          <a:srgbClr val="FFC000"/>
                        </a:solidFill>
                        <a:latin typeface="Courier New" pitchFamily="49" charset="0"/>
                        <a:ea typeface="新細明體" pitchFamily="18" charset="-120"/>
                        <a:cs typeface="Courier New" panose="02070309020205020404" pitchFamily="49" charset="0"/>
                      </a:endParaRPr>
                    </a:p>
                    <a:p>
                      <a:pPr algn="r"/>
                      <a:r>
                        <a:rPr lang="en-US" altLang="zh-TW" sz="1800" b="1" dirty="0" smtClean="0">
                          <a:solidFill>
                            <a:srgbClr val="FFC000"/>
                          </a:solidFill>
                          <a:latin typeface="Courier New" pitchFamily="49" charset="0"/>
                          <a:ea typeface="新細明體" pitchFamily="18" charset="-120"/>
                          <a:cs typeface="Courier New" panose="02070309020205020404" pitchFamily="49" charset="0"/>
                        </a:rPr>
                        <a:t>00000040</a:t>
                      </a:r>
                      <a:endParaRPr lang="zh-TW" altLang="en-US" sz="1800" b="1" dirty="0">
                        <a:solidFill>
                          <a:srgbClr val="FFC000"/>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TW" sz="1800" b="1" dirty="0" smtClean="0">
                          <a:solidFill>
                            <a:schemeClr val="tx1"/>
                          </a:solidFill>
                          <a:latin typeface="Courier New" panose="02070309020205020404" pitchFamily="49" charset="0"/>
                          <a:cs typeface="Courier New" panose="02070309020205020404" pitchFamily="49" charset="0"/>
                        </a:rPr>
                        <a:t>main PROC</a:t>
                      </a:r>
                    </a:p>
                    <a:p>
                      <a:r>
                        <a:rPr lang="en-US" altLang="zh-TW" sz="1800" b="1" baseline="0" dirty="0" smtClean="0">
                          <a:solidFill>
                            <a:schemeClr val="tx1"/>
                          </a:solidFill>
                          <a:latin typeface="Courier New" panose="02070309020205020404" pitchFamily="49" charset="0"/>
                          <a:cs typeface="Courier New" panose="02070309020205020404" pitchFamily="49" charset="0"/>
                        </a:rPr>
                        <a:t>    </a:t>
                      </a:r>
                      <a:r>
                        <a:rPr lang="en-US" altLang="zh-TW" sz="1800" b="1" dirty="0" smtClean="0">
                          <a:solidFill>
                            <a:schemeClr val="tx1"/>
                          </a:solidFill>
                          <a:latin typeface="Courier New" panose="02070309020205020404" pitchFamily="49" charset="0"/>
                          <a:cs typeface="Courier New" panose="02070309020205020404" pitchFamily="49" charset="0"/>
                        </a:rPr>
                        <a:t>call </a:t>
                      </a:r>
                      <a:r>
                        <a:rPr lang="en-US" altLang="zh-TW" sz="1800" b="1" dirty="0" err="1" smtClean="0">
                          <a:solidFill>
                            <a:schemeClr val="tx1"/>
                          </a:solidFill>
                          <a:latin typeface="Courier New" panose="02070309020205020404" pitchFamily="49" charset="0"/>
                          <a:cs typeface="Courier New" panose="02070309020205020404" pitchFamily="49" charset="0"/>
                        </a:rPr>
                        <a:t>MySub</a:t>
                      </a:r>
                      <a:endParaRPr lang="en-US" altLang="zh-TW" sz="1800" b="1" dirty="0" smtClean="0">
                        <a:solidFill>
                          <a:schemeClr val="tx1"/>
                        </a:solidFill>
                        <a:latin typeface="Courier New" panose="02070309020205020404" pitchFamily="49" charset="0"/>
                        <a:cs typeface="Courier New" panose="02070309020205020404" pitchFamily="49" charset="0"/>
                      </a:endParaRPr>
                    </a:p>
                    <a:p>
                      <a:r>
                        <a:rPr lang="en-US" altLang="zh-TW" sz="1800" b="1" dirty="0" smtClean="0">
                          <a:solidFill>
                            <a:schemeClr val="tx1"/>
                          </a:solidFill>
                          <a:latin typeface="Courier New" panose="02070309020205020404" pitchFamily="49" charset="0"/>
                          <a:cs typeface="Courier New" panose="02070309020205020404" pitchFamily="49" charset="0"/>
                        </a:rPr>
                        <a:t>    </a:t>
                      </a:r>
                      <a:r>
                        <a:rPr lang="en-US" altLang="zh-TW" sz="1800" b="1" dirty="0" err="1" smtClean="0">
                          <a:solidFill>
                            <a:schemeClr val="tx1"/>
                          </a:solidFill>
                          <a:latin typeface="Courier New" panose="02070309020205020404" pitchFamily="49" charset="0"/>
                          <a:cs typeface="Courier New" panose="02070309020205020404" pitchFamily="49" charset="0"/>
                        </a:rPr>
                        <a:t>mov</a:t>
                      </a:r>
                      <a:r>
                        <a:rPr lang="en-US" altLang="zh-TW" sz="1800" b="1" dirty="0" smtClean="0">
                          <a:solidFill>
                            <a:schemeClr val="tx1"/>
                          </a:solidFill>
                          <a:latin typeface="Courier New" panose="02070309020205020404" pitchFamily="49" charset="0"/>
                          <a:cs typeface="Courier New" panose="02070309020205020404" pitchFamily="49" charset="0"/>
                        </a:rPr>
                        <a:t> </a:t>
                      </a:r>
                      <a:r>
                        <a:rPr lang="en-US" altLang="zh-TW" sz="1800" b="1" dirty="0" err="1" smtClean="0">
                          <a:solidFill>
                            <a:schemeClr val="tx1"/>
                          </a:solidFill>
                          <a:latin typeface="Courier New" panose="02070309020205020404" pitchFamily="49" charset="0"/>
                          <a:cs typeface="Courier New" panose="02070309020205020404" pitchFamily="49" charset="0"/>
                        </a:rPr>
                        <a:t>eax,ebx</a:t>
                      </a:r>
                      <a:endParaRPr lang="en-US" altLang="zh-TW" sz="1800" b="1" dirty="0" smtClean="0">
                        <a:solidFill>
                          <a:schemeClr val="tx1"/>
                        </a:solidFill>
                        <a:latin typeface="Courier New" panose="02070309020205020404" pitchFamily="49" charset="0"/>
                        <a:cs typeface="Courier New" panose="02070309020205020404" pitchFamily="49" charset="0"/>
                      </a:endParaRPr>
                    </a:p>
                    <a:p>
                      <a:r>
                        <a:rPr lang="en-US" altLang="zh-TW" sz="1800" b="1" dirty="0" smtClean="0">
                          <a:solidFill>
                            <a:schemeClr val="tx1"/>
                          </a:solidFill>
                          <a:latin typeface="Courier New" panose="02070309020205020404" pitchFamily="49" charset="0"/>
                          <a:cs typeface="Courier New" panose="02070309020205020404" pitchFamily="49" charset="0"/>
                        </a:rPr>
                        <a:t>    .</a:t>
                      </a:r>
                    </a:p>
                    <a:p>
                      <a:r>
                        <a:rPr lang="en-US" altLang="zh-TW" sz="1800" b="1" dirty="0" smtClean="0">
                          <a:solidFill>
                            <a:schemeClr val="tx1"/>
                          </a:solidFill>
                          <a:latin typeface="Courier New" panose="02070309020205020404" pitchFamily="49" charset="0"/>
                          <a:cs typeface="Courier New" panose="02070309020205020404" pitchFamily="49" charset="0"/>
                        </a:rPr>
                        <a:t>    .</a:t>
                      </a:r>
                    </a:p>
                    <a:p>
                      <a:r>
                        <a:rPr lang="en-US" altLang="zh-TW" sz="1800" b="1" dirty="0" smtClean="0">
                          <a:solidFill>
                            <a:schemeClr val="tx1"/>
                          </a:solidFill>
                          <a:latin typeface="Courier New" panose="02070309020205020404" pitchFamily="49" charset="0"/>
                          <a:cs typeface="Courier New" panose="02070309020205020404" pitchFamily="49" charset="0"/>
                        </a:rPr>
                        <a:t>main ENDP</a:t>
                      </a:r>
                    </a:p>
                    <a:p>
                      <a:endParaRPr lang="en-US" altLang="zh-TW" sz="1800" b="1" dirty="0" smtClean="0">
                        <a:solidFill>
                          <a:schemeClr val="tx1"/>
                        </a:solidFill>
                        <a:latin typeface="Courier New" panose="02070309020205020404" pitchFamily="49" charset="0"/>
                        <a:cs typeface="Courier New" panose="02070309020205020404" pitchFamily="49" charset="0"/>
                      </a:endParaRPr>
                    </a:p>
                    <a:p>
                      <a:r>
                        <a:rPr lang="en-US" altLang="zh-TW" sz="1800" b="1" dirty="0" err="1" smtClean="0">
                          <a:solidFill>
                            <a:schemeClr val="tx1"/>
                          </a:solidFill>
                          <a:latin typeface="Courier New" panose="02070309020205020404" pitchFamily="49" charset="0"/>
                          <a:cs typeface="Courier New" panose="02070309020205020404" pitchFamily="49" charset="0"/>
                        </a:rPr>
                        <a:t>MySub</a:t>
                      </a:r>
                      <a:r>
                        <a:rPr lang="en-US" altLang="zh-TW" sz="1800" b="1" dirty="0" smtClean="0">
                          <a:solidFill>
                            <a:schemeClr val="tx1"/>
                          </a:solidFill>
                          <a:latin typeface="Courier New" panose="02070309020205020404" pitchFamily="49" charset="0"/>
                          <a:cs typeface="Courier New" panose="02070309020205020404" pitchFamily="49" charset="0"/>
                        </a:rPr>
                        <a:t> PROC</a:t>
                      </a:r>
                    </a:p>
                    <a:p>
                      <a:r>
                        <a:rPr lang="en-US" altLang="zh-TW" sz="1800" b="1" dirty="0" smtClean="0">
                          <a:solidFill>
                            <a:schemeClr val="tx1"/>
                          </a:solidFill>
                          <a:latin typeface="Courier New" panose="02070309020205020404" pitchFamily="49" charset="0"/>
                          <a:cs typeface="Courier New" panose="02070309020205020404" pitchFamily="49" charset="0"/>
                        </a:rPr>
                        <a:t>    </a:t>
                      </a:r>
                      <a:r>
                        <a:rPr lang="en-US" altLang="zh-TW" sz="1800" b="1" dirty="0" err="1" smtClean="0">
                          <a:solidFill>
                            <a:schemeClr val="tx1"/>
                          </a:solidFill>
                          <a:latin typeface="Courier New" panose="02070309020205020404" pitchFamily="49" charset="0"/>
                          <a:cs typeface="Courier New" panose="02070309020205020404" pitchFamily="49" charset="0"/>
                        </a:rPr>
                        <a:t>mov</a:t>
                      </a:r>
                      <a:r>
                        <a:rPr lang="en-US" altLang="zh-TW" sz="1800" b="1" dirty="0" smtClean="0">
                          <a:solidFill>
                            <a:schemeClr val="tx1"/>
                          </a:solidFill>
                          <a:latin typeface="Courier New" panose="02070309020205020404" pitchFamily="49" charset="0"/>
                          <a:cs typeface="Courier New" panose="02070309020205020404" pitchFamily="49" charset="0"/>
                        </a:rPr>
                        <a:t> </a:t>
                      </a:r>
                      <a:r>
                        <a:rPr lang="en-US" altLang="zh-TW" sz="1800" b="1" dirty="0" err="1" smtClean="0">
                          <a:solidFill>
                            <a:schemeClr val="tx1"/>
                          </a:solidFill>
                          <a:latin typeface="Courier New" panose="02070309020205020404" pitchFamily="49" charset="0"/>
                          <a:cs typeface="Courier New" panose="02070309020205020404" pitchFamily="49" charset="0"/>
                        </a:rPr>
                        <a:t>eax,edx</a:t>
                      </a:r>
                      <a:endParaRPr lang="en-US" altLang="zh-TW" sz="1800" b="1" dirty="0" smtClean="0">
                        <a:solidFill>
                          <a:schemeClr val="tx1"/>
                        </a:solidFill>
                        <a:latin typeface="Courier New" panose="02070309020205020404" pitchFamily="49" charset="0"/>
                        <a:cs typeface="Courier New" panose="02070309020205020404" pitchFamily="49" charset="0"/>
                      </a:endParaRPr>
                    </a:p>
                    <a:p>
                      <a:r>
                        <a:rPr lang="en-US" altLang="zh-TW" sz="1800" b="1" dirty="0" smtClean="0">
                          <a:solidFill>
                            <a:schemeClr val="tx1"/>
                          </a:solidFill>
                          <a:latin typeface="Courier New" panose="02070309020205020404" pitchFamily="49" charset="0"/>
                          <a:cs typeface="Courier New" panose="02070309020205020404" pitchFamily="49" charset="0"/>
                        </a:rPr>
                        <a:t>    .</a:t>
                      </a:r>
                    </a:p>
                    <a:p>
                      <a:r>
                        <a:rPr lang="en-US" altLang="zh-TW" sz="1800" b="1" dirty="0" smtClean="0">
                          <a:solidFill>
                            <a:schemeClr val="tx1"/>
                          </a:solidFill>
                          <a:latin typeface="Courier New" panose="02070309020205020404" pitchFamily="49" charset="0"/>
                          <a:cs typeface="Courier New" panose="02070309020205020404" pitchFamily="49" charset="0"/>
                        </a:rPr>
                        <a:t>    .</a:t>
                      </a:r>
                    </a:p>
                    <a:p>
                      <a:r>
                        <a:rPr lang="en-US" altLang="zh-TW" sz="1800" b="1" dirty="0" smtClean="0">
                          <a:solidFill>
                            <a:schemeClr val="tx1"/>
                          </a:solidFill>
                          <a:latin typeface="Courier New" panose="02070309020205020404" pitchFamily="49" charset="0"/>
                          <a:cs typeface="Courier New" panose="02070309020205020404" pitchFamily="49" charset="0"/>
                        </a:rPr>
                        <a:t>    ret</a:t>
                      </a:r>
                    </a:p>
                    <a:p>
                      <a:r>
                        <a:rPr lang="en-US" altLang="zh-TW" sz="1800" b="1" dirty="0" err="1" smtClean="0">
                          <a:solidFill>
                            <a:schemeClr val="tx1"/>
                          </a:solidFill>
                          <a:latin typeface="Courier New" panose="02070309020205020404" pitchFamily="49" charset="0"/>
                          <a:cs typeface="Courier New" panose="02070309020205020404" pitchFamily="49" charset="0"/>
                        </a:rPr>
                        <a:t>MySub</a:t>
                      </a:r>
                      <a:r>
                        <a:rPr lang="en-US" altLang="zh-TW" sz="1800" b="1" dirty="0" smtClean="0">
                          <a:solidFill>
                            <a:schemeClr val="tx1"/>
                          </a:solidFill>
                          <a:latin typeface="Courier New" panose="02070309020205020404" pitchFamily="49" charset="0"/>
                          <a:cs typeface="Courier New" panose="02070309020205020404" pitchFamily="49" charset="0"/>
                        </a:rPr>
                        <a:t> ENDP</a:t>
                      </a:r>
                    </a:p>
                    <a:p>
                      <a:endParaRPr lang="zh-TW" altLang="en-US" sz="1800" b="1" dirty="0">
                        <a:solidFill>
                          <a:schemeClr val="tx1"/>
                        </a:solidFill>
                        <a:latin typeface="Courier New" panose="02070309020205020404" pitchFamily="49" charset="0"/>
                        <a:cs typeface="Courier New" panose="02070309020205020404" pitchFamily="49" charset="0"/>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aphicFrame>
        <p:nvGraphicFramePr>
          <p:cNvPr id="27" name="Table 26"/>
          <p:cNvGraphicFramePr>
            <a:graphicFrameLocks noGrp="1"/>
          </p:cNvGraphicFramePr>
          <p:nvPr>
            <p:extLst>
              <p:ext uri="{D42A27DB-BD31-4B8C-83A1-F6EECF244321}">
                <p14:modId xmlns:p14="http://schemas.microsoft.com/office/powerpoint/2010/main" val="2848024152"/>
              </p:ext>
            </p:extLst>
          </p:nvPr>
        </p:nvGraphicFramePr>
        <p:xfrm>
          <a:off x="4343400" y="2372360"/>
          <a:ext cx="1440160" cy="370840"/>
        </p:xfrm>
        <a:graphic>
          <a:graphicData uri="http://schemas.openxmlformats.org/drawingml/2006/table">
            <a:tbl>
              <a:tblPr>
                <a:tableStyleId>{1FECB4D8-DB02-4DC6-A0A2-4F2EBAE1DC90}</a:tableStyleId>
              </a:tblPr>
              <a:tblGrid>
                <a:gridCol w="1440160">
                  <a:extLst>
                    <a:ext uri="{9D8B030D-6E8A-4147-A177-3AD203B41FA5}">
                      <a16:colId xmlns:a16="http://schemas.microsoft.com/office/drawing/2014/main" val="20000"/>
                    </a:ext>
                  </a:extLst>
                </a:gridCol>
              </a:tblGrid>
              <a:tr h="370840">
                <a:tc>
                  <a:txBody>
                    <a:bodyPr/>
                    <a:lstStyle/>
                    <a:p>
                      <a:pPr algn="ctr"/>
                      <a:r>
                        <a:rPr lang="en-US" altLang="zh-TW" dirty="0" smtClean="0"/>
                        <a:t>00000025</a:t>
                      </a:r>
                      <a:endParaRPr lang="zh-TW" altLang="en-US"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967206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8" fill="hold" nodeType="clickEffect">
                                  <p:stCondLst>
                                    <p:cond delay="0"/>
                                  </p:stCondLst>
                                  <p:childTnLst>
                                    <p:animEffect transition="out" filter="wipe(left)">
                                      <p:cBhvr>
                                        <p:cTn id="6" dur="500"/>
                                        <p:tgtEl>
                                          <p:spTgt spid="27"/>
                                        </p:tgtEl>
                                      </p:cBhvr>
                                    </p:animEffect>
                                    <p:set>
                                      <p:cBhvr>
                                        <p:cTn id="7" dur="1" fill="hold">
                                          <p:stCondLst>
                                            <p:cond delay="499"/>
                                          </p:stCondLst>
                                        </p:cTn>
                                        <p:tgtEl>
                                          <p:spTgt spid="27"/>
                                        </p:tgtEl>
                                        <p:attrNameLst>
                                          <p:attrName>style.visibility</p:attrName>
                                        </p:attrNameLst>
                                      </p:cBhvr>
                                      <p:to>
                                        <p:strVal val="hidden"/>
                                      </p:to>
                                    </p:set>
                                  </p:childTnLst>
                                </p:cTn>
                              </p:par>
                              <p:par>
                                <p:cTn id="8" presetID="22" presetClass="entr" presetSubtype="4"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down)">
                                      <p:cBhvr>
                                        <p:cTn id="10" dur="500"/>
                                        <p:tgtEl>
                                          <p:spTgt spid="8"/>
                                        </p:tgtEl>
                                      </p:cBhvr>
                                    </p:animEffect>
                                  </p:childTnLst>
                                </p:cTn>
                              </p:par>
                              <p:par>
                                <p:cTn id="11" presetID="42" presetClass="path" presetSubtype="0" accel="50000" decel="50000" fill="hold" nodeType="withEffect">
                                  <p:stCondLst>
                                    <p:cond delay="0"/>
                                  </p:stCondLst>
                                  <p:childTnLst>
                                    <p:animMotion origin="layout" path="M 4.16667E-6 -4.44444E-6 L -0.00365 0.05764 " pathEditMode="relative" rAng="0" ptsTypes="AA">
                                      <p:cBhvr>
                                        <p:cTn id="12" dur="500" fill="hold"/>
                                        <p:tgtEl>
                                          <p:spTgt spid="14"/>
                                        </p:tgtEl>
                                        <p:attrNameLst>
                                          <p:attrName>ppt_x</p:attrName>
                                          <p:attrName>ppt_y</p:attrName>
                                        </p:attrNameLst>
                                      </p:cBhvr>
                                      <p:rCtr x="-191" y="2870"/>
                                    </p:animMotion>
                                  </p:childTnLst>
                                </p:cTn>
                              </p:par>
                            </p:childTnLst>
                          </p:cTn>
                        </p:par>
                        <p:par>
                          <p:cTn id="13" fill="hold">
                            <p:stCondLst>
                              <p:cond delay="500"/>
                            </p:stCondLst>
                            <p:childTnLst>
                              <p:par>
                                <p:cTn id="14" presetID="22" presetClass="entr" presetSubtype="4"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down)">
                                      <p:cBhvr>
                                        <p:cTn id="16" dur="500"/>
                                        <p:tgtEl>
                                          <p:spTgt spid="6"/>
                                        </p:tgtEl>
                                      </p:cBhvr>
                                    </p:animEffect>
                                  </p:childTnLst>
                                </p:cTn>
                              </p:par>
                              <p:par>
                                <p:cTn id="17" presetID="22" presetClass="exit" presetSubtype="4" fill="hold" nodeType="withEffect">
                                  <p:stCondLst>
                                    <p:cond delay="0"/>
                                  </p:stCondLst>
                                  <p:childTnLst>
                                    <p:animEffect transition="out" filter="wipe(down)">
                                      <p:cBhvr>
                                        <p:cTn id="18" dur="500"/>
                                        <p:tgtEl>
                                          <p:spTgt spid="8"/>
                                        </p:tgtEl>
                                      </p:cBhvr>
                                    </p:animEffect>
                                    <p:set>
                                      <p:cBhvr>
                                        <p:cTn id="19"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smtClean="0"/>
              <a:t>Irvine, Kip R. Assembly Language for x86 Processors 7/e, 2015.</a:t>
            </a:r>
          </a:p>
        </p:txBody>
      </p:sp>
      <p:sp>
        <p:nvSpPr>
          <p:cNvPr id="59395"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B7E0B331-F23A-491A-A5C5-888F052A691E}" type="slidenum">
              <a:rPr lang="en-US" altLang="en-US" sz="1600">
                <a:latin typeface="Times New Roman" panose="02020603050405020304" pitchFamily="18" charset="0"/>
              </a:rPr>
              <a:pPr eaLnBrk="1" hangingPunct="1"/>
              <a:t>3</a:t>
            </a:fld>
            <a:endParaRPr lang="en-US" altLang="en-US" sz="1600">
              <a:latin typeface="Times New Roman" panose="02020603050405020304" pitchFamily="18" charset="0"/>
            </a:endParaRPr>
          </a:p>
        </p:txBody>
      </p:sp>
      <p:sp>
        <p:nvSpPr>
          <p:cNvPr id="148482" name="Rectangle 2"/>
          <p:cNvSpPr>
            <a:spLocks noGrp="1" noChangeArrowheads="1"/>
          </p:cNvSpPr>
          <p:nvPr>
            <p:ph type="title"/>
          </p:nvPr>
        </p:nvSpPr>
        <p:spPr/>
        <p:txBody>
          <a:bodyPr/>
          <a:lstStyle/>
          <a:p>
            <a:pPr eaLnBrk="1" hangingPunct="1">
              <a:defRPr/>
            </a:pPr>
            <a:r>
              <a:rPr lang="en-US" altLang="en-US" smtClean="0"/>
              <a:t>Summary</a:t>
            </a:r>
          </a:p>
        </p:txBody>
      </p:sp>
      <p:sp>
        <p:nvSpPr>
          <p:cNvPr id="59397" name="Rectangle 3"/>
          <p:cNvSpPr>
            <a:spLocks noGrp="1" noChangeArrowheads="1"/>
          </p:cNvSpPr>
          <p:nvPr>
            <p:ph type="body" idx="1"/>
          </p:nvPr>
        </p:nvSpPr>
        <p:spPr/>
        <p:txBody>
          <a:bodyPr/>
          <a:lstStyle/>
          <a:p>
            <a:pPr eaLnBrk="1" hangingPunct="1"/>
            <a:r>
              <a:rPr lang="en-US" altLang="en-US" smtClean="0"/>
              <a:t>Procedure – named block of executable code</a:t>
            </a:r>
          </a:p>
          <a:p>
            <a:pPr eaLnBrk="1" hangingPunct="1"/>
            <a:r>
              <a:rPr lang="en-US" altLang="en-US" smtClean="0"/>
              <a:t>Runtime stack – LIFO structure</a:t>
            </a:r>
          </a:p>
          <a:p>
            <a:pPr lvl="1" eaLnBrk="1" hangingPunct="1"/>
            <a:r>
              <a:rPr lang="en-US" altLang="en-US" smtClean="0"/>
              <a:t>holds return addresses, parameters, local variables</a:t>
            </a:r>
          </a:p>
          <a:p>
            <a:pPr lvl="1" eaLnBrk="1" hangingPunct="1"/>
            <a:r>
              <a:rPr lang="en-US" altLang="en-US" smtClean="0"/>
              <a:t>PUSH – add value to stack</a:t>
            </a:r>
          </a:p>
          <a:p>
            <a:pPr lvl="1" eaLnBrk="1" hangingPunct="1"/>
            <a:r>
              <a:rPr lang="en-US" altLang="en-US" smtClean="0"/>
              <a:t>POP – remove value from stack</a:t>
            </a:r>
          </a:p>
          <a:p>
            <a:pPr eaLnBrk="1" hangingPunct="1"/>
            <a:r>
              <a:rPr lang="en-US" altLang="en-US" smtClean="0"/>
              <a:t>Use the Irvine32 library for all standard I/O and data conversion</a:t>
            </a:r>
          </a:p>
          <a:p>
            <a:pPr lvl="1" eaLnBrk="1" hangingPunct="1"/>
            <a:r>
              <a:rPr lang="en-US" altLang="en-US" smtClean="0"/>
              <a:t>Want to learn more? Study the library source code in the </a:t>
            </a:r>
            <a:r>
              <a:rPr lang="en-US" altLang="en-US" smtClean="0">
                <a:hlinkClick r:id="rId2" action="ppaction://hlinkfile"/>
              </a:rPr>
              <a:t>c:\Irvine\Examples\Lib32</a:t>
            </a:r>
            <a:r>
              <a:rPr lang="en-US" altLang="en-US" smtClean="0"/>
              <a:t> folder</a:t>
            </a:r>
          </a:p>
          <a:p>
            <a:pPr eaLnBrk="1" hangingPunct="1"/>
            <a:endParaRPr lang="en-US" altLang="en-US" smtClean="0"/>
          </a:p>
          <a:p>
            <a:pPr eaLnBrk="1" hangingPunct="1"/>
            <a:endParaRPr lang="en-US" altLang="en-US"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Footer Placeholder 2"/>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smtClean="0"/>
              <a:t>Irvine, Kip R. Assembly Language for x86 Processors 7/e, 2015.</a:t>
            </a:r>
          </a:p>
        </p:txBody>
      </p:sp>
      <p:sp>
        <p:nvSpPr>
          <p:cNvPr id="7173" name="Slide Number Placeholder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B759E75D-87D6-4742-96B1-7105B48E41C0}" type="slidenum">
              <a:rPr lang="en-US" altLang="en-US" sz="1600">
                <a:latin typeface="Times New Roman" panose="02020603050405020304" pitchFamily="18" charset="0"/>
              </a:rPr>
              <a:pPr eaLnBrk="1" hangingPunct="1"/>
              <a:t>30</a:t>
            </a:fld>
            <a:endParaRPr lang="en-US" altLang="en-US" sz="1600">
              <a:latin typeface="Times New Roman" panose="02020603050405020304" pitchFamily="18" charset="0"/>
            </a:endParaRPr>
          </a:p>
        </p:txBody>
      </p:sp>
      <p:sp>
        <p:nvSpPr>
          <p:cNvPr id="113666" name="Rectangle 2"/>
          <p:cNvSpPr>
            <a:spLocks noGrp="1" noChangeArrowheads="1"/>
          </p:cNvSpPr>
          <p:nvPr>
            <p:ph type="title"/>
          </p:nvPr>
        </p:nvSpPr>
        <p:spPr/>
        <p:txBody>
          <a:bodyPr/>
          <a:lstStyle/>
          <a:p>
            <a:pPr eaLnBrk="1" hangingPunct="1">
              <a:defRPr/>
            </a:pPr>
            <a:r>
              <a:rPr lang="en-US" altLang="en-US" smtClean="0"/>
              <a:t>Nested Procedure Calls</a:t>
            </a:r>
          </a:p>
        </p:txBody>
      </p:sp>
      <p:graphicFrame>
        <p:nvGraphicFramePr>
          <p:cNvPr id="7170" name="Object 3"/>
          <p:cNvGraphicFramePr>
            <a:graphicFrameLocks noChangeAspect="1"/>
          </p:cNvGraphicFramePr>
          <p:nvPr/>
        </p:nvGraphicFramePr>
        <p:xfrm>
          <a:off x="914400" y="914400"/>
          <a:ext cx="2133600" cy="5257800"/>
        </p:xfrm>
        <a:graphic>
          <a:graphicData uri="http://schemas.openxmlformats.org/presentationml/2006/ole">
            <mc:AlternateContent xmlns:mc="http://schemas.openxmlformats.org/markup-compatibility/2006">
              <mc:Choice xmlns:v="urn:schemas-microsoft-com:vml" Requires="v">
                <p:oleObj spid="_x0000_s7288" name="VISIO" r:id="rId3" imgW="1783080" imgH="4157472" progId="Visio.Drawing.6">
                  <p:embed/>
                </p:oleObj>
              </mc:Choice>
              <mc:Fallback>
                <p:oleObj name="VISIO" r:id="rId3" imgW="1783080" imgH="4157472" progId="Visio.Drawing.6">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l="-3436" t="-1471" r="7230"/>
                      <a:stretch>
                        <a:fillRect/>
                      </a:stretch>
                    </p:blipFill>
                    <p:spPr bwMode="auto">
                      <a:xfrm>
                        <a:off x="914400" y="914400"/>
                        <a:ext cx="2133600" cy="52578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171" name="Object 4"/>
          <p:cNvGraphicFramePr>
            <a:graphicFrameLocks noChangeAspect="1"/>
          </p:cNvGraphicFramePr>
          <p:nvPr>
            <p:extLst>
              <p:ext uri="{D42A27DB-BD31-4B8C-83A1-F6EECF244321}">
                <p14:modId xmlns:p14="http://schemas.microsoft.com/office/powerpoint/2010/main" val="3833159556"/>
              </p:ext>
            </p:extLst>
          </p:nvPr>
        </p:nvGraphicFramePr>
        <p:xfrm>
          <a:off x="4114800" y="2514600"/>
          <a:ext cx="3604260" cy="2514600"/>
        </p:xfrm>
        <a:graphic>
          <a:graphicData uri="http://schemas.openxmlformats.org/presentationml/2006/ole">
            <mc:AlternateContent xmlns:mc="http://schemas.openxmlformats.org/markup-compatibility/2006">
              <mc:Choice xmlns:v="urn:schemas-microsoft-com:vml" Requires="v">
                <p:oleObj spid="_x0000_s7289" name="VISIO" r:id="rId5" imgW="1757172" imgH="1004316" progId="Visio.Drawing.6">
                  <p:embed/>
                </p:oleObj>
              </mc:Choice>
              <mc:Fallback>
                <p:oleObj name="VISIO" r:id="rId5" imgW="1757172" imgH="1004316" progId="Visio.Drawing.6">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l="-4347" t="-7584" r="10869" b="-6161"/>
                      <a:stretch>
                        <a:fillRect/>
                      </a:stretch>
                    </p:blipFill>
                    <p:spPr bwMode="auto">
                      <a:xfrm>
                        <a:off x="4114800" y="2514600"/>
                        <a:ext cx="3604260" cy="2514600"/>
                      </a:xfrm>
                      <a:prstGeom prst="rect">
                        <a:avLst/>
                      </a:prstGeom>
                      <a:solidFill>
                        <a:schemeClr val="accent1"/>
                      </a:solidFill>
                      <a:ln>
                        <a:noFill/>
                      </a:ln>
                      <a:effectLst/>
                      <a:extLst/>
                    </p:spPr>
                  </p:pic>
                </p:oleObj>
              </mc:Fallback>
            </mc:AlternateContent>
          </a:graphicData>
        </a:graphic>
      </p:graphicFrame>
      <p:sp>
        <p:nvSpPr>
          <p:cNvPr id="7175" name="Text Box 5"/>
          <p:cNvSpPr txBox="1">
            <a:spLocks noChangeArrowheads="1"/>
          </p:cNvSpPr>
          <p:nvPr/>
        </p:nvSpPr>
        <p:spPr bwMode="auto">
          <a:xfrm>
            <a:off x="3962400" y="1295400"/>
            <a:ext cx="3581400"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spcBef>
                <a:spcPct val="50000"/>
              </a:spcBef>
            </a:pPr>
            <a:r>
              <a:rPr lang="en-US" altLang="en-US" sz="1900"/>
              <a:t>By the time Sub3 is called, the stack contains all three return addresses:</a:t>
            </a:r>
          </a:p>
        </p:txBody>
      </p:sp>
      <p:pic>
        <p:nvPicPr>
          <p:cNvPr id="8" name="圖片 22"/>
          <p:cNvPicPr>
            <a:picLocks noChangeAspect="1"/>
          </p:cNvPicPr>
          <p:nvPr/>
        </p:nvPicPr>
        <p:blipFill>
          <a:blip r:embed="rId7"/>
          <a:stretch>
            <a:fillRect/>
          </a:stretch>
        </p:blipFill>
        <p:spPr>
          <a:xfrm>
            <a:off x="4238902" y="2855707"/>
            <a:ext cx="2262761" cy="1990230"/>
          </a:xfrm>
          <a:prstGeom prst="rect">
            <a:avLst/>
          </a:prstGeom>
        </p:spPr>
      </p:pic>
      <p:grpSp>
        <p:nvGrpSpPr>
          <p:cNvPr id="3" name="Group 2"/>
          <p:cNvGrpSpPr/>
          <p:nvPr/>
        </p:nvGrpSpPr>
        <p:grpSpPr>
          <a:xfrm>
            <a:off x="3661576" y="2666998"/>
            <a:ext cx="3417410" cy="2445716"/>
            <a:chOff x="3661576" y="3276409"/>
            <a:chExt cx="3417410" cy="1798296"/>
          </a:xfrm>
        </p:grpSpPr>
        <p:sp>
          <p:nvSpPr>
            <p:cNvPr id="10" name="矩形 24"/>
            <p:cNvSpPr/>
            <p:nvPr/>
          </p:nvSpPr>
          <p:spPr bwMode="auto">
            <a:xfrm>
              <a:off x="4238902" y="3276409"/>
              <a:ext cx="2262761" cy="415930"/>
            </a:xfrm>
            <a:prstGeom prst="rect">
              <a:avLst/>
            </a:prstGeom>
            <a:solidFill>
              <a:schemeClr val="tx1"/>
            </a:solidFill>
            <a:ln>
              <a:solidFill>
                <a:schemeClr val="bg2"/>
              </a:solidFill>
            </a:ln>
            <a:effectLst/>
            <a:extLst/>
          </p:spPr>
          <p:txBody>
            <a:bodyPr vert="horz" wrap="square" lIns="91440" tIns="137160" rIns="91440" bIns="13716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100" b="0" i="0" u="none" strike="noStrike" cap="none" normalizeH="0" baseline="0" smtClean="0">
                <a:ln>
                  <a:noFill/>
                </a:ln>
                <a:solidFill>
                  <a:schemeClr val="tx1"/>
                </a:solidFill>
                <a:effectLst/>
                <a:latin typeface="Arial" charset="0"/>
              </a:endParaRPr>
            </a:p>
          </p:txBody>
        </p:sp>
        <p:sp>
          <p:nvSpPr>
            <p:cNvPr id="12" name="矩形 26"/>
            <p:cNvSpPr/>
            <p:nvPr/>
          </p:nvSpPr>
          <p:spPr bwMode="auto">
            <a:xfrm>
              <a:off x="4238902" y="4098785"/>
              <a:ext cx="2262761" cy="415930"/>
            </a:xfrm>
            <a:prstGeom prst="rect">
              <a:avLst/>
            </a:prstGeom>
            <a:solidFill>
              <a:schemeClr val="tx1">
                <a:lumMod val="75000"/>
              </a:schemeClr>
            </a:solidFill>
            <a:ln>
              <a:solidFill>
                <a:schemeClr val="bg2"/>
              </a:solidFill>
            </a:ln>
            <a:effectLst/>
            <a:extLst/>
          </p:spPr>
          <p:txBody>
            <a:bodyPr vert="horz" wrap="square" lIns="91440" tIns="137160" rIns="91440" bIns="13716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100" b="0" i="0" u="none" strike="noStrike" cap="none" normalizeH="0" baseline="0" smtClean="0">
                <a:ln>
                  <a:noFill/>
                </a:ln>
                <a:solidFill>
                  <a:schemeClr val="tx1"/>
                </a:solidFill>
                <a:effectLst/>
                <a:latin typeface="Arial" charset="0"/>
              </a:endParaRPr>
            </a:p>
          </p:txBody>
        </p:sp>
        <p:sp>
          <p:nvSpPr>
            <p:cNvPr id="13" name="矩形 27"/>
            <p:cNvSpPr/>
            <p:nvPr/>
          </p:nvSpPr>
          <p:spPr bwMode="auto">
            <a:xfrm>
              <a:off x="4238901" y="4524059"/>
              <a:ext cx="2262761" cy="415930"/>
            </a:xfrm>
            <a:prstGeom prst="rect">
              <a:avLst/>
            </a:prstGeom>
            <a:solidFill>
              <a:schemeClr val="tx1">
                <a:lumMod val="75000"/>
              </a:schemeClr>
            </a:solidFill>
            <a:ln>
              <a:solidFill>
                <a:schemeClr val="bg2"/>
              </a:solidFill>
            </a:ln>
            <a:effectLst/>
            <a:extLst/>
          </p:spPr>
          <p:txBody>
            <a:bodyPr vert="horz" wrap="square" lIns="91440" tIns="137160" rIns="91440" bIns="13716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100" b="0" i="0" u="none" strike="noStrike" cap="none" normalizeH="0" baseline="0" smtClean="0">
                <a:ln>
                  <a:noFill/>
                </a:ln>
                <a:solidFill>
                  <a:schemeClr val="tx1"/>
                </a:solidFill>
                <a:effectLst/>
                <a:latin typeface="Arial" charset="0"/>
              </a:endParaRPr>
            </a:p>
          </p:txBody>
        </p:sp>
        <p:sp>
          <p:nvSpPr>
            <p:cNvPr id="21" name="文字方塊 45"/>
            <p:cNvSpPr txBox="1"/>
            <p:nvPr/>
          </p:nvSpPr>
          <p:spPr>
            <a:xfrm>
              <a:off x="4588366" y="4561852"/>
              <a:ext cx="2345938" cy="512853"/>
            </a:xfrm>
            <a:prstGeom prst="rect">
              <a:avLst/>
            </a:prstGeom>
            <a:noFill/>
          </p:spPr>
          <p:txBody>
            <a:bodyPr wrap="square" rtlCol="0">
              <a:spAutoFit/>
            </a:bodyPr>
            <a:lstStyle/>
            <a:p>
              <a:r>
                <a:rPr lang="en-US" altLang="zh-TW" dirty="0" smtClean="0">
                  <a:solidFill>
                    <a:schemeClr val="bg2"/>
                  </a:solidFill>
                </a:rPr>
                <a:t>(ret to main)</a:t>
              </a:r>
              <a:endParaRPr lang="zh-TW" altLang="en-US" dirty="0">
                <a:solidFill>
                  <a:schemeClr val="bg2"/>
                </a:solidFill>
              </a:endParaRPr>
            </a:p>
          </p:txBody>
        </p:sp>
        <p:sp>
          <p:nvSpPr>
            <p:cNvPr id="22" name="文字方塊 46"/>
            <p:cNvSpPr txBox="1"/>
            <p:nvPr/>
          </p:nvSpPr>
          <p:spPr>
            <a:xfrm>
              <a:off x="4541465" y="4145922"/>
              <a:ext cx="2410324" cy="512853"/>
            </a:xfrm>
            <a:prstGeom prst="rect">
              <a:avLst/>
            </a:prstGeom>
            <a:noFill/>
          </p:spPr>
          <p:txBody>
            <a:bodyPr wrap="square" rtlCol="0">
              <a:spAutoFit/>
            </a:bodyPr>
            <a:lstStyle/>
            <a:p>
              <a:r>
                <a:rPr lang="en-US" altLang="zh-TW" dirty="0" smtClean="0">
                  <a:solidFill>
                    <a:schemeClr val="bg2"/>
                  </a:solidFill>
                </a:rPr>
                <a:t>(ret to Sub1)</a:t>
              </a:r>
              <a:endParaRPr lang="zh-TW" altLang="en-US" dirty="0">
                <a:solidFill>
                  <a:schemeClr val="bg2"/>
                </a:solidFill>
              </a:endParaRPr>
            </a:p>
          </p:txBody>
        </p:sp>
        <p:sp>
          <p:nvSpPr>
            <p:cNvPr id="26" name="矩形 26"/>
            <p:cNvSpPr/>
            <p:nvPr/>
          </p:nvSpPr>
          <p:spPr bwMode="auto">
            <a:xfrm>
              <a:off x="4240843" y="3682500"/>
              <a:ext cx="2262761" cy="415930"/>
            </a:xfrm>
            <a:prstGeom prst="rect">
              <a:avLst/>
            </a:prstGeom>
            <a:solidFill>
              <a:schemeClr val="tx1">
                <a:lumMod val="75000"/>
              </a:schemeClr>
            </a:solidFill>
            <a:ln>
              <a:solidFill>
                <a:schemeClr val="bg2"/>
              </a:solidFill>
            </a:ln>
            <a:effectLst/>
            <a:extLst/>
          </p:spPr>
          <p:txBody>
            <a:bodyPr vert="horz" wrap="square" lIns="91440" tIns="137160" rIns="91440" bIns="13716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100" b="0" i="0" u="none" strike="noStrike" cap="none" normalizeH="0" baseline="0" smtClean="0">
                <a:ln>
                  <a:noFill/>
                </a:ln>
                <a:solidFill>
                  <a:schemeClr val="tx1"/>
                </a:solidFill>
                <a:effectLst/>
                <a:latin typeface="Arial" charset="0"/>
              </a:endParaRPr>
            </a:p>
          </p:txBody>
        </p:sp>
        <p:sp>
          <p:nvSpPr>
            <p:cNvPr id="27" name="文字方塊 46"/>
            <p:cNvSpPr txBox="1"/>
            <p:nvPr/>
          </p:nvSpPr>
          <p:spPr>
            <a:xfrm>
              <a:off x="3661576" y="3733955"/>
              <a:ext cx="3417410" cy="305509"/>
            </a:xfrm>
            <a:prstGeom prst="rect">
              <a:avLst/>
            </a:prstGeom>
            <a:noFill/>
          </p:spPr>
          <p:txBody>
            <a:bodyPr wrap="square" rtlCol="0">
              <a:spAutoFit/>
            </a:bodyPr>
            <a:lstStyle/>
            <a:p>
              <a:pPr algn="ctr"/>
              <a:r>
                <a:rPr lang="en-US" altLang="zh-TW" dirty="0" smtClean="0">
                  <a:solidFill>
                    <a:schemeClr val="bg2"/>
                  </a:solidFill>
                </a:rPr>
                <a:t>(ret to Sub2)</a:t>
              </a:r>
              <a:endParaRPr lang="zh-TW" altLang="en-US" dirty="0">
                <a:solidFill>
                  <a:schemeClr val="bg2"/>
                </a:solidFill>
              </a:endParaRPr>
            </a:p>
          </p:txBody>
        </p:sp>
      </p:gr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oter Placeholder 2"/>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smtClean="0"/>
              <a:t>Irvine, Kip R. Assembly Language for x86 Processors 7/e, 2015.</a:t>
            </a:r>
          </a:p>
        </p:txBody>
      </p:sp>
      <p:sp>
        <p:nvSpPr>
          <p:cNvPr id="29699" name="Slide Number Placeholder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8E9CCA64-2911-4455-A756-DE4C7923E9F8}" type="slidenum">
              <a:rPr lang="en-US" altLang="en-US" sz="1600">
                <a:latin typeface="Times New Roman" panose="02020603050405020304" pitchFamily="18" charset="0"/>
              </a:rPr>
              <a:pPr eaLnBrk="1" hangingPunct="1"/>
              <a:t>31</a:t>
            </a:fld>
            <a:endParaRPr lang="en-US" altLang="en-US" sz="1600">
              <a:latin typeface="Times New Roman" panose="02020603050405020304" pitchFamily="18" charset="0"/>
            </a:endParaRPr>
          </a:p>
        </p:txBody>
      </p:sp>
      <p:sp>
        <p:nvSpPr>
          <p:cNvPr id="89090" name="Rectangle 2"/>
          <p:cNvSpPr>
            <a:spLocks noGrp="1" noChangeArrowheads="1"/>
          </p:cNvSpPr>
          <p:nvPr>
            <p:ph type="title"/>
          </p:nvPr>
        </p:nvSpPr>
        <p:spPr/>
        <p:txBody>
          <a:bodyPr/>
          <a:lstStyle/>
          <a:p>
            <a:pPr eaLnBrk="1" hangingPunct="1">
              <a:defRPr/>
            </a:pPr>
            <a:r>
              <a:rPr lang="en-US" altLang="en-US" smtClean="0"/>
              <a:t>Local and Global Labels</a:t>
            </a:r>
          </a:p>
        </p:txBody>
      </p:sp>
      <p:sp>
        <p:nvSpPr>
          <p:cNvPr id="29701" name="Text Box 3"/>
          <p:cNvSpPr txBox="1">
            <a:spLocks noChangeArrowheads="1"/>
          </p:cNvSpPr>
          <p:nvPr/>
        </p:nvSpPr>
        <p:spPr bwMode="auto">
          <a:xfrm>
            <a:off x="1447800" y="2286000"/>
            <a:ext cx="624840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7160" tIns="182880" rIns="137160" bIns="182880"/>
          <a:lstStyle>
            <a:lvl1pPr eaLnBrk="0" hangingPunct="0">
              <a:tabLst>
                <a:tab pos="457200" algn="l"/>
                <a:tab pos="3657600" algn="l"/>
                <a:tab pos="4114800" algn="l"/>
              </a:tabLst>
              <a:defRPr sz="2100">
                <a:solidFill>
                  <a:schemeClr val="tx1"/>
                </a:solidFill>
                <a:latin typeface="Arial" panose="020B0604020202020204" pitchFamily="34" charset="0"/>
              </a:defRPr>
            </a:lvl1pPr>
            <a:lvl2pPr marL="742950" indent="-285750" eaLnBrk="0" hangingPunct="0">
              <a:tabLst>
                <a:tab pos="457200" algn="l"/>
                <a:tab pos="3657600" algn="l"/>
                <a:tab pos="4114800" algn="l"/>
              </a:tabLst>
              <a:defRPr sz="2100">
                <a:solidFill>
                  <a:schemeClr val="tx1"/>
                </a:solidFill>
                <a:latin typeface="Arial" panose="020B0604020202020204" pitchFamily="34" charset="0"/>
              </a:defRPr>
            </a:lvl2pPr>
            <a:lvl3pPr marL="1143000" indent="-228600" eaLnBrk="0" hangingPunct="0">
              <a:tabLst>
                <a:tab pos="457200" algn="l"/>
                <a:tab pos="3657600" algn="l"/>
                <a:tab pos="4114800" algn="l"/>
              </a:tabLst>
              <a:defRPr sz="2100">
                <a:solidFill>
                  <a:schemeClr val="tx1"/>
                </a:solidFill>
                <a:latin typeface="Arial" panose="020B0604020202020204" pitchFamily="34" charset="0"/>
              </a:defRPr>
            </a:lvl3pPr>
            <a:lvl4pPr marL="1600200" indent="-228600" eaLnBrk="0" hangingPunct="0">
              <a:tabLst>
                <a:tab pos="457200" algn="l"/>
                <a:tab pos="3657600" algn="l"/>
                <a:tab pos="4114800" algn="l"/>
              </a:tabLst>
              <a:defRPr sz="2100">
                <a:solidFill>
                  <a:schemeClr val="tx1"/>
                </a:solidFill>
                <a:latin typeface="Arial" panose="020B0604020202020204" pitchFamily="34" charset="0"/>
              </a:defRPr>
            </a:lvl4pPr>
            <a:lvl5pPr marL="2057400" indent="-228600" eaLnBrk="0" hangingPunct="0">
              <a:tabLst>
                <a:tab pos="457200" algn="l"/>
                <a:tab pos="3657600" algn="l"/>
                <a:tab pos="4114800" algn="l"/>
              </a:tabLst>
              <a:defRPr sz="2100">
                <a:solidFill>
                  <a:schemeClr val="tx1"/>
                </a:solidFill>
                <a:latin typeface="Arial" panose="020B0604020202020204" pitchFamily="34" charset="0"/>
              </a:defRPr>
            </a:lvl5pPr>
            <a:lvl6pPr marL="25146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6pPr>
            <a:lvl7pPr marL="29718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7pPr>
            <a:lvl8pPr marL="34290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8pPr>
            <a:lvl9pPr marL="38862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9pPr>
          </a:lstStyle>
          <a:p>
            <a:pPr eaLnBrk="1" hangingPunct="1">
              <a:lnSpc>
                <a:spcPct val="50000"/>
              </a:lnSpc>
              <a:spcBef>
                <a:spcPct val="50000"/>
              </a:spcBef>
            </a:pPr>
            <a:r>
              <a:rPr lang="en-US" altLang="en-US" sz="1800" b="1">
                <a:latin typeface="Courier New" panose="02070309020205020404" pitchFamily="49" charset="0"/>
              </a:rPr>
              <a:t>main PROC</a:t>
            </a:r>
          </a:p>
          <a:p>
            <a:pPr eaLnBrk="1" hangingPunct="1">
              <a:lnSpc>
                <a:spcPct val="50000"/>
              </a:lnSpc>
              <a:spcBef>
                <a:spcPct val="50000"/>
              </a:spcBef>
            </a:pPr>
            <a:r>
              <a:rPr lang="en-US" altLang="en-US" sz="1800" b="1">
                <a:latin typeface="Courier New" panose="02070309020205020404" pitchFamily="49" charset="0"/>
              </a:rPr>
              <a:t>	jmp L2	; error</a:t>
            </a:r>
          </a:p>
          <a:p>
            <a:pPr eaLnBrk="1" hangingPunct="1">
              <a:lnSpc>
                <a:spcPct val="50000"/>
              </a:lnSpc>
              <a:spcBef>
                <a:spcPct val="50000"/>
              </a:spcBef>
            </a:pPr>
            <a:r>
              <a:rPr lang="en-US" altLang="en-US" sz="1800" b="1">
                <a:latin typeface="Courier New" panose="02070309020205020404" pitchFamily="49" charset="0"/>
              </a:rPr>
              <a:t>L1::	; global label</a:t>
            </a:r>
          </a:p>
          <a:p>
            <a:pPr eaLnBrk="1" hangingPunct="1">
              <a:lnSpc>
                <a:spcPct val="50000"/>
              </a:lnSpc>
              <a:spcBef>
                <a:spcPct val="50000"/>
              </a:spcBef>
            </a:pPr>
            <a:r>
              <a:rPr lang="en-US" altLang="en-US" sz="1800" b="1">
                <a:latin typeface="Courier New" panose="02070309020205020404" pitchFamily="49" charset="0"/>
              </a:rPr>
              <a:t>	exit</a:t>
            </a:r>
          </a:p>
          <a:p>
            <a:pPr eaLnBrk="1" hangingPunct="1">
              <a:lnSpc>
                <a:spcPct val="50000"/>
              </a:lnSpc>
              <a:spcBef>
                <a:spcPct val="50000"/>
              </a:spcBef>
            </a:pPr>
            <a:r>
              <a:rPr lang="en-US" altLang="en-US" sz="1800" b="1">
                <a:latin typeface="Courier New" panose="02070309020205020404" pitchFamily="49" charset="0"/>
              </a:rPr>
              <a:t>main ENDP</a:t>
            </a:r>
          </a:p>
          <a:p>
            <a:pPr eaLnBrk="1" hangingPunct="1">
              <a:lnSpc>
                <a:spcPct val="50000"/>
              </a:lnSpc>
              <a:spcBef>
                <a:spcPct val="50000"/>
              </a:spcBef>
            </a:pPr>
            <a:endParaRPr lang="en-US" altLang="en-US" sz="1800" b="1">
              <a:latin typeface="Courier New" panose="02070309020205020404" pitchFamily="49" charset="0"/>
            </a:endParaRPr>
          </a:p>
          <a:p>
            <a:pPr eaLnBrk="1" hangingPunct="1">
              <a:lnSpc>
                <a:spcPct val="50000"/>
              </a:lnSpc>
              <a:spcBef>
                <a:spcPct val="50000"/>
              </a:spcBef>
            </a:pPr>
            <a:r>
              <a:rPr lang="en-US" altLang="en-US" sz="1800" b="1">
                <a:latin typeface="Courier New" panose="02070309020205020404" pitchFamily="49" charset="0"/>
              </a:rPr>
              <a:t>sub2 PROC</a:t>
            </a:r>
          </a:p>
          <a:p>
            <a:pPr eaLnBrk="1" hangingPunct="1">
              <a:lnSpc>
                <a:spcPct val="50000"/>
              </a:lnSpc>
              <a:spcBef>
                <a:spcPct val="50000"/>
              </a:spcBef>
            </a:pPr>
            <a:r>
              <a:rPr lang="en-US" altLang="en-US" sz="1800" b="1">
                <a:latin typeface="Courier New" panose="02070309020205020404" pitchFamily="49" charset="0"/>
              </a:rPr>
              <a:t>L2:		; local label</a:t>
            </a:r>
          </a:p>
          <a:p>
            <a:pPr eaLnBrk="1" hangingPunct="1">
              <a:lnSpc>
                <a:spcPct val="50000"/>
              </a:lnSpc>
              <a:spcBef>
                <a:spcPct val="50000"/>
              </a:spcBef>
            </a:pPr>
            <a:r>
              <a:rPr lang="en-US" altLang="en-US" sz="1800" b="1">
                <a:latin typeface="Courier New" panose="02070309020205020404" pitchFamily="49" charset="0"/>
              </a:rPr>
              <a:t>	jmp L1	; ok</a:t>
            </a:r>
          </a:p>
          <a:p>
            <a:pPr eaLnBrk="1" hangingPunct="1">
              <a:lnSpc>
                <a:spcPct val="50000"/>
              </a:lnSpc>
              <a:spcBef>
                <a:spcPct val="50000"/>
              </a:spcBef>
            </a:pPr>
            <a:r>
              <a:rPr lang="en-US" altLang="en-US" sz="1800" b="1">
                <a:latin typeface="Courier New" panose="02070309020205020404" pitchFamily="49" charset="0"/>
              </a:rPr>
              <a:t>	ret</a:t>
            </a:r>
          </a:p>
          <a:p>
            <a:pPr eaLnBrk="1" hangingPunct="1">
              <a:lnSpc>
                <a:spcPct val="50000"/>
              </a:lnSpc>
              <a:spcBef>
                <a:spcPct val="50000"/>
              </a:spcBef>
            </a:pPr>
            <a:r>
              <a:rPr lang="en-US" altLang="en-US" sz="1800" b="1">
                <a:latin typeface="Courier New" panose="02070309020205020404" pitchFamily="49" charset="0"/>
              </a:rPr>
              <a:t>sub2 ENDP</a:t>
            </a:r>
          </a:p>
        </p:txBody>
      </p:sp>
      <p:sp>
        <p:nvSpPr>
          <p:cNvPr id="29702" name="Text Box 4"/>
          <p:cNvSpPr txBox="1">
            <a:spLocks noChangeArrowheads="1"/>
          </p:cNvSpPr>
          <p:nvPr/>
        </p:nvSpPr>
        <p:spPr bwMode="auto">
          <a:xfrm>
            <a:off x="685800" y="1066800"/>
            <a:ext cx="76962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spcBef>
                <a:spcPct val="50000"/>
              </a:spcBef>
            </a:pPr>
            <a:r>
              <a:rPr lang="en-US" altLang="en-US"/>
              <a:t>A local label </a:t>
            </a:r>
            <a:r>
              <a:rPr lang="en-US" altLang="en-US">
                <a:sym typeface="Wingdings" panose="05000000000000000000" pitchFamily="2" charset="2"/>
              </a:rPr>
              <a:t>is visible only to statements inside the same procedure. A global label is visible everywhere.</a:t>
            </a:r>
            <a:endParaRPr lang="en-US" alt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smtClean="0"/>
              <a:t>Irvine, Kip R. Assembly Language for x86 Processors 7/e, 2015.</a:t>
            </a:r>
          </a:p>
        </p:txBody>
      </p:sp>
      <p:sp>
        <p:nvSpPr>
          <p:cNvPr id="30723"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1F95098F-AE60-44A2-BB92-1FA66FE64798}" type="slidenum">
              <a:rPr lang="en-US" altLang="en-US" sz="1600">
                <a:latin typeface="Times New Roman" panose="02020603050405020304" pitchFamily="18" charset="0"/>
              </a:rPr>
              <a:pPr eaLnBrk="1" hangingPunct="1"/>
              <a:t>32</a:t>
            </a:fld>
            <a:endParaRPr lang="en-US" altLang="en-US" sz="1600">
              <a:latin typeface="Times New Roman" panose="02020603050405020304" pitchFamily="18" charset="0"/>
            </a:endParaRPr>
          </a:p>
        </p:txBody>
      </p:sp>
      <p:sp>
        <p:nvSpPr>
          <p:cNvPr id="116738" name="Rectangle 2"/>
          <p:cNvSpPr>
            <a:spLocks noGrp="1" noChangeArrowheads="1"/>
          </p:cNvSpPr>
          <p:nvPr>
            <p:ph type="title"/>
          </p:nvPr>
        </p:nvSpPr>
        <p:spPr/>
        <p:txBody>
          <a:bodyPr/>
          <a:lstStyle/>
          <a:p>
            <a:pPr eaLnBrk="1" hangingPunct="1">
              <a:defRPr/>
            </a:pPr>
            <a:r>
              <a:rPr lang="en-US" altLang="en-US" smtClean="0"/>
              <a:t>Procedure Parameters</a:t>
            </a:r>
            <a:r>
              <a:rPr lang="en-US" altLang="en-US" sz="2400" smtClean="0"/>
              <a:t> (1 of 3)</a:t>
            </a:r>
            <a:endParaRPr lang="en-US" altLang="en-US" smtClean="0"/>
          </a:p>
        </p:txBody>
      </p:sp>
      <p:sp>
        <p:nvSpPr>
          <p:cNvPr id="30725" name="Rectangle 3"/>
          <p:cNvSpPr>
            <a:spLocks noGrp="1" noChangeArrowheads="1"/>
          </p:cNvSpPr>
          <p:nvPr>
            <p:ph type="body" idx="1"/>
          </p:nvPr>
        </p:nvSpPr>
        <p:spPr>
          <a:xfrm>
            <a:off x="685800" y="1600200"/>
            <a:ext cx="7772400" cy="2667000"/>
          </a:xfrm>
        </p:spPr>
        <p:txBody>
          <a:bodyPr/>
          <a:lstStyle/>
          <a:p>
            <a:pPr eaLnBrk="1" hangingPunct="1">
              <a:spcBef>
                <a:spcPct val="50000"/>
              </a:spcBef>
              <a:buClrTx/>
            </a:pPr>
            <a:r>
              <a:rPr lang="en-US" altLang="en-US" sz="2500" smtClean="0"/>
              <a:t>A good procedure might be usable in many different programs</a:t>
            </a:r>
          </a:p>
          <a:p>
            <a:pPr lvl="1" eaLnBrk="1" hangingPunct="1">
              <a:spcBef>
                <a:spcPct val="50000"/>
              </a:spcBef>
              <a:buClrTx/>
            </a:pPr>
            <a:r>
              <a:rPr lang="en-US" altLang="en-US" sz="2300" smtClean="0"/>
              <a:t>but not if it refers to specific variable names</a:t>
            </a:r>
          </a:p>
          <a:p>
            <a:pPr eaLnBrk="1" hangingPunct="1">
              <a:spcBef>
                <a:spcPct val="50000"/>
              </a:spcBef>
              <a:buClrTx/>
            </a:pPr>
            <a:r>
              <a:rPr lang="en-US" altLang="en-US" sz="2500" smtClean="0"/>
              <a:t>Parameters help to make procedures flexible because parameter values can change at runtime</a:t>
            </a:r>
            <a:endParaRPr lang="en-US" altLang="en-US" sz="2800"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Footer Placeholder 2"/>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smtClean="0"/>
              <a:t>Irvine, Kip R. Assembly Language for x86 Processors 7/e, 2015.</a:t>
            </a:r>
          </a:p>
        </p:txBody>
      </p:sp>
      <p:sp>
        <p:nvSpPr>
          <p:cNvPr id="31747" name="Slide Number Placeholder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37363CE8-806C-4EA6-B0E6-E67DAFFB30B1}" type="slidenum">
              <a:rPr lang="en-US" altLang="en-US" sz="1600">
                <a:latin typeface="Times New Roman" panose="02020603050405020304" pitchFamily="18" charset="0"/>
              </a:rPr>
              <a:pPr eaLnBrk="1" hangingPunct="1"/>
              <a:t>33</a:t>
            </a:fld>
            <a:endParaRPr lang="en-US" altLang="en-US" sz="1600">
              <a:latin typeface="Times New Roman" panose="02020603050405020304" pitchFamily="18" charset="0"/>
            </a:endParaRPr>
          </a:p>
        </p:txBody>
      </p:sp>
      <p:sp>
        <p:nvSpPr>
          <p:cNvPr id="114690" name="Rectangle 2"/>
          <p:cNvSpPr>
            <a:spLocks noGrp="1" noChangeArrowheads="1"/>
          </p:cNvSpPr>
          <p:nvPr>
            <p:ph type="title"/>
          </p:nvPr>
        </p:nvSpPr>
        <p:spPr/>
        <p:txBody>
          <a:bodyPr/>
          <a:lstStyle/>
          <a:p>
            <a:pPr eaLnBrk="1" hangingPunct="1">
              <a:defRPr/>
            </a:pPr>
            <a:r>
              <a:rPr lang="en-US" altLang="en-US" smtClean="0"/>
              <a:t>Procedure Parameters</a:t>
            </a:r>
            <a:r>
              <a:rPr lang="en-US" altLang="en-US" sz="2400" smtClean="0"/>
              <a:t> (2 of 3)</a:t>
            </a:r>
            <a:endParaRPr lang="en-US" altLang="en-US" smtClean="0"/>
          </a:p>
        </p:txBody>
      </p:sp>
      <p:sp>
        <p:nvSpPr>
          <p:cNvPr id="31749" name="Text Box 3"/>
          <p:cNvSpPr txBox="1">
            <a:spLocks noChangeArrowheads="1"/>
          </p:cNvSpPr>
          <p:nvPr/>
        </p:nvSpPr>
        <p:spPr bwMode="auto">
          <a:xfrm>
            <a:off x="685800" y="1828800"/>
            <a:ext cx="7239000"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7160" tIns="182880" rIns="137160" bIns="182880"/>
          <a:lstStyle>
            <a:lvl1pPr eaLnBrk="0" hangingPunct="0">
              <a:tabLst>
                <a:tab pos="457200" algn="l"/>
                <a:tab pos="3657600" algn="l"/>
                <a:tab pos="4114800" algn="l"/>
              </a:tabLst>
              <a:defRPr sz="2100">
                <a:solidFill>
                  <a:schemeClr val="tx1"/>
                </a:solidFill>
                <a:latin typeface="Arial" panose="020B0604020202020204" pitchFamily="34" charset="0"/>
              </a:defRPr>
            </a:lvl1pPr>
            <a:lvl2pPr eaLnBrk="0" hangingPunct="0">
              <a:tabLst>
                <a:tab pos="457200" algn="l"/>
                <a:tab pos="3657600" algn="l"/>
                <a:tab pos="4114800" algn="l"/>
              </a:tabLst>
              <a:defRPr sz="2100">
                <a:solidFill>
                  <a:schemeClr val="tx1"/>
                </a:solidFill>
                <a:latin typeface="Arial" panose="020B0604020202020204" pitchFamily="34" charset="0"/>
              </a:defRPr>
            </a:lvl2pPr>
            <a:lvl3pPr marL="1143000" indent="-228600" eaLnBrk="0" hangingPunct="0">
              <a:tabLst>
                <a:tab pos="457200" algn="l"/>
                <a:tab pos="3657600" algn="l"/>
                <a:tab pos="4114800" algn="l"/>
              </a:tabLst>
              <a:defRPr sz="2100">
                <a:solidFill>
                  <a:schemeClr val="tx1"/>
                </a:solidFill>
                <a:latin typeface="Arial" panose="020B0604020202020204" pitchFamily="34" charset="0"/>
              </a:defRPr>
            </a:lvl3pPr>
            <a:lvl4pPr marL="1600200" indent="-228600" eaLnBrk="0" hangingPunct="0">
              <a:tabLst>
                <a:tab pos="457200" algn="l"/>
                <a:tab pos="3657600" algn="l"/>
                <a:tab pos="4114800" algn="l"/>
              </a:tabLst>
              <a:defRPr sz="2100">
                <a:solidFill>
                  <a:schemeClr val="tx1"/>
                </a:solidFill>
                <a:latin typeface="Arial" panose="020B0604020202020204" pitchFamily="34" charset="0"/>
              </a:defRPr>
            </a:lvl4pPr>
            <a:lvl5pPr marL="2057400" indent="-228600" eaLnBrk="0" hangingPunct="0">
              <a:tabLst>
                <a:tab pos="457200" algn="l"/>
                <a:tab pos="3657600" algn="l"/>
                <a:tab pos="4114800" algn="l"/>
              </a:tabLst>
              <a:defRPr sz="2100">
                <a:solidFill>
                  <a:schemeClr val="tx1"/>
                </a:solidFill>
                <a:latin typeface="Arial" panose="020B0604020202020204" pitchFamily="34" charset="0"/>
              </a:defRPr>
            </a:lvl5pPr>
            <a:lvl6pPr marL="25146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6pPr>
            <a:lvl7pPr marL="29718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7pPr>
            <a:lvl8pPr marL="34290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8pPr>
            <a:lvl9pPr marL="38862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9pPr>
          </a:lstStyle>
          <a:p>
            <a:pPr eaLnBrk="1" hangingPunct="1">
              <a:lnSpc>
                <a:spcPct val="50000"/>
              </a:lnSpc>
              <a:spcBef>
                <a:spcPct val="50000"/>
              </a:spcBef>
            </a:pPr>
            <a:r>
              <a:rPr lang="en-US" altLang="en-US" sz="1600" b="1">
                <a:latin typeface="Courier New" panose="02070309020205020404" pitchFamily="49" charset="0"/>
              </a:rPr>
              <a:t>ArraySum PROC</a:t>
            </a:r>
          </a:p>
          <a:p>
            <a:pPr lvl="1" eaLnBrk="1" hangingPunct="1">
              <a:lnSpc>
                <a:spcPct val="50000"/>
              </a:lnSpc>
              <a:spcBef>
                <a:spcPct val="50000"/>
              </a:spcBef>
            </a:pPr>
            <a:r>
              <a:rPr lang="en-US" altLang="en-US" sz="1600" b="1">
                <a:latin typeface="Courier New" panose="02070309020205020404" pitchFamily="49" charset="0"/>
              </a:rPr>
              <a:t>mov esi,0	; array index</a:t>
            </a:r>
          </a:p>
          <a:p>
            <a:pPr lvl="1" eaLnBrk="1" hangingPunct="1">
              <a:lnSpc>
                <a:spcPct val="50000"/>
              </a:lnSpc>
              <a:spcBef>
                <a:spcPct val="50000"/>
              </a:spcBef>
            </a:pPr>
            <a:r>
              <a:rPr lang="en-US" altLang="en-US" sz="1600" b="1">
                <a:latin typeface="Courier New" panose="02070309020205020404" pitchFamily="49" charset="0"/>
              </a:rPr>
              <a:t>mov eax,0	; set the sum to zero</a:t>
            </a:r>
          </a:p>
          <a:p>
            <a:pPr eaLnBrk="1" hangingPunct="1">
              <a:lnSpc>
                <a:spcPct val="50000"/>
              </a:lnSpc>
              <a:spcBef>
                <a:spcPct val="50000"/>
              </a:spcBef>
            </a:pPr>
            <a:r>
              <a:rPr lang="en-US" altLang="en-US" sz="1600" b="1">
                <a:latin typeface="Courier New" panose="02070309020205020404" pitchFamily="49" charset="0"/>
              </a:rPr>
              <a:t>	mov ecx,LENGTHOF myarray  ; set number of elements</a:t>
            </a:r>
          </a:p>
          <a:p>
            <a:pPr eaLnBrk="1" hangingPunct="1">
              <a:lnSpc>
                <a:spcPct val="50000"/>
              </a:lnSpc>
              <a:spcBef>
                <a:spcPct val="50000"/>
              </a:spcBef>
            </a:pPr>
            <a:endParaRPr lang="en-US" altLang="en-US" sz="1600" b="1">
              <a:latin typeface="Courier New" panose="02070309020205020404" pitchFamily="49" charset="0"/>
            </a:endParaRPr>
          </a:p>
          <a:p>
            <a:pPr eaLnBrk="1" hangingPunct="1">
              <a:lnSpc>
                <a:spcPct val="50000"/>
              </a:lnSpc>
              <a:spcBef>
                <a:spcPct val="50000"/>
              </a:spcBef>
            </a:pPr>
            <a:r>
              <a:rPr lang="en-US" altLang="en-US" sz="1600" b="1">
                <a:latin typeface="Courier New" panose="02070309020205020404" pitchFamily="49" charset="0"/>
              </a:rPr>
              <a:t>L1:	add eax,</a:t>
            </a:r>
            <a:r>
              <a:rPr lang="en-US" altLang="en-US" sz="1600" b="1">
                <a:solidFill>
                  <a:schemeClr val="tx2"/>
                </a:solidFill>
                <a:latin typeface="Courier New" panose="02070309020205020404" pitchFamily="49" charset="0"/>
              </a:rPr>
              <a:t>myArray</a:t>
            </a:r>
            <a:r>
              <a:rPr lang="en-US" altLang="en-US" sz="1600" b="1">
                <a:latin typeface="Courier New" panose="02070309020205020404" pitchFamily="49" charset="0"/>
              </a:rPr>
              <a:t>[esi]	; add each integer to sum</a:t>
            </a:r>
          </a:p>
          <a:p>
            <a:pPr lvl="1" eaLnBrk="1" hangingPunct="1">
              <a:lnSpc>
                <a:spcPct val="50000"/>
              </a:lnSpc>
              <a:spcBef>
                <a:spcPct val="50000"/>
              </a:spcBef>
            </a:pPr>
            <a:r>
              <a:rPr lang="en-US" altLang="en-US" sz="1600" b="1">
                <a:latin typeface="Courier New" panose="02070309020205020404" pitchFamily="49" charset="0"/>
              </a:rPr>
              <a:t>add esi,4	; point to next integer</a:t>
            </a:r>
          </a:p>
          <a:p>
            <a:pPr lvl="1" eaLnBrk="1" hangingPunct="1">
              <a:lnSpc>
                <a:spcPct val="50000"/>
              </a:lnSpc>
              <a:spcBef>
                <a:spcPct val="50000"/>
              </a:spcBef>
            </a:pPr>
            <a:r>
              <a:rPr lang="en-US" altLang="en-US" sz="1600" b="1">
                <a:latin typeface="Courier New" panose="02070309020205020404" pitchFamily="49" charset="0"/>
              </a:rPr>
              <a:t>loop L1	; repeat for array size</a:t>
            </a:r>
          </a:p>
          <a:p>
            <a:pPr lvl="1" eaLnBrk="1" hangingPunct="1">
              <a:lnSpc>
                <a:spcPct val="50000"/>
              </a:lnSpc>
              <a:spcBef>
                <a:spcPct val="50000"/>
              </a:spcBef>
            </a:pPr>
            <a:endParaRPr lang="en-US" altLang="en-US" sz="1600" b="1">
              <a:latin typeface="Courier New" panose="02070309020205020404" pitchFamily="49" charset="0"/>
            </a:endParaRPr>
          </a:p>
          <a:p>
            <a:pPr lvl="1" eaLnBrk="1" hangingPunct="1">
              <a:lnSpc>
                <a:spcPct val="50000"/>
              </a:lnSpc>
              <a:spcBef>
                <a:spcPct val="50000"/>
              </a:spcBef>
            </a:pPr>
            <a:r>
              <a:rPr lang="en-US" altLang="en-US" sz="1600" b="1">
                <a:latin typeface="Courier New" panose="02070309020205020404" pitchFamily="49" charset="0"/>
              </a:rPr>
              <a:t>mov </a:t>
            </a:r>
            <a:r>
              <a:rPr lang="en-US" altLang="en-US" sz="1600" b="1">
                <a:solidFill>
                  <a:schemeClr val="tx2"/>
                </a:solidFill>
                <a:latin typeface="Courier New" panose="02070309020205020404" pitchFamily="49" charset="0"/>
              </a:rPr>
              <a:t>theSum</a:t>
            </a:r>
            <a:r>
              <a:rPr lang="en-US" altLang="en-US" sz="1600" b="1">
                <a:latin typeface="Courier New" panose="02070309020205020404" pitchFamily="49" charset="0"/>
              </a:rPr>
              <a:t>,eax	; store the sum</a:t>
            </a:r>
          </a:p>
          <a:p>
            <a:pPr eaLnBrk="1" hangingPunct="1">
              <a:lnSpc>
                <a:spcPct val="50000"/>
              </a:lnSpc>
              <a:spcBef>
                <a:spcPct val="50000"/>
              </a:spcBef>
            </a:pPr>
            <a:r>
              <a:rPr lang="en-US" altLang="en-US" sz="1600" b="1">
                <a:latin typeface="Courier New" panose="02070309020205020404" pitchFamily="49" charset="0"/>
              </a:rPr>
              <a:t>	ret</a:t>
            </a:r>
          </a:p>
          <a:p>
            <a:pPr eaLnBrk="1" hangingPunct="1">
              <a:lnSpc>
                <a:spcPct val="50000"/>
              </a:lnSpc>
              <a:spcBef>
                <a:spcPct val="50000"/>
              </a:spcBef>
            </a:pPr>
            <a:r>
              <a:rPr lang="en-US" altLang="en-US" sz="1600" b="1">
                <a:latin typeface="Courier New" panose="02070309020205020404" pitchFamily="49" charset="0"/>
              </a:rPr>
              <a:t>ArraySum ENDP</a:t>
            </a:r>
          </a:p>
        </p:txBody>
      </p:sp>
      <p:sp>
        <p:nvSpPr>
          <p:cNvPr id="31750" name="Text Box 4"/>
          <p:cNvSpPr txBox="1">
            <a:spLocks noChangeArrowheads="1"/>
          </p:cNvSpPr>
          <p:nvPr/>
        </p:nvSpPr>
        <p:spPr bwMode="auto">
          <a:xfrm>
            <a:off x="685800" y="838200"/>
            <a:ext cx="76962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spcBef>
                <a:spcPct val="50000"/>
              </a:spcBef>
            </a:pPr>
            <a:r>
              <a:rPr lang="en-US" altLang="en-US"/>
              <a:t>The ArraySum procedure calculates the sum of an array. It makes two references to specific variable names:</a:t>
            </a:r>
          </a:p>
        </p:txBody>
      </p:sp>
      <p:sp>
        <p:nvSpPr>
          <p:cNvPr id="114693" name="Text Box 5"/>
          <p:cNvSpPr txBox="1">
            <a:spLocks noChangeArrowheads="1"/>
          </p:cNvSpPr>
          <p:nvPr/>
        </p:nvSpPr>
        <p:spPr bwMode="auto">
          <a:xfrm>
            <a:off x="914400" y="5105400"/>
            <a:ext cx="7391400"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spcBef>
                <a:spcPct val="50000"/>
              </a:spcBef>
            </a:pPr>
            <a:r>
              <a:rPr lang="en-US" altLang="en-US" sz="1900"/>
              <a:t>What if you wanted to calculate the sum of two or three arrays within the same program?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4693"/>
                                        </p:tgtEl>
                                        <p:attrNameLst>
                                          <p:attrName>style.visibility</p:attrName>
                                        </p:attrNameLst>
                                      </p:cBhvr>
                                      <p:to>
                                        <p:strVal val="visible"/>
                                      </p:to>
                                    </p:set>
                                    <p:animEffect transition="in" filter="dissolve">
                                      <p:cBhvr>
                                        <p:cTn id="7" dur="500"/>
                                        <p:tgtEl>
                                          <p:spTgt spid="1146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3"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ooter Placeholder 2"/>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smtClean="0"/>
              <a:t>Irvine, Kip R. Assembly Language for x86 Processors 7/e, 2015.</a:t>
            </a:r>
          </a:p>
        </p:txBody>
      </p:sp>
      <p:sp>
        <p:nvSpPr>
          <p:cNvPr id="32771" name="Slide Number Placeholder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F55776EC-B9D2-45C3-B4D1-08105CABB874}" type="slidenum">
              <a:rPr lang="en-US" altLang="en-US" sz="1600">
                <a:latin typeface="Times New Roman" panose="02020603050405020304" pitchFamily="18" charset="0"/>
              </a:rPr>
              <a:pPr eaLnBrk="1" hangingPunct="1"/>
              <a:t>34</a:t>
            </a:fld>
            <a:endParaRPr lang="en-US" altLang="en-US" sz="1600">
              <a:latin typeface="Times New Roman" panose="02020603050405020304" pitchFamily="18" charset="0"/>
            </a:endParaRPr>
          </a:p>
        </p:txBody>
      </p:sp>
      <p:sp>
        <p:nvSpPr>
          <p:cNvPr id="117762" name="Rectangle 2"/>
          <p:cNvSpPr>
            <a:spLocks noGrp="1" noChangeArrowheads="1"/>
          </p:cNvSpPr>
          <p:nvPr>
            <p:ph type="title"/>
          </p:nvPr>
        </p:nvSpPr>
        <p:spPr/>
        <p:txBody>
          <a:bodyPr/>
          <a:lstStyle/>
          <a:p>
            <a:pPr eaLnBrk="1" hangingPunct="1">
              <a:defRPr/>
            </a:pPr>
            <a:r>
              <a:rPr lang="en-US" altLang="en-US" smtClean="0"/>
              <a:t>Procedure Parameters</a:t>
            </a:r>
            <a:r>
              <a:rPr lang="en-US" altLang="en-US" sz="2400" smtClean="0"/>
              <a:t> (3 of 3)</a:t>
            </a:r>
            <a:endParaRPr lang="en-US" altLang="en-US" smtClean="0"/>
          </a:p>
        </p:txBody>
      </p:sp>
      <p:sp>
        <p:nvSpPr>
          <p:cNvPr id="32773" name="Text Box 3"/>
          <p:cNvSpPr txBox="1">
            <a:spLocks noChangeArrowheads="1"/>
          </p:cNvSpPr>
          <p:nvPr/>
        </p:nvSpPr>
        <p:spPr bwMode="auto">
          <a:xfrm>
            <a:off x="762000" y="2057400"/>
            <a:ext cx="7239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7160" tIns="182880" rIns="137160" bIns="182880"/>
          <a:lstStyle>
            <a:lvl1pPr eaLnBrk="0" hangingPunct="0">
              <a:tabLst>
                <a:tab pos="457200" algn="l"/>
                <a:tab pos="3657600" algn="l"/>
                <a:tab pos="4114800" algn="l"/>
              </a:tabLst>
              <a:defRPr sz="2100">
                <a:solidFill>
                  <a:schemeClr val="tx1"/>
                </a:solidFill>
                <a:latin typeface="Arial" panose="020B0604020202020204" pitchFamily="34" charset="0"/>
              </a:defRPr>
            </a:lvl1pPr>
            <a:lvl2pPr eaLnBrk="0" hangingPunct="0">
              <a:tabLst>
                <a:tab pos="457200" algn="l"/>
                <a:tab pos="3657600" algn="l"/>
                <a:tab pos="4114800" algn="l"/>
              </a:tabLst>
              <a:defRPr sz="2100">
                <a:solidFill>
                  <a:schemeClr val="tx1"/>
                </a:solidFill>
                <a:latin typeface="Arial" panose="020B0604020202020204" pitchFamily="34" charset="0"/>
              </a:defRPr>
            </a:lvl2pPr>
            <a:lvl3pPr marL="1143000" indent="-228600" eaLnBrk="0" hangingPunct="0">
              <a:tabLst>
                <a:tab pos="457200" algn="l"/>
                <a:tab pos="3657600" algn="l"/>
                <a:tab pos="4114800" algn="l"/>
              </a:tabLst>
              <a:defRPr sz="2100">
                <a:solidFill>
                  <a:schemeClr val="tx1"/>
                </a:solidFill>
                <a:latin typeface="Arial" panose="020B0604020202020204" pitchFamily="34" charset="0"/>
              </a:defRPr>
            </a:lvl3pPr>
            <a:lvl4pPr marL="1600200" indent="-228600" eaLnBrk="0" hangingPunct="0">
              <a:tabLst>
                <a:tab pos="457200" algn="l"/>
                <a:tab pos="3657600" algn="l"/>
                <a:tab pos="4114800" algn="l"/>
              </a:tabLst>
              <a:defRPr sz="2100">
                <a:solidFill>
                  <a:schemeClr val="tx1"/>
                </a:solidFill>
                <a:latin typeface="Arial" panose="020B0604020202020204" pitchFamily="34" charset="0"/>
              </a:defRPr>
            </a:lvl4pPr>
            <a:lvl5pPr marL="2057400" indent="-228600" eaLnBrk="0" hangingPunct="0">
              <a:tabLst>
                <a:tab pos="457200" algn="l"/>
                <a:tab pos="3657600" algn="l"/>
                <a:tab pos="4114800" algn="l"/>
              </a:tabLst>
              <a:defRPr sz="2100">
                <a:solidFill>
                  <a:schemeClr val="tx1"/>
                </a:solidFill>
                <a:latin typeface="Arial" panose="020B0604020202020204" pitchFamily="34" charset="0"/>
              </a:defRPr>
            </a:lvl5pPr>
            <a:lvl6pPr marL="25146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6pPr>
            <a:lvl7pPr marL="29718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7pPr>
            <a:lvl8pPr marL="34290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8pPr>
            <a:lvl9pPr marL="38862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9pPr>
          </a:lstStyle>
          <a:p>
            <a:pPr eaLnBrk="1" hangingPunct="1">
              <a:lnSpc>
                <a:spcPct val="50000"/>
              </a:lnSpc>
              <a:spcBef>
                <a:spcPct val="50000"/>
              </a:spcBef>
            </a:pPr>
            <a:r>
              <a:rPr lang="en-US" altLang="en-US" sz="1600" b="1">
                <a:latin typeface="Courier New" panose="02070309020205020404" pitchFamily="49" charset="0"/>
              </a:rPr>
              <a:t>ArraySum PROC</a:t>
            </a:r>
          </a:p>
          <a:p>
            <a:pPr eaLnBrk="1" hangingPunct="1">
              <a:lnSpc>
                <a:spcPct val="50000"/>
              </a:lnSpc>
              <a:spcBef>
                <a:spcPct val="50000"/>
              </a:spcBef>
            </a:pPr>
            <a:r>
              <a:rPr lang="en-US" altLang="en-US" sz="1600" b="1">
                <a:latin typeface="Courier New" panose="02070309020205020404" pitchFamily="49" charset="0"/>
              </a:rPr>
              <a:t>; Receives: ESI points to an array of doublewords, </a:t>
            </a:r>
          </a:p>
          <a:p>
            <a:pPr eaLnBrk="1" hangingPunct="1">
              <a:lnSpc>
                <a:spcPct val="50000"/>
              </a:lnSpc>
              <a:spcBef>
                <a:spcPct val="50000"/>
              </a:spcBef>
            </a:pPr>
            <a:r>
              <a:rPr lang="en-US" altLang="en-US" sz="1600" b="1">
                <a:latin typeface="Courier New" panose="02070309020205020404" pitchFamily="49" charset="0"/>
              </a:rPr>
              <a:t>;   ECX = number of array elements.</a:t>
            </a:r>
          </a:p>
          <a:p>
            <a:pPr eaLnBrk="1" hangingPunct="1">
              <a:lnSpc>
                <a:spcPct val="50000"/>
              </a:lnSpc>
              <a:spcBef>
                <a:spcPct val="50000"/>
              </a:spcBef>
            </a:pPr>
            <a:r>
              <a:rPr lang="en-US" altLang="en-US" sz="1600" b="1">
                <a:latin typeface="Courier New" panose="02070309020205020404" pitchFamily="49" charset="0"/>
              </a:rPr>
              <a:t>; Returns: EAX = sum</a:t>
            </a:r>
          </a:p>
          <a:p>
            <a:pPr eaLnBrk="1" hangingPunct="1">
              <a:lnSpc>
                <a:spcPct val="50000"/>
              </a:lnSpc>
              <a:spcBef>
                <a:spcPct val="50000"/>
              </a:spcBef>
            </a:pPr>
            <a:r>
              <a:rPr lang="en-US" altLang="en-US" sz="1600" b="1">
                <a:latin typeface="Courier New" panose="02070309020205020404" pitchFamily="49" charset="0"/>
              </a:rPr>
              <a:t>;-----------------------------------------------------</a:t>
            </a:r>
          </a:p>
          <a:p>
            <a:pPr lvl="1" eaLnBrk="1" hangingPunct="1">
              <a:lnSpc>
                <a:spcPct val="50000"/>
              </a:lnSpc>
              <a:spcBef>
                <a:spcPct val="50000"/>
              </a:spcBef>
            </a:pPr>
            <a:r>
              <a:rPr lang="en-US" altLang="en-US" sz="1600" b="1">
                <a:latin typeface="Courier New" panose="02070309020205020404" pitchFamily="49" charset="0"/>
              </a:rPr>
              <a:t>mov eax,0	; set the sum to zero</a:t>
            </a:r>
          </a:p>
          <a:p>
            <a:pPr eaLnBrk="1" hangingPunct="1">
              <a:lnSpc>
                <a:spcPct val="50000"/>
              </a:lnSpc>
              <a:spcBef>
                <a:spcPct val="50000"/>
              </a:spcBef>
            </a:pPr>
            <a:endParaRPr lang="en-US" altLang="en-US" sz="1600" b="1">
              <a:latin typeface="Courier New" panose="02070309020205020404" pitchFamily="49" charset="0"/>
            </a:endParaRPr>
          </a:p>
          <a:p>
            <a:pPr eaLnBrk="1" hangingPunct="1">
              <a:lnSpc>
                <a:spcPct val="50000"/>
              </a:lnSpc>
              <a:spcBef>
                <a:spcPct val="50000"/>
              </a:spcBef>
            </a:pPr>
            <a:r>
              <a:rPr lang="en-US" altLang="en-US" sz="1600" b="1">
                <a:latin typeface="Courier New" panose="02070309020205020404" pitchFamily="49" charset="0"/>
              </a:rPr>
              <a:t>L1:	add eax,[esi]	; add each integer to sum</a:t>
            </a:r>
          </a:p>
          <a:p>
            <a:pPr lvl="1" eaLnBrk="1" hangingPunct="1">
              <a:lnSpc>
                <a:spcPct val="50000"/>
              </a:lnSpc>
              <a:spcBef>
                <a:spcPct val="50000"/>
              </a:spcBef>
            </a:pPr>
            <a:r>
              <a:rPr lang="en-US" altLang="en-US" sz="1600" b="1">
                <a:latin typeface="Courier New" panose="02070309020205020404" pitchFamily="49" charset="0"/>
              </a:rPr>
              <a:t>add esi,4	; point to next integer</a:t>
            </a:r>
          </a:p>
          <a:p>
            <a:pPr lvl="1" eaLnBrk="1" hangingPunct="1">
              <a:lnSpc>
                <a:spcPct val="50000"/>
              </a:lnSpc>
              <a:spcBef>
                <a:spcPct val="50000"/>
              </a:spcBef>
            </a:pPr>
            <a:r>
              <a:rPr lang="en-US" altLang="en-US" sz="1600" b="1">
                <a:latin typeface="Courier New" panose="02070309020205020404" pitchFamily="49" charset="0"/>
              </a:rPr>
              <a:t>loop L1	; repeat for array size</a:t>
            </a:r>
          </a:p>
          <a:p>
            <a:pPr lvl="1" eaLnBrk="1" hangingPunct="1">
              <a:lnSpc>
                <a:spcPct val="50000"/>
              </a:lnSpc>
              <a:spcBef>
                <a:spcPct val="50000"/>
              </a:spcBef>
            </a:pPr>
            <a:endParaRPr lang="en-US" altLang="en-US" sz="1600" b="1">
              <a:latin typeface="Courier New" panose="02070309020205020404" pitchFamily="49" charset="0"/>
            </a:endParaRPr>
          </a:p>
          <a:p>
            <a:pPr eaLnBrk="1" hangingPunct="1">
              <a:lnSpc>
                <a:spcPct val="50000"/>
              </a:lnSpc>
              <a:spcBef>
                <a:spcPct val="50000"/>
              </a:spcBef>
            </a:pPr>
            <a:r>
              <a:rPr lang="en-US" altLang="en-US" sz="1600" b="1">
                <a:latin typeface="Courier New" panose="02070309020205020404" pitchFamily="49" charset="0"/>
              </a:rPr>
              <a:t>	ret</a:t>
            </a:r>
          </a:p>
          <a:p>
            <a:pPr eaLnBrk="1" hangingPunct="1">
              <a:lnSpc>
                <a:spcPct val="50000"/>
              </a:lnSpc>
              <a:spcBef>
                <a:spcPct val="50000"/>
              </a:spcBef>
            </a:pPr>
            <a:r>
              <a:rPr lang="en-US" altLang="en-US" sz="1600" b="1">
                <a:latin typeface="Courier New" panose="02070309020205020404" pitchFamily="49" charset="0"/>
              </a:rPr>
              <a:t>ArraySum ENDP</a:t>
            </a:r>
          </a:p>
        </p:txBody>
      </p:sp>
      <p:sp>
        <p:nvSpPr>
          <p:cNvPr id="32774" name="Text Box 4"/>
          <p:cNvSpPr txBox="1">
            <a:spLocks noChangeArrowheads="1"/>
          </p:cNvSpPr>
          <p:nvPr/>
        </p:nvSpPr>
        <p:spPr bwMode="auto">
          <a:xfrm>
            <a:off x="685800" y="990600"/>
            <a:ext cx="76962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spcBef>
                <a:spcPct val="50000"/>
              </a:spcBef>
            </a:pPr>
            <a:r>
              <a:rPr lang="en-US" altLang="en-US"/>
              <a:t>This version of ArraySum returns the sum of any doubleword  array whose address is in ESI. The sum is returned in EAX:</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smtClean="0"/>
              <a:t>Irvine, Kip R. Assembly Language for x86 Processors 7/e, 2015.</a:t>
            </a:r>
          </a:p>
        </p:txBody>
      </p:sp>
      <p:sp>
        <p:nvSpPr>
          <p:cNvPr id="33795"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1A310590-193A-40CC-BEF9-E43688A01655}" type="slidenum">
              <a:rPr lang="en-US" altLang="en-US" sz="1600">
                <a:latin typeface="Times New Roman" panose="02020603050405020304" pitchFamily="18" charset="0"/>
              </a:rPr>
              <a:pPr eaLnBrk="1" hangingPunct="1"/>
              <a:t>35</a:t>
            </a:fld>
            <a:endParaRPr lang="en-US" altLang="en-US" sz="1600">
              <a:latin typeface="Times New Roman" panose="02020603050405020304" pitchFamily="18" charset="0"/>
            </a:endParaRPr>
          </a:p>
        </p:txBody>
      </p:sp>
      <p:sp>
        <p:nvSpPr>
          <p:cNvPr id="120834" name="Rectangle 2"/>
          <p:cNvSpPr>
            <a:spLocks noGrp="1" noChangeArrowheads="1"/>
          </p:cNvSpPr>
          <p:nvPr>
            <p:ph type="title"/>
          </p:nvPr>
        </p:nvSpPr>
        <p:spPr/>
        <p:txBody>
          <a:bodyPr/>
          <a:lstStyle/>
          <a:p>
            <a:pPr eaLnBrk="1" hangingPunct="1">
              <a:defRPr/>
            </a:pPr>
            <a:r>
              <a:rPr lang="en-US" altLang="en-US" smtClean="0"/>
              <a:t>USES Operator</a:t>
            </a:r>
          </a:p>
        </p:txBody>
      </p:sp>
      <p:sp>
        <p:nvSpPr>
          <p:cNvPr id="33797" name="Rectangle 3"/>
          <p:cNvSpPr>
            <a:spLocks noGrp="1" noChangeArrowheads="1"/>
          </p:cNvSpPr>
          <p:nvPr>
            <p:ph type="body" idx="1"/>
          </p:nvPr>
        </p:nvSpPr>
        <p:spPr>
          <a:xfrm>
            <a:off x="685800" y="914400"/>
            <a:ext cx="7772400" cy="609600"/>
          </a:xfrm>
        </p:spPr>
        <p:txBody>
          <a:bodyPr/>
          <a:lstStyle/>
          <a:p>
            <a:pPr eaLnBrk="1" hangingPunct="1"/>
            <a:r>
              <a:rPr lang="en-US" altLang="en-US" smtClean="0"/>
              <a:t>Lists the registers that will be preserved </a:t>
            </a:r>
          </a:p>
        </p:txBody>
      </p:sp>
      <p:sp>
        <p:nvSpPr>
          <p:cNvPr id="33798" name="Text Box 5"/>
          <p:cNvSpPr txBox="1">
            <a:spLocks noChangeArrowheads="1"/>
          </p:cNvSpPr>
          <p:nvPr/>
        </p:nvSpPr>
        <p:spPr bwMode="auto">
          <a:xfrm>
            <a:off x="838200" y="1560576"/>
            <a:ext cx="74676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7160" tIns="182880" rIns="137160" bIns="182880"/>
          <a:lstStyle>
            <a:lvl1pPr eaLnBrk="0" hangingPunct="0">
              <a:tabLst>
                <a:tab pos="457200" algn="l"/>
                <a:tab pos="4114800" algn="l"/>
              </a:tabLst>
              <a:defRPr sz="2100">
                <a:solidFill>
                  <a:schemeClr val="tx1"/>
                </a:solidFill>
                <a:latin typeface="Arial" panose="020B0604020202020204" pitchFamily="34" charset="0"/>
              </a:defRPr>
            </a:lvl1pPr>
            <a:lvl2pPr marL="742950" indent="-285750" eaLnBrk="0" hangingPunct="0">
              <a:tabLst>
                <a:tab pos="457200" algn="l"/>
                <a:tab pos="4114800" algn="l"/>
              </a:tabLst>
              <a:defRPr sz="2100">
                <a:solidFill>
                  <a:schemeClr val="tx1"/>
                </a:solidFill>
                <a:latin typeface="Arial" panose="020B0604020202020204" pitchFamily="34" charset="0"/>
              </a:defRPr>
            </a:lvl2pPr>
            <a:lvl3pPr marL="1143000" indent="-228600" eaLnBrk="0" hangingPunct="0">
              <a:tabLst>
                <a:tab pos="457200" algn="l"/>
                <a:tab pos="4114800" algn="l"/>
              </a:tabLst>
              <a:defRPr sz="2100">
                <a:solidFill>
                  <a:schemeClr val="tx1"/>
                </a:solidFill>
                <a:latin typeface="Arial" panose="020B0604020202020204" pitchFamily="34" charset="0"/>
              </a:defRPr>
            </a:lvl3pPr>
            <a:lvl4pPr marL="1600200" indent="-228600" eaLnBrk="0" hangingPunct="0">
              <a:tabLst>
                <a:tab pos="457200" algn="l"/>
                <a:tab pos="4114800" algn="l"/>
              </a:tabLst>
              <a:defRPr sz="2100">
                <a:solidFill>
                  <a:schemeClr val="tx1"/>
                </a:solidFill>
                <a:latin typeface="Arial" panose="020B0604020202020204" pitchFamily="34" charset="0"/>
              </a:defRPr>
            </a:lvl4pPr>
            <a:lvl5pPr marL="2057400" indent="-228600" eaLnBrk="0" hangingPunct="0">
              <a:tabLst>
                <a:tab pos="457200" algn="l"/>
                <a:tab pos="4114800" algn="l"/>
              </a:tabLst>
              <a:defRPr sz="2100">
                <a:solidFill>
                  <a:schemeClr val="tx1"/>
                </a:solidFill>
                <a:latin typeface="Arial" panose="020B0604020202020204" pitchFamily="34" charset="0"/>
              </a:defRPr>
            </a:lvl5pPr>
            <a:lvl6pPr marL="2514600" indent="-228600" eaLnBrk="0" fontAlgn="base" hangingPunct="0">
              <a:spcBef>
                <a:spcPct val="0"/>
              </a:spcBef>
              <a:spcAft>
                <a:spcPct val="0"/>
              </a:spcAft>
              <a:tabLst>
                <a:tab pos="457200" algn="l"/>
                <a:tab pos="4114800" algn="l"/>
              </a:tabLst>
              <a:defRPr sz="2100">
                <a:solidFill>
                  <a:schemeClr val="tx1"/>
                </a:solidFill>
                <a:latin typeface="Arial" panose="020B0604020202020204" pitchFamily="34" charset="0"/>
              </a:defRPr>
            </a:lvl6pPr>
            <a:lvl7pPr marL="2971800" indent="-228600" eaLnBrk="0" fontAlgn="base" hangingPunct="0">
              <a:spcBef>
                <a:spcPct val="0"/>
              </a:spcBef>
              <a:spcAft>
                <a:spcPct val="0"/>
              </a:spcAft>
              <a:tabLst>
                <a:tab pos="457200" algn="l"/>
                <a:tab pos="4114800" algn="l"/>
              </a:tabLst>
              <a:defRPr sz="2100">
                <a:solidFill>
                  <a:schemeClr val="tx1"/>
                </a:solidFill>
                <a:latin typeface="Arial" panose="020B0604020202020204" pitchFamily="34" charset="0"/>
              </a:defRPr>
            </a:lvl7pPr>
            <a:lvl8pPr marL="3429000" indent="-228600" eaLnBrk="0" fontAlgn="base" hangingPunct="0">
              <a:spcBef>
                <a:spcPct val="0"/>
              </a:spcBef>
              <a:spcAft>
                <a:spcPct val="0"/>
              </a:spcAft>
              <a:tabLst>
                <a:tab pos="457200" algn="l"/>
                <a:tab pos="4114800" algn="l"/>
              </a:tabLst>
              <a:defRPr sz="2100">
                <a:solidFill>
                  <a:schemeClr val="tx1"/>
                </a:solidFill>
                <a:latin typeface="Arial" panose="020B0604020202020204" pitchFamily="34" charset="0"/>
              </a:defRPr>
            </a:lvl8pPr>
            <a:lvl9pPr marL="3886200" indent="-228600" eaLnBrk="0" fontAlgn="base" hangingPunct="0">
              <a:spcBef>
                <a:spcPct val="0"/>
              </a:spcBef>
              <a:spcAft>
                <a:spcPct val="0"/>
              </a:spcAft>
              <a:tabLst>
                <a:tab pos="457200" algn="l"/>
                <a:tab pos="4114800" algn="l"/>
              </a:tabLst>
              <a:defRPr sz="2100">
                <a:solidFill>
                  <a:schemeClr val="tx1"/>
                </a:solidFill>
                <a:latin typeface="Arial" panose="020B0604020202020204" pitchFamily="34" charset="0"/>
              </a:defRPr>
            </a:lvl9pPr>
          </a:lstStyle>
          <a:p>
            <a:pPr eaLnBrk="1" hangingPunct="1">
              <a:lnSpc>
                <a:spcPct val="50000"/>
              </a:lnSpc>
              <a:spcBef>
                <a:spcPct val="50000"/>
              </a:spcBef>
            </a:pPr>
            <a:r>
              <a:rPr lang="en-US" altLang="en-US" sz="1800" b="1" dirty="0" err="1">
                <a:latin typeface="Courier New" panose="02070309020205020404" pitchFamily="49" charset="0"/>
              </a:rPr>
              <a:t>ArraySum</a:t>
            </a:r>
            <a:r>
              <a:rPr lang="en-US" altLang="en-US" sz="1800" b="1" dirty="0">
                <a:latin typeface="Courier New" panose="02070309020205020404" pitchFamily="49" charset="0"/>
              </a:rPr>
              <a:t> PROC USES </a:t>
            </a:r>
            <a:r>
              <a:rPr lang="en-US" altLang="en-US" sz="1800" b="1" dirty="0" err="1">
                <a:latin typeface="Courier New" panose="02070309020205020404" pitchFamily="49" charset="0"/>
              </a:rPr>
              <a:t>esi</a:t>
            </a:r>
            <a:r>
              <a:rPr lang="en-US" altLang="en-US" sz="1800" b="1" dirty="0">
                <a:latin typeface="Courier New" panose="02070309020205020404" pitchFamily="49" charset="0"/>
              </a:rPr>
              <a:t> </a:t>
            </a:r>
            <a:r>
              <a:rPr lang="en-US" altLang="en-US" sz="1800" b="1" dirty="0" err="1">
                <a:latin typeface="Courier New" panose="02070309020205020404" pitchFamily="49" charset="0"/>
              </a:rPr>
              <a:t>ecx</a:t>
            </a:r>
            <a:endParaRPr lang="en-US" altLang="en-US" sz="1800" b="1" dirty="0">
              <a:latin typeface="Courier New" panose="02070309020205020404" pitchFamily="49" charset="0"/>
            </a:endParaRPr>
          </a:p>
          <a:p>
            <a:pPr eaLnBrk="1" hangingPunct="1">
              <a:lnSpc>
                <a:spcPct val="50000"/>
              </a:lnSpc>
              <a:spcBef>
                <a:spcPct val="50000"/>
              </a:spcBef>
            </a:pPr>
            <a:r>
              <a:rPr lang="en-US" altLang="en-US" sz="1800" b="1" dirty="0">
                <a:latin typeface="Courier New" panose="02070309020205020404" pitchFamily="49" charset="0"/>
              </a:rPr>
              <a:t>	</a:t>
            </a:r>
            <a:r>
              <a:rPr lang="en-US" altLang="en-US" sz="1800" b="1" dirty="0" err="1">
                <a:latin typeface="Courier New" panose="02070309020205020404" pitchFamily="49" charset="0"/>
              </a:rPr>
              <a:t>mov</a:t>
            </a:r>
            <a:r>
              <a:rPr lang="en-US" altLang="en-US" sz="1800" b="1" dirty="0">
                <a:latin typeface="Courier New" panose="02070309020205020404" pitchFamily="49" charset="0"/>
              </a:rPr>
              <a:t> eax,0	; set the sum to zero</a:t>
            </a:r>
          </a:p>
          <a:p>
            <a:pPr eaLnBrk="1" hangingPunct="1">
              <a:lnSpc>
                <a:spcPct val="50000"/>
              </a:lnSpc>
              <a:spcBef>
                <a:spcPct val="50000"/>
              </a:spcBef>
            </a:pPr>
            <a:r>
              <a:rPr lang="en-US" altLang="en-US" sz="1800" b="1" dirty="0">
                <a:latin typeface="Courier New" panose="02070309020205020404" pitchFamily="49" charset="0"/>
              </a:rPr>
              <a:t>	etc.</a:t>
            </a:r>
          </a:p>
          <a:p>
            <a:pPr eaLnBrk="1" hangingPunct="1">
              <a:lnSpc>
                <a:spcPct val="50000"/>
              </a:lnSpc>
              <a:spcBef>
                <a:spcPct val="50000"/>
              </a:spcBef>
            </a:pPr>
            <a:endParaRPr lang="en-US" altLang="en-US" sz="1800" b="1" dirty="0">
              <a:latin typeface="Courier New" panose="02070309020205020404" pitchFamily="49" charset="0"/>
            </a:endParaRPr>
          </a:p>
          <a:p>
            <a:pPr eaLnBrk="1" hangingPunct="1">
              <a:lnSpc>
                <a:spcPct val="50000"/>
              </a:lnSpc>
              <a:spcBef>
                <a:spcPct val="50000"/>
              </a:spcBef>
            </a:pPr>
            <a:r>
              <a:rPr lang="en-US" altLang="en-US" sz="2400" dirty="0"/>
              <a:t>MASM generates the code shown in </a:t>
            </a:r>
            <a:r>
              <a:rPr lang="en-US" altLang="en-US" sz="2400" dirty="0">
                <a:solidFill>
                  <a:schemeClr val="tx2"/>
                </a:solidFill>
              </a:rPr>
              <a:t>gold:</a:t>
            </a:r>
          </a:p>
          <a:p>
            <a:pPr eaLnBrk="1" hangingPunct="1">
              <a:lnSpc>
                <a:spcPct val="50000"/>
              </a:lnSpc>
              <a:spcBef>
                <a:spcPct val="50000"/>
              </a:spcBef>
            </a:pPr>
            <a:endParaRPr lang="en-US" altLang="en-US" sz="1800" b="1" dirty="0">
              <a:latin typeface="Courier New" panose="02070309020205020404" pitchFamily="49" charset="0"/>
            </a:endParaRPr>
          </a:p>
          <a:p>
            <a:pPr eaLnBrk="1" hangingPunct="1">
              <a:lnSpc>
                <a:spcPct val="50000"/>
              </a:lnSpc>
              <a:spcBef>
                <a:spcPct val="50000"/>
              </a:spcBef>
            </a:pPr>
            <a:r>
              <a:rPr lang="en-US" altLang="en-US" sz="1800" b="1" dirty="0" err="1">
                <a:latin typeface="Courier New" panose="02070309020205020404" pitchFamily="49" charset="0"/>
              </a:rPr>
              <a:t>ArraySum</a:t>
            </a:r>
            <a:r>
              <a:rPr lang="en-US" altLang="en-US" sz="1800" b="1" dirty="0">
                <a:latin typeface="Courier New" panose="02070309020205020404" pitchFamily="49" charset="0"/>
              </a:rPr>
              <a:t> PROC</a:t>
            </a:r>
          </a:p>
          <a:p>
            <a:pPr eaLnBrk="1" hangingPunct="1">
              <a:lnSpc>
                <a:spcPct val="50000"/>
              </a:lnSpc>
              <a:spcBef>
                <a:spcPct val="50000"/>
              </a:spcBef>
            </a:pPr>
            <a:r>
              <a:rPr lang="en-US" altLang="en-US" sz="1800" b="1" dirty="0">
                <a:latin typeface="Courier New" panose="02070309020205020404" pitchFamily="49" charset="0"/>
              </a:rPr>
              <a:t>	</a:t>
            </a:r>
            <a:r>
              <a:rPr lang="en-US" altLang="en-US" sz="1800" b="1" dirty="0">
                <a:solidFill>
                  <a:schemeClr val="tx2"/>
                </a:solidFill>
                <a:latin typeface="Courier New" panose="02070309020205020404" pitchFamily="49" charset="0"/>
              </a:rPr>
              <a:t>push </a:t>
            </a:r>
            <a:r>
              <a:rPr lang="en-US" altLang="en-US" sz="1800" b="1" dirty="0" err="1">
                <a:solidFill>
                  <a:schemeClr val="tx2"/>
                </a:solidFill>
                <a:latin typeface="Courier New" panose="02070309020205020404" pitchFamily="49" charset="0"/>
              </a:rPr>
              <a:t>esi</a:t>
            </a:r>
            <a:endParaRPr lang="en-US" altLang="en-US" sz="1800" b="1" dirty="0">
              <a:solidFill>
                <a:schemeClr val="tx2"/>
              </a:solidFill>
              <a:latin typeface="Courier New" panose="02070309020205020404" pitchFamily="49" charset="0"/>
            </a:endParaRPr>
          </a:p>
          <a:p>
            <a:pPr eaLnBrk="1" hangingPunct="1">
              <a:lnSpc>
                <a:spcPct val="50000"/>
              </a:lnSpc>
              <a:spcBef>
                <a:spcPct val="50000"/>
              </a:spcBef>
            </a:pPr>
            <a:r>
              <a:rPr lang="en-US" altLang="en-US" sz="1800" b="1" dirty="0">
                <a:solidFill>
                  <a:schemeClr val="tx2"/>
                </a:solidFill>
                <a:latin typeface="Courier New" panose="02070309020205020404" pitchFamily="49" charset="0"/>
              </a:rPr>
              <a:t>	push </a:t>
            </a:r>
            <a:r>
              <a:rPr lang="en-US" altLang="en-US" sz="1800" b="1" dirty="0" err="1">
                <a:solidFill>
                  <a:schemeClr val="tx2"/>
                </a:solidFill>
                <a:latin typeface="Courier New" panose="02070309020205020404" pitchFamily="49" charset="0"/>
              </a:rPr>
              <a:t>ecx</a:t>
            </a:r>
            <a:endParaRPr lang="en-US" altLang="en-US" sz="1800" b="1" dirty="0">
              <a:solidFill>
                <a:schemeClr val="tx2"/>
              </a:solidFill>
              <a:latin typeface="Courier New" panose="02070309020205020404" pitchFamily="49" charset="0"/>
            </a:endParaRPr>
          </a:p>
          <a:p>
            <a:pPr eaLnBrk="1" hangingPunct="1">
              <a:lnSpc>
                <a:spcPct val="50000"/>
              </a:lnSpc>
              <a:spcBef>
                <a:spcPct val="50000"/>
              </a:spcBef>
            </a:pPr>
            <a:r>
              <a:rPr lang="en-US" altLang="en-US" sz="1800" b="1" dirty="0">
                <a:latin typeface="Courier New" panose="02070309020205020404" pitchFamily="49" charset="0"/>
              </a:rPr>
              <a:t>	.</a:t>
            </a:r>
          </a:p>
          <a:p>
            <a:pPr eaLnBrk="1" hangingPunct="1">
              <a:lnSpc>
                <a:spcPct val="50000"/>
              </a:lnSpc>
              <a:spcBef>
                <a:spcPct val="50000"/>
              </a:spcBef>
            </a:pPr>
            <a:r>
              <a:rPr lang="en-US" altLang="en-US" sz="1800" b="1" dirty="0">
                <a:latin typeface="Courier New" panose="02070309020205020404" pitchFamily="49" charset="0"/>
              </a:rPr>
              <a:t>	.</a:t>
            </a:r>
          </a:p>
          <a:p>
            <a:pPr eaLnBrk="1" hangingPunct="1">
              <a:lnSpc>
                <a:spcPct val="50000"/>
              </a:lnSpc>
              <a:spcBef>
                <a:spcPct val="50000"/>
              </a:spcBef>
            </a:pPr>
            <a:r>
              <a:rPr lang="en-US" altLang="en-US" sz="1800" b="1" dirty="0">
                <a:solidFill>
                  <a:schemeClr val="tx2"/>
                </a:solidFill>
                <a:latin typeface="Courier New" panose="02070309020205020404" pitchFamily="49" charset="0"/>
              </a:rPr>
              <a:t>	pop </a:t>
            </a:r>
            <a:r>
              <a:rPr lang="en-US" altLang="en-US" sz="1800" b="1" dirty="0" err="1">
                <a:solidFill>
                  <a:schemeClr val="tx2"/>
                </a:solidFill>
                <a:latin typeface="Courier New" panose="02070309020205020404" pitchFamily="49" charset="0"/>
              </a:rPr>
              <a:t>ecx</a:t>
            </a:r>
            <a:endParaRPr lang="en-US" altLang="en-US" sz="1800" b="1" dirty="0">
              <a:solidFill>
                <a:schemeClr val="tx2"/>
              </a:solidFill>
              <a:latin typeface="Courier New" panose="02070309020205020404" pitchFamily="49" charset="0"/>
            </a:endParaRPr>
          </a:p>
          <a:p>
            <a:pPr eaLnBrk="1" hangingPunct="1">
              <a:lnSpc>
                <a:spcPct val="50000"/>
              </a:lnSpc>
              <a:spcBef>
                <a:spcPct val="50000"/>
              </a:spcBef>
            </a:pPr>
            <a:r>
              <a:rPr lang="en-US" altLang="en-US" sz="1800" b="1" dirty="0">
                <a:solidFill>
                  <a:schemeClr val="tx2"/>
                </a:solidFill>
                <a:latin typeface="Courier New" panose="02070309020205020404" pitchFamily="49" charset="0"/>
              </a:rPr>
              <a:t>	pop </a:t>
            </a:r>
            <a:r>
              <a:rPr lang="en-US" altLang="en-US" sz="1800" b="1" dirty="0" err="1">
                <a:solidFill>
                  <a:schemeClr val="tx2"/>
                </a:solidFill>
                <a:latin typeface="Courier New" panose="02070309020205020404" pitchFamily="49" charset="0"/>
              </a:rPr>
              <a:t>esi</a:t>
            </a:r>
            <a:endParaRPr lang="en-US" altLang="en-US" sz="1800" b="1" dirty="0">
              <a:solidFill>
                <a:schemeClr val="tx2"/>
              </a:solidFill>
              <a:latin typeface="Courier New" panose="02070309020205020404" pitchFamily="49" charset="0"/>
            </a:endParaRPr>
          </a:p>
          <a:p>
            <a:pPr eaLnBrk="1" hangingPunct="1">
              <a:lnSpc>
                <a:spcPct val="50000"/>
              </a:lnSpc>
              <a:spcBef>
                <a:spcPct val="50000"/>
              </a:spcBef>
            </a:pPr>
            <a:r>
              <a:rPr lang="en-US" altLang="en-US" sz="1800" b="1" dirty="0">
                <a:latin typeface="Courier New" panose="02070309020205020404" pitchFamily="49" charset="0"/>
              </a:rPr>
              <a:t>	ret</a:t>
            </a:r>
          </a:p>
          <a:p>
            <a:pPr eaLnBrk="1" hangingPunct="1">
              <a:lnSpc>
                <a:spcPct val="50000"/>
              </a:lnSpc>
              <a:spcBef>
                <a:spcPct val="50000"/>
              </a:spcBef>
            </a:pPr>
            <a:r>
              <a:rPr lang="en-US" altLang="en-US" sz="1800" b="1" dirty="0" err="1">
                <a:latin typeface="Courier New" panose="02070309020205020404" pitchFamily="49" charset="0"/>
              </a:rPr>
              <a:t>ArraySum</a:t>
            </a:r>
            <a:r>
              <a:rPr lang="en-US" altLang="en-US" sz="1800" b="1" dirty="0">
                <a:latin typeface="Courier New" panose="02070309020205020404" pitchFamily="49" charset="0"/>
              </a:rPr>
              <a:t> ENDP</a:t>
            </a:r>
          </a:p>
        </p:txBody>
      </p:sp>
      <p:sp>
        <p:nvSpPr>
          <p:cNvPr id="2" name="矩形 1"/>
          <p:cNvSpPr/>
          <p:nvPr/>
        </p:nvSpPr>
        <p:spPr bwMode="auto">
          <a:xfrm>
            <a:off x="838200" y="1524000"/>
            <a:ext cx="7467600" cy="1219200"/>
          </a:xfrm>
          <a:prstGeom prst="rect">
            <a:avLst/>
          </a:prstGeom>
          <a:noFill/>
          <a:ln w="28575">
            <a:solidFill>
              <a:schemeClr val="tx1"/>
            </a:solidFill>
          </a:ln>
          <a:effectLst/>
          <a:extLst/>
        </p:spPr>
        <p:txBody>
          <a:bodyPr vert="horz" wrap="square" lIns="91440" tIns="137160" rIns="91440" bIns="13716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100" b="0" i="0" u="none" strike="noStrike" cap="none" normalizeH="0" baseline="0" smtClean="0">
              <a:ln>
                <a:noFill/>
              </a:ln>
              <a:solidFill>
                <a:schemeClr val="tx1"/>
              </a:solidFill>
              <a:effectLst/>
              <a:latin typeface="Arial" charset="0"/>
            </a:endParaRPr>
          </a:p>
        </p:txBody>
      </p:sp>
      <p:sp>
        <p:nvSpPr>
          <p:cNvPr id="3" name="矩形 2"/>
          <p:cNvSpPr/>
          <p:nvPr/>
        </p:nvSpPr>
        <p:spPr bwMode="auto">
          <a:xfrm>
            <a:off x="813816" y="3160776"/>
            <a:ext cx="7620000" cy="2932176"/>
          </a:xfrm>
          <a:prstGeom prst="rect">
            <a:avLst/>
          </a:prstGeom>
          <a:noFill/>
          <a:ln w="28575">
            <a:solidFill>
              <a:schemeClr val="tx1"/>
            </a:solidFill>
          </a:ln>
          <a:effectLst/>
          <a:extLst/>
        </p:spPr>
        <p:txBody>
          <a:bodyPr vert="horz" wrap="square" lIns="91440" tIns="137160" rIns="91440" bIns="13716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100" b="0" i="0" u="none" strike="noStrike" cap="none" normalizeH="0" baseline="0" smtClean="0">
              <a:ln>
                <a:noFill/>
              </a:ln>
              <a:solidFill>
                <a:schemeClr val="tx1"/>
              </a:solidFill>
              <a:effectLst/>
              <a:latin typeface="Arial"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t>USES Example (1/4)</a:t>
            </a:r>
            <a:endParaRPr lang="zh-TW" altLang="en-US" dirty="0"/>
          </a:p>
        </p:txBody>
      </p:sp>
      <p:sp>
        <p:nvSpPr>
          <p:cNvPr id="4" name="Footer Placeholder 3"/>
          <p:cNvSpPr>
            <a:spLocks noGrp="1"/>
          </p:cNvSpPr>
          <p:nvPr>
            <p:ph type="ftr" sz="quarter" idx="10"/>
          </p:nvPr>
        </p:nvSpPr>
        <p:spPr/>
        <p:txBody>
          <a:bodyPr/>
          <a:lstStyle/>
          <a:p>
            <a:pPr>
              <a:defRPr/>
            </a:pPr>
            <a:r>
              <a:rPr lang="en-US" altLang="zh-TW" smtClean="0"/>
              <a:t>Irvine, Kip R. Assembly Language for Intel-Based Computers 5/e, 2007.</a:t>
            </a:r>
            <a:endParaRPr lang="en-US" altLang="zh-TW"/>
          </a:p>
        </p:txBody>
      </p:sp>
      <p:sp>
        <p:nvSpPr>
          <p:cNvPr id="5" name="Slide Number Placeholder 4"/>
          <p:cNvSpPr>
            <a:spLocks noGrp="1"/>
          </p:cNvSpPr>
          <p:nvPr>
            <p:ph type="sldNum" sz="quarter" idx="11"/>
          </p:nvPr>
        </p:nvSpPr>
        <p:spPr/>
        <p:txBody>
          <a:bodyPr/>
          <a:lstStyle/>
          <a:p>
            <a:pPr>
              <a:defRPr/>
            </a:pPr>
            <a:fld id="{5E278822-EF95-4D74-A1B3-6B525CCF0E11}" type="slidenum">
              <a:rPr lang="en-US" altLang="zh-TW" smtClean="0"/>
              <a:pPr>
                <a:defRPr/>
              </a:pPr>
              <a:t>36</a:t>
            </a:fld>
            <a:endParaRPr lang="en-US" altLang="zh-TW"/>
          </a:p>
        </p:txBody>
      </p:sp>
      <p:sp>
        <p:nvSpPr>
          <p:cNvPr id="7" name="TextBox 6"/>
          <p:cNvSpPr txBox="1"/>
          <p:nvPr/>
        </p:nvSpPr>
        <p:spPr>
          <a:xfrm>
            <a:off x="611560" y="980728"/>
            <a:ext cx="3687228" cy="3416320"/>
          </a:xfrm>
          <a:prstGeom prst="rect">
            <a:avLst/>
          </a:prstGeom>
          <a:noFill/>
          <a:ln>
            <a:solidFill>
              <a:schemeClr val="tx1"/>
            </a:solidFill>
          </a:ln>
        </p:spPr>
        <p:txBody>
          <a:bodyPr wrap="none" rtlCol="0">
            <a:spAutoFit/>
          </a:bodyPr>
          <a:lstStyle/>
          <a:p>
            <a:r>
              <a:rPr lang="en-US" altLang="zh-TW" sz="2400" b="1" dirty="0">
                <a:latin typeface="Courier New" panose="02070309020205020404" pitchFamily="49" charset="0"/>
                <a:cs typeface="Courier New" panose="02070309020205020404" pitchFamily="49" charset="0"/>
              </a:rPr>
              <a:t>main PROC</a:t>
            </a:r>
          </a:p>
          <a:p>
            <a:r>
              <a:rPr lang="en-US" altLang="zh-TW" sz="2400" b="1" dirty="0">
                <a:latin typeface="Courier New" panose="02070309020205020404" pitchFamily="49" charset="0"/>
                <a:cs typeface="Courier New" panose="02070309020205020404" pitchFamily="49" charset="0"/>
              </a:rPr>
              <a:t>    </a:t>
            </a:r>
            <a:r>
              <a:rPr lang="en-US" altLang="zh-TW" sz="2400" b="1" dirty="0">
                <a:solidFill>
                  <a:srgbClr val="FFC000"/>
                </a:solidFill>
                <a:latin typeface="Courier New" panose="02070309020205020404" pitchFamily="49" charset="0"/>
                <a:cs typeface="Courier New" panose="02070309020205020404" pitchFamily="49" charset="0"/>
              </a:rPr>
              <a:t>call </a:t>
            </a:r>
            <a:r>
              <a:rPr lang="en-US" altLang="zh-TW" sz="2400" b="1" dirty="0" err="1" smtClean="0">
                <a:solidFill>
                  <a:srgbClr val="FFC000"/>
                </a:solidFill>
                <a:latin typeface="Courier New" panose="02070309020205020404" pitchFamily="49" charset="0"/>
                <a:cs typeface="Courier New" panose="02070309020205020404" pitchFamily="49" charset="0"/>
              </a:rPr>
              <a:t>MySub</a:t>
            </a:r>
            <a:endParaRPr lang="en-US" altLang="zh-TW" sz="2400" b="1" dirty="0" smtClean="0">
              <a:solidFill>
                <a:srgbClr val="FFC000"/>
              </a:solidFill>
              <a:latin typeface="Courier New" panose="02070309020205020404" pitchFamily="49" charset="0"/>
              <a:cs typeface="Courier New" panose="02070309020205020404" pitchFamily="49" charset="0"/>
            </a:endParaRPr>
          </a:p>
          <a:p>
            <a:r>
              <a:rPr lang="en-US" altLang="zh-TW" sz="2400" b="1" dirty="0" smtClean="0">
                <a:latin typeface="Courier New" panose="02070309020205020404" pitchFamily="49" charset="0"/>
                <a:cs typeface="Courier New" panose="02070309020205020404" pitchFamily="49" charset="0"/>
              </a:rPr>
              <a:t>    exit</a:t>
            </a:r>
            <a:endParaRPr lang="en-US" altLang="zh-TW" sz="2400" b="1" dirty="0">
              <a:latin typeface="Courier New" panose="02070309020205020404" pitchFamily="49" charset="0"/>
              <a:cs typeface="Courier New" panose="02070309020205020404" pitchFamily="49" charset="0"/>
            </a:endParaRPr>
          </a:p>
          <a:p>
            <a:r>
              <a:rPr lang="en-US" altLang="zh-TW" sz="2400" b="1" dirty="0" smtClean="0">
                <a:latin typeface="Courier New" panose="02070309020205020404" pitchFamily="49" charset="0"/>
                <a:cs typeface="Courier New" panose="02070309020205020404" pitchFamily="49" charset="0"/>
              </a:rPr>
              <a:t>main </a:t>
            </a:r>
            <a:r>
              <a:rPr lang="en-US" altLang="zh-TW" sz="2400" b="1" dirty="0">
                <a:latin typeface="Courier New" panose="02070309020205020404" pitchFamily="49" charset="0"/>
                <a:cs typeface="Courier New" panose="02070309020205020404" pitchFamily="49" charset="0"/>
              </a:rPr>
              <a:t>ENDP</a:t>
            </a:r>
          </a:p>
          <a:p>
            <a:endParaRPr lang="en-US" altLang="zh-TW" sz="2400" b="1" dirty="0">
              <a:latin typeface="Courier New" panose="02070309020205020404" pitchFamily="49" charset="0"/>
              <a:cs typeface="Courier New" panose="02070309020205020404" pitchFamily="49" charset="0"/>
            </a:endParaRPr>
          </a:p>
          <a:p>
            <a:r>
              <a:rPr lang="en-US" altLang="zh-TW" sz="2400" b="1" dirty="0" err="1">
                <a:latin typeface="Courier New" panose="02070309020205020404" pitchFamily="49" charset="0"/>
                <a:cs typeface="Courier New" panose="02070309020205020404" pitchFamily="49" charset="0"/>
              </a:rPr>
              <a:t>MySub</a:t>
            </a:r>
            <a:r>
              <a:rPr lang="en-US" altLang="zh-TW" sz="2400" b="1" dirty="0">
                <a:latin typeface="Courier New" panose="02070309020205020404" pitchFamily="49" charset="0"/>
                <a:cs typeface="Courier New" panose="02070309020205020404" pitchFamily="49" charset="0"/>
              </a:rPr>
              <a:t> </a:t>
            </a:r>
            <a:r>
              <a:rPr lang="en-US" altLang="zh-TW" sz="2400" b="1" dirty="0" smtClean="0">
                <a:latin typeface="Courier New" panose="02070309020205020404" pitchFamily="49" charset="0"/>
                <a:cs typeface="Courier New" panose="02070309020205020404" pitchFamily="49" charset="0"/>
              </a:rPr>
              <a:t>PROC </a:t>
            </a:r>
            <a:r>
              <a:rPr lang="en-US" altLang="zh-TW" sz="2400" b="1" dirty="0" smtClean="0">
                <a:solidFill>
                  <a:schemeClr val="tx2">
                    <a:lumMod val="60000"/>
                    <a:lumOff val="40000"/>
                  </a:schemeClr>
                </a:solidFill>
                <a:latin typeface="Courier New" panose="02070309020205020404" pitchFamily="49" charset="0"/>
                <a:cs typeface="Courier New" panose="02070309020205020404" pitchFamily="49" charset="0"/>
              </a:rPr>
              <a:t>USES </a:t>
            </a:r>
            <a:r>
              <a:rPr lang="en-US" altLang="zh-TW" sz="2400" b="1" dirty="0" err="1" smtClean="0">
                <a:solidFill>
                  <a:schemeClr val="tx2">
                    <a:lumMod val="60000"/>
                    <a:lumOff val="40000"/>
                  </a:schemeClr>
                </a:solidFill>
                <a:latin typeface="Courier New" panose="02070309020205020404" pitchFamily="49" charset="0"/>
                <a:cs typeface="Courier New" panose="02070309020205020404" pitchFamily="49" charset="0"/>
              </a:rPr>
              <a:t>eax</a:t>
            </a:r>
            <a:endParaRPr lang="en-US" altLang="zh-TW" sz="2400" b="1" dirty="0">
              <a:solidFill>
                <a:schemeClr val="tx2">
                  <a:lumMod val="60000"/>
                  <a:lumOff val="40000"/>
                </a:schemeClr>
              </a:solidFill>
              <a:latin typeface="Courier New" panose="02070309020205020404" pitchFamily="49" charset="0"/>
              <a:cs typeface="Courier New" panose="02070309020205020404" pitchFamily="49" charset="0"/>
            </a:endParaRPr>
          </a:p>
          <a:p>
            <a:r>
              <a:rPr lang="en-US" altLang="zh-TW" sz="2400" b="1" dirty="0">
                <a:latin typeface="Courier New" panose="02070309020205020404" pitchFamily="49" charset="0"/>
                <a:cs typeface="Courier New" panose="02070309020205020404" pitchFamily="49" charset="0"/>
              </a:rPr>
              <a:t>    </a:t>
            </a:r>
            <a:r>
              <a:rPr lang="en-US" altLang="zh-TW" sz="2400" b="1" dirty="0" err="1">
                <a:latin typeface="Courier New" panose="02070309020205020404" pitchFamily="49" charset="0"/>
                <a:cs typeface="Courier New" panose="02070309020205020404" pitchFamily="49" charset="0"/>
              </a:rPr>
              <a:t>mov</a:t>
            </a:r>
            <a:r>
              <a:rPr lang="en-US" altLang="zh-TW" sz="2400" b="1" dirty="0">
                <a:latin typeface="Courier New" panose="02070309020205020404" pitchFamily="49" charset="0"/>
                <a:cs typeface="Courier New" panose="02070309020205020404" pitchFamily="49" charset="0"/>
              </a:rPr>
              <a:t> </a:t>
            </a:r>
            <a:r>
              <a:rPr lang="en-US" altLang="zh-TW" sz="2400" b="1" dirty="0" err="1" smtClean="0">
                <a:latin typeface="Courier New" panose="02070309020205020404" pitchFamily="49" charset="0"/>
                <a:cs typeface="Courier New" panose="02070309020205020404" pitchFamily="49" charset="0"/>
              </a:rPr>
              <a:t>eax</a:t>
            </a:r>
            <a:r>
              <a:rPr lang="en-US" altLang="zh-TW" sz="2400" b="1" dirty="0" smtClean="0">
                <a:latin typeface="Courier New" panose="02070309020205020404" pitchFamily="49" charset="0"/>
                <a:cs typeface="Courier New" panose="02070309020205020404" pitchFamily="49" charset="0"/>
              </a:rPr>
              <a:t>, </a:t>
            </a:r>
            <a:r>
              <a:rPr lang="en-US" altLang="zh-TW" sz="2400" b="1" dirty="0" err="1" smtClean="0">
                <a:latin typeface="Courier New" panose="02070309020205020404" pitchFamily="49" charset="0"/>
                <a:cs typeface="Courier New" panose="02070309020205020404" pitchFamily="49" charset="0"/>
              </a:rPr>
              <a:t>edx</a:t>
            </a:r>
            <a:endParaRPr lang="en-US" altLang="zh-TW" sz="2400" b="1" dirty="0">
              <a:latin typeface="Courier New" panose="02070309020205020404" pitchFamily="49" charset="0"/>
              <a:cs typeface="Courier New" panose="02070309020205020404" pitchFamily="49" charset="0"/>
            </a:endParaRPr>
          </a:p>
          <a:p>
            <a:r>
              <a:rPr lang="en-US" altLang="zh-TW" sz="2400" b="1" dirty="0">
                <a:latin typeface="Courier New" panose="02070309020205020404" pitchFamily="49" charset="0"/>
                <a:cs typeface="Courier New" panose="02070309020205020404" pitchFamily="49" charset="0"/>
              </a:rPr>
              <a:t>    </a:t>
            </a:r>
            <a:r>
              <a:rPr lang="en-US" altLang="zh-TW" sz="2400" b="1" dirty="0" smtClean="0">
                <a:latin typeface="Courier New" panose="02070309020205020404" pitchFamily="49" charset="0"/>
                <a:cs typeface="Courier New" panose="02070309020205020404" pitchFamily="49" charset="0"/>
              </a:rPr>
              <a:t>ret</a:t>
            </a:r>
          </a:p>
          <a:p>
            <a:r>
              <a:rPr lang="en-US" altLang="zh-TW" sz="2400" b="1" dirty="0" err="1" smtClean="0">
                <a:latin typeface="Courier New" panose="02070309020205020404" pitchFamily="49" charset="0"/>
                <a:cs typeface="Courier New" panose="02070309020205020404" pitchFamily="49" charset="0"/>
              </a:rPr>
              <a:t>MySub</a:t>
            </a:r>
            <a:r>
              <a:rPr lang="en-US" altLang="zh-TW" sz="2400" b="1" dirty="0" smtClean="0">
                <a:latin typeface="Courier New" panose="02070309020205020404" pitchFamily="49" charset="0"/>
                <a:cs typeface="Courier New" panose="02070309020205020404" pitchFamily="49" charset="0"/>
              </a:rPr>
              <a:t> ENDP</a:t>
            </a:r>
            <a:endParaRPr lang="en-US" altLang="zh-TW" sz="2400" b="1" dirty="0">
              <a:latin typeface="Courier New" panose="02070309020205020404" pitchFamily="49" charset="0"/>
              <a:cs typeface="Courier New" panose="02070309020205020404" pitchFamily="49" charset="0"/>
            </a:endParaRPr>
          </a:p>
        </p:txBody>
      </p:sp>
      <p:sp>
        <p:nvSpPr>
          <p:cNvPr id="8" name="TextBox 7"/>
          <p:cNvSpPr txBox="1"/>
          <p:nvPr/>
        </p:nvSpPr>
        <p:spPr>
          <a:xfrm>
            <a:off x="4768533" y="980728"/>
            <a:ext cx="3691899" cy="3416320"/>
          </a:xfrm>
          <a:prstGeom prst="rect">
            <a:avLst/>
          </a:prstGeom>
          <a:noFill/>
          <a:ln>
            <a:solidFill>
              <a:schemeClr val="tx1"/>
            </a:solidFill>
          </a:ln>
        </p:spPr>
        <p:txBody>
          <a:bodyPr wrap="square" rtlCol="0">
            <a:spAutoFit/>
          </a:bodyPr>
          <a:lstStyle/>
          <a:p>
            <a:r>
              <a:rPr lang="en-US" altLang="zh-TW" sz="2400" b="1" dirty="0">
                <a:latin typeface="Courier New" panose="02070309020205020404" pitchFamily="49" charset="0"/>
                <a:cs typeface="Courier New" panose="02070309020205020404" pitchFamily="49" charset="0"/>
              </a:rPr>
              <a:t>main PROC</a:t>
            </a:r>
          </a:p>
          <a:p>
            <a:r>
              <a:rPr lang="en-US" altLang="zh-TW" sz="2400" b="1" dirty="0">
                <a:solidFill>
                  <a:srgbClr val="FFC000"/>
                </a:solidFill>
                <a:latin typeface="Courier New" panose="02070309020205020404" pitchFamily="49" charset="0"/>
                <a:cs typeface="Courier New" panose="02070309020205020404" pitchFamily="49" charset="0"/>
              </a:rPr>
              <a:t>    call </a:t>
            </a:r>
            <a:r>
              <a:rPr lang="en-US" altLang="zh-TW" sz="2400" b="1" dirty="0" err="1" smtClean="0">
                <a:solidFill>
                  <a:srgbClr val="FFC000"/>
                </a:solidFill>
                <a:latin typeface="Courier New" panose="02070309020205020404" pitchFamily="49" charset="0"/>
                <a:cs typeface="Courier New" panose="02070309020205020404" pitchFamily="49" charset="0"/>
              </a:rPr>
              <a:t>MySub</a:t>
            </a:r>
            <a:endParaRPr lang="en-US" altLang="zh-TW" sz="2400" b="1" dirty="0" smtClean="0">
              <a:solidFill>
                <a:srgbClr val="FFC000"/>
              </a:solidFill>
              <a:latin typeface="Courier New" panose="02070309020205020404" pitchFamily="49" charset="0"/>
              <a:cs typeface="Courier New" panose="02070309020205020404" pitchFamily="49" charset="0"/>
            </a:endParaRPr>
          </a:p>
          <a:p>
            <a:r>
              <a:rPr lang="en-US" altLang="zh-TW" sz="2400" b="1" dirty="0">
                <a:latin typeface="Courier New" panose="02070309020205020404" pitchFamily="49" charset="0"/>
                <a:cs typeface="Courier New" panose="02070309020205020404" pitchFamily="49" charset="0"/>
              </a:rPr>
              <a:t> </a:t>
            </a:r>
            <a:r>
              <a:rPr lang="en-US" altLang="zh-TW" sz="2400" b="1" dirty="0" smtClean="0">
                <a:latin typeface="Courier New" panose="02070309020205020404" pitchFamily="49" charset="0"/>
                <a:cs typeface="Courier New" panose="02070309020205020404" pitchFamily="49" charset="0"/>
              </a:rPr>
              <a:t>   exit</a:t>
            </a:r>
            <a:endParaRPr lang="en-US" altLang="zh-TW" sz="2400" b="1" dirty="0">
              <a:latin typeface="Courier New" panose="02070309020205020404" pitchFamily="49" charset="0"/>
              <a:cs typeface="Courier New" panose="02070309020205020404" pitchFamily="49" charset="0"/>
            </a:endParaRPr>
          </a:p>
          <a:p>
            <a:r>
              <a:rPr lang="en-US" altLang="zh-TW" sz="2400" b="1" dirty="0" smtClean="0">
                <a:latin typeface="Courier New" panose="02070309020205020404" pitchFamily="49" charset="0"/>
                <a:cs typeface="Courier New" panose="02070309020205020404" pitchFamily="49" charset="0"/>
              </a:rPr>
              <a:t>main </a:t>
            </a:r>
            <a:r>
              <a:rPr lang="en-US" altLang="zh-TW" sz="2400" b="1" dirty="0">
                <a:latin typeface="Courier New" panose="02070309020205020404" pitchFamily="49" charset="0"/>
                <a:cs typeface="Courier New" panose="02070309020205020404" pitchFamily="49" charset="0"/>
              </a:rPr>
              <a:t>ENDP</a:t>
            </a:r>
          </a:p>
          <a:p>
            <a:endParaRPr lang="en-US" altLang="zh-TW" sz="2400" b="1" dirty="0">
              <a:latin typeface="Courier New" panose="02070309020205020404" pitchFamily="49" charset="0"/>
              <a:cs typeface="Courier New" panose="02070309020205020404" pitchFamily="49" charset="0"/>
            </a:endParaRPr>
          </a:p>
          <a:p>
            <a:r>
              <a:rPr lang="en-US" altLang="zh-TW" sz="2400" b="1" dirty="0" err="1">
                <a:latin typeface="Courier New" panose="02070309020205020404" pitchFamily="49" charset="0"/>
                <a:cs typeface="Courier New" panose="02070309020205020404" pitchFamily="49" charset="0"/>
              </a:rPr>
              <a:t>MySub</a:t>
            </a:r>
            <a:r>
              <a:rPr lang="en-US" altLang="zh-TW" sz="2400" b="1" dirty="0">
                <a:latin typeface="Courier New" panose="02070309020205020404" pitchFamily="49" charset="0"/>
                <a:cs typeface="Courier New" panose="02070309020205020404" pitchFamily="49" charset="0"/>
              </a:rPr>
              <a:t> </a:t>
            </a:r>
            <a:r>
              <a:rPr lang="en-US" altLang="zh-TW" sz="2400" b="1" dirty="0" smtClean="0">
                <a:latin typeface="Courier New" panose="02070309020205020404" pitchFamily="49" charset="0"/>
                <a:cs typeface="Courier New" panose="02070309020205020404" pitchFamily="49" charset="0"/>
              </a:rPr>
              <a:t>PROC</a:t>
            </a:r>
          </a:p>
          <a:p>
            <a:r>
              <a:rPr lang="en-US" altLang="zh-TW" sz="2400" b="1" dirty="0" smtClean="0">
                <a:latin typeface="Courier New" panose="02070309020205020404" pitchFamily="49" charset="0"/>
                <a:cs typeface="Courier New" panose="02070309020205020404" pitchFamily="49" charset="0"/>
              </a:rPr>
              <a:t>    </a:t>
            </a:r>
            <a:r>
              <a:rPr lang="en-US" altLang="zh-TW" sz="2400" b="1" dirty="0" err="1" smtClean="0">
                <a:latin typeface="Courier New" panose="02070309020205020404" pitchFamily="49" charset="0"/>
                <a:cs typeface="Courier New" panose="02070309020205020404" pitchFamily="49" charset="0"/>
              </a:rPr>
              <a:t>mov</a:t>
            </a:r>
            <a:r>
              <a:rPr lang="en-US" altLang="zh-TW" sz="2400" b="1" dirty="0" smtClean="0">
                <a:latin typeface="Courier New" panose="02070309020205020404" pitchFamily="49" charset="0"/>
                <a:cs typeface="Courier New" panose="02070309020205020404" pitchFamily="49" charset="0"/>
              </a:rPr>
              <a:t> </a:t>
            </a:r>
            <a:r>
              <a:rPr lang="en-US" altLang="zh-TW" sz="2400" b="1" dirty="0" err="1" smtClean="0">
                <a:latin typeface="Courier New" panose="02070309020205020404" pitchFamily="49" charset="0"/>
                <a:cs typeface="Courier New" panose="02070309020205020404" pitchFamily="49" charset="0"/>
              </a:rPr>
              <a:t>eax</a:t>
            </a:r>
            <a:r>
              <a:rPr lang="en-US" altLang="zh-TW" sz="2400" b="1" dirty="0" smtClean="0">
                <a:latin typeface="Courier New" panose="02070309020205020404" pitchFamily="49" charset="0"/>
                <a:cs typeface="Courier New" panose="02070309020205020404" pitchFamily="49" charset="0"/>
              </a:rPr>
              <a:t>, </a:t>
            </a:r>
            <a:r>
              <a:rPr lang="en-US" altLang="zh-TW" sz="2400" b="1" dirty="0" err="1" smtClean="0">
                <a:latin typeface="Courier New" panose="02070309020205020404" pitchFamily="49" charset="0"/>
                <a:cs typeface="Courier New" panose="02070309020205020404" pitchFamily="49" charset="0"/>
              </a:rPr>
              <a:t>edx</a:t>
            </a:r>
            <a:endParaRPr lang="en-US" altLang="zh-TW" sz="2400" b="1" dirty="0">
              <a:latin typeface="Courier New" panose="02070309020205020404" pitchFamily="49" charset="0"/>
              <a:cs typeface="Courier New" panose="02070309020205020404" pitchFamily="49" charset="0"/>
            </a:endParaRPr>
          </a:p>
          <a:p>
            <a:r>
              <a:rPr lang="en-US" altLang="zh-TW" sz="2400" b="1" dirty="0">
                <a:latin typeface="Courier New" panose="02070309020205020404" pitchFamily="49" charset="0"/>
                <a:cs typeface="Courier New" panose="02070309020205020404" pitchFamily="49" charset="0"/>
              </a:rPr>
              <a:t>    </a:t>
            </a:r>
            <a:r>
              <a:rPr lang="en-US" altLang="zh-TW" sz="2400" b="1" dirty="0" smtClean="0">
                <a:latin typeface="Courier New" panose="02070309020205020404" pitchFamily="49" charset="0"/>
                <a:cs typeface="Courier New" panose="02070309020205020404" pitchFamily="49" charset="0"/>
              </a:rPr>
              <a:t>ret</a:t>
            </a:r>
          </a:p>
          <a:p>
            <a:r>
              <a:rPr lang="en-US" altLang="zh-TW" sz="2400" b="1" dirty="0" err="1" smtClean="0">
                <a:latin typeface="Courier New" panose="02070309020205020404" pitchFamily="49" charset="0"/>
                <a:cs typeface="Courier New" panose="02070309020205020404" pitchFamily="49" charset="0"/>
              </a:rPr>
              <a:t>MySub</a:t>
            </a:r>
            <a:r>
              <a:rPr lang="en-US" altLang="zh-TW" sz="2400" b="1" dirty="0" smtClean="0">
                <a:latin typeface="Courier New" panose="02070309020205020404" pitchFamily="49" charset="0"/>
                <a:cs typeface="Courier New" panose="02070309020205020404" pitchFamily="49" charset="0"/>
              </a:rPr>
              <a:t> </a:t>
            </a:r>
            <a:r>
              <a:rPr lang="en-US" altLang="zh-TW" sz="2400" b="1" dirty="0">
                <a:latin typeface="Courier New" panose="02070309020205020404" pitchFamily="49" charset="0"/>
                <a:cs typeface="Courier New" panose="02070309020205020404" pitchFamily="49" charset="0"/>
              </a:rPr>
              <a:t>ENDP</a:t>
            </a:r>
          </a:p>
        </p:txBody>
      </p:sp>
      <p:sp>
        <p:nvSpPr>
          <p:cNvPr id="9" name="TextBox 8"/>
          <p:cNvSpPr txBox="1"/>
          <p:nvPr/>
        </p:nvSpPr>
        <p:spPr>
          <a:xfrm>
            <a:off x="467544" y="4669686"/>
            <a:ext cx="5154809" cy="415498"/>
          </a:xfrm>
          <a:prstGeom prst="rect">
            <a:avLst/>
          </a:prstGeom>
          <a:noFill/>
        </p:spPr>
        <p:txBody>
          <a:bodyPr wrap="none" rtlCol="0">
            <a:spAutoFit/>
          </a:bodyPr>
          <a:lstStyle/>
          <a:p>
            <a:r>
              <a:rPr lang="en-US" altLang="zh-TW" dirty="0" smtClean="0"/>
              <a:t>Values of registers before calling </a:t>
            </a:r>
            <a:r>
              <a:rPr lang="en-US" altLang="zh-TW" dirty="0" err="1" smtClean="0"/>
              <a:t>MySub</a:t>
            </a:r>
            <a:r>
              <a:rPr lang="en-US" altLang="zh-TW" dirty="0" smtClean="0"/>
              <a:t>:</a:t>
            </a:r>
            <a:endParaRPr lang="zh-TW" altLang="en-US" dirty="0"/>
          </a:p>
        </p:txBody>
      </p:sp>
      <p:graphicFrame>
        <p:nvGraphicFramePr>
          <p:cNvPr id="10" name="Table 9"/>
          <p:cNvGraphicFramePr>
            <a:graphicFrameLocks noGrp="1"/>
          </p:cNvGraphicFramePr>
          <p:nvPr>
            <p:extLst/>
          </p:nvPr>
        </p:nvGraphicFramePr>
        <p:xfrm>
          <a:off x="467544" y="5156800"/>
          <a:ext cx="8352928" cy="792480"/>
        </p:xfrm>
        <a:graphic>
          <a:graphicData uri="http://schemas.openxmlformats.org/drawingml/2006/table">
            <a:tbl>
              <a:tblPr>
                <a:tableStyleId>{5C22544A-7EE6-4342-B048-85BDC9FD1C3A}</a:tableStyleId>
              </a:tblPr>
              <a:tblGrid>
                <a:gridCol w="720080">
                  <a:extLst>
                    <a:ext uri="{9D8B030D-6E8A-4147-A177-3AD203B41FA5}">
                      <a16:colId xmlns:a16="http://schemas.microsoft.com/office/drawing/2014/main" val="20000"/>
                    </a:ext>
                  </a:extLst>
                </a:gridCol>
                <a:gridCol w="1368152">
                  <a:extLst>
                    <a:ext uri="{9D8B030D-6E8A-4147-A177-3AD203B41FA5}">
                      <a16:colId xmlns:a16="http://schemas.microsoft.com/office/drawing/2014/main" val="20001"/>
                    </a:ext>
                  </a:extLst>
                </a:gridCol>
                <a:gridCol w="720080">
                  <a:extLst>
                    <a:ext uri="{9D8B030D-6E8A-4147-A177-3AD203B41FA5}">
                      <a16:colId xmlns:a16="http://schemas.microsoft.com/office/drawing/2014/main" val="20002"/>
                    </a:ext>
                  </a:extLst>
                </a:gridCol>
                <a:gridCol w="1368152">
                  <a:extLst>
                    <a:ext uri="{9D8B030D-6E8A-4147-A177-3AD203B41FA5}">
                      <a16:colId xmlns:a16="http://schemas.microsoft.com/office/drawing/2014/main" val="20003"/>
                    </a:ext>
                  </a:extLst>
                </a:gridCol>
                <a:gridCol w="720080">
                  <a:extLst>
                    <a:ext uri="{9D8B030D-6E8A-4147-A177-3AD203B41FA5}">
                      <a16:colId xmlns:a16="http://schemas.microsoft.com/office/drawing/2014/main" val="20004"/>
                    </a:ext>
                  </a:extLst>
                </a:gridCol>
                <a:gridCol w="1368152">
                  <a:extLst>
                    <a:ext uri="{9D8B030D-6E8A-4147-A177-3AD203B41FA5}">
                      <a16:colId xmlns:a16="http://schemas.microsoft.com/office/drawing/2014/main" val="20005"/>
                    </a:ext>
                  </a:extLst>
                </a:gridCol>
                <a:gridCol w="720080">
                  <a:extLst>
                    <a:ext uri="{9D8B030D-6E8A-4147-A177-3AD203B41FA5}">
                      <a16:colId xmlns:a16="http://schemas.microsoft.com/office/drawing/2014/main" val="20006"/>
                    </a:ext>
                  </a:extLst>
                </a:gridCol>
                <a:gridCol w="1368152">
                  <a:extLst>
                    <a:ext uri="{9D8B030D-6E8A-4147-A177-3AD203B41FA5}">
                      <a16:colId xmlns:a16="http://schemas.microsoft.com/office/drawing/2014/main" val="20007"/>
                    </a:ext>
                  </a:extLst>
                </a:gridCol>
              </a:tblGrid>
              <a:tr h="370840">
                <a:tc>
                  <a:txBody>
                    <a:bodyPr/>
                    <a:lstStyle/>
                    <a:p>
                      <a:pPr algn="ctr"/>
                      <a:r>
                        <a:rPr lang="en-US" altLang="zh-TW" sz="2000" dirty="0" smtClean="0">
                          <a:solidFill>
                            <a:schemeClr val="tx1"/>
                          </a:solidFill>
                          <a:latin typeface="Consolas" panose="020B0609020204030204" pitchFamily="49" charset="0"/>
                          <a:cs typeface="Consolas" panose="020B0609020204030204" pitchFamily="49" charset="0"/>
                        </a:rPr>
                        <a:t>EAX</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2000" dirty="0" smtClean="0">
                          <a:solidFill>
                            <a:schemeClr val="tx1"/>
                          </a:solidFill>
                          <a:latin typeface="Consolas" panose="020B0609020204030204" pitchFamily="49" charset="0"/>
                          <a:cs typeface="Consolas" panose="020B0609020204030204" pitchFamily="49" charset="0"/>
                        </a:rPr>
                        <a:t>0000000A</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altLang="zh-TW" sz="2000" dirty="0" smtClean="0">
                          <a:solidFill>
                            <a:schemeClr val="tx1"/>
                          </a:solidFill>
                          <a:latin typeface="Consolas" panose="020B0609020204030204" pitchFamily="49" charset="0"/>
                          <a:cs typeface="Consolas" panose="020B0609020204030204" pitchFamily="49" charset="0"/>
                        </a:rPr>
                        <a:t>EBX</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2000" dirty="0" smtClean="0">
                          <a:solidFill>
                            <a:schemeClr val="tx1"/>
                          </a:solidFill>
                          <a:latin typeface="Consolas" panose="020B0609020204030204" pitchFamily="49" charset="0"/>
                          <a:cs typeface="Consolas" panose="020B0609020204030204" pitchFamily="49" charset="0"/>
                        </a:rPr>
                        <a:t>7EF00000</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altLang="zh-TW" sz="2000" dirty="0" smtClean="0">
                          <a:solidFill>
                            <a:schemeClr val="tx1"/>
                          </a:solidFill>
                          <a:latin typeface="Consolas" panose="020B0609020204030204" pitchFamily="49" charset="0"/>
                          <a:cs typeface="Consolas" panose="020B0609020204030204" pitchFamily="49" charset="0"/>
                        </a:rPr>
                        <a:t>ECX</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2000" dirty="0" smtClean="0">
                          <a:solidFill>
                            <a:schemeClr val="tx1"/>
                          </a:solidFill>
                          <a:latin typeface="Consolas" panose="020B0609020204030204" pitchFamily="49" charset="0"/>
                          <a:cs typeface="Consolas" panose="020B0609020204030204" pitchFamily="49" charset="0"/>
                        </a:rPr>
                        <a:t>00000000</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altLang="zh-TW" sz="2000" dirty="0" smtClean="0">
                          <a:solidFill>
                            <a:schemeClr val="tx1"/>
                          </a:solidFill>
                          <a:latin typeface="Consolas" panose="020B0609020204030204" pitchFamily="49" charset="0"/>
                          <a:cs typeface="Consolas" panose="020B0609020204030204" pitchFamily="49" charset="0"/>
                        </a:rPr>
                        <a:t>EDX</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2000" dirty="0" smtClean="0">
                          <a:solidFill>
                            <a:schemeClr val="tx1"/>
                          </a:solidFill>
                          <a:latin typeface="Consolas" panose="020B0609020204030204" pitchFamily="49" charset="0"/>
                          <a:cs typeface="Consolas" panose="020B0609020204030204" pitchFamily="49" charset="0"/>
                        </a:rPr>
                        <a:t>00401065</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pPr algn="ctr"/>
                      <a:r>
                        <a:rPr lang="en-US" altLang="zh-TW" sz="2000" dirty="0" smtClean="0">
                          <a:solidFill>
                            <a:schemeClr val="tx1"/>
                          </a:solidFill>
                          <a:latin typeface="Consolas" panose="020B0609020204030204" pitchFamily="49" charset="0"/>
                          <a:cs typeface="Consolas" panose="020B0609020204030204" pitchFamily="49" charset="0"/>
                        </a:rPr>
                        <a:t>ESI</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2000" dirty="0" smtClean="0">
                          <a:solidFill>
                            <a:schemeClr val="tx1"/>
                          </a:solidFill>
                          <a:latin typeface="Consolas" panose="020B0609020204030204" pitchFamily="49" charset="0"/>
                          <a:cs typeface="Consolas" panose="020B0609020204030204" pitchFamily="49" charset="0"/>
                        </a:rPr>
                        <a:t>00000000</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altLang="zh-TW" sz="2000" dirty="0" smtClean="0">
                          <a:solidFill>
                            <a:schemeClr val="tx1"/>
                          </a:solidFill>
                          <a:latin typeface="Consolas" panose="020B0609020204030204" pitchFamily="49" charset="0"/>
                          <a:cs typeface="Consolas" panose="020B0609020204030204" pitchFamily="49" charset="0"/>
                        </a:rPr>
                        <a:t>EDI</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2000" dirty="0" smtClean="0">
                          <a:solidFill>
                            <a:schemeClr val="tx1"/>
                          </a:solidFill>
                          <a:latin typeface="Consolas" panose="020B0609020204030204" pitchFamily="49" charset="0"/>
                          <a:cs typeface="Consolas" panose="020B0609020204030204" pitchFamily="49" charset="0"/>
                        </a:rPr>
                        <a:t>00000000</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altLang="zh-TW" sz="2000" dirty="0" smtClean="0">
                          <a:solidFill>
                            <a:schemeClr val="tx1"/>
                          </a:solidFill>
                          <a:latin typeface="Consolas" panose="020B0609020204030204" pitchFamily="49" charset="0"/>
                          <a:cs typeface="Consolas" panose="020B0609020204030204" pitchFamily="49" charset="0"/>
                        </a:rPr>
                        <a:t>EBP</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2000" dirty="0" smtClean="0">
                          <a:solidFill>
                            <a:schemeClr val="tx1"/>
                          </a:solidFill>
                          <a:latin typeface="Consolas" panose="020B0609020204030204" pitchFamily="49" charset="0"/>
                          <a:cs typeface="Consolas" panose="020B0609020204030204" pitchFamily="49" charset="0"/>
                        </a:rPr>
                        <a:t>0018FF94</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altLang="zh-TW" sz="2000" dirty="0" smtClean="0">
                          <a:solidFill>
                            <a:schemeClr val="tx1"/>
                          </a:solidFill>
                          <a:latin typeface="Consolas" panose="020B0609020204030204" pitchFamily="49" charset="0"/>
                          <a:cs typeface="Consolas" panose="020B0609020204030204" pitchFamily="49" charset="0"/>
                        </a:rPr>
                        <a:t>ESP</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2000" dirty="0" smtClean="0">
                          <a:solidFill>
                            <a:schemeClr val="tx1"/>
                          </a:solidFill>
                          <a:latin typeface="Consolas" panose="020B0609020204030204" pitchFamily="49" charset="0"/>
                          <a:cs typeface="Consolas" panose="020B0609020204030204" pitchFamily="49" charset="0"/>
                        </a:rPr>
                        <a:t>0018FF8C</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cxnSp>
        <p:nvCxnSpPr>
          <p:cNvPr id="6" name="Straight Connector 5"/>
          <p:cNvCxnSpPr/>
          <p:nvPr/>
        </p:nvCxnSpPr>
        <p:spPr bwMode="auto">
          <a:xfrm>
            <a:off x="4562475" y="908720"/>
            <a:ext cx="0" cy="3688958"/>
          </a:xfrm>
          <a:prstGeom prst="line">
            <a:avLst/>
          </a:prstGeom>
          <a:ln w="57150">
            <a:solidFill>
              <a:srgbClr val="FFC000"/>
            </a:solidFill>
            <a:prstDash val="solid"/>
            <a:headEnd type="none" w="med" len="med"/>
            <a:tailEnd type="none" w="med" len="med"/>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301195109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t>USES Example (2/4)</a:t>
            </a:r>
            <a:endParaRPr lang="zh-TW" altLang="en-US" dirty="0"/>
          </a:p>
        </p:txBody>
      </p:sp>
      <p:sp>
        <p:nvSpPr>
          <p:cNvPr id="4" name="Footer Placeholder 3"/>
          <p:cNvSpPr>
            <a:spLocks noGrp="1"/>
          </p:cNvSpPr>
          <p:nvPr>
            <p:ph type="ftr" sz="quarter" idx="10"/>
          </p:nvPr>
        </p:nvSpPr>
        <p:spPr/>
        <p:txBody>
          <a:bodyPr/>
          <a:lstStyle/>
          <a:p>
            <a:pPr>
              <a:defRPr/>
            </a:pPr>
            <a:r>
              <a:rPr lang="en-US" altLang="zh-TW" smtClean="0"/>
              <a:t>Irvine, Kip R. Assembly Language for Intel-Based Computers 5/e, 2007.</a:t>
            </a:r>
            <a:endParaRPr lang="en-US" altLang="zh-TW"/>
          </a:p>
        </p:txBody>
      </p:sp>
      <p:sp>
        <p:nvSpPr>
          <p:cNvPr id="5" name="Slide Number Placeholder 4"/>
          <p:cNvSpPr>
            <a:spLocks noGrp="1"/>
          </p:cNvSpPr>
          <p:nvPr>
            <p:ph type="sldNum" sz="quarter" idx="11"/>
          </p:nvPr>
        </p:nvSpPr>
        <p:spPr/>
        <p:txBody>
          <a:bodyPr/>
          <a:lstStyle/>
          <a:p>
            <a:pPr>
              <a:defRPr/>
            </a:pPr>
            <a:fld id="{5E278822-EF95-4D74-A1B3-6B525CCF0E11}" type="slidenum">
              <a:rPr lang="en-US" altLang="zh-TW" smtClean="0"/>
              <a:pPr>
                <a:defRPr/>
              </a:pPr>
              <a:t>37</a:t>
            </a:fld>
            <a:endParaRPr lang="en-US" altLang="zh-TW"/>
          </a:p>
        </p:txBody>
      </p:sp>
      <p:sp>
        <p:nvSpPr>
          <p:cNvPr id="6" name="TextBox 5"/>
          <p:cNvSpPr txBox="1"/>
          <p:nvPr/>
        </p:nvSpPr>
        <p:spPr>
          <a:xfrm>
            <a:off x="611560" y="908720"/>
            <a:ext cx="3687228" cy="1569660"/>
          </a:xfrm>
          <a:prstGeom prst="rect">
            <a:avLst/>
          </a:prstGeom>
          <a:noFill/>
          <a:ln>
            <a:solidFill>
              <a:schemeClr val="tx1"/>
            </a:solidFill>
          </a:ln>
        </p:spPr>
        <p:txBody>
          <a:bodyPr wrap="none" rtlCol="0">
            <a:spAutoFit/>
          </a:bodyPr>
          <a:lstStyle/>
          <a:p>
            <a:r>
              <a:rPr lang="en-US" altLang="zh-TW" sz="2400" b="1" dirty="0" err="1" smtClean="0">
                <a:latin typeface="Courier New" panose="02070309020205020404" pitchFamily="49" charset="0"/>
                <a:cs typeface="Courier New" panose="02070309020205020404" pitchFamily="49" charset="0"/>
              </a:rPr>
              <a:t>MySub</a:t>
            </a:r>
            <a:r>
              <a:rPr lang="en-US" altLang="zh-TW" sz="2400" b="1" dirty="0" smtClean="0">
                <a:latin typeface="Courier New" panose="02070309020205020404" pitchFamily="49" charset="0"/>
                <a:cs typeface="Courier New" panose="02070309020205020404" pitchFamily="49" charset="0"/>
              </a:rPr>
              <a:t> PROC </a:t>
            </a:r>
            <a:r>
              <a:rPr lang="en-US" altLang="zh-TW" sz="2400" b="1" dirty="0" smtClean="0">
                <a:solidFill>
                  <a:schemeClr val="tx2">
                    <a:lumMod val="60000"/>
                    <a:lumOff val="40000"/>
                  </a:schemeClr>
                </a:solidFill>
                <a:latin typeface="Courier New" panose="02070309020205020404" pitchFamily="49" charset="0"/>
                <a:cs typeface="Courier New" panose="02070309020205020404" pitchFamily="49" charset="0"/>
              </a:rPr>
              <a:t>USES </a:t>
            </a:r>
            <a:r>
              <a:rPr lang="en-US" altLang="zh-TW" sz="2400" b="1" dirty="0" err="1" smtClean="0">
                <a:solidFill>
                  <a:schemeClr val="tx2">
                    <a:lumMod val="60000"/>
                    <a:lumOff val="40000"/>
                  </a:schemeClr>
                </a:solidFill>
                <a:latin typeface="Courier New" panose="02070309020205020404" pitchFamily="49" charset="0"/>
                <a:cs typeface="Courier New" panose="02070309020205020404" pitchFamily="49" charset="0"/>
              </a:rPr>
              <a:t>eax</a:t>
            </a:r>
            <a:endParaRPr lang="en-US" altLang="zh-TW" sz="2400" b="1" dirty="0" smtClean="0">
              <a:solidFill>
                <a:srgbClr val="FFC000"/>
              </a:solidFill>
              <a:latin typeface="Courier New" panose="02070309020205020404" pitchFamily="49" charset="0"/>
              <a:cs typeface="Courier New" panose="02070309020205020404" pitchFamily="49" charset="0"/>
            </a:endParaRPr>
          </a:p>
          <a:p>
            <a:r>
              <a:rPr lang="en-US" altLang="zh-TW" sz="2400" b="1" dirty="0" smtClean="0">
                <a:latin typeface="Courier New" panose="02070309020205020404" pitchFamily="49" charset="0"/>
                <a:cs typeface="Courier New" panose="02070309020205020404" pitchFamily="49" charset="0"/>
              </a:rPr>
              <a:t>    </a:t>
            </a:r>
            <a:r>
              <a:rPr lang="en-US" altLang="zh-TW" sz="2400" b="1" dirty="0" err="1">
                <a:solidFill>
                  <a:srgbClr val="FFC000"/>
                </a:solidFill>
                <a:latin typeface="Courier New" panose="02070309020205020404" pitchFamily="49" charset="0"/>
                <a:cs typeface="Courier New" panose="02070309020205020404" pitchFamily="49" charset="0"/>
              </a:rPr>
              <a:t>mov</a:t>
            </a:r>
            <a:r>
              <a:rPr lang="en-US" altLang="zh-TW" sz="2400" b="1" dirty="0">
                <a:solidFill>
                  <a:srgbClr val="FFC000"/>
                </a:solidFill>
                <a:latin typeface="Courier New" panose="02070309020205020404" pitchFamily="49" charset="0"/>
                <a:cs typeface="Courier New" panose="02070309020205020404" pitchFamily="49" charset="0"/>
              </a:rPr>
              <a:t> </a:t>
            </a:r>
            <a:r>
              <a:rPr lang="en-US" altLang="zh-TW" sz="2400" b="1" dirty="0" err="1" smtClean="0">
                <a:solidFill>
                  <a:srgbClr val="FFC000"/>
                </a:solidFill>
                <a:latin typeface="Courier New" panose="02070309020205020404" pitchFamily="49" charset="0"/>
                <a:cs typeface="Courier New" panose="02070309020205020404" pitchFamily="49" charset="0"/>
              </a:rPr>
              <a:t>eax</a:t>
            </a:r>
            <a:r>
              <a:rPr lang="en-US" altLang="zh-TW" sz="2400" b="1" dirty="0" smtClean="0">
                <a:solidFill>
                  <a:srgbClr val="FFC000"/>
                </a:solidFill>
                <a:latin typeface="Courier New" panose="02070309020205020404" pitchFamily="49" charset="0"/>
                <a:cs typeface="Courier New" panose="02070309020205020404" pitchFamily="49" charset="0"/>
              </a:rPr>
              <a:t>, </a:t>
            </a:r>
            <a:r>
              <a:rPr lang="en-US" altLang="zh-TW" sz="2400" b="1" dirty="0" err="1" smtClean="0">
                <a:solidFill>
                  <a:srgbClr val="FFC000"/>
                </a:solidFill>
                <a:latin typeface="Courier New" panose="02070309020205020404" pitchFamily="49" charset="0"/>
                <a:cs typeface="Courier New" panose="02070309020205020404" pitchFamily="49" charset="0"/>
              </a:rPr>
              <a:t>edx</a:t>
            </a:r>
            <a:endParaRPr lang="en-US" altLang="zh-TW" sz="2400" b="1" dirty="0">
              <a:solidFill>
                <a:srgbClr val="FFC000"/>
              </a:solidFill>
              <a:latin typeface="Courier New" panose="02070309020205020404" pitchFamily="49" charset="0"/>
              <a:cs typeface="Courier New" panose="02070309020205020404" pitchFamily="49" charset="0"/>
            </a:endParaRPr>
          </a:p>
          <a:p>
            <a:r>
              <a:rPr lang="en-US" altLang="zh-TW" sz="2400" b="1" dirty="0">
                <a:latin typeface="Courier New" panose="02070309020205020404" pitchFamily="49" charset="0"/>
                <a:cs typeface="Courier New" panose="02070309020205020404" pitchFamily="49" charset="0"/>
              </a:rPr>
              <a:t>    </a:t>
            </a:r>
            <a:r>
              <a:rPr lang="en-US" altLang="zh-TW" sz="2400" b="1" dirty="0" smtClean="0">
                <a:latin typeface="Courier New" panose="02070309020205020404" pitchFamily="49" charset="0"/>
                <a:cs typeface="Courier New" panose="02070309020205020404" pitchFamily="49" charset="0"/>
              </a:rPr>
              <a:t>ret</a:t>
            </a:r>
          </a:p>
          <a:p>
            <a:r>
              <a:rPr lang="en-US" altLang="zh-TW" sz="2400" b="1" dirty="0" err="1" smtClean="0">
                <a:latin typeface="Courier New" panose="02070309020205020404" pitchFamily="49" charset="0"/>
                <a:cs typeface="Courier New" panose="02070309020205020404" pitchFamily="49" charset="0"/>
              </a:rPr>
              <a:t>MySub</a:t>
            </a:r>
            <a:r>
              <a:rPr lang="en-US" altLang="zh-TW" sz="2400" b="1" dirty="0" smtClean="0">
                <a:latin typeface="Courier New" panose="02070309020205020404" pitchFamily="49" charset="0"/>
                <a:cs typeface="Courier New" panose="02070309020205020404" pitchFamily="49" charset="0"/>
              </a:rPr>
              <a:t> ENDP</a:t>
            </a:r>
            <a:endParaRPr lang="en-US" altLang="zh-TW" sz="2400" b="1" dirty="0">
              <a:latin typeface="Courier New" panose="02070309020205020404" pitchFamily="49" charset="0"/>
              <a:cs typeface="Courier New" panose="02070309020205020404" pitchFamily="49" charset="0"/>
            </a:endParaRPr>
          </a:p>
        </p:txBody>
      </p:sp>
      <p:sp>
        <p:nvSpPr>
          <p:cNvPr id="7" name="TextBox 6"/>
          <p:cNvSpPr txBox="1"/>
          <p:nvPr/>
        </p:nvSpPr>
        <p:spPr>
          <a:xfrm>
            <a:off x="4860032" y="908720"/>
            <a:ext cx="3691899" cy="1569660"/>
          </a:xfrm>
          <a:prstGeom prst="rect">
            <a:avLst/>
          </a:prstGeom>
          <a:noFill/>
          <a:ln>
            <a:solidFill>
              <a:schemeClr val="tx1"/>
            </a:solidFill>
          </a:ln>
        </p:spPr>
        <p:txBody>
          <a:bodyPr wrap="square" rtlCol="0">
            <a:spAutoFit/>
          </a:bodyPr>
          <a:lstStyle/>
          <a:p>
            <a:r>
              <a:rPr lang="en-US" altLang="zh-TW" sz="2400" b="1" dirty="0" err="1" smtClean="0">
                <a:latin typeface="Courier New" panose="02070309020205020404" pitchFamily="49" charset="0"/>
                <a:cs typeface="Courier New" panose="02070309020205020404" pitchFamily="49" charset="0"/>
              </a:rPr>
              <a:t>MySub</a:t>
            </a:r>
            <a:r>
              <a:rPr lang="en-US" altLang="zh-TW" sz="2400" b="1" dirty="0" smtClean="0">
                <a:latin typeface="Courier New" panose="02070309020205020404" pitchFamily="49" charset="0"/>
                <a:cs typeface="Courier New" panose="02070309020205020404" pitchFamily="49" charset="0"/>
              </a:rPr>
              <a:t> PROC</a:t>
            </a:r>
            <a:endParaRPr lang="en-US" altLang="zh-TW" sz="2400" b="1" dirty="0" smtClean="0">
              <a:solidFill>
                <a:srgbClr val="FFC000"/>
              </a:solidFill>
              <a:latin typeface="Courier New" panose="02070309020205020404" pitchFamily="49" charset="0"/>
              <a:cs typeface="Courier New" panose="02070309020205020404" pitchFamily="49" charset="0"/>
            </a:endParaRPr>
          </a:p>
          <a:p>
            <a:r>
              <a:rPr lang="en-US" altLang="zh-TW" sz="2400" b="1" dirty="0" smtClean="0">
                <a:latin typeface="Courier New" panose="02070309020205020404" pitchFamily="49" charset="0"/>
                <a:cs typeface="Courier New" panose="02070309020205020404" pitchFamily="49" charset="0"/>
              </a:rPr>
              <a:t>    </a:t>
            </a:r>
            <a:r>
              <a:rPr lang="en-US" altLang="zh-TW" sz="2400" b="1" dirty="0" err="1" smtClean="0">
                <a:solidFill>
                  <a:srgbClr val="FFC000"/>
                </a:solidFill>
                <a:latin typeface="Courier New" panose="02070309020205020404" pitchFamily="49" charset="0"/>
                <a:cs typeface="Courier New" panose="02070309020205020404" pitchFamily="49" charset="0"/>
              </a:rPr>
              <a:t>mov</a:t>
            </a:r>
            <a:r>
              <a:rPr lang="en-US" altLang="zh-TW" sz="2400" b="1" dirty="0" smtClean="0">
                <a:solidFill>
                  <a:srgbClr val="FFC000"/>
                </a:solidFill>
                <a:latin typeface="Courier New" panose="02070309020205020404" pitchFamily="49" charset="0"/>
                <a:cs typeface="Courier New" panose="02070309020205020404" pitchFamily="49" charset="0"/>
              </a:rPr>
              <a:t> </a:t>
            </a:r>
            <a:r>
              <a:rPr lang="en-US" altLang="zh-TW" sz="2400" b="1" dirty="0" err="1" smtClean="0">
                <a:solidFill>
                  <a:srgbClr val="FFC000"/>
                </a:solidFill>
                <a:latin typeface="Courier New" panose="02070309020205020404" pitchFamily="49" charset="0"/>
                <a:cs typeface="Courier New" panose="02070309020205020404" pitchFamily="49" charset="0"/>
              </a:rPr>
              <a:t>eax</a:t>
            </a:r>
            <a:r>
              <a:rPr lang="en-US" altLang="zh-TW" sz="2400" b="1" dirty="0" smtClean="0">
                <a:solidFill>
                  <a:srgbClr val="FFC000"/>
                </a:solidFill>
                <a:latin typeface="Courier New" panose="02070309020205020404" pitchFamily="49" charset="0"/>
                <a:cs typeface="Courier New" panose="02070309020205020404" pitchFamily="49" charset="0"/>
              </a:rPr>
              <a:t>, </a:t>
            </a:r>
            <a:r>
              <a:rPr lang="en-US" altLang="zh-TW" sz="2400" b="1" dirty="0" err="1" smtClean="0">
                <a:solidFill>
                  <a:srgbClr val="FFC000"/>
                </a:solidFill>
                <a:latin typeface="Courier New" panose="02070309020205020404" pitchFamily="49" charset="0"/>
                <a:cs typeface="Courier New" panose="02070309020205020404" pitchFamily="49" charset="0"/>
              </a:rPr>
              <a:t>edx</a:t>
            </a:r>
            <a:endParaRPr lang="en-US" altLang="zh-TW" sz="2400" b="1" dirty="0">
              <a:solidFill>
                <a:srgbClr val="FFC000"/>
              </a:solidFill>
              <a:latin typeface="Courier New" panose="02070309020205020404" pitchFamily="49" charset="0"/>
              <a:cs typeface="Courier New" panose="02070309020205020404" pitchFamily="49" charset="0"/>
            </a:endParaRPr>
          </a:p>
          <a:p>
            <a:r>
              <a:rPr lang="en-US" altLang="zh-TW" sz="2400" b="1" dirty="0">
                <a:latin typeface="Courier New" panose="02070309020205020404" pitchFamily="49" charset="0"/>
                <a:cs typeface="Courier New" panose="02070309020205020404" pitchFamily="49" charset="0"/>
              </a:rPr>
              <a:t>    </a:t>
            </a:r>
            <a:r>
              <a:rPr lang="en-US" altLang="zh-TW" sz="2400" b="1" dirty="0" smtClean="0">
                <a:latin typeface="Courier New" panose="02070309020205020404" pitchFamily="49" charset="0"/>
                <a:cs typeface="Courier New" panose="02070309020205020404" pitchFamily="49" charset="0"/>
              </a:rPr>
              <a:t>ret</a:t>
            </a:r>
          </a:p>
          <a:p>
            <a:r>
              <a:rPr lang="en-US" altLang="zh-TW" sz="2400" b="1" dirty="0" err="1" smtClean="0">
                <a:latin typeface="Courier New" panose="02070309020205020404" pitchFamily="49" charset="0"/>
                <a:cs typeface="Courier New" panose="02070309020205020404" pitchFamily="49" charset="0"/>
              </a:rPr>
              <a:t>MySub</a:t>
            </a:r>
            <a:r>
              <a:rPr lang="en-US" altLang="zh-TW" sz="2400" b="1" dirty="0" smtClean="0">
                <a:latin typeface="Courier New" panose="02070309020205020404" pitchFamily="49" charset="0"/>
                <a:cs typeface="Courier New" panose="02070309020205020404" pitchFamily="49" charset="0"/>
              </a:rPr>
              <a:t> </a:t>
            </a:r>
            <a:r>
              <a:rPr lang="en-US" altLang="zh-TW" sz="2400" b="1" dirty="0">
                <a:latin typeface="Courier New" panose="02070309020205020404" pitchFamily="49" charset="0"/>
                <a:cs typeface="Courier New" panose="02070309020205020404" pitchFamily="49" charset="0"/>
              </a:rPr>
              <a:t>ENDP</a:t>
            </a:r>
          </a:p>
        </p:txBody>
      </p:sp>
      <p:sp>
        <p:nvSpPr>
          <p:cNvPr id="8" name="TextBox 7"/>
          <p:cNvSpPr txBox="1"/>
          <p:nvPr/>
        </p:nvSpPr>
        <p:spPr>
          <a:xfrm>
            <a:off x="562244" y="2636912"/>
            <a:ext cx="2541914" cy="415498"/>
          </a:xfrm>
          <a:prstGeom prst="rect">
            <a:avLst/>
          </a:prstGeom>
          <a:noFill/>
        </p:spPr>
        <p:txBody>
          <a:bodyPr wrap="none" rtlCol="0">
            <a:spAutoFit/>
          </a:bodyPr>
          <a:lstStyle/>
          <a:p>
            <a:r>
              <a:rPr lang="en-US" altLang="zh-TW" dirty="0" smtClean="0"/>
              <a:t>Values of registers:</a:t>
            </a:r>
            <a:endParaRPr lang="zh-TW" altLang="en-US" dirty="0"/>
          </a:p>
        </p:txBody>
      </p:sp>
      <p:graphicFrame>
        <p:nvGraphicFramePr>
          <p:cNvPr id="9" name="Table 8"/>
          <p:cNvGraphicFramePr>
            <a:graphicFrameLocks noGrp="1"/>
          </p:cNvGraphicFramePr>
          <p:nvPr>
            <p:extLst/>
          </p:nvPr>
        </p:nvGraphicFramePr>
        <p:xfrm>
          <a:off x="323528" y="3140968"/>
          <a:ext cx="4045218" cy="1584960"/>
        </p:xfrm>
        <a:graphic>
          <a:graphicData uri="http://schemas.openxmlformats.org/drawingml/2006/table">
            <a:tbl>
              <a:tblPr>
                <a:tableStyleId>{5C22544A-7EE6-4342-B048-85BDC9FD1C3A}</a:tableStyleId>
              </a:tblPr>
              <a:tblGrid>
                <a:gridCol w="660842">
                  <a:extLst>
                    <a:ext uri="{9D8B030D-6E8A-4147-A177-3AD203B41FA5}">
                      <a16:colId xmlns:a16="http://schemas.microsoft.com/office/drawing/2014/main" val="20000"/>
                    </a:ext>
                  </a:extLst>
                </a:gridCol>
                <a:gridCol w="1368152">
                  <a:extLst>
                    <a:ext uri="{9D8B030D-6E8A-4147-A177-3AD203B41FA5}">
                      <a16:colId xmlns:a16="http://schemas.microsoft.com/office/drawing/2014/main" val="20001"/>
                    </a:ext>
                  </a:extLst>
                </a:gridCol>
                <a:gridCol w="648072">
                  <a:extLst>
                    <a:ext uri="{9D8B030D-6E8A-4147-A177-3AD203B41FA5}">
                      <a16:colId xmlns:a16="http://schemas.microsoft.com/office/drawing/2014/main" val="20002"/>
                    </a:ext>
                  </a:extLst>
                </a:gridCol>
                <a:gridCol w="1368152">
                  <a:extLst>
                    <a:ext uri="{9D8B030D-6E8A-4147-A177-3AD203B41FA5}">
                      <a16:colId xmlns:a16="http://schemas.microsoft.com/office/drawing/2014/main" val="20003"/>
                    </a:ext>
                  </a:extLst>
                </a:gridCol>
              </a:tblGrid>
              <a:tr h="370840">
                <a:tc>
                  <a:txBody>
                    <a:bodyPr/>
                    <a:lstStyle/>
                    <a:p>
                      <a:pPr algn="ctr"/>
                      <a:r>
                        <a:rPr lang="en-US" altLang="zh-TW" sz="2000" dirty="0" smtClean="0">
                          <a:solidFill>
                            <a:schemeClr val="tx1"/>
                          </a:solidFill>
                          <a:latin typeface="Consolas" panose="020B0609020204030204" pitchFamily="49" charset="0"/>
                          <a:cs typeface="Consolas" panose="020B0609020204030204" pitchFamily="49" charset="0"/>
                        </a:rPr>
                        <a:t>EAX</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2000" dirty="0" smtClean="0">
                          <a:solidFill>
                            <a:schemeClr val="tx1"/>
                          </a:solidFill>
                          <a:latin typeface="Consolas" panose="020B0609020204030204" pitchFamily="49" charset="0"/>
                          <a:cs typeface="Consolas" panose="020B0609020204030204" pitchFamily="49" charset="0"/>
                        </a:rPr>
                        <a:t>0000000A</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altLang="zh-TW" sz="2000" dirty="0" smtClean="0">
                          <a:solidFill>
                            <a:schemeClr val="tx1"/>
                          </a:solidFill>
                          <a:latin typeface="Consolas" panose="020B0609020204030204" pitchFamily="49" charset="0"/>
                          <a:cs typeface="Consolas" panose="020B0609020204030204" pitchFamily="49" charset="0"/>
                        </a:rPr>
                        <a:t>ESI</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2000" dirty="0" smtClean="0">
                          <a:solidFill>
                            <a:schemeClr val="tx1"/>
                          </a:solidFill>
                          <a:latin typeface="Consolas" panose="020B0609020204030204" pitchFamily="49" charset="0"/>
                          <a:cs typeface="Consolas" panose="020B0609020204030204" pitchFamily="49" charset="0"/>
                        </a:rPr>
                        <a:t>00000000</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pPr algn="ctr"/>
                      <a:r>
                        <a:rPr lang="en-US" altLang="zh-TW" sz="2000" dirty="0" smtClean="0">
                          <a:solidFill>
                            <a:schemeClr val="tx1"/>
                          </a:solidFill>
                          <a:latin typeface="Consolas" panose="020B0609020204030204" pitchFamily="49" charset="0"/>
                          <a:cs typeface="Consolas" panose="020B0609020204030204" pitchFamily="49" charset="0"/>
                        </a:rPr>
                        <a:t>EBX</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2000" dirty="0" smtClean="0">
                          <a:solidFill>
                            <a:schemeClr val="tx1"/>
                          </a:solidFill>
                          <a:latin typeface="Consolas" panose="020B0609020204030204" pitchFamily="49" charset="0"/>
                          <a:cs typeface="Consolas" panose="020B0609020204030204" pitchFamily="49" charset="0"/>
                        </a:rPr>
                        <a:t>7EF00000</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altLang="zh-TW" sz="2000" dirty="0" smtClean="0">
                          <a:solidFill>
                            <a:schemeClr val="tx1"/>
                          </a:solidFill>
                          <a:latin typeface="Consolas" panose="020B0609020204030204" pitchFamily="49" charset="0"/>
                          <a:cs typeface="Consolas" panose="020B0609020204030204" pitchFamily="49" charset="0"/>
                        </a:rPr>
                        <a:t>EDI</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2000" dirty="0" smtClean="0">
                          <a:solidFill>
                            <a:schemeClr val="tx1"/>
                          </a:solidFill>
                          <a:latin typeface="Consolas" panose="020B0609020204030204" pitchFamily="49" charset="0"/>
                          <a:cs typeface="Consolas" panose="020B0609020204030204" pitchFamily="49" charset="0"/>
                        </a:rPr>
                        <a:t>00000000</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pPr algn="ctr"/>
                      <a:r>
                        <a:rPr lang="en-US" altLang="zh-TW" sz="2000" dirty="0" smtClean="0">
                          <a:solidFill>
                            <a:schemeClr val="tx1"/>
                          </a:solidFill>
                          <a:latin typeface="Consolas" panose="020B0609020204030204" pitchFamily="49" charset="0"/>
                          <a:cs typeface="Consolas" panose="020B0609020204030204" pitchFamily="49" charset="0"/>
                        </a:rPr>
                        <a:t>ECX</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2000" dirty="0" smtClean="0">
                          <a:solidFill>
                            <a:schemeClr val="tx1"/>
                          </a:solidFill>
                          <a:latin typeface="Consolas" panose="020B0609020204030204" pitchFamily="49" charset="0"/>
                          <a:cs typeface="Consolas" panose="020B0609020204030204" pitchFamily="49" charset="0"/>
                        </a:rPr>
                        <a:t>00000000</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altLang="zh-TW" sz="2000" dirty="0" smtClean="0">
                          <a:solidFill>
                            <a:schemeClr val="tx1"/>
                          </a:solidFill>
                          <a:latin typeface="Consolas" panose="020B0609020204030204" pitchFamily="49" charset="0"/>
                          <a:cs typeface="Consolas" panose="020B0609020204030204" pitchFamily="49" charset="0"/>
                        </a:rPr>
                        <a:t>EBP</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2000" dirty="0" smtClean="0">
                          <a:solidFill>
                            <a:schemeClr val="tx1"/>
                          </a:solidFill>
                          <a:latin typeface="Consolas" panose="020B0609020204030204" pitchFamily="49" charset="0"/>
                          <a:cs typeface="Consolas" panose="020B0609020204030204" pitchFamily="49" charset="0"/>
                        </a:rPr>
                        <a:t>0018FF94</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pPr algn="ctr"/>
                      <a:r>
                        <a:rPr lang="en-US" altLang="zh-TW" sz="2000" dirty="0" smtClean="0">
                          <a:solidFill>
                            <a:schemeClr val="tx1"/>
                          </a:solidFill>
                          <a:latin typeface="Consolas" panose="020B0609020204030204" pitchFamily="49" charset="0"/>
                          <a:cs typeface="Consolas" panose="020B0609020204030204" pitchFamily="49" charset="0"/>
                        </a:rPr>
                        <a:t>EDX</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2000" dirty="0" smtClean="0">
                          <a:solidFill>
                            <a:schemeClr val="tx1"/>
                          </a:solidFill>
                          <a:latin typeface="Consolas" panose="020B0609020204030204" pitchFamily="49" charset="0"/>
                          <a:cs typeface="Consolas" panose="020B0609020204030204" pitchFamily="49" charset="0"/>
                        </a:rPr>
                        <a:t>00401065</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altLang="zh-TW" sz="2000" dirty="0" smtClean="0">
                          <a:solidFill>
                            <a:schemeClr val="tx1"/>
                          </a:solidFill>
                          <a:latin typeface="Consolas" panose="020B0609020204030204" pitchFamily="49" charset="0"/>
                          <a:cs typeface="Consolas" panose="020B0609020204030204" pitchFamily="49" charset="0"/>
                        </a:rPr>
                        <a:t>ESP</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2000" dirty="0" smtClean="0">
                          <a:solidFill>
                            <a:srgbClr val="FFC000"/>
                          </a:solidFill>
                          <a:latin typeface="Consolas" panose="020B0609020204030204" pitchFamily="49" charset="0"/>
                          <a:cs typeface="Consolas" panose="020B0609020204030204" pitchFamily="49" charset="0"/>
                        </a:rPr>
                        <a:t>0018FF84</a:t>
                      </a:r>
                      <a:endParaRPr lang="zh-TW" altLang="en-US" sz="2000" dirty="0">
                        <a:solidFill>
                          <a:srgbClr val="FFC000"/>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cxnSp>
        <p:nvCxnSpPr>
          <p:cNvPr id="10" name="Straight Connector 9"/>
          <p:cNvCxnSpPr/>
          <p:nvPr/>
        </p:nvCxnSpPr>
        <p:spPr bwMode="auto">
          <a:xfrm>
            <a:off x="4572000" y="908720"/>
            <a:ext cx="0" cy="5256584"/>
          </a:xfrm>
          <a:prstGeom prst="line">
            <a:avLst/>
          </a:prstGeom>
          <a:ln w="57150">
            <a:solidFill>
              <a:srgbClr val="FFC000"/>
            </a:solidFill>
            <a:prstDash val="solid"/>
            <a:headEnd type="none" w="med" len="med"/>
            <a:tailEnd type="none" w="med" len="med"/>
          </a:ln>
        </p:spPr>
        <p:style>
          <a:lnRef idx="1">
            <a:schemeClr val="accent6"/>
          </a:lnRef>
          <a:fillRef idx="0">
            <a:schemeClr val="accent6"/>
          </a:fillRef>
          <a:effectRef idx="0">
            <a:schemeClr val="accent6"/>
          </a:effectRef>
          <a:fontRef idx="minor">
            <a:schemeClr val="tx1"/>
          </a:fontRef>
        </p:style>
      </p:cxnSp>
      <p:sp>
        <p:nvSpPr>
          <p:cNvPr id="12" name="TextBox 11"/>
          <p:cNvSpPr txBox="1"/>
          <p:nvPr/>
        </p:nvSpPr>
        <p:spPr>
          <a:xfrm>
            <a:off x="4932040" y="2636912"/>
            <a:ext cx="2466573" cy="415498"/>
          </a:xfrm>
          <a:prstGeom prst="rect">
            <a:avLst/>
          </a:prstGeom>
          <a:noFill/>
        </p:spPr>
        <p:txBody>
          <a:bodyPr wrap="none" rtlCol="0">
            <a:spAutoFit/>
          </a:bodyPr>
          <a:lstStyle/>
          <a:p>
            <a:r>
              <a:rPr lang="en-US" altLang="zh-TW" dirty="0" smtClean="0"/>
              <a:t>Values of registers:</a:t>
            </a:r>
            <a:endParaRPr lang="zh-TW" altLang="en-US" dirty="0"/>
          </a:p>
        </p:txBody>
      </p:sp>
      <p:graphicFrame>
        <p:nvGraphicFramePr>
          <p:cNvPr id="13" name="Table 12"/>
          <p:cNvGraphicFramePr>
            <a:graphicFrameLocks noGrp="1"/>
          </p:cNvGraphicFramePr>
          <p:nvPr>
            <p:extLst/>
          </p:nvPr>
        </p:nvGraphicFramePr>
        <p:xfrm>
          <a:off x="4788024" y="3140968"/>
          <a:ext cx="4045218" cy="1584960"/>
        </p:xfrm>
        <a:graphic>
          <a:graphicData uri="http://schemas.openxmlformats.org/drawingml/2006/table">
            <a:tbl>
              <a:tblPr>
                <a:tableStyleId>{5C22544A-7EE6-4342-B048-85BDC9FD1C3A}</a:tableStyleId>
              </a:tblPr>
              <a:tblGrid>
                <a:gridCol w="660842">
                  <a:extLst>
                    <a:ext uri="{9D8B030D-6E8A-4147-A177-3AD203B41FA5}">
                      <a16:colId xmlns:a16="http://schemas.microsoft.com/office/drawing/2014/main" val="20000"/>
                    </a:ext>
                  </a:extLst>
                </a:gridCol>
                <a:gridCol w="1368152">
                  <a:extLst>
                    <a:ext uri="{9D8B030D-6E8A-4147-A177-3AD203B41FA5}">
                      <a16:colId xmlns:a16="http://schemas.microsoft.com/office/drawing/2014/main" val="20001"/>
                    </a:ext>
                  </a:extLst>
                </a:gridCol>
                <a:gridCol w="648072">
                  <a:extLst>
                    <a:ext uri="{9D8B030D-6E8A-4147-A177-3AD203B41FA5}">
                      <a16:colId xmlns:a16="http://schemas.microsoft.com/office/drawing/2014/main" val="20002"/>
                    </a:ext>
                  </a:extLst>
                </a:gridCol>
                <a:gridCol w="1368152">
                  <a:extLst>
                    <a:ext uri="{9D8B030D-6E8A-4147-A177-3AD203B41FA5}">
                      <a16:colId xmlns:a16="http://schemas.microsoft.com/office/drawing/2014/main" val="20003"/>
                    </a:ext>
                  </a:extLst>
                </a:gridCol>
              </a:tblGrid>
              <a:tr h="370840">
                <a:tc>
                  <a:txBody>
                    <a:bodyPr/>
                    <a:lstStyle/>
                    <a:p>
                      <a:pPr algn="ctr"/>
                      <a:r>
                        <a:rPr lang="en-US" altLang="zh-TW" sz="2000" dirty="0" smtClean="0">
                          <a:solidFill>
                            <a:schemeClr val="tx1"/>
                          </a:solidFill>
                          <a:latin typeface="Consolas" panose="020B0609020204030204" pitchFamily="49" charset="0"/>
                          <a:cs typeface="Consolas" panose="020B0609020204030204" pitchFamily="49" charset="0"/>
                        </a:rPr>
                        <a:t>EAX</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2000" dirty="0" smtClean="0">
                          <a:solidFill>
                            <a:schemeClr val="tx1"/>
                          </a:solidFill>
                          <a:latin typeface="Consolas" panose="020B0609020204030204" pitchFamily="49" charset="0"/>
                          <a:cs typeface="Consolas" panose="020B0609020204030204" pitchFamily="49" charset="0"/>
                        </a:rPr>
                        <a:t>0000000A</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altLang="zh-TW" sz="2000" dirty="0" smtClean="0">
                          <a:solidFill>
                            <a:schemeClr val="tx1"/>
                          </a:solidFill>
                          <a:latin typeface="Consolas" panose="020B0609020204030204" pitchFamily="49" charset="0"/>
                          <a:cs typeface="Consolas" panose="020B0609020204030204" pitchFamily="49" charset="0"/>
                        </a:rPr>
                        <a:t>ESI</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2000" dirty="0" smtClean="0">
                          <a:solidFill>
                            <a:schemeClr val="tx1"/>
                          </a:solidFill>
                          <a:latin typeface="Consolas" panose="020B0609020204030204" pitchFamily="49" charset="0"/>
                          <a:cs typeface="Consolas" panose="020B0609020204030204" pitchFamily="49" charset="0"/>
                        </a:rPr>
                        <a:t>00000000</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pPr algn="ctr"/>
                      <a:r>
                        <a:rPr lang="en-US" altLang="zh-TW" sz="2000" dirty="0" smtClean="0">
                          <a:solidFill>
                            <a:schemeClr val="tx1"/>
                          </a:solidFill>
                          <a:latin typeface="Consolas" panose="020B0609020204030204" pitchFamily="49" charset="0"/>
                          <a:cs typeface="Consolas" panose="020B0609020204030204" pitchFamily="49" charset="0"/>
                        </a:rPr>
                        <a:t>EBX</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2000" dirty="0" smtClean="0">
                          <a:solidFill>
                            <a:schemeClr val="tx1"/>
                          </a:solidFill>
                          <a:latin typeface="Consolas" panose="020B0609020204030204" pitchFamily="49" charset="0"/>
                          <a:cs typeface="Consolas" panose="020B0609020204030204" pitchFamily="49" charset="0"/>
                        </a:rPr>
                        <a:t>7EF00000</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altLang="zh-TW" sz="2000" dirty="0" smtClean="0">
                          <a:solidFill>
                            <a:schemeClr val="tx1"/>
                          </a:solidFill>
                          <a:latin typeface="Consolas" panose="020B0609020204030204" pitchFamily="49" charset="0"/>
                          <a:cs typeface="Consolas" panose="020B0609020204030204" pitchFamily="49" charset="0"/>
                        </a:rPr>
                        <a:t>EDI</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2000" dirty="0" smtClean="0">
                          <a:solidFill>
                            <a:schemeClr val="tx1"/>
                          </a:solidFill>
                          <a:latin typeface="Consolas" panose="020B0609020204030204" pitchFamily="49" charset="0"/>
                          <a:cs typeface="Consolas" panose="020B0609020204030204" pitchFamily="49" charset="0"/>
                        </a:rPr>
                        <a:t>00000000</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pPr algn="ctr"/>
                      <a:r>
                        <a:rPr lang="en-US" altLang="zh-TW" sz="2000" dirty="0" smtClean="0">
                          <a:solidFill>
                            <a:schemeClr val="tx1"/>
                          </a:solidFill>
                          <a:latin typeface="Consolas" panose="020B0609020204030204" pitchFamily="49" charset="0"/>
                          <a:cs typeface="Consolas" panose="020B0609020204030204" pitchFamily="49" charset="0"/>
                        </a:rPr>
                        <a:t>ECX</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2000" dirty="0" smtClean="0">
                          <a:solidFill>
                            <a:schemeClr val="tx1"/>
                          </a:solidFill>
                          <a:latin typeface="Consolas" panose="020B0609020204030204" pitchFamily="49" charset="0"/>
                          <a:cs typeface="Consolas" panose="020B0609020204030204" pitchFamily="49" charset="0"/>
                        </a:rPr>
                        <a:t>00000000</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altLang="zh-TW" sz="2000" dirty="0" smtClean="0">
                          <a:solidFill>
                            <a:schemeClr val="tx1"/>
                          </a:solidFill>
                          <a:latin typeface="Consolas" panose="020B0609020204030204" pitchFamily="49" charset="0"/>
                          <a:cs typeface="Consolas" panose="020B0609020204030204" pitchFamily="49" charset="0"/>
                        </a:rPr>
                        <a:t>EBP</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2000" dirty="0" smtClean="0">
                          <a:solidFill>
                            <a:schemeClr val="tx1"/>
                          </a:solidFill>
                          <a:latin typeface="Consolas" panose="020B0609020204030204" pitchFamily="49" charset="0"/>
                          <a:cs typeface="Consolas" panose="020B0609020204030204" pitchFamily="49" charset="0"/>
                        </a:rPr>
                        <a:t>0018FF94</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pPr algn="ctr"/>
                      <a:r>
                        <a:rPr lang="en-US" altLang="zh-TW" sz="2000" dirty="0" smtClean="0">
                          <a:solidFill>
                            <a:schemeClr val="tx1"/>
                          </a:solidFill>
                          <a:latin typeface="Consolas" panose="020B0609020204030204" pitchFamily="49" charset="0"/>
                          <a:cs typeface="Consolas" panose="020B0609020204030204" pitchFamily="49" charset="0"/>
                        </a:rPr>
                        <a:t>EDX</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2000" dirty="0" smtClean="0">
                          <a:solidFill>
                            <a:schemeClr val="tx1"/>
                          </a:solidFill>
                          <a:latin typeface="Consolas" panose="020B0609020204030204" pitchFamily="49" charset="0"/>
                          <a:cs typeface="Consolas" panose="020B0609020204030204" pitchFamily="49" charset="0"/>
                        </a:rPr>
                        <a:t>00401065</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altLang="zh-TW" sz="2000" dirty="0" smtClean="0">
                          <a:solidFill>
                            <a:schemeClr val="tx1"/>
                          </a:solidFill>
                          <a:latin typeface="Consolas" panose="020B0609020204030204" pitchFamily="49" charset="0"/>
                          <a:cs typeface="Consolas" panose="020B0609020204030204" pitchFamily="49" charset="0"/>
                        </a:rPr>
                        <a:t>ESP</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2000" dirty="0" smtClean="0">
                          <a:solidFill>
                            <a:srgbClr val="FFC000"/>
                          </a:solidFill>
                          <a:latin typeface="Consolas" panose="020B0609020204030204" pitchFamily="49" charset="0"/>
                          <a:cs typeface="Consolas" panose="020B0609020204030204" pitchFamily="49" charset="0"/>
                        </a:rPr>
                        <a:t>0018FF88</a:t>
                      </a:r>
                      <a:endParaRPr lang="zh-TW" altLang="en-US" sz="2000" dirty="0">
                        <a:solidFill>
                          <a:srgbClr val="FFC000"/>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
        <p:nvSpPr>
          <p:cNvPr id="14" name="TextBox 13"/>
          <p:cNvSpPr txBox="1"/>
          <p:nvPr/>
        </p:nvSpPr>
        <p:spPr>
          <a:xfrm>
            <a:off x="589926" y="4797152"/>
            <a:ext cx="1980029" cy="415498"/>
          </a:xfrm>
          <a:prstGeom prst="rect">
            <a:avLst/>
          </a:prstGeom>
          <a:noFill/>
        </p:spPr>
        <p:txBody>
          <a:bodyPr wrap="none" rtlCol="0">
            <a:spAutoFit/>
          </a:bodyPr>
          <a:lstStyle/>
          <a:p>
            <a:r>
              <a:rPr lang="en-US" altLang="zh-TW" dirty="0" smtClean="0"/>
              <a:t>Stack Memory:</a:t>
            </a:r>
            <a:endParaRPr lang="zh-TW" altLang="en-US" dirty="0"/>
          </a:p>
        </p:txBody>
      </p:sp>
      <p:graphicFrame>
        <p:nvGraphicFramePr>
          <p:cNvPr id="15" name="Table 14"/>
          <p:cNvGraphicFramePr>
            <a:graphicFrameLocks noGrp="1"/>
          </p:cNvGraphicFramePr>
          <p:nvPr>
            <p:extLst>
              <p:ext uri="{D42A27DB-BD31-4B8C-83A1-F6EECF244321}">
                <p14:modId xmlns:p14="http://schemas.microsoft.com/office/powerpoint/2010/main" val="3504832309"/>
              </p:ext>
            </p:extLst>
          </p:nvPr>
        </p:nvGraphicFramePr>
        <p:xfrm>
          <a:off x="899592" y="5192608"/>
          <a:ext cx="2776036" cy="1188720"/>
        </p:xfrm>
        <a:graphic>
          <a:graphicData uri="http://schemas.openxmlformats.org/drawingml/2006/table">
            <a:tbl>
              <a:tblPr>
                <a:tableStyleId>{5C22544A-7EE6-4342-B048-85BDC9FD1C3A}</a:tableStyleId>
              </a:tblPr>
              <a:tblGrid>
                <a:gridCol w="1388018">
                  <a:extLst>
                    <a:ext uri="{9D8B030D-6E8A-4147-A177-3AD203B41FA5}">
                      <a16:colId xmlns:a16="http://schemas.microsoft.com/office/drawing/2014/main" val="20000"/>
                    </a:ext>
                  </a:extLst>
                </a:gridCol>
                <a:gridCol w="1388018">
                  <a:extLst>
                    <a:ext uri="{9D8B030D-6E8A-4147-A177-3AD203B41FA5}">
                      <a16:colId xmlns:a16="http://schemas.microsoft.com/office/drawing/2014/main" val="20001"/>
                    </a:ext>
                  </a:extLst>
                </a:gridCol>
              </a:tblGrid>
              <a:tr h="370840">
                <a:tc>
                  <a:txBody>
                    <a:bodyPr/>
                    <a:lstStyle/>
                    <a:p>
                      <a:pPr algn="ctr"/>
                      <a:r>
                        <a:rPr lang="en-US" altLang="zh-TW" sz="2000" dirty="0" smtClean="0">
                          <a:solidFill>
                            <a:schemeClr val="tx1"/>
                          </a:solidFill>
                          <a:latin typeface="Consolas" panose="020B0609020204030204" pitchFamily="49" charset="0"/>
                          <a:cs typeface="Consolas" panose="020B0609020204030204" pitchFamily="49" charset="0"/>
                        </a:rPr>
                        <a:t>0018FF84</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2000" dirty="0" smtClean="0">
                          <a:solidFill>
                            <a:schemeClr val="tx1"/>
                          </a:solidFill>
                          <a:latin typeface="Consolas" panose="020B0609020204030204" pitchFamily="49" charset="0"/>
                          <a:cs typeface="Consolas" panose="020B0609020204030204" pitchFamily="49" charset="0"/>
                        </a:rPr>
                        <a:t>0000000A</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pPr algn="ctr"/>
                      <a:r>
                        <a:rPr lang="en-US" altLang="zh-TW" sz="2000" dirty="0" smtClean="0">
                          <a:solidFill>
                            <a:schemeClr val="tx1"/>
                          </a:solidFill>
                          <a:latin typeface="Consolas" panose="020B0609020204030204" pitchFamily="49" charset="0"/>
                          <a:cs typeface="Consolas" panose="020B0609020204030204" pitchFamily="49" charset="0"/>
                        </a:rPr>
                        <a:t>0018FF88</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2000" dirty="0" smtClean="0">
                          <a:solidFill>
                            <a:schemeClr val="tx1"/>
                          </a:solidFill>
                          <a:latin typeface="Consolas" panose="020B0609020204030204" pitchFamily="49" charset="0"/>
                          <a:cs typeface="Consolas" panose="020B0609020204030204" pitchFamily="49" charset="0"/>
                        </a:rPr>
                        <a:t>00401078</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pPr algn="ctr"/>
                      <a:r>
                        <a:rPr lang="en-US" altLang="zh-TW" sz="2000" dirty="0" smtClean="0">
                          <a:solidFill>
                            <a:schemeClr val="tx1"/>
                          </a:solidFill>
                          <a:latin typeface="Consolas" panose="020B0609020204030204" pitchFamily="49" charset="0"/>
                          <a:cs typeface="Consolas" panose="020B0609020204030204" pitchFamily="49" charset="0"/>
                        </a:rPr>
                        <a:t>0018FF8C</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2000" dirty="0" smtClean="0">
                          <a:solidFill>
                            <a:schemeClr val="tx1"/>
                          </a:solidFill>
                          <a:latin typeface="Consolas" panose="020B0609020204030204" pitchFamily="49" charset="0"/>
                          <a:cs typeface="Consolas" panose="020B0609020204030204" pitchFamily="49" charset="0"/>
                        </a:rPr>
                        <a:t>00756D33</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
        <p:nvSpPr>
          <p:cNvPr id="17" name="TextBox 16"/>
          <p:cNvSpPr txBox="1"/>
          <p:nvPr/>
        </p:nvSpPr>
        <p:spPr>
          <a:xfrm>
            <a:off x="5126430" y="4809152"/>
            <a:ext cx="1980029" cy="415498"/>
          </a:xfrm>
          <a:prstGeom prst="rect">
            <a:avLst/>
          </a:prstGeom>
          <a:noFill/>
        </p:spPr>
        <p:txBody>
          <a:bodyPr wrap="none" rtlCol="0">
            <a:spAutoFit/>
          </a:bodyPr>
          <a:lstStyle/>
          <a:p>
            <a:r>
              <a:rPr lang="en-US" altLang="zh-TW" dirty="0" smtClean="0"/>
              <a:t>Stack Memory:</a:t>
            </a:r>
            <a:endParaRPr lang="zh-TW" altLang="en-US" dirty="0"/>
          </a:p>
        </p:txBody>
      </p:sp>
      <p:graphicFrame>
        <p:nvGraphicFramePr>
          <p:cNvPr id="18" name="Table 17"/>
          <p:cNvGraphicFramePr>
            <a:graphicFrameLocks noGrp="1"/>
          </p:cNvGraphicFramePr>
          <p:nvPr>
            <p:extLst>
              <p:ext uri="{D42A27DB-BD31-4B8C-83A1-F6EECF244321}">
                <p14:modId xmlns:p14="http://schemas.microsoft.com/office/powerpoint/2010/main" val="560284778"/>
              </p:ext>
            </p:extLst>
          </p:nvPr>
        </p:nvGraphicFramePr>
        <p:xfrm>
          <a:off x="5580112" y="5188941"/>
          <a:ext cx="2776036" cy="1188720"/>
        </p:xfrm>
        <a:graphic>
          <a:graphicData uri="http://schemas.openxmlformats.org/drawingml/2006/table">
            <a:tbl>
              <a:tblPr>
                <a:tableStyleId>{5C22544A-7EE6-4342-B048-85BDC9FD1C3A}</a:tableStyleId>
              </a:tblPr>
              <a:tblGrid>
                <a:gridCol w="1388018">
                  <a:extLst>
                    <a:ext uri="{9D8B030D-6E8A-4147-A177-3AD203B41FA5}">
                      <a16:colId xmlns:a16="http://schemas.microsoft.com/office/drawing/2014/main" val="20000"/>
                    </a:ext>
                  </a:extLst>
                </a:gridCol>
                <a:gridCol w="1388018">
                  <a:extLst>
                    <a:ext uri="{9D8B030D-6E8A-4147-A177-3AD203B41FA5}">
                      <a16:colId xmlns:a16="http://schemas.microsoft.com/office/drawing/2014/main" val="20001"/>
                    </a:ext>
                  </a:extLst>
                </a:gridCol>
              </a:tblGrid>
              <a:tr h="370840">
                <a:tc>
                  <a:txBody>
                    <a:bodyPr/>
                    <a:lstStyle/>
                    <a:p>
                      <a:pPr algn="ctr"/>
                      <a:r>
                        <a:rPr lang="en-US" altLang="zh-TW" sz="2000" dirty="0" smtClean="0">
                          <a:solidFill>
                            <a:schemeClr val="tx1"/>
                          </a:solidFill>
                          <a:latin typeface="Consolas" panose="020B0609020204030204" pitchFamily="49" charset="0"/>
                          <a:cs typeface="Consolas" panose="020B0609020204030204" pitchFamily="49" charset="0"/>
                        </a:rPr>
                        <a:t>0018FF84</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2000" dirty="0" smtClean="0">
                          <a:solidFill>
                            <a:schemeClr val="tx1"/>
                          </a:solidFill>
                          <a:latin typeface="Consolas" panose="020B0609020204030204" pitchFamily="49" charset="0"/>
                          <a:cs typeface="Consolas" panose="020B0609020204030204" pitchFamily="49" charset="0"/>
                        </a:rPr>
                        <a:t>?</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pPr algn="ctr"/>
                      <a:r>
                        <a:rPr lang="en-US" altLang="zh-TW" sz="2000" dirty="0" smtClean="0">
                          <a:solidFill>
                            <a:schemeClr val="tx1"/>
                          </a:solidFill>
                          <a:latin typeface="Consolas" panose="020B0609020204030204" pitchFamily="49" charset="0"/>
                          <a:cs typeface="Consolas" panose="020B0609020204030204" pitchFamily="49" charset="0"/>
                        </a:rPr>
                        <a:t>0018FF88</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2000" dirty="0" smtClean="0">
                          <a:solidFill>
                            <a:schemeClr val="tx1"/>
                          </a:solidFill>
                          <a:latin typeface="Consolas" panose="020B0609020204030204" pitchFamily="49" charset="0"/>
                          <a:cs typeface="Consolas" panose="020B0609020204030204" pitchFamily="49" charset="0"/>
                        </a:rPr>
                        <a:t>00401078</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pPr algn="ctr"/>
                      <a:r>
                        <a:rPr lang="en-US" altLang="zh-TW" sz="2000" dirty="0" smtClean="0">
                          <a:solidFill>
                            <a:schemeClr val="tx1"/>
                          </a:solidFill>
                          <a:latin typeface="Consolas" panose="020B0609020204030204" pitchFamily="49" charset="0"/>
                          <a:cs typeface="Consolas" panose="020B0609020204030204" pitchFamily="49" charset="0"/>
                        </a:rPr>
                        <a:t>0018FF8C</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2000" dirty="0" smtClean="0">
                          <a:solidFill>
                            <a:schemeClr val="tx1"/>
                          </a:solidFill>
                          <a:latin typeface="Consolas" panose="020B0609020204030204" pitchFamily="49" charset="0"/>
                          <a:cs typeface="Consolas" panose="020B0609020204030204" pitchFamily="49" charset="0"/>
                        </a:rPr>
                        <a:t>00756D33</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grpSp>
        <p:nvGrpSpPr>
          <p:cNvPr id="29" name="Group 28"/>
          <p:cNvGrpSpPr/>
          <p:nvPr/>
        </p:nvGrpSpPr>
        <p:grpSpPr>
          <a:xfrm>
            <a:off x="3675628" y="5490914"/>
            <a:ext cx="1904484" cy="584775"/>
            <a:chOff x="3675628" y="5490914"/>
            <a:chExt cx="1904484" cy="584775"/>
          </a:xfrm>
        </p:grpSpPr>
        <p:sp>
          <p:nvSpPr>
            <p:cNvPr id="19" name="TextBox 18"/>
            <p:cNvSpPr txBox="1"/>
            <p:nvPr/>
          </p:nvSpPr>
          <p:spPr>
            <a:xfrm>
              <a:off x="4113287" y="5490914"/>
              <a:ext cx="936475" cy="584775"/>
            </a:xfrm>
            <a:prstGeom prst="rect">
              <a:avLst/>
            </a:prstGeom>
            <a:ln>
              <a:solidFill>
                <a:srgbClr val="FFC000"/>
              </a:solidFill>
            </a:ln>
          </p:spPr>
          <p:style>
            <a:lnRef idx="2">
              <a:schemeClr val="accent4"/>
            </a:lnRef>
            <a:fillRef idx="1">
              <a:schemeClr val="lt1"/>
            </a:fillRef>
            <a:effectRef idx="0">
              <a:schemeClr val="accent4"/>
            </a:effectRef>
            <a:fontRef idx="minor">
              <a:schemeClr val="dk1"/>
            </a:fontRef>
          </p:style>
          <p:txBody>
            <a:bodyPr wrap="none" rtlCol="0">
              <a:spAutoFit/>
            </a:bodyPr>
            <a:lstStyle/>
            <a:p>
              <a:pPr algn="ctr"/>
              <a:r>
                <a:rPr lang="en-US" altLang="zh-TW" sz="1600" dirty="0" smtClean="0">
                  <a:solidFill>
                    <a:sysClr val="windowText" lastClr="000000"/>
                  </a:solidFill>
                </a:rPr>
                <a:t>Return</a:t>
              </a:r>
            </a:p>
            <a:p>
              <a:pPr algn="ctr"/>
              <a:r>
                <a:rPr lang="en-US" altLang="zh-TW" sz="1600" dirty="0" smtClean="0">
                  <a:solidFill>
                    <a:sysClr val="windowText" lastClr="000000"/>
                  </a:solidFill>
                </a:rPr>
                <a:t>Address</a:t>
              </a:r>
              <a:endParaRPr lang="zh-TW" altLang="en-US" sz="1600" dirty="0">
                <a:solidFill>
                  <a:sysClr val="windowText" lastClr="000000"/>
                </a:solidFill>
              </a:endParaRPr>
            </a:p>
          </p:txBody>
        </p:sp>
        <p:cxnSp>
          <p:nvCxnSpPr>
            <p:cNvPr id="23" name="Straight Arrow Connector 22"/>
            <p:cNvCxnSpPr>
              <a:stCxn id="19" idx="3"/>
              <a:endCxn id="18" idx="1"/>
            </p:cNvCxnSpPr>
            <p:nvPr/>
          </p:nvCxnSpPr>
          <p:spPr bwMode="auto">
            <a:xfrm flipV="1">
              <a:off x="5049762" y="5783301"/>
              <a:ext cx="530350" cy="1"/>
            </a:xfrm>
            <a:prstGeom prst="straightConnector1">
              <a:avLst/>
            </a:prstGeom>
            <a:solidFill>
              <a:schemeClr val="accent1"/>
            </a:solidFill>
            <a:ln w="28575" cap="flat" cmpd="sng" algn="ctr">
              <a:solidFill>
                <a:schemeClr val="tx1">
                  <a:lumMod val="75000"/>
                </a:schemeClr>
              </a:solidFill>
              <a:prstDash val="solid"/>
              <a:round/>
              <a:headEnd type="none" w="med" len="med"/>
              <a:tailEnd type="arrow"/>
            </a:ln>
            <a:effectLst/>
          </p:spPr>
        </p:cxnSp>
        <p:cxnSp>
          <p:nvCxnSpPr>
            <p:cNvPr id="25" name="Straight Arrow Connector 24"/>
            <p:cNvCxnSpPr>
              <a:stCxn id="19" idx="1"/>
              <a:endCxn id="15" idx="3"/>
            </p:cNvCxnSpPr>
            <p:nvPr/>
          </p:nvCxnSpPr>
          <p:spPr bwMode="auto">
            <a:xfrm flipH="1">
              <a:off x="3675628" y="5783302"/>
              <a:ext cx="437659" cy="3666"/>
            </a:xfrm>
            <a:prstGeom prst="straightConnector1">
              <a:avLst/>
            </a:prstGeom>
            <a:solidFill>
              <a:schemeClr val="accent1"/>
            </a:solidFill>
            <a:ln w="28575" cap="flat" cmpd="sng" algn="ctr">
              <a:solidFill>
                <a:schemeClr val="tx1">
                  <a:lumMod val="75000"/>
                </a:schemeClr>
              </a:solidFill>
              <a:prstDash val="solid"/>
              <a:round/>
              <a:headEnd type="none" w="med" len="med"/>
              <a:tailEnd type="arrow"/>
            </a:ln>
            <a:effectLst/>
          </p:spPr>
        </p:cxnSp>
      </p:grpSp>
    </p:spTree>
    <p:extLst>
      <p:ext uri="{BB962C8B-B14F-4D97-AF65-F5344CB8AC3E}">
        <p14:creationId xmlns:p14="http://schemas.microsoft.com/office/powerpoint/2010/main" val="400628021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t>USES Example (3/4)</a:t>
            </a:r>
            <a:endParaRPr lang="zh-TW" altLang="en-US" dirty="0"/>
          </a:p>
        </p:txBody>
      </p:sp>
      <p:sp>
        <p:nvSpPr>
          <p:cNvPr id="4" name="Footer Placeholder 3"/>
          <p:cNvSpPr>
            <a:spLocks noGrp="1"/>
          </p:cNvSpPr>
          <p:nvPr>
            <p:ph type="ftr" sz="quarter" idx="10"/>
          </p:nvPr>
        </p:nvSpPr>
        <p:spPr/>
        <p:txBody>
          <a:bodyPr/>
          <a:lstStyle/>
          <a:p>
            <a:pPr>
              <a:defRPr/>
            </a:pPr>
            <a:r>
              <a:rPr lang="en-US" altLang="zh-TW" smtClean="0"/>
              <a:t>Irvine, Kip R. Assembly Language for Intel-Based Computers 5/e, 2007.</a:t>
            </a:r>
            <a:endParaRPr lang="en-US" altLang="zh-TW"/>
          </a:p>
        </p:txBody>
      </p:sp>
      <p:sp>
        <p:nvSpPr>
          <p:cNvPr id="5" name="Slide Number Placeholder 4"/>
          <p:cNvSpPr>
            <a:spLocks noGrp="1"/>
          </p:cNvSpPr>
          <p:nvPr>
            <p:ph type="sldNum" sz="quarter" idx="11"/>
          </p:nvPr>
        </p:nvSpPr>
        <p:spPr/>
        <p:txBody>
          <a:bodyPr/>
          <a:lstStyle/>
          <a:p>
            <a:pPr>
              <a:defRPr/>
            </a:pPr>
            <a:fld id="{5E278822-EF95-4D74-A1B3-6B525CCF0E11}" type="slidenum">
              <a:rPr lang="en-US" altLang="zh-TW" smtClean="0"/>
              <a:pPr>
                <a:defRPr/>
              </a:pPr>
              <a:t>38</a:t>
            </a:fld>
            <a:endParaRPr lang="en-US" altLang="zh-TW"/>
          </a:p>
        </p:txBody>
      </p:sp>
      <p:sp>
        <p:nvSpPr>
          <p:cNvPr id="6" name="TextBox 5"/>
          <p:cNvSpPr txBox="1"/>
          <p:nvPr/>
        </p:nvSpPr>
        <p:spPr>
          <a:xfrm>
            <a:off x="611560" y="908720"/>
            <a:ext cx="3687228" cy="1569660"/>
          </a:xfrm>
          <a:prstGeom prst="rect">
            <a:avLst/>
          </a:prstGeom>
          <a:noFill/>
          <a:ln>
            <a:solidFill>
              <a:schemeClr val="tx1"/>
            </a:solidFill>
          </a:ln>
        </p:spPr>
        <p:txBody>
          <a:bodyPr wrap="none" rtlCol="0">
            <a:spAutoFit/>
          </a:bodyPr>
          <a:lstStyle/>
          <a:p>
            <a:r>
              <a:rPr lang="en-US" altLang="zh-TW" sz="2400" b="1" dirty="0" err="1" smtClean="0">
                <a:latin typeface="Courier New" panose="02070309020205020404" pitchFamily="49" charset="0"/>
                <a:cs typeface="Courier New" panose="02070309020205020404" pitchFamily="49" charset="0"/>
              </a:rPr>
              <a:t>MySub</a:t>
            </a:r>
            <a:r>
              <a:rPr lang="en-US" altLang="zh-TW" sz="2400" b="1" dirty="0" smtClean="0">
                <a:latin typeface="Courier New" panose="02070309020205020404" pitchFamily="49" charset="0"/>
                <a:cs typeface="Courier New" panose="02070309020205020404" pitchFamily="49" charset="0"/>
              </a:rPr>
              <a:t> PROC </a:t>
            </a:r>
            <a:r>
              <a:rPr lang="en-US" altLang="zh-TW" sz="2400" b="1" dirty="0" smtClean="0">
                <a:solidFill>
                  <a:schemeClr val="tx2">
                    <a:lumMod val="60000"/>
                    <a:lumOff val="40000"/>
                  </a:schemeClr>
                </a:solidFill>
                <a:latin typeface="Courier New" panose="02070309020205020404" pitchFamily="49" charset="0"/>
                <a:cs typeface="Courier New" panose="02070309020205020404" pitchFamily="49" charset="0"/>
              </a:rPr>
              <a:t>USES </a:t>
            </a:r>
            <a:r>
              <a:rPr lang="en-US" altLang="zh-TW" sz="2400" b="1" dirty="0" err="1" smtClean="0">
                <a:solidFill>
                  <a:schemeClr val="tx2">
                    <a:lumMod val="60000"/>
                    <a:lumOff val="40000"/>
                  </a:schemeClr>
                </a:solidFill>
                <a:latin typeface="Courier New" panose="02070309020205020404" pitchFamily="49" charset="0"/>
                <a:cs typeface="Courier New" panose="02070309020205020404" pitchFamily="49" charset="0"/>
              </a:rPr>
              <a:t>eax</a:t>
            </a:r>
            <a:endParaRPr lang="en-US" altLang="zh-TW" sz="2400" b="1" dirty="0" smtClean="0">
              <a:solidFill>
                <a:srgbClr val="FFC000"/>
              </a:solidFill>
              <a:latin typeface="Courier New" panose="02070309020205020404" pitchFamily="49" charset="0"/>
              <a:cs typeface="Courier New" panose="02070309020205020404" pitchFamily="49" charset="0"/>
            </a:endParaRPr>
          </a:p>
          <a:p>
            <a:r>
              <a:rPr lang="en-US" altLang="zh-TW" sz="2400" b="1" dirty="0" smtClean="0">
                <a:latin typeface="Courier New" panose="02070309020205020404" pitchFamily="49" charset="0"/>
                <a:cs typeface="Courier New" panose="02070309020205020404" pitchFamily="49" charset="0"/>
              </a:rPr>
              <a:t>    </a:t>
            </a:r>
            <a:r>
              <a:rPr lang="en-US" altLang="zh-TW" sz="2400" b="1" dirty="0" err="1">
                <a:latin typeface="Courier New" panose="02070309020205020404" pitchFamily="49" charset="0"/>
                <a:cs typeface="Courier New" panose="02070309020205020404" pitchFamily="49" charset="0"/>
              </a:rPr>
              <a:t>mov</a:t>
            </a:r>
            <a:r>
              <a:rPr lang="en-US" altLang="zh-TW" sz="2400" b="1" dirty="0">
                <a:latin typeface="Courier New" panose="02070309020205020404" pitchFamily="49" charset="0"/>
                <a:cs typeface="Courier New" panose="02070309020205020404" pitchFamily="49" charset="0"/>
              </a:rPr>
              <a:t> </a:t>
            </a:r>
            <a:r>
              <a:rPr lang="en-US" altLang="zh-TW" sz="2400" b="1" dirty="0" err="1" smtClean="0">
                <a:latin typeface="Courier New" panose="02070309020205020404" pitchFamily="49" charset="0"/>
                <a:cs typeface="Courier New" panose="02070309020205020404" pitchFamily="49" charset="0"/>
              </a:rPr>
              <a:t>eax</a:t>
            </a:r>
            <a:r>
              <a:rPr lang="en-US" altLang="zh-TW" sz="2400" b="1" dirty="0" smtClean="0">
                <a:latin typeface="Courier New" panose="02070309020205020404" pitchFamily="49" charset="0"/>
                <a:cs typeface="Courier New" panose="02070309020205020404" pitchFamily="49" charset="0"/>
              </a:rPr>
              <a:t>, </a:t>
            </a:r>
            <a:r>
              <a:rPr lang="en-US" altLang="zh-TW" sz="2400" b="1" dirty="0" err="1" smtClean="0">
                <a:latin typeface="Courier New" panose="02070309020205020404" pitchFamily="49" charset="0"/>
                <a:cs typeface="Courier New" panose="02070309020205020404" pitchFamily="49" charset="0"/>
              </a:rPr>
              <a:t>edx</a:t>
            </a:r>
            <a:endParaRPr lang="en-US" altLang="zh-TW" sz="2400" b="1" dirty="0">
              <a:latin typeface="Courier New" panose="02070309020205020404" pitchFamily="49" charset="0"/>
              <a:cs typeface="Courier New" panose="02070309020205020404" pitchFamily="49" charset="0"/>
            </a:endParaRPr>
          </a:p>
          <a:p>
            <a:r>
              <a:rPr lang="en-US" altLang="zh-TW" sz="2400" b="1" dirty="0">
                <a:latin typeface="Courier New" panose="02070309020205020404" pitchFamily="49" charset="0"/>
                <a:cs typeface="Courier New" panose="02070309020205020404" pitchFamily="49" charset="0"/>
              </a:rPr>
              <a:t>    </a:t>
            </a:r>
            <a:r>
              <a:rPr lang="en-US" altLang="zh-TW" sz="2400" b="1" dirty="0" smtClean="0">
                <a:solidFill>
                  <a:srgbClr val="FFC000"/>
                </a:solidFill>
                <a:latin typeface="Courier New" panose="02070309020205020404" pitchFamily="49" charset="0"/>
                <a:cs typeface="Courier New" panose="02070309020205020404" pitchFamily="49" charset="0"/>
              </a:rPr>
              <a:t>ret</a:t>
            </a:r>
          </a:p>
          <a:p>
            <a:r>
              <a:rPr lang="en-US" altLang="zh-TW" sz="2400" b="1" dirty="0" err="1" smtClean="0">
                <a:latin typeface="Courier New" panose="02070309020205020404" pitchFamily="49" charset="0"/>
                <a:cs typeface="Courier New" panose="02070309020205020404" pitchFamily="49" charset="0"/>
              </a:rPr>
              <a:t>MySub</a:t>
            </a:r>
            <a:r>
              <a:rPr lang="en-US" altLang="zh-TW" sz="2400" b="1" dirty="0" smtClean="0">
                <a:latin typeface="Courier New" panose="02070309020205020404" pitchFamily="49" charset="0"/>
                <a:cs typeface="Courier New" panose="02070309020205020404" pitchFamily="49" charset="0"/>
              </a:rPr>
              <a:t> ENDP</a:t>
            </a:r>
            <a:endParaRPr lang="en-US" altLang="zh-TW" sz="2400" b="1" dirty="0">
              <a:latin typeface="Courier New" panose="02070309020205020404" pitchFamily="49" charset="0"/>
              <a:cs typeface="Courier New" panose="02070309020205020404" pitchFamily="49" charset="0"/>
            </a:endParaRPr>
          </a:p>
        </p:txBody>
      </p:sp>
      <p:sp>
        <p:nvSpPr>
          <p:cNvPr id="7" name="TextBox 6"/>
          <p:cNvSpPr txBox="1"/>
          <p:nvPr/>
        </p:nvSpPr>
        <p:spPr>
          <a:xfrm>
            <a:off x="4860032" y="908720"/>
            <a:ext cx="3691899" cy="1569660"/>
          </a:xfrm>
          <a:prstGeom prst="rect">
            <a:avLst/>
          </a:prstGeom>
          <a:noFill/>
          <a:ln>
            <a:solidFill>
              <a:schemeClr val="tx1"/>
            </a:solidFill>
          </a:ln>
        </p:spPr>
        <p:txBody>
          <a:bodyPr wrap="square" rtlCol="0">
            <a:spAutoFit/>
          </a:bodyPr>
          <a:lstStyle/>
          <a:p>
            <a:r>
              <a:rPr lang="en-US" altLang="zh-TW" sz="2400" b="1" dirty="0" err="1" smtClean="0">
                <a:latin typeface="Courier New" panose="02070309020205020404" pitchFamily="49" charset="0"/>
                <a:cs typeface="Courier New" panose="02070309020205020404" pitchFamily="49" charset="0"/>
              </a:rPr>
              <a:t>MySub</a:t>
            </a:r>
            <a:r>
              <a:rPr lang="en-US" altLang="zh-TW" sz="2400" b="1" dirty="0" smtClean="0">
                <a:latin typeface="Courier New" panose="02070309020205020404" pitchFamily="49" charset="0"/>
                <a:cs typeface="Courier New" panose="02070309020205020404" pitchFamily="49" charset="0"/>
              </a:rPr>
              <a:t> PROC</a:t>
            </a:r>
            <a:endParaRPr lang="en-US" altLang="zh-TW" sz="2400" b="1" dirty="0" smtClean="0">
              <a:solidFill>
                <a:srgbClr val="FFC000"/>
              </a:solidFill>
              <a:latin typeface="Courier New" panose="02070309020205020404" pitchFamily="49" charset="0"/>
              <a:cs typeface="Courier New" panose="02070309020205020404" pitchFamily="49" charset="0"/>
            </a:endParaRPr>
          </a:p>
          <a:p>
            <a:r>
              <a:rPr lang="en-US" altLang="zh-TW" sz="2400" b="1" dirty="0" smtClean="0">
                <a:latin typeface="Courier New" panose="02070309020205020404" pitchFamily="49" charset="0"/>
                <a:cs typeface="Courier New" panose="02070309020205020404" pitchFamily="49" charset="0"/>
              </a:rPr>
              <a:t>    </a:t>
            </a:r>
            <a:r>
              <a:rPr lang="en-US" altLang="zh-TW" sz="2400" b="1" dirty="0" err="1" smtClean="0">
                <a:latin typeface="Courier New" panose="02070309020205020404" pitchFamily="49" charset="0"/>
                <a:cs typeface="Courier New" panose="02070309020205020404" pitchFamily="49" charset="0"/>
              </a:rPr>
              <a:t>mov</a:t>
            </a:r>
            <a:r>
              <a:rPr lang="en-US" altLang="zh-TW" sz="2400" b="1" dirty="0" smtClean="0">
                <a:latin typeface="Courier New" panose="02070309020205020404" pitchFamily="49" charset="0"/>
                <a:cs typeface="Courier New" panose="02070309020205020404" pitchFamily="49" charset="0"/>
              </a:rPr>
              <a:t> </a:t>
            </a:r>
            <a:r>
              <a:rPr lang="en-US" altLang="zh-TW" sz="2400" b="1" dirty="0" err="1" smtClean="0">
                <a:latin typeface="Courier New" panose="02070309020205020404" pitchFamily="49" charset="0"/>
                <a:cs typeface="Courier New" panose="02070309020205020404" pitchFamily="49" charset="0"/>
              </a:rPr>
              <a:t>eax</a:t>
            </a:r>
            <a:r>
              <a:rPr lang="en-US" altLang="zh-TW" sz="2400" b="1" dirty="0" smtClean="0">
                <a:latin typeface="Courier New" panose="02070309020205020404" pitchFamily="49" charset="0"/>
                <a:cs typeface="Courier New" panose="02070309020205020404" pitchFamily="49" charset="0"/>
              </a:rPr>
              <a:t>, </a:t>
            </a:r>
            <a:r>
              <a:rPr lang="en-US" altLang="zh-TW" sz="2400" b="1" dirty="0" err="1" smtClean="0">
                <a:latin typeface="Courier New" panose="02070309020205020404" pitchFamily="49" charset="0"/>
                <a:cs typeface="Courier New" panose="02070309020205020404" pitchFamily="49" charset="0"/>
              </a:rPr>
              <a:t>edx</a:t>
            </a:r>
            <a:endParaRPr lang="en-US" altLang="zh-TW" sz="2400" b="1" dirty="0">
              <a:latin typeface="Courier New" panose="02070309020205020404" pitchFamily="49" charset="0"/>
              <a:cs typeface="Courier New" panose="02070309020205020404" pitchFamily="49" charset="0"/>
            </a:endParaRPr>
          </a:p>
          <a:p>
            <a:r>
              <a:rPr lang="en-US" altLang="zh-TW" sz="2400" b="1" dirty="0">
                <a:latin typeface="Courier New" panose="02070309020205020404" pitchFamily="49" charset="0"/>
                <a:cs typeface="Courier New" panose="02070309020205020404" pitchFamily="49" charset="0"/>
              </a:rPr>
              <a:t>    </a:t>
            </a:r>
            <a:r>
              <a:rPr lang="en-US" altLang="zh-TW" sz="2400" b="1" dirty="0" smtClean="0">
                <a:solidFill>
                  <a:srgbClr val="FFC000"/>
                </a:solidFill>
                <a:latin typeface="Courier New" panose="02070309020205020404" pitchFamily="49" charset="0"/>
                <a:cs typeface="Courier New" panose="02070309020205020404" pitchFamily="49" charset="0"/>
              </a:rPr>
              <a:t>ret</a:t>
            </a:r>
          </a:p>
          <a:p>
            <a:r>
              <a:rPr lang="en-US" altLang="zh-TW" sz="2400" b="1" dirty="0" err="1" smtClean="0">
                <a:latin typeface="Courier New" panose="02070309020205020404" pitchFamily="49" charset="0"/>
                <a:cs typeface="Courier New" panose="02070309020205020404" pitchFamily="49" charset="0"/>
              </a:rPr>
              <a:t>MySub</a:t>
            </a:r>
            <a:r>
              <a:rPr lang="en-US" altLang="zh-TW" sz="2400" b="1" dirty="0" smtClean="0">
                <a:latin typeface="Courier New" panose="02070309020205020404" pitchFamily="49" charset="0"/>
                <a:cs typeface="Courier New" panose="02070309020205020404" pitchFamily="49" charset="0"/>
              </a:rPr>
              <a:t> </a:t>
            </a:r>
            <a:r>
              <a:rPr lang="en-US" altLang="zh-TW" sz="2400" b="1" dirty="0">
                <a:latin typeface="Courier New" panose="02070309020205020404" pitchFamily="49" charset="0"/>
                <a:cs typeface="Courier New" panose="02070309020205020404" pitchFamily="49" charset="0"/>
              </a:rPr>
              <a:t>ENDP</a:t>
            </a:r>
          </a:p>
        </p:txBody>
      </p:sp>
      <p:sp>
        <p:nvSpPr>
          <p:cNvPr id="8" name="TextBox 7"/>
          <p:cNvSpPr txBox="1"/>
          <p:nvPr/>
        </p:nvSpPr>
        <p:spPr>
          <a:xfrm>
            <a:off x="562244" y="2636912"/>
            <a:ext cx="2541914" cy="415498"/>
          </a:xfrm>
          <a:prstGeom prst="rect">
            <a:avLst/>
          </a:prstGeom>
          <a:noFill/>
        </p:spPr>
        <p:txBody>
          <a:bodyPr wrap="none" rtlCol="0">
            <a:spAutoFit/>
          </a:bodyPr>
          <a:lstStyle/>
          <a:p>
            <a:r>
              <a:rPr lang="en-US" altLang="zh-TW" dirty="0" smtClean="0"/>
              <a:t>Values of registers:</a:t>
            </a:r>
            <a:endParaRPr lang="zh-TW" altLang="en-US" dirty="0"/>
          </a:p>
        </p:txBody>
      </p:sp>
      <p:graphicFrame>
        <p:nvGraphicFramePr>
          <p:cNvPr id="9" name="Table 8"/>
          <p:cNvGraphicFramePr>
            <a:graphicFrameLocks noGrp="1"/>
          </p:cNvGraphicFramePr>
          <p:nvPr>
            <p:extLst/>
          </p:nvPr>
        </p:nvGraphicFramePr>
        <p:xfrm>
          <a:off x="323528" y="3140968"/>
          <a:ext cx="4045218" cy="1584960"/>
        </p:xfrm>
        <a:graphic>
          <a:graphicData uri="http://schemas.openxmlformats.org/drawingml/2006/table">
            <a:tbl>
              <a:tblPr>
                <a:tableStyleId>{5C22544A-7EE6-4342-B048-85BDC9FD1C3A}</a:tableStyleId>
              </a:tblPr>
              <a:tblGrid>
                <a:gridCol w="660842">
                  <a:extLst>
                    <a:ext uri="{9D8B030D-6E8A-4147-A177-3AD203B41FA5}">
                      <a16:colId xmlns:a16="http://schemas.microsoft.com/office/drawing/2014/main" val="20000"/>
                    </a:ext>
                  </a:extLst>
                </a:gridCol>
                <a:gridCol w="1368152">
                  <a:extLst>
                    <a:ext uri="{9D8B030D-6E8A-4147-A177-3AD203B41FA5}">
                      <a16:colId xmlns:a16="http://schemas.microsoft.com/office/drawing/2014/main" val="20001"/>
                    </a:ext>
                  </a:extLst>
                </a:gridCol>
                <a:gridCol w="648072">
                  <a:extLst>
                    <a:ext uri="{9D8B030D-6E8A-4147-A177-3AD203B41FA5}">
                      <a16:colId xmlns:a16="http://schemas.microsoft.com/office/drawing/2014/main" val="20002"/>
                    </a:ext>
                  </a:extLst>
                </a:gridCol>
                <a:gridCol w="1368152">
                  <a:extLst>
                    <a:ext uri="{9D8B030D-6E8A-4147-A177-3AD203B41FA5}">
                      <a16:colId xmlns:a16="http://schemas.microsoft.com/office/drawing/2014/main" val="20003"/>
                    </a:ext>
                  </a:extLst>
                </a:gridCol>
              </a:tblGrid>
              <a:tr h="370840">
                <a:tc>
                  <a:txBody>
                    <a:bodyPr/>
                    <a:lstStyle/>
                    <a:p>
                      <a:pPr algn="ctr"/>
                      <a:r>
                        <a:rPr lang="en-US" altLang="zh-TW" sz="2000" dirty="0" smtClean="0">
                          <a:solidFill>
                            <a:schemeClr val="tx1"/>
                          </a:solidFill>
                          <a:latin typeface="Consolas" panose="020B0609020204030204" pitchFamily="49" charset="0"/>
                          <a:cs typeface="Consolas" panose="020B0609020204030204" pitchFamily="49" charset="0"/>
                        </a:rPr>
                        <a:t>EAX</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2000" dirty="0" smtClean="0">
                          <a:solidFill>
                            <a:srgbClr val="FFC000"/>
                          </a:solidFill>
                          <a:latin typeface="Consolas" panose="020B0609020204030204" pitchFamily="49" charset="0"/>
                          <a:cs typeface="Consolas" panose="020B0609020204030204" pitchFamily="49" charset="0"/>
                        </a:rPr>
                        <a:t>00401065</a:t>
                      </a:r>
                      <a:endParaRPr lang="zh-TW" altLang="en-US" sz="2000" dirty="0">
                        <a:solidFill>
                          <a:srgbClr val="FFC000"/>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altLang="zh-TW" sz="2000" dirty="0" smtClean="0">
                          <a:solidFill>
                            <a:schemeClr val="tx1"/>
                          </a:solidFill>
                          <a:latin typeface="Consolas" panose="020B0609020204030204" pitchFamily="49" charset="0"/>
                          <a:cs typeface="Consolas" panose="020B0609020204030204" pitchFamily="49" charset="0"/>
                        </a:rPr>
                        <a:t>ESI</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2000" dirty="0" smtClean="0">
                          <a:solidFill>
                            <a:schemeClr val="tx1"/>
                          </a:solidFill>
                          <a:latin typeface="Consolas" panose="020B0609020204030204" pitchFamily="49" charset="0"/>
                          <a:cs typeface="Consolas" panose="020B0609020204030204" pitchFamily="49" charset="0"/>
                        </a:rPr>
                        <a:t>00000000</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pPr algn="ctr"/>
                      <a:r>
                        <a:rPr lang="en-US" altLang="zh-TW" sz="2000" dirty="0" smtClean="0">
                          <a:solidFill>
                            <a:schemeClr val="tx1"/>
                          </a:solidFill>
                          <a:latin typeface="Consolas" panose="020B0609020204030204" pitchFamily="49" charset="0"/>
                          <a:cs typeface="Consolas" panose="020B0609020204030204" pitchFamily="49" charset="0"/>
                        </a:rPr>
                        <a:t>EBX</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2000" dirty="0" smtClean="0">
                          <a:solidFill>
                            <a:schemeClr val="tx1"/>
                          </a:solidFill>
                          <a:latin typeface="Consolas" panose="020B0609020204030204" pitchFamily="49" charset="0"/>
                          <a:cs typeface="Consolas" panose="020B0609020204030204" pitchFamily="49" charset="0"/>
                        </a:rPr>
                        <a:t>7EF00000</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altLang="zh-TW" sz="2000" dirty="0" smtClean="0">
                          <a:solidFill>
                            <a:schemeClr val="tx1"/>
                          </a:solidFill>
                          <a:latin typeface="Consolas" panose="020B0609020204030204" pitchFamily="49" charset="0"/>
                          <a:cs typeface="Consolas" panose="020B0609020204030204" pitchFamily="49" charset="0"/>
                        </a:rPr>
                        <a:t>EDI</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2000" dirty="0" smtClean="0">
                          <a:solidFill>
                            <a:schemeClr val="tx1"/>
                          </a:solidFill>
                          <a:latin typeface="Consolas" panose="020B0609020204030204" pitchFamily="49" charset="0"/>
                          <a:cs typeface="Consolas" panose="020B0609020204030204" pitchFamily="49" charset="0"/>
                        </a:rPr>
                        <a:t>00000000</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pPr algn="ctr"/>
                      <a:r>
                        <a:rPr lang="en-US" altLang="zh-TW" sz="2000" dirty="0" smtClean="0">
                          <a:solidFill>
                            <a:schemeClr val="tx1"/>
                          </a:solidFill>
                          <a:latin typeface="Consolas" panose="020B0609020204030204" pitchFamily="49" charset="0"/>
                          <a:cs typeface="Consolas" panose="020B0609020204030204" pitchFamily="49" charset="0"/>
                        </a:rPr>
                        <a:t>ECX</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2000" dirty="0" smtClean="0">
                          <a:solidFill>
                            <a:schemeClr val="tx1"/>
                          </a:solidFill>
                          <a:latin typeface="Consolas" panose="020B0609020204030204" pitchFamily="49" charset="0"/>
                          <a:cs typeface="Consolas" panose="020B0609020204030204" pitchFamily="49" charset="0"/>
                        </a:rPr>
                        <a:t>00000000</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altLang="zh-TW" sz="2000" dirty="0" smtClean="0">
                          <a:solidFill>
                            <a:schemeClr val="tx1"/>
                          </a:solidFill>
                          <a:latin typeface="Consolas" panose="020B0609020204030204" pitchFamily="49" charset="0"/>
                          <a:cs typeface="Consolas" panose="020B0609020204030204" pitchFamily="49" charset="0"/>
                        </a:rPr>
                        <a:t>EBP</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2000" dirty="0" smtClean="0">
                          <a:solidFill>
                            <a:schemeClr val="tx1"/>
                          </a:solidFill>
                          <a:latin typeface="Consolas" panose="020B0609020204030204" pitchFamily="49" charset="0"/>
                          <a:cs typeface="Consolas" panose="020B0609020204030204" pitchFamily="49" charset="0"/>
                        </a:rPr>
                        <a:t>0018FF94</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pPr algn="ctr"/>
                      <a:r>
                        <a:rPr lang="en-US" altLang="zh-TW" sz="2000" dirty="0" smtClean="0">
                          <a:solidFill>
                            <a:schemeClr val="tx1"/>
                          </a:solidFill>
                          <a:latin typeface="Consolas" panose="020B0609020204030204" pitchFamily="49" charset="0"/>
                          <a:cs typeface="Consolas" panose="020B0609020204030204" pitchFamily="49" charset="0"/>
                        </a:rPr>
                        <a:t>EDX</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2000" dirty="0" smtClean="0">
                          <a:solidFill>
                            <a:schemeClr val="tx1"/>
                          </a:solidFill>
                          <a:latin typeface="Consolas" panose="020B0609020204030204" pitchFamily="49" charset="0"/>
                          <a:cs typeface="Consolas" panose="020B0609020204030204" pitchFamily="49" charset="0"/>
                        </a:rPr>
                        <a:t>00401065</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altLang="zh-TW" sz="2000" dirty="0" smtClean="0">
                          <a:solidFill>
                            <a:schemeClr val="tx1"/>
                          </a:solidFill>
                          <a:latin typeface="Consolas" panose="020B0609020204030204" pitchFamily="49" charset="0"/>
                          <a:cs typeface="Consolas" panose="020B0609020204030204" pitchFamily="49" charset="0"/>
                        </a:rPr>
                        <a:t>ESP</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2000" dirty="0" smtClean="0">
                          <a:solidFill>
                            <a:schemeClr val="tx1"/>
                          </a:solidFill>
                          <a:latin typeface="Consolas" panose="020B0609020204030204" pitchFamily="49" charset="0"/>
                          <a:cs typeface="Consolas" panose="020B0609020204030204" pitchFamily="49" charset="0"/>
                        </a:rPr>
                        <a:t>0018FF84</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cxnSp>
        <p:nvCxnSpPr>
          <p:cNvPr id="10" name="Straight Connector 9"/>
          <p:cNvCxnSpPr/>
          <p:nvPr/>
        </p:nvCxnSpPr>
        <p:spPr bwMode="auto">
          <a:xfrm>
            <a:off x="4572000" y="908720"/>
            <a:ext cx="0" cy="5256584"/>
          </a:xfrm>
          <a:prstGeom prst="line">
            <a:avLst/>
          </a:prstGeom>
          <a:ln w="57150">
            <a:solidFill>
              <a:srgbClr val="FFC000"/>
            </a:solidFill>
            <a:prstDash val="solid"/>
            <a:headEnd type="none" w="med" len="med"/>
            <a:tailEnd type="none" w="med" len="med"/>
          </a:ln>
        </p:spPr>
        <p:style>
          <a:lnRef idx="1">
            <a:schemeClr val="accent6"/>
          </a:lnRef>
          <a:fillRef idx="0">
            <a:schemeClr val="accent6"/>
          </a:fillRef>
          <a:effectRef idx="0">
            <a:schemeClr val="accent6"/>
          </a:effectRef>
          <a:fontRef idx="minor">
            <a:schemeClr val="tx1"/>
          </a:fontRef>
        </p:style>
      </p:cxnSp>
      <p:sp>
        <p:nvSpPr>
          <p:cNvPr id="12" name="TextBox 11"/>
          <p:cNvSpPr txBox="1"/>
          <p:nvPr/>
        </p:nvSpPr>
        <p:spPr>
          <a:xfrm>
            <a:off x="4932040" y="2636912"/>
            <a:ext cx="2466573" cy="415498"/>
          </a:xfrm>
          <a:prstGeom prst="rect">
            <a:avLst/>
          </a:prstGeom>
          <a:noFill/>
        </p:spPr>
        <p:txBody>
          <a:bodyPr wrap="none" rtlCol="0">
            <a:spAutoFit/>
          </a:bodyPr>
          <a:lstStyle/>
          <a:p>
            <a:r>
              <a:rPr lang="en-US" altLang="zh-TW" dirty="0" smtClean="0"/>
              <a:t>Values of registers:</a:t>
            </a:r>
            <a:endParaRPr lang="zh-TW" altLang="en-US" dirty="0"/>
          </a:p>
        </p:txBody>
      </p:sp>
      <p:graphicFrame>
        <p:nvGraphicFramePr>
          <p:cNvPr id="13" name="Table 12"/>
          <p:cNvGraphicFramePr>
            <a:graphicFrameLocks noGrp="1"/>
          </p:cNvGraphicFramePr>
          <p:nvPr>
            <p:extLst/>
          </p:nvPr>
        </p:nvGraphicFramePr>
        <p:xfrm>
          <a:off x="4788024" y="3140968"/>
          <a:ext cx="4045218" cy="1584960"/>
        </p:xfrm>
        <a:graphic>
          <a:graphicData uri="http://schemas.openxmlformats.org/drawingml/2006/table">
            <a:tbl>
              <a:tblPr>
                <a:tableStyleId>{5C22544A-7EE6-4342-B048-85BDC9FD1C3A}</a:tableStyleId>
              </a:tblPr>
              <a:tblGrid>
                <a:gridCol w="660842">
                  <a:extLst>
                    <a:ext uri="{9D8B030D-6E8A-4147-A177-3AD203B41FA5}">
                      <a16:colId xmlns:a16="http://schemas.microsoft.com/office/drawing/2014/main" val="20000"/>
                    </a:ext>
                  </a:extLst>
                </a:gridCol>
                <a:gridCol w="1368152">
                  <a:extLst>
                    <a:ext uri="{9D8B030D-6E8A-4147-A177-3AD203B41FA5}">
                      <a16:colId xmlns:a16="http://schemas.microsoft.com/office/drawing/2014/main" val="20001"/>
                    </a:ext>
                  </a:extLst>
                </a:gridCol>
                <a:gridCol w="648072">
                  <a:extLst>
                    <a:ext uri="{9D8B030D-6E8A-4147-A177-3AD203B41FA5}">
                      <a16:colId xmlns:a16="http://schemas.microsoft.com/office/drawing/2014/main" val="20002"/>
                    </a:ext>
                  </a:extLst>
                </a:gridCol>
                <a:gridCol w="1368152">
                  <a:extLst>
                    <a:ext uri="{9D8B030D-6E8A-4147-A177-3AD203B41FA5}">
                      <a16:colId xmlns:a16="http://schemas.microsoft.com/office/drawing/2014/main" val="20003"/>
                    </a:ext>
                  </a:extLst>
                </a:gridCol>
              </a:tblGrid>
              <a:tr h="370840">
                <a:tc>
                  <a:txBody>
                    <a:bodyPr/>
                    <a:lstStyle/>
                    <a:p>
                      <a:pPr algn="ctr"/>
                      <a:r>
                        <a:rPr lang="en-US" altLang="zh-TW" sz="2000" dirty="0" smtClean="0">
                          <a:solidFill>
                            <a:schemeClr val="tx1"/>
                          </a:solidFill>
                          <a:latin typeface="Consolas" panose="020B0609020204030204" pitchFamily="49" charset="0"/>
                          <a:cs typeface="Consolas" panose="020B0609020204030204" pitchFamily="49" charset="0"/>
                        </a:rPr>
                        <a:t>EAX</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2000" dirty="0" smtClean="0">
                          <a:solidFill>
                            <a:srgbClr val="FFC000"/>
                          </a:solidFill>
                          <a:latin typeface="Consolas" panose="020B0609020204030204" pitchFamily="49" charset="0"/>
                          <a:cs typeface="Consolas" panose="020B0609020204030204" pitchFamily="49" charset="0"/>
                        </a:rPr>
                        <a:t>00401065</a:t>
                      </a:r>
                      <a:endParaRPr lang="zh-TW" altLang="en-US" sz="2000" dirty="0">
                        <a:solidFill>
                          <a:srgbClr val="FFC000"/>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altLang="zh-TW" sz="2000" dirty="0" smtClean="0">
                          <a:solidFill>
                            <a:schemeClr val="tx1"/>
                          </a:solidFill>
                          <a:latin typeface="Consolas" panose="020B0609020204030204" pitchFamily="49" charset="0"/>
                          <a:cs typeface="Consolas" panose="020B0609020204030204" pitchFamily="49" charset="0"/>
                        </a:rPr>
                        <a:t>ESI</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2000" dirty="0" smtClean="0">
                          <a:solidFill>
                            <a:schemeClr val="tx1"/>
                          </a:solidFill>
                          <a:latin typeface="Consolas" panose="020B0609020204030204" pitchFamily="49" charset="0"/>
                          <a:cs typeface="Consolas" panose="020B0609020204030204" pitchFamily="49" charset="0"/>
                        </a:rPr>
                        <a:t>00000000</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pPr algn="ctr"/>
                      <a:r>
                        <a:rPr lang="en-US" altLang="zh-TW" sz="2000" dirty="0" smtClean="0">
                          <a:solidFill>
                            <a:schemeClr val="tx1"/>
                          </a:solidFill>
                          <a:latin typeface="Consolas" panose="020B0609020204030204" pitchFamily="49" charset="0"/>
                          <a:cs typeface="Consolas" panose="020B0609020204030204" pitchFamily="49" charset="0"/>
                        </a:rPr>
                        <a:t>EBX</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2000" dirty="0" smtClean="0">
                          <a:solidFill>
                            <a:schemeClr val="tx1"/>
                          </a:solidFill>
                          <a:latin typeface="Consolas" panose="020B0609020204030204" pitchFamily="49" charset="0"/>
                          <a:cs typeface="Consolas" panose="020B0609020204030204" pitchFamily="49" charset="0"/>
                        </a:rPr>
                        <a:t>7EF00000</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altLang="zh-TW" sz="2000" dirty="0" smtClean="0">
                          <a:solidFill>
                            <a:schemeClr val="tx1"/>
                          </a:solidFill>
                          <a:latin typeface="Consolas" panose="020B0609020204030204" pitchFamily="49" charset="0"/>
                          <a:cs typeface="Consolas" panose="020B0609020204030204" pitchFamily="49" charset="0"/>
                        </a:rPr>
                        <a:t>EDI</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2000" dirty="0" smtClean="0">
                          <a:solidFill>
                            <a:schemeClr val="tx1"/>
                          </a:solidFill>
                          <a:latin typeface="Consolas" panose="020B0609020204030204" pitchFamily="49" charset="0"/>
                          <a:cs typeface="Consolas" panose="020B0609020204030204" pitchFamily="49" charset="0"/>
                        </a:rPr>
                        <a:t>00000000</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pPr algn="ctr"/>
                      <a:r>
                        <a:rPr lang="en-US" altLang="zh-TW" sz="2000" dirty="0" smtClean="0">
                          <a:solidFill>
                            <a:schemeClr val="tx1"/>
                          </a:solidFill>
                          <a:latin typeface="Consolas" panose="020B0609020204030204" pitchFamily="49" charset="0"/>
                          <a:cs typeface="Consolas" panose="020B0609020204030204" pitchFamily="49" charset="0"/>
                        </a:rPr>
                        <a:t>ECX</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2000" dirty="0" smtClean="0">
                          <a:solidFill>
                            <a:schemeClr val="tx1"/>
                          </a:solidFill>
                          <a:latin typeface="Consolas" panose="020B0609020204030204" pitchFamily="49" charset="0"/>
                          <a:cs typeface="Consolas" panose="020B0609020204030204" pitchFamily="49" charset="0"/>
                        </a:rPr>
                        <a:t>00000000</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altLang="zh-TW" sz="2000" dirty="0" smtClean="0">
                          <a:solidFill>
                            <a:schemeClr val="tx1"/>
                          </a:solidFill>
                          <a:latin typeface="Consolas" panose="020B0609020204030204" pitchFamily="49" charset="0"/>
                          <a:cs typeface="Consolas" panose="020B0609020204030204" pitchFamily="49" charset="0"/>
                        </a:rPr>
                        <a:t>EBP</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2000" dirty="0" smtClean="0">
                          <a:solidFill>
                            <a:schemeClr val="tx1"/>
                          </a:solidFill>
                          <a:latin typeface="Consolas" panose="020B0609020204030204" pitchFamily="49" charset="0"/>
                          <a:cs typeface="Consolas" panose="020B0609020204030204" pitchFamily="49" charset="0"/>
                        </a:rPr>
                        <a:t>0018FF94</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pPr algn="ctr"/>
                      <a:r>
                        <a:rPr lang="en-US" altLang="zh-TW" sz="2000" dirty="0" smtClean="0">
                          <a:solidFill>
                            <a:schemeClr val="tx1"/>
                          </a:solidFill>
                          <a:latin typeface="Consolas" panose="020B0609020204030204" pitchFamily="49" charset="0"/>
                          <a:cs typeface="Consolas" panose="020B0609020204030204" pitchFamily="49" charset="0"/>
                        </a:rPr>
                        <a:t>EDX</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2000" dirty="0" smtClean="0">
                          <a:solidFill>
                            <a:schemeClr val="tx1"/>
                          </a:solidFill>
                          <a:latin typeface="Consolas" panose="020B0609020204030204" pitchFamily="49" charset="0"/>
                          <a:cs typeface="Consolas" panose="020B0609020204030204" pitchFamily="49" charset="0"/>
                        </a:rPr>
                        <a:t>00401065</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altLang="zh-TW" sz="2000" dirty="0" smtClean="0">
                          <a:solidFill>
                            <a:schemeClr val="tx1"/>
                          </a:solidFill>
                          <a:latin typeface="Consolas" panose="020B0609020204030204" pitchFamily="49" charset="0"/>
                          <a:cs typeface="Consolas" panose="020B0609020204030204" pitchFamily="49" charset="0"/>
                        </a:rPr>
                        <a:t>ESP</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2000" dirty="0" smtClean="0">
                          <a:solidFill>
                            <a:schemeClr val="tx1"/>
                          </a:solidFill>
                          <a:latin typeface="Consolas" panose="020B0609020204030204" pitchFamily="49" charset="0"/>
                          <a:cs typeface="Consolas" panose="020B0609020204030204" pitchFamily="49" charset="0"/>
                        </a:rPr>
                        <a:t>0018FF88</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
        <p:nvSpPr>
          <p:cNvPr id="14" name="TextBox 13"/>
          <p:cNvSpPr txBox="1"/>
          <p:nvPr/>
        </p:nvSpPr>
        <p:spPr>
          <a:xfrm>
            <a:off x="589926" y="4797152"/>
            <a:ext cx="1980029" cy="415498"/>
          </a:xfrm>
          <a:prstGeom prst="rect">
            <a:avLst/>
          </a:prstGeom>
          <a:noFill/>
        </p:spPr>
        <p:txBody>
          <a:bodyPr wrap="none" rtlCol="0">
            <a:spAutoFit/>
          </a:bodyPr>
          <a:lstStyle/>
          <a:p>
            <a:r>
              <a:rPr lang="en-US" altLang="zh-TW" dirty="0" smtClean="0"/>
              <a:t>Stack Memory:</a:t>
            </a:r>
            <a:endParaRPr lang="zh-TW" altLang="en-US" dirty="0"/>
          </a:p>
        </p:txBody>
      </p:sp>
      <p:graphicFrame>
        <p:nvGraphicFramePr>
          <p:cNvPr id="15" name="Table 14"/>
          <p:cNvGraphicFramePr>
            <a:graphicFrameLocks noGrp="1"/>
          </p:cNvGraphicFramePr>
          <p:nvPr>
            <p:extLst>
              <p:ext uri="{D42A27DB-BD31-4B8C-83A1-F6EECF244321}">
                <p14:modId xmlns:p14="http://schemas.microsoft.com/office/powerpoint/2010/main" val="3036263769"/>
              </p:ext>
            </p:extLst>
          </p:nvPr>
        </p:nvGraphicFramePr>
        <p:xfrm>
          <a:off x="899592" y="5192608"/>
          <a:ext cx="2776036" cy="1188720"/>
        </p:xfrm>
        <a:graphic>
          <a:graphicData uri="http://schemas.openxmlformats.org/drawingml/2006/table">
            <a:tbl>
              <a:tblPr>
                <a:tableStyleId>{5C22544A-7EE6-4342-B048-85BDC9FD1C3A}</a:tableStyleId>
              </a:tblPr>
              <a:tblGrid>
                <a:gridCol w="1388018">
                  <a:extLst>
                    <a:ext uri="{9D8B030D-6E8A-4147-A177-3AD203B41FA5}">
                      <a16:colId xmlns:a16="http://schemas.microsoft.com/office/drawing/2014/main" val="20000"/>
                    </a:ext>
                  </a:extLst>
                </a:gridCol>
                <a:gridCol w="1388018">
                  <a:extLst>
                    <a:ext uri="{9D8B030D-6E8A-4147-A177-3AD203B41FA5}">
                      <a16:colId xmlns:a16="http://schemas.microsoft.com/office/drawing/2014/main" val="20001"/>
                    </a:ext>
                  </a:extLst>
                </a:gridCol>
              </a:tblGrid>
              <a:tr h="370840">
                <a:tc>
                  <a:txBody>
                    <a:bodyPr/>
                    <a:lstStyle/>
                    <a:p>
                      <a:pPr algn="ctr"/>
                      <a:r>
                        <a:rPr lang="en-US" altLang="zh-TW" sz="2000" dirty="0" smtClean="0">
                          <a:solidFill>
                            <a:schemeClr val="tx1"/>
                          </a:solidFill>
                          <a:latin typeface="Consolas" panose="020B0609020204030204" pitchFamily="49" charset="0"/>
                          <a:cs typeface="Consolas" panose="020B0609020204030204" pitchFamily="49" charset="0"/>
                        </a:rPr>
                        <a:t>0018FF84</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2000" dirty="0" smtClean="0">
                          <a:solidFill>
                            <a:schemeClr val="tx1"/>
                          </a:solidFill>
                          <a:latin typeface="Consolas" panose="020B0609020204030204" pitchFamily="49" charset="0"/>
                          <a:cs typeface="Consolas" panose="020B0609020204030204" pitchFamily="49" charset="0"/>
                        </a:rPr>
                        <a:t>0000000A</a:t>
                      </a:r>
                      <a:endParaRPr lang="zh-TW" altLang="en-US" sz="2000" dirty="0" smtClean="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pPr algn="ctr"/>
                      <a:r>
                        <a:rPr lang="en-US" altLang="zh-TW" sz="2000" dirty="0" smtClean="0">
                          <a:solidFill>
                            <a:schemeClr val="tx1"/>
                          </a:solidFill>
                          <a:latin typeface="Consolas" panose="020B0609020204030204" pitchFamily="49" charset="0"/>
                          <a:cs typeface="Consolas" panose="020B0609020204030204" pitchFamily="49" charset="0"/>
                        </a:rPr>
                        <a:t>0018FF88</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2000" dirty="0" smtClean="0">
                          <a:solidFill>
                            <a:schemeClr val="tx1"/>
                          </a:solidFill>
                          <a:latin typeface="Consolas" panose="020B0609020204030204" pitchFamily="49" charset="0"/>
                          <a:cs typeface="Consolas" panose="020B0609020204030204" pitchFamily="49" charset="0"/>
                        </a:rPr>
                        <a:t>00401078</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pPr algn="ctr"/>
                      <a:r>
                        <a:rPr lang="en-US" altLang="zh-TW" sz="2000" dirty="0" smtClean="0">
                          <a:solidFill>
                            <a:schemeClr val="tx1"/>
                          </a:solidFill>
                          <a:latin typeface="Consolas" panose="020B0609020204030204" pitchFamily="49" charset="0"/>
                          <a:cs typeface="Consolas" panose="020B0609020204030204" pitchFamily="49" charset="0"/>
                        </a:rPr>
                        <a:t>0018FF8C</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2000" dirty="0" smtClean="0">
                          <a:solidFill>
                            <a:schemeClr val="tx1"/>
                          </a:solidFill>
                          <a:latin typeface="Consolas" panose="020B0609020204030204" pitchFamily="49" charset="0"/>
                          <a:cs typeface="Consolas" panose="020B0609020204030204" pitchFamily="49" charset="0"/>
                        </a:rPr>
                        <a:t>00756D33</a:t>
                      </a:r>
                      <a:endParaRPr lang="zh-TW" altLang="en-US" sz="2000" dirty="0" smtClean="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
        <p:nvSpPr>
          <p:cNvPr id="17" name="TextBox 16"/>
          <p:cNvSpPr txBox="1"/>
          <p:nvPr/>
        </p:nvSpPr>
        <p:spPr>
          <a:xfrm>
            <a:off x="5126430" y="4809152"/>
            <a:ext cx="1980029" cy="415498"/>
          </a:xfrm>
          <a:prstGeom prst="rect">
            <a:avLst/>
          </a:prstGeom>
          <a:noFill/>
        </p:spPr>
        <p:txBody>
          <a:bodyPr wrap="none" rtlCol="0">
            <a:spAutoFit/>
          </a:bodyPr>
          <a:lstStyle/>
          <a:p>
            <a:r>
              <a:rPr lang="en-US" altLang="zh-TW" dirty="0" smtClean="0"/>
              <a:t>Stack Memory:</a:t>
            </a:r>
            <a:endParaRPr lang="zh-TW" altLang="en-US" dirty="0"/>
          </a:p>
        </p:txBody>
      </p:sp>
      <p:graphicFrame>
        <p:nvGraphicFramePr>
          <p:cNvPr id="18" name="Table 17"/>
          <p:cNvGraphicFramePr>
            <a:graphicFrameLocks noGrp="1"/>
          </p:cNvGraphicFramePr>
          <p:nvPr>
            <p:extLst>
              <p:ext uri="{D42A27DB-BD31-4B8C-83A1-F6EECF244321}">
                <p14:modId xmlns:p14="http://schemas.microsoft.com/office/powerpoint/2010/main" val="1508816004"/>
              </p:ext>
            </p:extLst>
          </p:nvPr>
        </p:nvGraphicFramePr>
        <p:xfrm>
          <a:off x="5580112" y="5188941"/>
          <a:ext cx="2776036" cy="1188720"/>
        </p:xfrm>
        <a:graphic>
          <a:graphicData uri="http://schemas.openxmlformats.org/drawingml/2006/table">
            <a:tbl>
              <a:tblPr>
                <a:tableStyleId>{5C22544A-7EE6-4342-B048-85BDC9FD1C3A}</a:tableStyleId>
              </a:tblPr>
              <a:tblGrid>
                <a:gridCol w="1388018">
                  <a:extLst>
                    <a:ext uri="{9D8B030D-6E8A-4147-A177-3AD203B41FA5}">
                      <a16:colId xmlns:a16="http://schemas.microsoft.com/office/drawing/2014/main" val="20000"/>
                    </a:ext>
                  </a:extLst>
                </a:gridCol>
                <a:gridCol w="1388018">
                  <a:extLst>
                    <a:ext uri="{9D8B030D-6E8A-4147-A177-3AD203B41FA5}">
                      <a16:colId xmlns:a16="http://schemas.microsoft.com/office/drawing/2014/main" val="20001"/>
                    </a:ext>
                  </a:extLst>
                </a:gridCol>
              </a:tblGrid>
              <a:tr h="370840">
                <a:tc>
                  <a:txBody>
                    <a:bodyPr/>
                    <a:lstStyle/>
                    <a:p>
                      <a:pPr algn="ctr"/>
                      <a:r>
                        <a:rPr lang="en-US" altLang="zh-TW" sz="2000" dirty="0" smtClean="0">
                          <a:solidFill>
                            <a:schemeClr val="tx1"/>
                          </a:solidFill>
                          <a:latin typeface="Consolas" panose="020B0609020204030204" pitchFamily="49" charset="0"/>
                          <a:cs typeface="Consolas" panose="020B0609020204030204" pitchFamily="49" charset="0"/>
                        </a:rPr>
                        <a:t>0018FF84</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2000" dirty="0" smtClean="0">
                          <a:solidFill>
                            <a:schemeClr val="tx1"/>
                          </a:solidFill>
                          <a:latin typeface="Consolas" panose="020B0609020204030204" pitchFamily="49" charset="0"/>
                          <a:cs typeface="Consolas" panose="020B0609020204030204" pitchFamily="49" charset="0"/>
                        </a:rPr>
                        <a:t>?</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pPr algn="ctr"/>
                      <a:r>
                        <a:rPr lang="en-US" altLang="zh-TW" sz="2000" dirty="0" smtClean="0">
                          <a:solidFill>
                            <a:schemeClr val="tx1"/>
                          </a:solidFill>
                          <a:latin typeface="Consolas" panose="020B0609020204030204" pitchFamily="49" charset="0"/>
                          <a:cs typeface="Consolas" panose="020B0609020204030204" pitchFamily="49" charset="0"/>
                        </a:rPr>
                        <a:t>0018FF88</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2000" dirty="0" smtClean="0">
                          <a:solidFill>
                            <a:schemeClr val="tx1"/>
                          </a:solidFill>
                          <a:latin typeface="Consolas" panose="020B0609020204030204" pitchFamily="49" charset="0"/>
                          <a:cs typeface="Consolas" panose="020B0609020204030204" pitchFamily="49" charset="0"/>
                        </a:rPr>
                        <a:t>00401078</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pPr algn="ctr"/>
                      <a:r>
                        <a:rPr lang="en-US" altLang="zh-TW" sz="2000" dirty="0" smtClean="0">
                          <a:solidFill>
                            <a:schemeClr val="tx1"/>
                          </a:solidFill>
                          <a:latin typeface="Consolas" panose="020B0609020204030204" pitchFamily="49" charset="0"/>
                          <a:cs typeface="Consolas" panose="020B0609020204030204" pitchFamily="49" charset="0"/>
                        </a:rPr>
                        <a:t>0018FF8C</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2000" dirty="0" smtClean="0">
                          <a:solidFill>
                            <a:schemeClr val="tx1"/>
                          </a:solidFill>
                          <a:latin typeface="Consolas" panose="020B0609020204030204" pitchFamily="49" charset="0"/>
                          <a:cs typeface="Consolas" panose="020B0609020204030204" pitchFamily="49" charset="0"/>
                        </a:rPr>
                        <a:t>00756D33</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6105669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t>USES Example (4/4)</a:t>
            </a:r>
            <a:endParaRPr lang="zh-TW" altLang="en-US" dirty="0"/>
          </a:p>
        </p:txBody>
      </p:sp>
      <p:sp>
        <p:nvSpPr>
          <p:cNvPr id="4" name="Footer Placeholder 3"/>
          <p:cNvSpPr>
            <a:spLocks noGrp="1"/>
          </p:cNvSpPr>
          <p:nvPr>
            <p:ph type="ftr" sz="quarter" idx="10"/>
          </p:nvPr>
        </p:nvSpPr>
        <p:spPr/>
        <p:txBody>
          <a:bodyPr/>
          <a:lstStyle/>
          <a:p>
            <a:pPr>
              <a:defRPr/>
            </a:pPr>
            <a:r>
              <a:rPr lang="en-US" altLang="zh-TW" smtClean="0"/>
              <a:t>Irvine, Kip R. Assembly Language for Intel-Based Computers 5/e, 2007.</a:t>
            </a:r>
            <a:endParaRPr lang="en-US" altLang="zh-TW"/>
          </a:p>
        </p:txBody>
      </p:sp>
      <p:sp>
        <p:nvSpPr>
          <p:cNvPr id="5" name="Slide Number Placeholder 4"/>
          <p:cNvSpPr>
            <a:spLocks noGrp="1"/>
          </p:cNvSpPr>
          <p:nvPr>
            <p:ph type="sldNum" sz="quarter" idx="11"/>
          </p:nvPr>
        </p:nvSpPr>
        <p:spPr/>
        <p:txBody>
          <a:bodyPr/>
          <a:lstStyle/>
          <a:p>
            <a:pPr>
              <a:defRPr/>
            </a:pPr>
            <a:fld id="{5E278822-EF95-4D74-A1B3-6B525CCF0E11}" type="slidenum">
              <a:rPr lang="en-US" altLang="zh-TW" smtClean="0"/>
              <a:pPr>
                <a:defRPr/>
              </a:pPr>
              <a:t>39</a:t>
            </a:fld>
            <a:endParaRPr lang="en-US" altLang="zh-TW"/>
          </a:p>
        </p:txBody>
      </p:sp>
      <p:sp>
        <p:nvSpPr>
          <p:cNvPr id="6" name="TextBox 5"/>
          <p:cNvSpPr txBox="1"/>
          <p:nvPr/>
        </p:nvSpPr>
        <p:spPr>
          <a:xfrm>
            <a:off x="611560" y="908720"/>
            <a:ext cx="3672408" cy="1569660"/>
          </a:xfrm>
          <a:prstGeom prst="rect">
            <a:avLst/>
          </a:prstGeom>
          <a:noFill/>
          <a:ln>
            <a:solidFill>
              <a:schemeClr val="tx1"/>
            </a:solidFill>
          </a:ln>
        </p:spPr>
        <p:txBody>
          <a:bodyPr wrap="square" rtlCol="0">
            <a:spAutoFit/>
          </a:bodyPr>
          <a:lstStyle/>
          <a:p>
            <a:r>
              <a:rPr lang="en-US" altLang="zh-TW" sz="2400" b="1" dirty="0">
                <a:latin typeface="Courier New" panose="02070309020205020404" pitchFamily="49" charset="0"/>
                <a:cs typeface="Courier New" panose="02070309020205020404" pitchFamily="49" charset="0"/>
              </a:rPr>
              <a:t>main PROC</a:t>
            </a:r>
          </a:p>
          <a:p>
            <a:r>
              <a:rPr lang="en-US" altLang="zh-TW" sz="2400" b="1" dirty="0">
                <a:latin typeface="Courier New" panose="02070309020205020404" pitchFamily="49" charset="0"/>
                <a:cs typeface="Courier New" panose="02070309020205020404" pitchFamily="49" charset="0"/>
              </a:rPr>
              <a:t>    call </a:t>
            </a:r>
            <a:r>
              <a:rPr lang="en-US" altLang="zh-TW" sz="2400" b="1" dirty="0" err="1">
                <a:latin typeface="Courier New" panose="02070309020205020404" pitchFamily="49" charset="0"/>
                <a:cs typeface="Courier New" panose="02070309020205020404" pitchFamily="49" charset="0"/>
              </a:rPr>
              <a:t>MySub</a:t>
            </a:r>
            <a:endParaRPr lang="en-US" altLang="zh-TW" sz="2400" b="1" dirty="0">
              <a:latin typeface="Courier New" panose="02070309020205020404" pitchFamily="49" charset="0"/>
              <a:cs typeface="Courier New" panose="02070309020205020404" pitchFamily="49" charset="0"/>
            </a:endParaRPr>
          </a:p>
          <a:p>
            <a:r>
              <a:rPr lang="en-US" altLang="zh-TW" sz="2400" b="1" dirty="0">
                <a:latin typeface="Courier New" panose="02070309020205020404" pitchFamily="49" charset="0"/>
                <a:cs typeface="Courier New" panose="02070309020205020404" pitchFamily="49" charset="0"/>
              </a:rPr>
              <a:t>    </a:t>
            </a:r>
            <a:r>
              <a:rPr lang="en-US" altLang="zh-TW" sz="2400" b="1" dirty="0">
                <a:solidFill>
                  <a:srgbClr val="FFC000"/>
                </a:solidFill>
                <a:latin typeface="Courier New" panose="02070309020205020404" pitchFamily="49" charset="0"/>
                <a:cs typeface="Courier New" panose="02070309020205020404" pitchFamily="49" charset="0"/>
              </a:rPr>
              <a:t>exit</a:t>
            </a:r>
          </a:p>
          <a:p>
            <a:r>
              <a:rPr lang="en-US" altLang="zh-TW" sz="2400" b="1" dirty="0">
                <a:latin typeface="Courier New" panose="02070309020205020404" pitchFamily="49" charset="0"/>
                <a:cs typeface="Courier New" panose="02070309020205020404" pitchFamily="49" charset="0"/>
              </a:rPr>
              <a:t>main ENDP</a:t>
            </a:r>
          </a:p>
        </p:txBody>
      </p:sp>
      <p:sp>
        <p:nvSpPr>
          <p:cNvPr id="7" name="TextBox 6"/>
          <p:cNvSpPr txBox="1"/>
          <p:nvPr/>
        </p:nvSpPr>
        <p:spPr>
          <a:xfrm>
            <a:off x="4860032" y="908720"/>
            <a:ext cx="3691899" cy="1569660"/>
          </a:xfrm>
          <a:prstGeom prst="rect">
            <a:avLst/>
          </a:prstGeom>
          <a:noFill/>
          <a:ln>
            <a:solidFill>
              <a:schemeClr val="tx1"/>
            </a:solidFill>
          </a:ln>
        </p:spPr>
        <p:txBody>
          <a:bodyPr wrap="square" rtlCol="0">
            <a:spAutoFit/>
          </a:bodyPr>
          <a:lstStyle/>
          <a:p>
            <a:r>
              <a:rPr lang="en-US" altLang="zh-TW" sz="2400" b="1" dirty="0">
                <a:latin typeface="Courier New" panose="02070309020205020404" pitchFamily="49" charset="0"/>
                <a:cs typeface="Courier New" panose="02070309020205020404" pitchFamily="49" charset="0"/>
              </a:rPr>
              <a:t>main PROC</a:t>
            </a:r>
          </a:p>
          <a:p>
            <a:r>
              <a:rPr lang="en-US" altLang="zh-TW" sz="2400" b="1" dirty="0">
                <a:latin typeface="Courier New" panose="02070309020205020404" pitchFamily="49" charset="0"/>
                <a:cs typeface="Courier New" panose="02070309020205020404" pitchFamily="49" charset="0"/>
              </a:rPr>
              <a:t>    call </a:t>
            </a:r>
            <a:r>
              <a:rPr lang="en-US" altLang="zh-TW" sz="2400" b="1" dirty="0" err="1">
                <a:latin typeface="Courier New" panose="02070309020205020404" pitchFamily="49" charset="0"/>
                <a:cs typeface="Courier New" panose="02070309020205020404" pitchFamily="49" charset="0"/>
              </a:rPr>
              <a:t>MySub</a:t>
            </a:r>
            <a:endParaRPr lang="en-US" altLang="zh-TW" sz="2400" b="1" dirty="0">
              <a:latin typeface="Courier New" panose="02070309020205020404" pitchFamily="49" charset="0"/>
              <a:cs typeface="Courier New" panose="02070309020205020404" pitchFamily="49" charset="0"/>
            </a:endParaRPr>
          </a:p>
          <a:p>
            <a:r>
              <a:rPr lang="en-US" altLang="zh-TW" sz="2400" b="1" dirty="0">
                <a:latin typeface="Courier New" panose="02070309020205020404" pitchFamily="49" charset="0"/>
                <a:cs typeface="Courier New" panose="02070309020205020404" pitchFamily="49" charset="0"/>
              </a:rPr>
              <a:t>    </a:t>
            </a:r>
            <a:r>
              <a:rPr lang="en-US" altLang="zh-TW" sz="2400" b="1" dirty="0">
                <a:solidFill>
                  <a:srgbClr val="FFC000"/>
                </a:solidFill>
                <a:latin typeface="Courier New" panose="02070309020205020404" pitchFamily="49" charset="0"/>
                <a:cs typeface="Courier New" panose="02070309020205020404" pitchFamily="49" charset="0"/>
              </a:rPr>
              <a:t>exit</a:t>
            </a:r>
          </a:p>
          <a:p>
            <a:r>
              <a:rPr lang="en-US" altLang="zh-TW" sz="2400" b="1" dirty="0">
                <a:latin typeface="Courier New" panose="02070309020205020404" pitchFamily="49" charset="0"/>
                <a:cs typeface="Courier New" panose="02070309020205020404" pitchFamily="49" charset="0"/>
              </a:rPr>
              <a:t>main ENDP</a:t>
            </a:r>
          </a:p>
        </p:txBody>
      </p:sp>
      <p:sp>
        <p:nvSpPr>
          <p:cNvPr id="8" name="TextBox 7"/>
          <p:cNvSpPr txBox="1"/>
          <p:nvPr/>
        </p:nvSpPr>
        <p:spPr>
          <a:xfrm>
            <a:off x="562244" y="2636912"/>
            <a:ext cx="2541914" cy="415498"/>
          </a:xfrm>
          <a:prstGeom prst="rect">
            <a:avLst/>
          </a:prstGeom>
          <a:noFill/>
        </p:spPr>
        <p:txBody>
          <a:bodyPr wrap="none" rtlCol="0">
            <a:spAutoFit/>
          </a:bodyPr>
          <a:lstStyle/>
          <a:p>
            <a:r>
              <a:rPr lang="en-US" altLang="zh-TW" dirty="0" smtClean="0"/>
              <a:t>Values of registers:</a:t>
            </a:r>
            <a:endParaRPr lang="zh-TW" altLang="en-US" dirty="0"/>
          </a:p>
        </p:txBody>
      </p:sp>
      <p:graphicFrame>
        <p:nvGraphicFramePr>
          <p:cNvPr id="9" name="Table 8"/>
          <p:cNvGraphicFramePr>
            <a:graphicFrameLocks noGrp="1"/>
          </p:cNvGraphicFramePr>
          <p:nvPr>
            <p:extLst/>
          </p:nvPr>
        </p:nvGraphicFramePr>
        <p:xfrm>
          <a:off x="323528" y="3140968"/>
          <a:ext cx="4045218" cy="1584960"/>
        </p:xfrm>
        <a:graphic>
          <a:graphicData uri="http://schemas.openxmlformats.org/drawingml/2006/table">
            <a:tbl>
              <a:tblPr>
                <a:tableStyleId>{5C22544A-7EE6-4342-B048-85BDC9FD1C3A}</a:tableStyleId>
              </a:tblPr>
              <a:tblGrid>
                <a:gridCol w="660842">
                  <a:extLst>
                    <a:ext uri="{9D8B030D-6E8A-4147-A177-3AD203B41FA5}">
                      <a16:colId xmlns:a16="http://schemas.microsoft.com/office/drawing/2014/main" val="20000"/>
                    </a:ext>
                  </a:extLst>
                </a:gridCol>
                <a:gridCol w="1368152">
                  <a:extLst>
                    <a:ext uri="{9D8B030D-6E8A-4147-A177-3AD203B41FA5}">
                      <a16:colId xmlns:a16="http://schemas.microsoft.com/office/drawing/2014/main" val="20001"/>
                    </a:ext>
                  </a:extLst>
                </a:gridCol>
                <a:gridCol w="648072">
                  <a:extLst>
                    <a:ext uri="{9D8B030D-6E8A-4147-A177-3AD203B41FA5}">
                      <a16:colId xmlns:a16="http://schemas.microsoft.com/office/drawing/2014/main" val="20002"/>
                    </a:ext>
                  </a:extLst>
                </a:gridCol>
                <a:gridCol w="1368152">
                  <a:extLst>
                    <a:ext uri="{9D8B030D-6E8A-4147-A177-3AD203B41FA5}">
                      <a16:colId xmlns:a16="http://schemas.microsoft.com/office/drawing/2014/main" val="20003"/>
                    </a:ext>
                  </a:extLst>
                </a:gridCol>
              </a:tblGrid>
              <a:tr h="370840">
                <a:tc>
                  <a:txBody>
                    <a:bodyPr/>
                    <a:lstStyle/>
                    <a:p>
                      <a:pPr algn="ctr"/>
                      <a:r>
                        <a:rPr lang="en-US" altLang="zh-TW" sz="2000" dirty="0" smtClean="0">
                          <a:solidFill>
                            <a:schemeClr val="tx1"/>
                          </a:solidFill>
                          <a:latin typeface="Consolas" panose="020B0609020204030204" pitchFamily="49" charset="0"/>
                          <a:cs typeface="Consolas" panose="020B0609020204030204" pitchFamily="49" charset="0"/>
                        </a:rPr>
                        <a:t>EAX</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2000" dirty="0" smtClean="0">
                          <a:solidFill>
                            <a:srgbClr val="FFC000"/>
                          </a:solidFill>
                          <a:latin typeface="Consolas" panose="020B0609020204030204" pitchFamily="49" charset="0"/>
                          <a:cs typeface="Consolas" panose="020B0609020204030204" pitchFamily="49" charset="0"/>
                        </a:rPr>
                        <a:t>0000000A</a:t>
                      </a:r>
                      <a:endParaRPr lang="zh-TW" altLang="en-US" sz="2000" dirty="0">
                        <a:solidFill>
                          <a:srgbClr val="FFC000"/>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altLang="zh-TW" sz="2000" dirty="0" smtClean="0">
                          <a:solidFill>
                            <a:schemeClr val="tx1"/>
                          </a:solidFill>
                          <a:latin typeface="Consolas" panose="020B0609020204030204" pitchFamily="49" charset="0"/>
                          <a:cs typeface="Consolas" panose="020B0609020204030204" pitchFamily="49" charset="0"/>
                        </a:rPr>
                        <a:t>ESI</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2000" dirty="0" smtClean="0">
                          <a:solidFill>
                            <a:schemeClr val="tx1"/>
                          </a:solidFill>
                          <a:latin typeface="Consolas" panose="020B0609020204030204" pitchFamily="49" charset="0"/>
                          <a:cs typeface="Consolas" panose="020B0609020204030204" pitchFamily="49" charset="0"/>
                        </a:rPr>
                        <a:t>00000000</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pPr algn="ctr"/>
                      <a:r>
                        <a:rPr lang="en-US" altLang="zh-TW" sz="2000" dirty="0" smtClean="0">
                          <a:solidFill>
                            <a:schemeClr val="tx1"/>
                          </a:solidFill>
                          <a:latin typeface="Consolas" panose="020B0609020204030204" pitchFamily="49" charset="0"/>
                          <a:cs typeface="Consolas" panose="020B0609020204030204" pitchFamily="49" charset="0"/>
                        </a:rPr>
                        <a:t>EBX</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2000" dirty="0" smtClean="0">
                          <a:solidFill>
                            <a:schemeClr val="tx1"/>
                          </a:solidFill>
                          <a:latin typeface="Consolas" panose="020B0609020204030204" pitchFamily="49" charset="0"/>
                          <a:cs typeface="Consolas" panose="020B0609020204030204" pitchFamily="49" charset="0"/>
                        </a:rPr>
                        <a:t>7EF00000</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altLang="zh-TW" sz="2000" dirty="0" smtClean="0">
                          <a:solidFill>
                            <a:schemeClr val="tx1"/>
                          </a:solidFill>
                          <a:latin typeface="Consolas" panose="020B0609020204030204" pitchFamily="49" charset="0"/>
                          <a:cs typeface="Consolas" panose="020B0609020204030204" pitchFamily="49" charset="0"/>
                        </a:rPr>
                        <a:t>EDI</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2000" dirty="0" smtClean="0">
                          <a:solidFill>
                            <a:schemeClr val="tx1"/>
                          </a:solidFill>
                          <a:latin typeface="Consolas" panose="020B0609020204030204" pitchFamily="49" charset="0"/>
                          <a:cs typeface="Consolas" panose="020B0609020204030204" pitchFamily="49" charset="0"/>
                        </a:rPr>
                        <a:t>00000000</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pPr algn="ctr"/>
                      <a:r>
                        <a:rPr lang="en-US" altLang="zh-TW" sz="2000" dirty="0" smtClean="0">
                          <a:solidFill>
                            <a:schemeClr val="tx1"/>
                          </a:solidFill>
                          <a:latin typeface="Consolas" panose="020B0609020204030204" pitchFamily="49" charset="0"/>
                          <a:cs typeface="Consolas" panose="020B0609020204030204" pitchFamily="49" charset="0"/>
                        </a:rPr>
                        <a:t>ECX</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2000" dirty="0" smtClean="0">
                          <a:solidFill>
                            <a:schemeClr val="tx1"/>
                          </a:solidFill>
                          <a:latin typeface="Consolas" panose="020B0609020204030204" pitchFamily="49" charset="0"/>
                          <a:cs typeface="Consolas" panose="020B0609020204030204" pitchFamily="49" charset="0"/>
                        </a:rPr>
                        <a:t>00000000</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altLang="zh-TW" sz="2000" dirty="0" smtClean="0">
                          <a:solidFill>
                            <a:schemeClr val="tx1"/>
                          </a:solidFill>
                          <a:latin typeface="Consolas" panose="020B0609020204030204" pitchFamily="49" charset="0"/>
                          <a:cs typeface="Consolas" panose="020B0609020204030204" pitchFamily="49" charset="0"/>
                        </a:rPr>
                        <a:t>EBP</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2000" dirty="0" smtClean="0">
                          <a:solidFill>
                            <a:schemeClr val="tx1"/>
                          </a:solidFill>
                          <a:latin typeface="Consolas" panose="020B0609020204030204" pitchFamily="49" charset="0"/>
                          <a:cs typeface="Consolas" panose="020B0609020204030204" pitchFamily="49" charset="0"/>
                        </a:rPr>
                        <a:t>0018FF94</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pPr algn="ctr"/>
                      <a:r>
                        <a:rPr lang="en-US" altLang="zh-TW" sz="2000" dirty="0" smtClean="0">
                          <a:solidFill>
                            <a:schemeClr val="tx1"/>
                          </a:solidFill>
                          <a:latin typeface="Consolas" panose="020B0609020204030204" pitchFamily="49" charset="0"/>
                          <a:cs typeface="Consolas" panose="020B0609020204030204" pitchFamily="49" charset="0"/>
                        </a:rPr>
                        <a:t>EDX</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2000" dirty="0" smtClean="0">
                          <a:solidFill>
                            <a:schemeClr val="tx1"/>
                          </a:solidFill>
                          <a:latin typeface="Consolas" panose="020B0609020204030204" pitchFamily="49" charset="0"/>
                          <a:cs typeface="Consolas" panose="020B0609020204030204" pitchFamily="49" charset="0"/>
                        </a:rPr>
                        <a:t>00401065</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altLang="zh-TW" sz="2000" dirty="0" smtClean="0">
                          <a:solidFill>
                            <a:schemeClr val="tx1"/>
                          </a:solidFill>
                          <a:latin typeface="Consolas" panose="020B0609020204030204" pitchFamily="49" charset="0"/>
                          <a:cs typeface="Consolas" panose="020B0609020204030204" pitchFamily="49" charset="0"/>
                        </a:rPr>
                        <a:t>ESP</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2000" dirty="0" smtClean="0">
                          <a:solidFill>
                            <a:srgbClr val="FFC000"/>
                          </a:solidFill>
                          <a:latin typeface="Consolas" panose="020B0609020204030204" pitchFamily="49" charset="0"/>
                          <a:cs typeface="Consolas" panose="020B0609020204030204" pitchFamily="49" charset="0"/>
                        </a:rPr>
                        <a:t>0018FF8C</a:t>
                      </a:r>
                      <a:endParaRPr lang="zh-TW" altLang="en-US" sz="2000" dirty="0">
                        <a:solidFill>
                          <a:srgbClr val="FFC000"/>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cxnSp>
        <p:nvCxnSpPr>
          <p:cNvPr id="10" name="Straight Connector 9"/>
          <p:cNvCxnSpPr/>
          <p:nvPr/>
        </p:nvCxnSpPr>
        <p:spPr bwMode="auto">
          <a:xfrm>
            <a:off x="4572000" y="908720"/>
            <a:ext cx="0" cy="5256584"/>
          </a:xfrm>
          <a:prstGeom prst="line">
            <a:avLst/>
          </a:prstGeom>
          <a:ln w="57150">
            <a:solidFill>
              <a:srgbClr val="FFC000"/>
            </a:solidFill>
            <a:prstDash val="solid"/>
            <a:headEnd type="none" w="med" len="med"/>
            <a:tailEnd type="none" w="med" len="med"/>
          </a:ln>
        </p:spPr>
        <p:style>
          <a:lnRef idx="1">
            <a:schemeClr val="accent6"/>
          </a:lnRef>
          <a:fillRef idx="0">
            <a:schemeClr val="accent6"/>
          </a:fillRef>
          <a:effectRef idx="0">
            <a:schemeClr val="accent6"/>
          </a:effectRef>
          <a:fontRef idx="minor">
            <a:schemeClr val="tx1"/>
          </a:fontRef>
        </p:style>
      </p:cxnSp>
      <p:sp>
        <p:nvSpPr>
          <p:cNvPr id="12" name="TextBox 11"/>
          <p:cNvSpPr txBox="1"/>
          <p:nvPr/>
        </p:nvSpPr>
        <p:spPr>
          <a:xfrm>
            <a:off x="4932040" y="2636912"/>
            <a:ext cx="2466573" cy="415498"/>
          </a:xfrm>
          <a:prstGeom prst="rect">
            <a:avLst/>
          </a:prstGeom>
          <a:noFill/>
        </p:spPr>
        <p:txBody>
          <a:bodyPr wrap="none" rtlCol="0">
            <a:spAutoFit/>
          </a:bodyPr>
          <a:lstStyle/>
          <a:p>
            <a:r>
              <a:rPr lang="en-US" altLang="zh-TW" dirty="0" smtClean="0"/>
              <a:t>Values of registers:</a:t>
            </a:r>
            <a:endParaRPr lang="zh-TW" altLang="en-US" dirty="0"/>
          </a:p>
        </p:txBody>
      </p:sp>
      <p:graphicFrame>
        <p:nvGraphicFramePr>
          <p:cNvPr id="13" name="Table 12"/>
          <p:cNvGraphicFramePr>
            <a:graphicFrameLocks noGrp="1"/>
          </p:cNvGraphicFramePr>
          <p:nvPr>
            <p:extLst/>
          </p:nvPr>
        </p:nvGraphicFramePr>
        <p:xfrm>
          <a:off x="4788024" y="3140968"/>
          <a:ext cx="4045218" cy="1584960"/>
        </p:xfrm>
        <a:graphic>
          <a:graphicData uri="http://schemas.openxmlformats.org/drawingml/2006/table">
            <a:tbl>
              <a:tblPr>
                <a:tableStyleId>{5C22544A-7EE6-4342-B048-85BDC9FD1C3A}</a:tableStyleId>
              </a:tblPr>
              <a:tblGrid>
                <a:gridCol w="660842">
                  <a:extLst>
                    <a:ext uri="{9D8B030D-6E8A-4147-A177-3AD203B41FA5}">
                      <a16:colId xmlns:a16="http://schemas.microsoft.com/office/drawing/2014/main" val="20000"/>
                    </a:ext>
                  </a:extLst>
                </a:gridCol>
                <a:gridCol w="1368152">
                  <a:extLst>
                    <a:ext uri="{9D8B030D-6E8A-4147-A177-3AD203B41FA5}">
                      <a16:colId xmlns:a16="http://schemas.microsoft.com/office/drawing/2014/main" val="20001"/>
                    </a:ext>
                  </a:extLst>
                </a:gridCol>
                <a:gridCol w="648072">
                  <a:extLst>
                    <a:ext uri="{9D8B030D-6E8A-4147-A177-3AD203B41FA5}">
                      <a16:colId xmlns:a16="http://schemas.microsoft.com/office/drawing/2014/main" val="20002"/>
                    </a:ext>
                  </a:extLst>
                </a:gridCol>
                <a:gridCol w="1368152">
                  <a:extLst>
                    <a:ext uri="{9D8B030D-6E8A-4147-A177-3AD203B41FA5}">
                      <a16:colId xmlns:a16="http://schemas.microsoft.com/office/drawing/2014/main" val="20003"/>
                    </a:ext>
                  </a:extLst>
                </a:gridCol>
              </a:tblGrid>
              <a:tr h="370840">
                <a:tc>
                  <a:txBody>
                    <a:bodyPr/>
                    <a:lstStyle/>
                    <a:p>
                      <a:pPr algn="ctr"/>
                      <a:r>
                        <a:rPr lang="en-US" altLang="zh-TW" sz="2000" dirty="0" smtClean="0">
                          <a:solidFill>
                            <a:schemeClr val="tx1"/>
                          </a:solidFill>
                          <a:latin typeface="Consolas" panose="020B0609020204030204" pitchFamily="49" charset="0"/>
                          <a:cs typeface="Consolas" panose="020B0609020204030204" pitchFamily="49" charset="0"/>
                        </a:rPr>
                        <a:t>EAX</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2000" dirty="0" smtClean="0">
                          <a:solidFill>
                            <a:schemeClr val="tx1"/>
                          </a:solidFill>
                          <a:latin typeface="Consolas" panose="020B0609020204030204" pitchFamily="49" charset="0"/>
                          <a:cs typeface="Consolas" panose="020B0609020204030204" pitchFamily="49" charset="0"/>
                        </a:rPr>
                        <a:t>00401065</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altLang="zh-TW" sz="2000" dirty="0" smtClean="0">
                          <a:solidFill>
                            <a:schemeClr val="tx1"/>
                          </a:solidFill>
                          <a:latin typeface="Consolas" panose="020B0609020204030204" pitchFamily="49" charset="0"/>
                          <a:cs typeface="Consolas" panose="020B0609020204030204" pitchFamily="49" charset="0"/>
                        </a:rPr>
                        <a:t>ESI</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2000" dirty="0" smtClean="0">
                          <a:solidFill>
                            <a:schemeClr val="tx1"/>
                          </a:solidFill>
                          <a:latin typeface="Consolas" panose="020B0609020204030204" pitchFamily="49" charset="0"/>
                          <a:cs typeface="Consolas" panose="020B0609020204030204" pitchFamily="49" charset="0"/>
                        </a:rPr>
                        <a:t>00000000</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pPr algn="ctr"/>
                      <a:r>
                        <a:rPr lang="en-US" altLang="zh-TW" sz="2000" dirty="0" smtClean="0">
                          <a:solidFill>
                            <a:schemeClr val="tx1"/>
                          </a:solidFill>
                          <a:latin typeface="Consolas" panose="020B0609020204030204" pitchFamily="49" charset="0"/>
                          <a:cs typeface="Consolas" panose="020B0609020204030204" pitchFamily="49" charset="0"/>
                        </a:rPr>
                        <a:t>EBX</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2000" dirty="0" smtClean="0">
                          <a:solidFill>
                            <a:schemeClr val="tx1"/>
                          </a:solidFill>
                          <a:latin typeface="Consolas" panose="020B0609020204030204" pitchFamily="49" charset="0"/>
                          <a:cs typeface="Consolas" panose="020B0609020204030204" pitchFamily="49" charset="0"/>
                        </a:rPr>
                        <a:t>7EF00000</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altLang="zh-TW" sz="2000" dirty="0" smtClean="0">
                          <a:solidFill>
                            <a:schemeClr val="tx1"/>
                          </a:solidFill>
                          <a:latin typeface="Consolas" panose="020B0609020204030204" pitchFamily="49" charset="0"/>
                          <a:cs typeface="Consolas" panose="020B0609020204030204" pitchFamily="49" charset="0"/>
                        </a:rPr>
                        <a:t>EDI</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2000" dirty="0" smtClean="0">
                          <a:solidFill>
                            <a:schemeClr val="tx1"/>
                          </a:solidFill>
                          <a:latin typeface="Consolas" panose="020B0609020204030204" pitchFamily="49" charset="0"/>
                          <a:cs typeface="Consolas" panose="020B0609020204030204" pitchFamily="49" charset="0"/>
                        </a:rPr>
                        <a:t>00000000</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pPr algn="ctr"/>
                      <a:r>
                        <a:rPr lang="en-US" altLang="zh-TW" sz="2000" dirty="0" smtClean="0">
                          <a:solidFill>
                            <a:schemeClr val="tx1"/>
                          </a:solidFill>
                          <a:latin typeface="Consolas" panose="020B0609020204030204" pitchFamily="49" charset="0"/>
                          <a:cs typeface="Consolas" panose="020B0609020204030204" pitchFamily="49" charset="0"/>
                        </a:rPr>
                        <a:t>ECX</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2000" dirty="0" smtClean="0">
                          <a:solidFill>
                            <a:schemeClr val="tx1"/>
                          </a:solidFill>
                          <a:latin typeface="Consolas" panose="020B0609020204030204" pitchFamily="49" charset="0"/>
                          <a:cs typeface="Consolas" panose="020B0609020204030204" pitchFamily="49" charset="0"/>
                        </a:rPr>
                        <a:t>00000000</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altLang="zh-TW" sz="2000" dirty="0" smtClean="0">
                          <a:solidFill>
                            <a:schemeClr val="tx1"/>
                          </a:solidFill>
                          <a:latin typeface="Consolas" panose="020B0609020204030204" pitchFamily="49" charset="0"/>
                          <a:cs typeface="Consolas" panose="020B0609020204030204" pitchFamily="49" charset="0"/>
                        </a:rPr>
                        <a:t>EBP</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2000" dirty="0" smtClean="0">
                          <a:solidFill>
                            <a:schemeClr val="tx1"/>
                          </a:solidFill>
                          <a:latin typeface="Consolas" panose="020B0609020204030204" pitchFamily="49" charset="0"/>
                          <a:cs typeface="Consolas" panose="020B0609020204030204" pitchFamily="49" charset="0"/>
                        </a:rPr>
                        <a:t>0018FF94</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pPr algn="ctr"/>
                      <a:r>
                        <a:rPr lang="en-US" altLang="zh-TW" sz="2000" dirty="0" smtClean="0">
                          <a:solidFill>
                            <a:schemeClr val="tx1"/>
                          </a:solidFill>
                          <a:latin typeface="Consolas" panose="020B0609020204030204" pitchFamily="49" charset="0"/>
                          <a:cs typeface="Consolas" panose="020B0609020204030204" pitchFamily="49" charset="0"/>
                        </a:rPr>
                        <a:t>EDX</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2000" dirty="0" smtClean="0">
                          <a:solidFill>
                            <a:schemeClr val="tx1"/>
                          </a:solidFill>
                          <a:latin typeface="Consolas" panose="020B0609020204030204" pitchFamily="49" charset="0"/>
                          <a:cs typeface="Consolas" panose="020B0609020204030204" pitchFamily="49" charset="0"/>
                        </a:rPr>
                        <a:t>00401065</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altLang="zh-TW" sz="2000" dirty="0" smtClean="0">
                          <a:solidFill>
                            <a:schemeClr val="tx1"/>
                          </a:solidFill>
                          <a:latin typeface="Consolas" panose="020B0609020204030204" pitchFamily="49" charset="0"/>
                          <a:cs typeface="Consolas" panose="020B0609020204030204" pitchFamily="49" charset="0"/>
                        </a:rPr>
                        <a:t>ESP</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2000" dirty="0" smtClean="0">
                          <a:solidFill>
                            <a:srgbClr val="FFC000"/>
                          </a:solidFill>
                          <a:latin typeface="Consolas" panose="020B0609020204030204" pitchFamily="49" charset="0"/>
                          <a:cs typeface="Consolas" panose="020B0609020204030204" pitchFamily="49" charset="0"/>
                        </a:rPr>
                        <a:t>0018FF8C</a:t>
                      </a:r>
                      <a:endParaRPr lang="zh-TW" altLang="en-US" sz="2000" dirty="0">
                        <a:solidFill>
                          <a:srgbClr val="FFC000"/>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
        <p:nvSpPr>
          <p:cNvPr id="14" name="TextBox 13"/>
          <p:cNvSpPr txBox="1"/>
          <p:nvPr/>
        </p:nvSpPr>
        <p:spPr>
          <a:xfrm>
            <a:off x="589926" y="4766102"/>
            <a:ext cx="1980029" cy="415498"/>
          </a:xfrm>
          <a:prstGeom prst="rect">
            <a:avLst/>
          </a:prstGeom>
          <a:noFill/>
        </p:spPr>
        <p:txBody>
          <a:bodyPr wrap="none" rtlCol="0">
            <a:spAutoFit/>
          </a:bodyPr>
          <a:lstStyle/>
          <a:p>
            <a:r>
              <a:rPr lang="en-US" altLang="zh-TW" dirty="0" smtClean="0"/>
              <a:t>Stack Memory:</a:t>
            </a:r>
            <a:endParaRPr lang="zh-TW" altLang="en-US" dirty="0"/>
          </a:p>
        </p:txBody>
      </p:sp>
      <p:graphicFrame>
        <p:nvGraphicFramePr>
          <p:cNvPr id="15" name="Table 14"/>
          <p:cNvGraphicFramePr>
            <a:graphicFrameLocks noGrp="1"/>
          </p:cNvGraphicFramePr>
          <p:nvPr>
            <p:extLst>
              <p:ext uri="{D42A27DB-BD31-4B8C-83A1-F6EECF244321}">
                <p14:modId xmlns:p14="http://schemas.microsoft.com/office/powerpoint/2010/main" val="1101405260"/>
              </p:ext>
            </p:extLst>
          </p:nvPr>
        </p:nvGraphicFramePr>
        <p:xfrm>
          <a:off x="1262564" y="5105400"/>
          <a:ext cx="2776036" cy="1188720"/>
        </p:xfrm>
        <a:graphic>
          <a:graphicData uri="http://schemas.openxmlformats.org/drawingml/2006/table">
            <a:tbl>
              <a:tblPr>
                <a:tableStyleId>{5C22544A-7EE6-4342-B048-85BDC9FD1C3A}</a:tableStyleId>
              </a:tblPr>
              <a:tblGrid>
                <a:gridCol w="1388018">
                  <a:extLst>
                    <a:ext uri="{9D8B030D-6E8A-4147-A177-3AD203B41FA5}">
                      <a16:colId xmlns:a16="http://schemas.microsoft.com/office/drawing/2014/main" val="20000"/>
                    </a:ext>
                  </a:extLst>
                </a:gridCol>
                <a:gridCol w="1388018">
                  <a:extLst>
                    <a:ext uri="{9D8B030D-6E8A-4147-A177-3AD203B41FA5}">
                      <a16:colId xmlns:a16="http://schemas.microsoft.com/office/drawing/2014/main" val="20001"/>
                    </a:ext>
                  </a:extLst>
                </a:gridCol>
              </a:tblGrid>
              <a:tr h="370840">
                <a:tc>
                  <a:txBody>
                    <a:bodyPr/>
                    <a:lstStyle/>
                    <a:p>
                      <a:pPr algn="ctr"/>
                      <a:r>
                        <a:rPr lang="en-US" altLang="zh-TW" sz="2000" dirty="0" smtClean="0">
                          <a:solidFill>
                            <a:schemeClr val="tx1"/>
                          </a:solidFill>
                          <a:latin typeface="Consolas" panose="020B0609020204030204" pitchFamily="49" charset="0"/>
                          <a:cs typeface="Consolas" panose="020B0609020204030204" pitchFamily="49" charset="0"/>
                        </a:rPr>
                        <a:t>0018FF84</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2000" dirty="0" smtClean="0">
                          <a:solidFill>
                            <a:schemeClr val="tx1"/>
                          </a:solidFill>
                          <a:latin typeface="Consolas" panose="020B0609020204030204" pitchFamily="49" charset="0"/>
                          <a:cs typeface="Consolas" panose="020B0609020204030204" pitchFamily="49" charset="0"/>
                        </a:rPr>
                        <a:t>?</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pPr algn="ctr"/>
                      <a:r>
                        <a:rPr lang="en-US" altLang="zh-TW" sz="2000" dirty="0" smtClean="0">
                          <a:solidFill>
                            <a:schemeClr val="tx1"/>
                          </a:solidFill>
                          <a:latin typeface="Consolas" panose="020B0609020204030204" pitchFamily="49" charset="0"/>
                          <a:cs typeface="Consolas" panose="020B0609020204030204" pitchFamily="49" charset="0"/>
                        </a:rPr>
                        <a:t>0018FF88</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2000" dirty="0" smtClean="0">
                          <a:solidFill>
                            <a:schemeClr val="tx1"/>
                          </a:solidFill>
                          <a:latin typeface="Consolas" panose="020B0609020204030204" pitchFamily="49" charset="0"/>
                          <a:cs typeface="Consolas" panose="020B0609020204030204" pitchFamily="49" charset="0"/>
                        </a:rPr>
                        <a:t>?</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pPr algn="ctr"/>
                      <a:r>
                        <a:rPr lang="en-US" altLang="zh-TW" sz="2000" dirty="0" smtClean="0">
                          <a:solidFill>
                            <a:schemeClr val="tx1"/>
                          </a:solidFill>
                          <a:latin typeface="Consolas" panose="020B0609020204030204" pitchFamily="49" charset="0"/>
                          <a:cs typeface="Consolas" panose="020B0609020204030204" pitchFamily="49" charset="0"/>
                        </a:rPr>
                        <a:t>0018FF8C</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2000" dirty="0" smtClean="0">
                          <a:solidFill>
                            <a:schemeClr val="tx1"/>
                          </a:solidFill>
                          <a:latin typeface="Consolas" panose="020B0609020204030204" pitchFamily="49" charset="0"/>
                          <a:cs typeface="Consolas" panose="020B0609020204030204" pitchFamily="49" charset="0"/>
                        </a:rPr>
                        <a:t>00756D33</a:t>
                      </a:r>
                      <a:endParaRPr lang="zh-TW" altLang="en-US" sz="2000" dirty="0" smtClean="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
        <p:nvSpPr>
          <p:cNvPr id="17" name="TextBox 16"/>
          <p:cNvSpPr txBox="1"/>
          <p:nvPr/>
        </p:nvSpPr>
        <p:spPr>
          <a:xfrm>
            <a:off x="5126430" y="4800600"/>
            <a:ext cx="1980029" cy="415498"/>
          </a:xfrm>
          <a:prstGeom prst="rect">
            <a:avLst/>
          </a:prstGeom>
          <a:noFill/>
        </p:spPr>
        <p:txBody>
          <a:bodyPr wrap="none" rtlCol="0">
            <a:spAutoFit/>
          </a:bodyPr>
          <a:lstStyle/>
          <a:p>
            <a:r>
              <a:rPr lang="en-US" altLang="zh-TW" dirty="0" smtClean="0"/>
              <a:t>Stack Memory:</a:t>
            </a:r>
            <a:endParaRPr lang="zh-TW" altLang="en-US" dirty="0"/>
          </a:p>
        </p:txBody>
      </p:sp>
      <p:graphicFrame>
        <p:nvGraphicFramePr>
          <p:cNvPr id="18" name="Table 17"/>
          <p:cNvGraphicFramePr>
            <a:graphicFrameLocks noGrp="1"/>
          </p:cNvGraphicFramePr>
          <p:nvPr>
            <p:extLst>
              <p:ext uri="{D42A27DB-BD31-4B8C-83A1-F6EECF244321}">
                <p14:modId xmlns:p14="http://schemas.microsoft.com/office/powerpoint/2010/main" val="4211699927"/>
              </p:ext>
            </p:extLst>
          </p:nvPr>
        </p:nvGraphicFramePr>
        <p:xfrm>
          <a:off x="5834564" y="5105400"/>
          <a:ext cx="2776036" cy="1188720"/>
        </p:xfrm>
        <a:graphic>
          <a:graphicData uri="http://schemas.openxmlformats.org/drawingml/2006/table">
            <a:tbl>
              <a:tblPr>
                <a:tableStyleId>{5C22544A-7EE6-4342-B048-85BDC9FD1C3A}</a:tableStyleId>
              </a:tblPr>
              <a:tblGrid>
                <a:gridCol w="1388018">
                  <a:extLst>
                    <a:ext uri="{9D8B030D-6E8A-4147-A177-3AD203B41FA5}">
                      <a16:colId xmlns:a16="http://schemas.microsoft.com/office/drawing/2014/main" val="20000"/>
                    </a:ext>
                  </a:extLst>
                </a:gridCol>
                <a:gridCol w="1388018">
                  <a:extLst>
                    <a:ext uri="{9D8B030D-6E8A-4147-A177-3AD203B41FA5}">
                      <a16:colId xmlns:a16="http://schemas.microsoft.com/office/drawing/2014/main" val="20001"/>
                    </a:ext>
                  </a:extLst>
                </a:gridCol>
              </a:tblGrid>
              <a:tr h="370840">
                <a:tc>
                  <a:txBody>
                    <a:bodyPr/>
                    <a:lstStyle/>
                    <a:p>
                      <a:pPr algn="ctr"/>
                      <a:r>
                        <a:rPr lang="en-US" altLang="zh-TW" sz="2000" dirty="0" smtClean="0">
                          <a:solidFill>
                            <a:schemeClr val="tx1"/>
                          </a:solidFill>
                          <a:latin typeface="Consolas" panose="020B0609020204030204" pitchFamily="49" charset="0"/>
                          <a:cs typeface="Consolas" panose="020B0609020204030204" pitchFamily="49" charset="0"/>
                        </a:rPr>
                        <a:t>0018FF84</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2000" dirty="0" smtClean="0">
                          <a:solidFill>
                            <a:schemeClr val="tx1"/>
                          </a:solidFill>
                          <a:latin typeface="Consolas" panose="020B0609020204030204" pitchFamily="49" charset="0"/>
                          <a:cs typeface="Consolas" panose="020B0609020204030204" pitchFamily="49" charset="0"/>
                        </a:rPr>
                        <a:t>?</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pPr algn="ctr"/>
                      <a:r>
                        <a:rPr lang="en-US" altLang="zh-TW" sz="2000" dirty="0" smtClean="0">
                          <a:solidFill>
                            <a:schemeClr val="tx1"/>
                          </a:solidFill>
                          <a:latin typeface="Consolas" panose="020B0609020204030204" pitchFamily="49" charset="0"/>
                          <a:cs typeface="Consolas" panose="020B0609020204030204" pitchFamily="49" charset="0"/>
                        </a:rPr>
                        <a:t>0018FF88</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2000" dirty="0" smtClean="0">
                          <a:solidFill>
                            <a:schemeClr val="tx1"/>
                          </a:solidFill>
                          <a:latin typeface="Consolas" panose="020B0609020204030204" pitchFamily="49" charset="0"/>
                          <a:cs typeface="Consolas" panose="020B0609020204030204" pitchFamily="49" charset="0"/>
                        </a:rPr>
                        <a:t>?</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pPr algn="ctr"/>
                      <a:r>
                        <a:rPr lang="en-US" altLang="zh-TW" sz="2000" dirty="0" smtClean="0">
                          <a:solidFill>
                            <a:schemeClr val="tx1"/>
                          </a:solidFill>
                          <a:latin typeface="Consolas" panose="020B0609020204030204" pitchFamily="49" charset="0"/>
                          <a:cs typeface="Consolas" panose="020B0609020204030204" pitchFamily="49" charset="0"/>
                        </a:rPr>
                        <a:t>0018FF8C</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2000" dirty="0" smtClean="0">
                          <a:solidFill>
                            <a:schemeClr val="tx1"/>
                          </a:solidFill>
                          <a:latin typeface="Consolas" panose="020B0609020204030204" pitchFamily="49" charset="0"/>
                          <a:cs typeface="Consolas" panose="020B0609020204030204" pitchFamily="49" charset="0"/>
                        </a:rPr>
                        <a:t>00756D33</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8793631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Footer Placeholder 2"/>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smtClean="0"/>
              <a:t>Irvine, Kip R. Assembly Language for x86 Processors 7/e, 2015.</a:t>
            </a:r>
          </a:p>
        </p:txBody>
      </p:sp>
      <p:sp>
        <p:nvSpPr>
          <p:cNvPr id="9220" name="Slide Number Placeholder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1EC88711-6F60-4EAD-8932-1ACB61CC47F7}" type="slidenum">
              <a:rPr lang="en-US" altLang="en-US" sz="1600">
                <a:latin typeface="Times New Roman" panose="02020603050405020304" pitchFamily="18" charset="0"/>
              </a:rPr>
              <a:pPr eaLnBrk="1" hangingPunct="1"/>
              <a:t>4</a:t>
            </a:fld>
            <a:endParaRPr lang="en-US" altLang="en-US" sz="1600">
              <a:latin typeface="Times New Roman" panose="02020603050405020304" pitchFamily="18" charset="0"/>
            </a:endParaRPr>
          </a:p>
        </p:txBody>
      </p:sp>
      <p:sp>
        <p:nvSpPr>
          <p:cNvPr id="77826" name="Rectangle 2"/>
          <p:cNvSpPr>
            <a:spLocks noGrp="1" noChangeArrowheads="1"/>
          </p:cNvSpPr>
          <p:nvPr>
            <p:ph type="title"/>
          </p:nvPr>
        </p:nvSpPr>
        <p:spPr>
          <a:xfrm>
            <a:off x="838200" y="3429000"/>
            <a:ext cx="7772400" cy="533400"/>
          </a:xfrm>
        </p:spPr>
        <p:txBody>
          <a:bodyPr/>
          <a:lstStyle/>
          <a:p>
            <a:pPr eaLnBrk="1" hangingPunct="1">
              <a:defRPr/>
            </a:pPr>
            <a:r>
              <a:rPr lang="en-US" altLang="en-US" smtClean="0"/>
              <a:t>55 64 67 61 6E 67 65 6E</a:t>
            </a:r>
          </a:p>
        </p:txBody>
      </p:sp>
      <p:graphicFrame>
        <p:nvGraphicFramePr>
          <p:cNvPr id="9218" name="Object 3"/>
          <p:cNvGraphicFramePr>
            <a:graphicFrameLocks noChangeAspect="1"/>
          </p:cNvGraphicFramePr>
          <p:nvPr/>
        </p:nvGraphicFramePr>
        <p:xfrm>
          <a:off x="3886200" y="2514600"/>
          <a:ext cx="1295400" cy="688975"/>
        </p:xfrm>
        <a:graphic>
          <a:graphicData uri="http://schemas.openxmlformats.org/presentationml/2006/ole">
            <mc:AlternateContent xmlns:mc="http://schemas.openxmlformats.org/markup-compatibility/2006">
              <mc:Choice xmlns:v="urn:schemas-microsoft-com:vml" Requires="v">
                <p:oleObj spid="_x0000_s9278" name="Clip" r:id="rId3" imgW="4090988" imgH="2178050" progId="MS_ClipArt_Gallery.2">
                  <p:embed/>
                </p:oleObj>
              </mc:Choice>
              <mc:Fallback>
                <p:oleObj name="Clip" r:id="rId3" imgW="4090988" imgH="2178050" progId="MS_ClipArt_Gallery.2">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6200" y="2514600"/>
                        <a:ext cx="1295400" cy="688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Footer Placeholder 2"/>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smtClean="0"/>
              <a:t>Irvine, Kip R. Assembly Language for x86 Processors 7/e, 2015.</a:t>
            </a:r>
          </a:p>
        </p:txBody>
      </p:sp>
      <p:sp>
        <p:nvSpPr>
          <p:cNvPr id="34819" name="Slide Number Placeholder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92B46B4A-4474-4A08-B4B0-5F850D5AC863}" type="slidenum">
              <a:rPr lang="en-US" altLang="en-US" sz="1600">
                <a:latin typeface="Times New Roman" panose="02020603050405020304" pitchFamily="18" charset="0"/>
              </a:rPr>
              <a:pPr eaLnBrk="1" hangingPunct="1"/>
              <a:t>40</a:t>
            </a:fld>
            <a:endParaRPr lang="en-US" altLang="en-US" sz="1600">
              <a:latin typeface="Times New Roman" panose="02020603050405020304" pitchFamily="18" charset="0"/>
            </a:endParaRPr>
          </a:p>
        </p:txBody>
      </p:sp>
      <p:sp>
        <p:nvSpPr>
          <p:cNvPr id="115714" name="Rectangle 2"/>
          <p:cNvSpPr>
            <a:spLocks noGrp="1" noChangeArrowheads="1"/>
          </p:cNvSpPr>
          <p:nvPr>
            <p:ph type="title"/>
          </p:nvPr>
        </p:nvSpPr>
        <p:spPr/>
        <p:txBody>
          <a:bodyPr/>
          <a:lstStyle/>
          <a:p>
            <a:pPr eaLnBrk="1" hangingPunct="1">
              <a:defRPr/>
            </a:pPr>
            <a:r>
              <a:rPr lang="en-US" altLang="en-US" smtClean="0"/>
              <a:t>When not to push a register</a:t>
            </a:r>
          </a:p>
        </p:txBody>
      </p:sp>
      <p:sp>
        <p:nvSpPr>
          <p:cNvPr id="34821" name="Text Box 3"/>
          <p:cNvSpPr txBox="1">
            <a:spLocks noChangeArrowheads="1"/>
          </p:cNvSpPr>
          <p:nvPr/>
        </p:nvSpPr>
        <p:spPr bwMode="auto">
          <a:xfrm>
            <a:off x="990600" y="2514600"/>
            <a:ext cx="723900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7160" tIns="182880" rIns="137160" bIns="182880"/>
          <a:lstStyle>
            <a:lvl1pPr eaLnBrk="0" hangingPunct="0">
              <a:tabLst>
                <a:tab pos="457200" algn="l"/>
                <a:tab pos="3657600" algn="l"/>
                <a:tab pos="4114800" algn="l"/>
              </a:tabLst>
              <a:defRPr sz="2100">
                <a:solidFill>
                  <a:schemeClr val="tx1"/>
                </a:solidFill>
                <a:latin typeface="Arial" panose="020B0604020202020204" pitchFamily="34" charset="0"/>
              </a:defRPr>
            </a:lvl1pPr>
            <a:lvl2pPr eaLnBrk="0" hangingPunct="0">
              <a:tabLst>
                <a:tab pos="457200" algn="l"/>
                <a:tab pos="3657600" algn="l"/>
                <a:tab pos="4114800" algn="l"/>
              </a:tabLst>
              <a:defRPr sz="2100">
                <a:solidFill>
                  <a:schemeClr val="tx1"/>
                </a:solidFill>
                <a:latin typeface="Arial" panose="020B0604020202020204" pitchFamily="34" charset="0"/>
              </a:defRPr>
            </a:lvl2pPr>
            <a:lvl3pPr marL="1143000" indent="-228600" eaLnBrk="0" hangingPunct="0">
              <a:tabLst>
                <a:tab pos="457200" algn="l"/>
                <a:tab pos="3657600" algn="l"/>
                <a:tab pos="4114800" algn="l"/>
              </a:tabLst>
              <a:defRPr sz="2100">
                <a:solidFill>
                  <a:schemeClr val="tx1"/>
                </a:solidFill>
                <a:latin typeface="Arial" panose="020B0604020202020204" pitchFamily="34" charset="0"/>
              </a:defRPr>
            </a:lvl3pPr>
            <a:lvl4pPr marL="1600200" indent="-228600" eaLnBrk="0" hangingPunct="0">
              <a:tabLst>
                <a:tab pos="457200" algn="l"/>
                <a:tab pos="3657600" algn="l"/>
                <a:tab pos="4114800" algn="l"/>
              </a:tabLst>
              <a:defRPr sz="2100">
                <a:solidFill>
                  <a:schemeClr val="tx1"/>
                </a:solidFill>
                <a:latin typeface="Arial" panose="020B0604020202020204" pitchFamily="34" charset="0"/>
              </a:defRPr>
            </a:lvl4pPr>
            <a:lvl5pPr marL="2057400" indent="-228600" eaLnBrk="0" hangingPunct="0">
              <a:tabLst>
                <a:tab pos="457200" algn="l"/>
                <a:tab pos="3657600" algn="l"/>
                <a:tab pos="4114800" algn="l"/>
              </a:tabLst>
              <a:defRPr sz="2100">
                <a:solidFill>
                  <a:schemeClr val="tx1"/>
                </a:solidFill>
                <a:latin typeface="Arial" panose="020B0604020202020204" pitchFamily="34" charset="0"/>
              </a:defRPr>
            </a:lvl5pPr>
            <a:lvl6pPr marL="25146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6pPr>
            <a:lvl7pPr marL="29718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7pPr>
            <a:lvl8pPr marL="34290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8pPr>
            <a:lvl9pPr marL="38862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9pPr>
          </a:lstStyle>
          <a:p>
            <a:pPr eaLnBrk="1" hangingPunct="1">
              <a:lnSpc>
                <a:spcPct val="50000"/>
              </a:lnSpc>
              <a:spcBef>
                <a:spcPct val="50000"/>
              </a:spcBef>
            </a:pPr>
            <a:r>
              <a:rPr lang="en-US" altLang="en-US" sz="1800" b="1">
                <a:latin typeface="Courier New" panose="02070309020205020404" pitchFamily="49" charset="0"/>
              </a:rPr>
              <a:t>SumOf PROC	; sum of three integers</a:t>
            </a:r>
          </a:p>
          <a:p>
            <a:pPr lvl="1" eaLnBrk="1" hangingPunct="1">
              <a:lnSpc>
                <a:spcPct val="50000"/>
              </a:lnSpc>
              <a:spcBef>
                <a:spcPct val="50000"/>
              </a:spcBef>
            </a:pPr>
            <a:r>
              <a:rPr lang="en-US" altLang="en-US" sz="1800" b="1">
                <a:latin typeface="Courier New" panose="02070309020205020404" pitchFamily="49" charset="0"/>
              </a:rPr>
              <a:t>push eax	; 1</a:t>
            </a:r>
          </a:p>
          <a:p>
            <a:pPr lvl="1" eaLnBrk="1" hangingPunct="1">
              <a:lnSpc>
                <a:spcPct val="50000"/>
              </a:lnSpc>
              <a:spcBef>
                <a:spcPct val="50000"/>
              </a:spcBef>
            </a:pPr>
            <a:r>
              <a:rPr lang="en-US" altLang="en-US" sz="1800" b="1">
                <a:latin typeface="Courier New" panose="02070309020205020404" pitchFamily="49" charset="0"/>
              </a:rPr>
              <a:t>add eax,ebx	; 2</a:t>
            </a:r>
          </a:p>
          <a:p>
            <a:pPr lvl="1" eaLnBrk="1" hangingPunct="1">
              <a:lnSpc>
                <a:spcPct val="50000"/>
              </a:lnSpc>
              <a:spcBef>
                <a:spcPct val="50000"/>
              </a:spcBef>
            </a:pPr>
            <a:r>
              <a:rPr lang="en-US" altLang="en-US" sz="1800" b="1">
                <a:latin typeface="Courier New" panose="02070309020205020404" pitchFamily="49" charset="0"/>
              </a:rPr>
              <a:t>add eax,ecx	; 3</a:t>
            </a:r>
          </a:p>
          <a:p>
            <a:pPr lvl="1" eaLnBrk="1" hangingPunct="1">
              <a:lnSpc>
                <a:spcPct val="50000"/>
              </a:lnSpc>
              <a:spcBef>
                <a:spcPct val="50000"/>
              </a:spcBef>
            </a:pPr>
            <a:r>
              <a:rPr lang="en-US" altLang="en-US" sz="1800" b="1">
                <a:latin typeface="Courier New" panose="02070309020205020404" pitchFamily="49" charset="0"/>
              </a:rPr>
              <a:t>pop eax	; 4</a:t>
            </a:r>
          </a:p>
          <a:p>
            <a:pPr lvl="1" eaLnBrk="1" hangingPunct="1">
              <a:lnSpc>
                <a:spcPct val="50000"/>
              </a:lnSpc>
              <a:spcBef>
                <a:spcPct val="50000"/>
              </a:spcBef>
            </a:pPr>
            <a:r>
              <a:rPr lang="en-US" altLang="en-US" sz="1800" b="1">
                <a:latin typeface="Courier New" panose="02070309020205020404" pitchFamily="49" charset="0"/>
              </a:rPr>
              <a:t>ret</a:t>
            </a:r>
          </a:p>
          <a:p>
            <a:pPr eaLnBrk="1" hangingPunct="1">
              <a:lnSpc>
                <a:spcPct val="50000"/>
              </a:lnSpc>
              <a:spcBef>
                <a:spcPct val="50000"/>
              </a:spcBef>
            </a:pPr>
            <a:r>
              <a:rPr lang="en-US" altLang="en-US" sz="1800" b="1">
                <a:latin typeface="Courier New" panose="02070309020205020404" pitchFamily="49" charset="0"/>
              </a:rPr>
              <a:t>SumOf ENDP</a:t>
            </a:r>
          </a:p>
          <a:p>
            <a:pPr eaLnBrk="1" hangingPunct="1">
              <a:lnSpc>
                <a:spcPct val="50000"/>
              </a:lnSpc>
              <a:spcBef>
                <a:spcPct val="50000"/>
              </a:spcBef>
            </a:pPr>
            <a:endParaRPr lang="en-US" altLang="en-US" sz="1800" b="1">
              <a:latin typeface="Courier New" panose="02070309020205020404" pitchFamily="49" charset="0"/>
            </a:endParaRPr>
          </a:p>
        </p:txBody>
      </p:sp>
      <p:sp>
        <p:nvSpPr>
          <p:cNvPr id="34822" name="Text Box 4"/>
          <p:cNvSpPr txBox="1">
            <a:spLocks noChangeArrowheads="1"/>
          </p:cNvSpPr>
          <p:nvPr/>
        </p:nvSpPr>
        <p:spPr bwMode="auto">
          <a:xfrm>
            <a:off x="685800" y="1066800"/>
            <a:ext cx="7696200" cy="123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spcBef>
                <a:spcPct val="50000"/>
              </a:spcBef>
            </a:pPr>
            <a:r>
              <a:rPr lang="en-US" altLang="en-US"/>
              <a:t>The sum of the three registers is stored in EAX on line (3), but the POP instruction replaces it with the starting value of EAX on line (4):</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smtClean="0"/>
              <a:t>Irvine, Kip R. Assembly Language for x86 Processors 7/e, 2015.</a:t>
            </a:r>
          </a:p>
        </p:txBody>
      </p:sp>
      <p:sp>
        <p:nvSpPr>
          <p:cNvPr id="35843"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B4624986-CCB1-469C-86EF-B07B2382E1D8}" type="slidenum">
              <a:rPr lang="en-US" altLang="en-US" sz="1600">
                <a:latin typeface="Times New Roman" panose="02020603050405020304" pitchFamily="18" charset="0"/>
              </a:rPr>
              <a:pPr eaLnBrk="1" hangingPunct="1"/>
              <a:t>41</a:t>
            </a:fld>
            <a:endParaRPr lang="en-US" altLang="en-US" sz="1600">
              <a:latin typeface="Times New Roman" panose="02020603050405020304" pitchFamily="18" charset="0"/>
            </a:endParaRPr>
          </a:p>
        </p:txBody>
      </p:sp>
      <p:sp>
        <p:nvSpPr>
          <p:cNvPr id="143362" name="Rectangle 2"/>
          <p:cNvSpPr>
            <a:spLocks noGrp="1" noChangeArrowheads="1"/>
          </p:cNvSpPr>
          <p:nvPr>
            <p:ph type="title"/>
          </p:nvPr>
        </p:nvSpPr>
        <p:spPr/>
        <p:txBody>
          <a:bodyPr/>
          <a:lstStyle/>
          <a:p>
            <a:pPr eaLnBrk="1" hangingPunct="1">
              <a:defRPr/>
            </a:pPr>
            <a:r>
              <a:rPr lang="en-US" altLang="en-US" smtClean="0"/>
              <a:t>What's Next</a:t>
            </a:r>
          </a:p>
        </p:txBody>
      </p:sp>
      <p:sp>
        <p:nvSpPr>
          <p:cNvPr id="35845" name="Rectangle 3"/>
          <p:cNvSpPr>
            <a:spLocks noGrp="1" noChangeArrowheads="1"/>
          </p:cNvSpPr>
          <p:nvPr>
            <p:ph type="body" idx="1"/>
          </p:nvPr>
        </p:nvSpPr>
        <p:spPr>
          <a:xfrm>
            <a:off x="1828800" y="1600200"/>
            <a:ext cx="6400800" cy="2895600"/>
          </a:xfrm>
        </p:spPr>
        <p:txBody>
          <a:bodyPr/>
          <a:lstStyle/>
          <a:p>
            <a:pPr eaLnBrk="1" hangingPunct="1"/>
            <a:r>
              <a:rPr lang="en-US" altLang="en-US" smtClean="0"/>
              <a:t>Stack Operations</a:t>
            </a:r>
          </a:p>
          <a:p>
            <a:pPr eaLnBrk="1" hangingPunct="1"/>
            <a:r>
              <a:rPr lang="en-US" altLang="en-US" smtClean="0"/>
              <a:t>Defining and Using Procedures</a:t>
            </a:r>
          </a:p>
          <a:p>
            <a:pPr eaLnBrk="1" hangingPunct="1"/>
            <a:r>
              <a:rPr lang="en-US" altLang="en-US" b="1" smtClean="0">
                <a:solidFill>
                  <a:schemeClr val="tx2"/>
                </a:solidFill>
              </a:rPr>
              <a:t>Linking to an External Library</a:t>
            </a:r>
          </a:p>
          <a:p>
            <a:pPr eaLnBrk="1" hangingPunct="1"/>
            <a:r>
              <a:rPr lang="en-US" altLang="en-US" smtClean="0"/>
              <a:t>The Irvine32 Library</a:t>
            </a:r>
          </a:p>
          <a:p>
            <a:pPr eaLnBrk="1" hangingPunct="1"/>
            <a:r>
              <a:rPr lang="en-US" altLang="en-US" smtClean="0"/>
              <a:t>64-Bit Assembly Programming</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smtClean="0"/>
              <a:t>Irvine, Kip R. Assembly Language for x86 Processors 7/e, 2015.</a:t>
            </a:r>
          </a:p>
        </p:txBody>
      </p:sp>
      <p:sp>
        <p:nvSpPr>
          <p:cNvPr id="36867"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C165B243-469A-4019-9322-CFFC14515F40}" type="slidenum">
              <a:rPr lang="en-US" altLang="en-US" sz="1600">
                <a:latin typeface="Times New Roman" panose="02020603050405020304" pitchFamily="18" charset="0"/>
              </a:rPr>
              <a:pPr eaLnBrk="1" hangingPunct="1"/>
              <a:t>42</a:t>
            </a:fld>
            <a:endParaRPr lang="en-US" altLang="en-US" sz="1600">
              <a:latin typeface="Times New Roman" panose="02020603050405020304" pitchFamily="18" charset="0"/>
            </a:endParaRPr>
          </a:p>
        </p:txBody>
      </p:sp>
      <p:sp>
        <p:nvSpPr>
          <p:cNvPr id="136194" name="Rectangle 1026"/>
          <p:cNvSpPr>
            <a:spLocks noGrp="1" noChangeArrowheads="1"/>
          </p:cNvSpPr>
          <p:nvPr>
            <p:ph type="title"/>
          </p:nvPr>
        </p:nvSpPr>
        <p:spPr/>
        <p:txBody>
          <a:bodyPr/>
          <a:lstStyle/>
          <a:p>
            <a:pPr eaLnBrk="1" hangingPunct="1">
              <a:defRPr/>
            </a:pPr>
            <a:r>
              <a:rPr lang="en-US" altLang="en-US" dirty="0" smtClean="0"/>
              <a:t>Linking to an External Library</a:t>
            </a:r>
          </a:p>
        </p:txBody>
      </p:sp>
      <p:sp>
        <p:nvSpPr>
          <p:cNvPr id="36869" name="Rectangle 1027"/>
          <p:cNvSpPr>
            <a:spLocks noGrp="1" noChangeArrowheads="1"/>
          </p:cNvSpPr>
          <p:nvPr>
            <p:ph type="body" idx="1"/>
          </p:nvPr>
        </p:nvSpPr>
        <p:spPr>
          <a:xfrm>
            <a:off x="1752600" y="1600200"/>
            <a:ext cx="6172200" cy="3048000"/>
          </a:xfrm>
        </p:spPr>
        <p:txBody>
          <a:bodyPr/>
          <a:lstStyle/>
          <a:p>
            <a:pPr eaLnBrk="1" hangingPunct="1">
              <a:lnSpc>
                <a:spcPct val="90000"/>
              </a:lnSpc>
            </a:pPr>
            <a:r>
              <a:rPr lang="en-US" altLang="en-US" sz="2500" dirty="0" smtClean="0">
                <a:hlinkClick r:id="" action="ppaction://customshow?id=23&amp;return=true"/>
              </a:rPr>
              <a:t>What is a Link Library?</a:t>
            </a:r>
            <a:endParaRPr lang="en-US" altLang="en-US" sz="2500" dirty="0" smtClean="0"/>
          </a:p>
          <a:p>
            <a:pPr eaLnBrk="1" hangingPunct="1">
              <a:lnSpc>
                <a:spcPct val="90000"/>
              </a:lnSpc>
            </a:pPr>
            <a:r>
              <a:rPr lang="en-US" altLang="en-US" sz="2500" dirty="0" smtClean="0">
                <a:hlinkClick r:id="" action="ppaction://customshow?id=24&amp;return=true"/>
              </a:rPr>
              <a:t>How the Linker Works</a:t>
            </a:r>
            <a:endParaRPr lang="en-US" altLang="en-US" sz="2500" dirty="0" smtClean="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smtClean="0"/>
              <a:t>Irvine, Kip R. Assembly Language for x86 Processors 7/e, 2015.</a:t>
            </a:r>
          </a:p>
        </p:txBody>
      </p:sp>
      <p:sp>
        <p:nvSpPr>
          <p:cNvPr id="37891"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E9E6F0DC-CA05-431A-BDE8-11A62301BBC5}" type="slidenum">
              <a:rPr lang="en-US" altLang="en-US" sz="1600">
                <a:latin typeface="Times New Roman" panose="02020603050405020304" pitchFamily="18" charset="0"/>
              </a:rPr>
              <a:pPr eaLnBrk="1" hangingPunct="1"/>
              <a:t>43</a:t>
            </a:fld>
            <a:endParaRPr lang="en-US" altLang="en-US" sz="1600">
              <a:latin typeface="Times New Roman" panose="02020603050405020304" pitchFamily="18" charset="0"/>
            </a:endParaRPr>
          </a:p>
        </p:txBody>
      </p:sp>
      <p:sp>
        <p:nvSpPr>
          <p:cNvPr id="78850" name="Rectangle 2"/>
          <p:cNvSpPr>
            <a:spLocks noGrp="1" noChangeArrowheads="1"/>
          </p:cNvSpPr>
          <p:nvPr>
            <p:ph type="title"/>
          </p:nvPr>
        </p:nvSpPr>
        <p:spPr/>
        <p:txBody>
          <a:bodyPr/>
          <a:lstStyle/>
          <a:p>
            <a:pPr eaLnBrk="1" hangingPunct="1">
              <a:defRPr/>
            </a:pPr>
            <a:r>
              <a:rPr lang="en-US" altLang="en-US" smtClean="0"/>
              <a:t>What is a Link Library?</a:t>
            </a:r>
          </a:p>
        </p:txBody>
      </p:sp>
      <p:sp>
        <p:nvSpPr>
          <p:cNvPr id="37893" name="Rectangle 3"/>
          <p:cNvSpPr>
            <a:spLocks noGrp="1" noChangeArrowheads="1"/>
          </p:cNvSpPr>
          <p:nvPr>
            <p:ph type="body" idx="1"/>
          </p:nvPr>
        </p:nvSpPr>
        <p:spPr>
          <a:xfrm>
            <a:off x="685800" y="1143000"/>
            <a:ext cx="7772400" cy="4800600"/>
          </a:xfrm>
        </p:spPr>
        <p:txBody>
          <a:bodyPr/>
          <a:lstStyle/>
          <a:p>
            <a:pPr eaLnBrk="1" hangingPunct="1"/>
            <a:r>
              <a:rPr lang="en-US" altLang="en-US" smtClean="0"/>
              <a:t>A file containing procedures that have been compiled into machine code</a:t>
            </a:r>
          </a:p>
          <a:p>
            <a:pPr lvl="1" eaLnBrk="1" hangingPunct="1"/>
            <a:r>
              <a:rPr lang="en-US" altLang="en-US" smtClean="0"/>
              <a:t>constructed from one or more OBJ files</a:t>
            </a:r>
          </a:p>
          <a:p>
            <a:pPr eaLnBrk="1" hangingPunct="1"/>
            <a:r>
              <a:rPr lang="en-US" altLang="en-US" smtClean="0"/>
              <a:t>To build a library, . . .</a:t>
            </a:r>
          </a:p>
          <a:p>
            <a:pPr lvl="1" eaLnBrk="1" hangingPunct="1"/>
            <a:r>
              <a:rPr lang="en-US" altLang="en-US" smtClean="0"/>
              <a:t>start with one or more ASM source files</a:t>
            </a:r>
          </a:p>
          <a:p>
            <a:pPr lvl="1" eaLnBrk="1" hangingPunct="1"/>
            <a:r>
              <a:rPr lang="en-US" altLang="en-US" smtClean="0"/>
              <a:t>assemble each into an OBJ file</a:t>
            </a:r>
          </a:p>
          <a:p>
            <a:pPr lvl="1" eaLnBrk="1" hangingPunct="1"/>
            <a:r>
              <a:rPr lang="en-US" altLang="en-US" smtClean="0"/>
              <a:t>create an empty library file (extension .LIB)</a:t>
            </a:r>
          </a:p>
          <a:p>
            <a:pPr lvl="1" eaLnBrk="1" hangingPunct="1"/>
            <a:r>
              <a:rPr lang="en-US" altLang="en-US" smtClean="0"/>
              <a:t>add the OBJ file(s) to the library file, using the Microsoft LIB utility</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smtClean="0"/>
              <a:t>Irvine, Kip R. Assembly Language for x86 Processors 7/e, 2015.</a:t>
            </a:r>
          </a:p>
        </p:txBody>
      </p:sp>
      <p:sp>
        <p:nvSpPr>
          <p:cNvPr id="8196"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B77BDCB8-897F-451A-8522-709E70931162}" type="slidenum">
              <a:rPr lang="en-US" altLang="en-US" sz="1600">
                <a:latin typeface="Times New Roman" panose="02020603050405020304" pitchFamily="18" charset="0"/>
              </a:rPr>
              <a:pPr eaLnBrk="1" hangingPunct="1"/>
              <a:t>44</a:t>
            </a:fld>
            <a:endParaRPr lang="en-US" altLang="en-US" sz="1600">
              <a:latin typeface="Times New Roman" panose="02020603050405020304" pitchFamily="18" charset="0"/>
            </a:endParaRPr>
          </a:p>
        </p:txBody>
      </p:sp>
      <p:sp>
        <p:nvSpPr>
          <p:cNvPr id="92162" name="Rectangle 2"/>
          <p:cNvSpPr>
            <a:spLocks noGrp="1" noChangeArrowheads="1"/>
          </p:cNvSpPr>
          <p:nvPr>
            <p:ph type="title"/>
          </p:nvPr>
        </p:nvSpPr>
        <p:spPr/>
        <p:txBody>
          <a:bodyPr/>
          <a:lstStyle/>
          <a:p>
            <a:pPr eaLnBrk="1" hangingPunct="1">
              <a:defRPr/>
            </a:pPr>
            <a:r>
              <a:rPr lang="en-US" altLang="en-US" smtClean="0"/>
              <a:t>How The Linker Works</a:t>
            </a:r>
          </a:p>
        </p:txBody>
      </p:sp>
      <p:sp>
        <p:nvSpPr>
          <p:cNvPr id="8198" name="Rectangle 3"/>
          <p:cNvSpPr>
            <a:spLocks noGrp="1" noChangeArrowheads="1"/>
          </p:cNvSpPr>
          <p:nvPr>
            <p:ph type="body" idx="1"/>
          </p:nvPr>
        </p:nvSpPr>
        <p:spPr>
          <a:xfrm>
            <a:off x="685800" y="1143000"/>
            <a:ext cx="7772400" cy="1828800"/>
          </a:xfrm>
        </p:spPr>
        <p:txBody>
          <a:bodyPr/>
          <a:lstStyle/>
          <a:p>
            <a:pPr eaLnBrk="1" hangingPunct="1"/>
            <a:r>
              <a:rPr lang="en-US" altLang="en-US" sz="2000" smtClean="0"/>
              <a:t>Your programs link to Irvine32.lib using the linker command inside a batch file named make32.bat.</a:t>
            </a:r>
          </a:p>
          <a:p>
            <a:pPr eaLnBrk="1" hangingPunct="1"/>
            <a:r>
              <a:rPr lang="en-US" altLang="en-US" sz="2000" smtClean="0"/>
              <a:t>Notice the two LIB files: Irvine32.lib, and kernel32.lib</a:t>
            </a:r>
          </a:p>
          <a:p>
            <a:pPr lvl="1" eaLnBrk="1" hangingPunct="1"/>
            <a:r>
              <a:rPr lang="en-US" altLang="en-US" smtClean="0"/>
              <a:t>the latter is part of the Microsoft </a:t>
            </a:r>
            <a:r>
              <a:rPr lang="en-US" altLang="en-US" i="1" smtClean="0"/>
              <a:t>Win32 Software Development Kit (SDK)</a:t>
            </a:r>
          </a:p>
        </p:txBody>
      </p:sp>
      <p:graphicFrame>
        <p:nvGraphicFramePr>
          <p:cNvPr id="8194" name="Object 4"/>
          <p:cNvGraphicFramePr>
            <a:graphicFrameLocks noChangeAspect="1"/>
          </p:cNvGraphicFramePr>
          <p:nvPr/>
        </p:nvGraphicFramePr>
        <p:xfrm>
          <a:off x="2514600" y="3200400"/>
          <a:ext cx="3810000" cy="2586038"/>
        </p:xfrm>
        <a:graphic>
          <a:graphicData uri="http://schemas.openxmlformats.org/presentationml/2006/ole">
            <mc:AlternateContent xmlns:mc="http://schemas.openxmlformats.org/markup-compatibility/2006">
              <mc:Choice xmlns:v="urn:schemas-microsoft-com:vml" Requires="v">
                <p:oleObj spid="_x0000_s8255" name="VISIO" r:id="rId3" imgW="2042160" imgH="1321308" progId="Visio.Drawing.6">
                  <p:embed/>
                </p:oleObj>
              </mc:Choice>
              <mc:Fallback>
                <p:oleObj name="VISIO" r:id="rId3" imgW="2042160" imgH="1321308" progId="Visio.Drawing.6">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l="-3636" t="-2808" r="1819" b="-3859"/>
                      <a:stretch>
                        <a:fillRect/>
                      </a:stretch>
                    </p:blipFill>
                    <p:spPr bwMode="auto">
                      <a:xfrm>
                        <a:off x="2514600" y="3200400"/>
                        <a:ext cx="3810000" cy="2586038"/>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smtClean="0"/>
              <a:t>Irvine, Kip R. Assembly Language for x86 Processors 7/e, 2015.</a:t>
            </a:r>
          </a:p>
        </p:txBody>
      </p:sp>
      <p:sp>
        <p:nvSpPr>
          <p:cNvPr id="38915"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4799A1D8-D99D-4807-BA36-0018A9BBAB40}" type="slidenum">
              <a:rPr lang="en-US" altLang="en-US" sz="1600">
                <a:latin typeface="Times New Roman" panose="02020603050405020304" pitchFamily="18" charset="0"/>
              </a:rPr>
              <a:pPr eaLnBrk="1" hangingPunct="1"/>
              <a:t>45</a:t>
            </a:fld>
            <a:endParaRPr lang="en-US" altLang="en-US" sz="1600">
              <a:latin typeface="Times New Roman" panose="02020603050405020304" pitchFamily="18" charset="0"/>
            </a:endParaRPr>
          </a:p>
        </p:txBody>
      </p:sp>
      <p:sp>
        <p:nvSpPr>
          <p:cNvPr id="143362" name="Rectangle 2"/>
          <p:cNvSpPr>
            <a:spLocks noGrp="1" noChangeArrowheads="1"/>
          </p:cNvSpPr>
          <p:nvPr>
            <p:ph type="title"/>
          </p:nvPr>
        </p:nvSpPr>
        <p:spPr/>
        <p:txBody>
          <a:bodyPr/>
          <a:lstStyle/>
          <a:p>
            <a:pPr eaLnBrk="1" hangingPunct="1">
              <a:defRPr/>
            </a:pPr>
            <a:r>
              <a:rPr lang="en-US" altLang="en-US" dirty="0" smtClean="0"/>
              <a:t>What's Next</a:t>
            </a:r>
          </a:p>
        </p:txBody>
      </p:sp>
      <p:sp>
        <p:nvSpPr>
          <p:cNvPr id="38917" name="Rectangle 3"/>
          <p:cNvSpPr>
            <a:spLocks noGrp="1" noChangeArrowheads="1"/>
          </p:cNvSpPr>
          <p:nvPr>
            <p:ph type="body" idx="1"/>
          </p:nvPr>
        </p:nvSpPr>
        <p:spPr>
          <a:xfrm>
            <a:off x="1828800" y="1600200"/>
            <a:ext cx="6400800" cy="2895600"/>
          </a:xfrm>
        </p:spPr>
        <p:txBody>
          <a:bodyPr/>
          <a:lstStyle/>
          <a:p>
            <a:pPr eaLnBrk="1" hangingPunct="1"/>
            <a:r>
              <a:rPr lang="en-US" altLang="en-US" dirty="0" smtClean="0"/>
              <a:t>Stack Operations</a:t>
            </a:r>
          </a:p>
          <a:p>
            <a:pPr eaLnBrk="1" hangingPunct="1"/>
            <a:r>
              <a:rPr lang="en-US" altLang="en-US" dirty="0" smtClean="0"/>
              <a:t>Defining and Using Procedures</a:t>
            </a:r>
          </a:p>
          <a:p>
            <a:pPr eaLnBrk="1" hangingPunct="1"/>
            <a:r>
              <a:rPr lang="en-US" altLang="en-US" dirty="0" smtClean="0"/>
              <a:t>Linking to an External Library</a:t>
            </a:r>
          </a:p>
          <a:p>
            <a:pPr eaLnBrk="1" hangingPunct="1"/>
            <a:r>
              <a:rPr lang="en-US" altLang="en-US" b="1" dirty="0" smtClean="0">
                <a:solidFill>
                  <a:schemeClr val="tx2"/>
                </a:solidFill>
              </a:rPr>
              <a:t>The Irvine32 Library</a:t>
            </a:r>
          </a:p>
          <a:p>
            <a:pPr eaLnBrk="1" hangingPunct="1"/>
            <a:r>
              <a:rPr lang="en-US" altLang="en-US" dirty="0" smtClean="0"/>
              <a:t>64-Bit Assembly Programming</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85800" y="228600"/>
            <a:ext cx="7772400" cy="609600"/>
          </a:xfrm>
        </p:spPr>
        <p:txBody>
          <a:bodyPr/>
          <a:lstStyle/>
          <a:p>
            <a:pPr eaLnBrk="1" hangingPunct="1">
              <a:defRPr/>
            </a:pPr>
            <a:r>
              <a:rPr lang="en-US" altLang="en-US" dirty="0" smtClean="0"/>
              <a:t/>
            </a:r>
            <a:br>
              <a:rPr lang="en-US" altLang="en-US" dirty="0" smtClean="0"/>
            </a:br>
            <a:r>
              <a:rPr lang="en-US" altLang="en-US" dirty="0" smtClean="0"/>
              <a:t>The </a:t>
            </a:r>
            <a:r>
              <a:rPr lang="en-US" altLang="en-US" dirty="0"/>
              <a:t>Irvine32 Library</a:t>
            </a:r>
            <a:br>
              <a:rPr lang="en-US" altLang="en-US" dirty="0"/>
            </a:br>
            <a:endParaRPr lang="zh-TW" altLang="en-US" dirty="0"/>
          </a:p>
        </p:txBody>
      </p:sp>
      <p:sp>
        <p:nvSpPr>
          <p:cNvPr id="3" name="頁尾版面配置區 2"/>
          <p:cNvSpPr>
            <a:spLocks noGrp="1"/>
          </p:cNvSpPr>
          <p:nvPr>
            <p:ph type="ftr" sz="quarter" idx="10"/>
          </p:nvPr>
        </p:nvSpPr>
        <p:spPr/>
        <p:txBody>
          <a:bodyPr/>
          <a:lstStyle/>
          <a:p>
            <a:pPr>
              <a:defRPr/>
            </a:pPr>
            <a:r>
              <a:rPr lang="en-US" altLang="en-US" smtClean="0"/>
              <a:t>Irvine, Kip R. Assembly Language for x86 Processors 7/e, 2015.</a:t>
            </a:r>
            <a:endParaRPr lang="en-US" altLang="en-US"/>
          </a:p>
        </p:txBody>
      </p:sp>
      <p:sp>
        <p:nvSpPr>
          <p:cNvPr id="4" name="投影片編號版面配置區 3"/>
          <p:cNvSpPr>
            <a:spLocks noGrp="1"/>
          </p:cNvSpPr>
          <p:nvPr>
            <p:ph type="sldNum" sz="quarter" idx="11"/>
          </p:nvPr>
        </p:nvSpPr>
        <p:spPr/>
        <p:txBody>
          <a:bodyPr/>
          <a:lstStyle/>
          <a:p>
            <a:fld id="{11A7CF9C-DFA6-4302-9A5B-BB132CAFFA2A}" type="slidenum">
              <a:rPr lang="en-US" altLang="en-US" smtClean="0"/>
              <a:pPr/>
              <a:t>46</a:t>
            </a:fld>
            <a:endParaRPr lang="en-US" altLang="en-US"/>
          </a:p>
        </p:txBody>
      </p:sp>
      <p:sp>
        <p:nvSpPr>
          <p:cNvPr id="5" name="Rectangle 1027"/>
          <p:cNvSpPr txBox="1">
            <a:spLocks noChangeArrowheads="1"/>
          </p:cNvSpPr>
          <p:nvPr/>
        </p:nvSpPr>
        <p:spPr>
          <a:xfrm>
            <a:off x="1763869" y="1219200"/>
            <a:ext cx="6172200" cy="3048000"/>
          </a:xfrm>
          <a:prstGeom prst="rect">
            <a:avLst/>
          </a:prstGeom>
        </p:spPr>
        <p:txBody>
          <a:bodyPr/>
          <a:lstStyle>
            <a:lvl1pPr marL="342900" indent="-342900" algn="l" rtl="0" eaLnBrk="0" fontAlgn="base" hangingPunct="0">
              <a:spcBef>
                <a:spcPct val="20000"/>
              </a:spcBef>
              <a:spcAft>
                <a:spcPct val="0"/>
              </a:spcAft>
              <a:buClr>
                <a:schemeClr val="tx1"/>
              </a:buClr>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200">
                <a:solidFill>
                  <a:schemeClr val="tx1"/>
                </a:solidFill>
                <a:latin typeface="+mn-lt"/>
              </a:defRPr>
            </a:lvl2pPr>
            <a:lvl3pPr marL="1143000" indent="-228600" algn="l" rtl="0" eaLnBrk="0" fontAlgn="base" hangingPunct="0">
              <a:spcBef>
                <a:spcPct val="20000"/>
              </a:spcBef>
              <a:spcAft>
                <a:spcPct val="0"/>
              </a:spcAft>
              <a:buClr>
                <a:schemeClr val="tx1"/>
              </a:buClr>
              <a:buChar char="•"/>
              <a:defRPr sz="2000">
                <a:solidFill>
                  <a:schemeClr val="tx1"/>
                </a:solidFill>
                <a:latin typeface="+mn-lt"/>
              </a:defRPr>
            </a:lvl3pPr>
            <a:lvl4pPr marL="1600200" indent="-228600" algn="l" rtl="0" eaLnBrk="0" fontAlgn="base" hangingPunct="0">
              <a:spcBef>
                <a:spcPct val="20000"/>
              </a:spcBef>
              <a:spcAft>
                <a:spcPct val="0"/>
              </a:spcAft>
              <a:buClr>
                <a:schemeClr val="tx1"/>
              </a:buClr>
              <a:buChar char="–"/>
              <a:defRPr sz="2000">
                <a:solidFill>
                  <a:schemeClr val="tx1"/>
                </a:solidFill>
                <a:latin typeface="Times New Roman" pitchFamily="18" charset="0"/>
              </a:defRPr>
            </a:lvl4pPr>
            <a:lvl5pPr marL="2057400" indent="-228600" algn="l" rtl="0" eaLnBrk="0" fontAlgn="base" hangingPunct="0">
              <a:spcBef>
                <a:spcPct val="20000"/>
              </a:spcBef>
              <a:spcAft>
                <a:spcPct val="0"/>
              </a:spcAft>
              <a:buClr>
                <a:schemeClr val="accent1"/>
              </a:buClr>
              <a:buChar char="•"/>
              <a:defRPr sz="2000">
                <a:solidFill>
                  <a:schemeClr val="tx1"/>
                </a:solidFill>
                <a:latin typeface="Times New Roman" pitchFamily="18" charset="0"/>
              </a:defRPr>
            </a:lvl5pPr>
            <a:lvl6pPr marL="2514600" indent="-228600" algn="l" rtl="0" fontAlgn="base">
              <a:spcBef>
                <a:spcPct val="20000"/>
              </a:spcBef>
              <a:spcAft>
                <a:spcPct val="0"/>
              </a:spcAft>
              <a:buClr>
                <a:schemeClr val="accent1"/>
              </a:buClr>
              <a:buChar char="•"/>
              <a:defRPr sz="2000">
                <a:solidFill>
                  <a:schemeClr val="tx1"/>
                </a:solidFill>
                <a:latin typeface="Times New Roman" pitchFamily="18" charset="0"/>
              </a:defRPr>
            </a:lvl6pPr>
            <a:lvl7pPr marL="2971800" indent="-228600" algn="l" rtl="0" fontAlgn="base">
              <a:spcBef>
                <a:spcPct val="20000"/>
              </a:spcBef>
              <a:spcAft>
                <a:spcPct val="0"/>
              </a:spcAft>
              <a:buClr>
                <a:schemeClr val="accent1"/>
              </a:buClr>
              <a:buChar char="•"/>
              <a:defRPr sz="2000">
                <a:solidFill>
                  <a:schemeClr val="tx1"/>
                </a:solidFill>
                <a:latin typeface="Times New Roman" pitchFamily="18" charset="0"/>
              </a:defRPr>
            </a:lvl7pPr>
            <a:lvl8pPr marL="3429000" indent="-228600" algn="l" rtl="0" fontAlgn="base">
              <a:spcBef>
                <a:spcPct val="20000"/>
              </a:spcBef>
              <a:spcAft>
                <a:spcPct val="0"/>
              </a:spcAft>
              <a:buClr>
                <a:schemeClr val="accent1"/>
              </a:buClr>
              <a:buChar char="•"/>
              <a:defRPr sz="2000">
                <a:solidFill>
                  <a:schemeClr val="tx1"/>
                </a:solidFill>
                <a:latin typeface="Times New Roman" pitchFamily="18" charset="0"/>
              </a:defRPr>
            </a:lvl8pPr>
            <a:lvl9pPr marL="3886200" indent="-228600" algn="l" rtl="0" fontAlgn="base">
              <a:spcBef>
                <a:spcPct val="20000"/>
              </a:spcBef>
              <a:spcAft>
                <a:spcPct val="0"/>
              </a:spcAft>
              <a:buClr>
                <a:schemeClr val="accent1"/>
              </a:buClr>
              <a:buChar char="•"/>
              <a:defRPr sz="2000">
                <a:solidFill>
                  <a:schemeClr val="tx1"/>
                </a:solidFill>
                <a:latin typeface="Times New Roman" pitchFamily="18" charset="0"/>
              </a:defRPr>
            </a:lvl9pPr>
          </a:lstStyle>
          <a:p>
            <a:pPr eaLnBrk="1" hangingPunct="1">
              <a:lnSpc>
                <a:spcPct val="90000"/>
              </a:lnSpc>
            </a:pPr>
            <a:r>
              <a:rPr lang="en-US" altLang="en-US" sz="2500" kern="0" dirty="0">
                <a:ea typeface="新細明體" pitchFamily="18" charset="-120"/>
                <a:hlinkClick r:id="" action="ppaction://customshow?id=25&amp;return=true"/>
              </a:rPr>
              <a:t>Calling Irvine32 Library Procedures</a:t>
            </a:r>
            <a:endParaRPr lang="en-US" altLang="zh-TW" sz="2500" kern="0" dirty="0">
              <a:ea typeface="新細明體" pitchFamily="18" charset="-120"/>
              <a:hlinkClick r:id="" action="ppaction://noaction"/>
            </a:endParaRPr>
          </a:p>
          <a:p>
            <a:pPr eaLnBrk="1" hangingPunct="1">
              <a:lnSpc>
                <a:spcPct val="90000"/>
              </a:lnSpc>
            </a:pPr>
            <a:r>
              <a:rPr lang="en-US" altLang="zh-TW" sz="2500" kern="0" dirty="0">
                <a:ea typeface="新細明體" pitchFamily="18" charset="-120"/>
                <a:hlinkClick r:id="" action="ppaction://customshow?id=26&amp;return=true"/>
              </a:rPr>
              <a:t>Library Procedures – Overview</a:t>
            </a:r>
            <a:endParaRPr lang="en-US" altLang="zh-TW" sz="2500" kern="0" dirty="0">
              <a:ea typeface="新細明體" pitchFamily="18" charset="-120"/>
            </a:endParaRPr>
          </a:p>
          <a:p>
            <a:pPr eaLnBrk="1" hangingPunct="1">
              <a:lnSpc>
                <a:spcPct val="90000"/>
              </a:lnSpc>
            </a:pPr>
            <a:r>
              <a:rPr lang="en-US" altLang="zh-TW" sz="2500" kern="0" dirty="0" smtClean="0">
                <a:ea typeface="新細明體" pitchFamily="18" charset="-120"/>
                <a:hlinkClick r:id="" action="ppaction://customshow?id=27&amp;return=true"/>
              </a:rPr>
              <a:t>Six Examples</a:t>
            </a:r>
            <a:endParaRPr lang="en-US" altLang="zh-TW" sz="3200" kern="0" dirty="0" smtClean="0">
              <a:ea typeface="新細明體" pitchFamily="18" charset="-120"/>
            </a:endParaRPr>
          </a:p>
        </p:txBody>
      </p:sp>
    </p:spTree>
    <p:extLst>
      <p:ext uri="{BB962C8B-B14F-4D97-AF65-F5344CB8AC3E}">
        <p14:creationId xmlns:p14="http://schemas.microsoft.com/office/powerpoint/2010/main" val="333255883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Footer Placeholder 2"/>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smtClean="0"/>
              <a:t>Irvine, Kip R. Assembly Language for x86 Processors 7/e, 2015.</a:t>
            </a:r>
          </a:p>
        </p:txBody>
      </p:sp>
      <p:sp>
        <p:nvSpPr>
          <p:cNvPr id="39939" name="Slide Number Placeholder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6A170028-CFB3-490E-AFB5-E9EBEE9D3D91}" type="slidenum">
              <a:rPr lang="en-US" altLang="en-US" sz="1600">
                <a:latin typeface="Times New Roman" panose="02020603050405020304" pitchFamily="18" charset="0"/>
              </a:rPr>
              <a:pPr eaLnBrk="1" hangingPunct="1"/>
              <a:t>47</a:t>
            </a:fld>
            <a:endParaRPr lang="en-US" altLang="en-US" sz="1600">
              <a:latin typeface="Times New Roman" panose="02020603050405020304" pitchFamily="18" charset="0"/>
            </a:endParaRPr>
          </a:p>
        </p:txBody>
      </p:sp>
      <p:sp>
        <p:nvSpPr>
          <p:cNvPr id="76802" name="Rectangle 2"/>
          <p:cNvSpPr>
            <a:spLocks noGrp="1" noChangeArrowheads="1"/>
          </p:cNvSpPr>
          <p:nvPr>
            <p:ph type="title"/>
          </p:nvPr>
        </p:nvSpPr>
        <p:spPr/>
        <p:txBody>
          <a:bodyPr/>
          <a:lstStyle/>
          <a:p>
            <a:pPr eaLnBrk="1" hangingPunct="1">
              <a:defRPr/>
            </a:pPr>
            <a:r>
              <a:rPr lang="en-US" altLang="en-US" dirty="0" smtClean="0"/>
              <a:t>Calling Irvine32 Library Procedures</a:t>
            </a:r>
          </a:p>
        </p:txBody>
      </p:sp>
      <p:sp>
        <p:nvSpPr>
          <p:cNvPr id="39941" name="Text Box 3"/>
          <p:cNvSpPr txBox="1">
            <a:spLocks noChangeArrowheads="1"/>
          </p:cNvSpPr>
          <p:nvPr/>
        </p:nvSpPr>
        <p:spPr bwMode="auto">
          <a:xfrm>
            <a:off x="1066800" y="3124200"/>
            <a:ext cx="68580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7160" tIns="182880" rIns="137160" bIns="182880"/>
          <a:lstStyle>
            <a:lvl1pPr eaLnBrk="0" hangingPunct="0">
              <a:tabLst>
                <a:tab pos="457200" algn="l"/>
                <a:tab pos="3657600" algn="l"/>
                <a:tab pos="4114800" algn="l"/>
              </a:tabLst>
              <a:defRPr sz="2100">
                <a:solidFill>
                  <a:schemeClr val="tx1"/>
                </a:solidFill>
                <a:latin typeface="Arial" panose="020B0604020202020204" pitchFamily="34" charset="0"/>
              </a:defRPr>
            </a:lvl1pPr>
            <a:lvl2pPr marL="742950" indent="-285750" eaLnBrk="0" hangingPunct="0">
              <a:tabLst>
                <a:tab pos="457200" algn="l"/>
                <a:tab pos="3657600" algn="l"/>
                <a:tab pos="4114800" algn="l"/>
              </a:tabLst>
              <a:defRPr sz="2100">
                <a:solidFill>
                  <a:schemeClr val="tx1"/>
                </a:solidFill>
                <a:latin typeface="Arial" panose="020B0604020202020204" pitchFamily="34" charset="0"/>
              </a:defRPr>
            </a:lvl2pPr>
            <a:lvl3pPr marL="1143000" indent="-228600" eaLnBrk="0" hangingPunct="0">
              <a:tabLst>
                <a:tab pos="457200" algn="l"/>
                <a:tab pos="3657600" algn="l"/>
                <a:tab pos="4114800" algn="l"/>
              </a:tabLst>
              <a:defRPr sz="2100">
                <a:solidFill>
                  <a:schemeClr val="tx1"/>
                </a:solidFill>
                <a:latin typeface="Arial" panose="020B0604020202020204" pitchFamily="34" charset="0"/>
              </a:defRPr>
            </a:lvl3pPr>
            <a:lvl4pPr marL="1600200" indent="-228600" eaLnBrk="0" hangingPunct="0">
              <a:tabLst>
                <a:tab pos="457200" algn="l"/>
                <a:tab pos="3657600" algn="l"/>
                <a:tab pos="4114800" algn="l"/>
              </a:tabLst>
              <a:defRPr sz="2100">
                <a:solidFill>
                  <a:schemeClr val="tx1"/>
                </a:solidFill>
                <a:latin typeface="Arial" panose="020B0604020202020204" pitchFamily="34" charset="0"/>
              </a:defRPr>
            </a:lvl4pPr>
            <a:lvl5pPr marL="2057400" indent="-228600" eaLnBrk="0" hangingPunct="0">
              <a:tabLst>
                <a:tab pos="457200" algn="l"/>
                <a:tab pos="3657600" algn="l"/>
                <a:tab pos="4114800" algn="l"/>
              </a:tabLst>
              <a:defRPr sz="2100">
                <a:solidFill>
                  <a:schemeClr val="tx1"/>
                </a:solidFill>
                <a:latin typeface="Arial" panose="020B0604020202020204" pitchFamily="34" charset="0"/>
              </a:defRPr>
            </a:lvl5pPr>
            <a:lvl6pPr marL="25146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6pPr>
            <a:lvl7pPr marL="29718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7pPr>
            <a:lvl8pPr marL="34290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8pPr>
            <a:lvl9pPr marL="38862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9pPr>
          </a:lstStyle>
          <a:p>
            <a:pPr eaLnBrk="1" hangingPunct="1">
              <a:lnSpc>
                <a:spcPct val="50000"/>
              </a:lnSpc>
              <a:spcBef>
                <a:spcPct val="50000"/>
              </a:spcBef>
            </a:pPr>
            <a:r>
              <a:rPr lang="en-US" altLang="en-US" sz="1800" b="1" dirty="0">
                <a:latin typeface="Courier New" panose="02070309020205020404" pitchFamily="49" charset="0"/>
              </a:rPr>
              <a:t>INCLUDE Irvine32.inc</a:t>
            </a:r>
          </a:p>
          <a:p>
            <a:pPr eaLnBrk="1" hangingPunct="1">
              <a:lnSpc>
                <a:spcPct val="50000"/>
              </a:lnSpc>
              <a:spcBef>
                <a:spcPct val="50000"/>
              </a:spcBef>
            </a:pPr>
            <a:r>
              <a:rPr lang="en-US" altLang="en-US" sz="1800" b="1" dirty="0">
                <a:latin typeface="Courier New" panose="02070309020205020404" pitchFamily="49" charset="0"/>
              </a:rPr>
              <a:t>.code</a:t>
            </a:r>
          </a:p>
          <a:p>
            <a:pPr eaLnBrk="1" hangingPunct="1">
              <a:lnSpc>
                <a:spcPct val="50000"/>
              </a:lnSpc>
              <a:spcBef>
                <a:spcPct val="50000"/>
              </a:spcBef>
            </a:pPr>
            <a:r>
              <a:rPr lang="en-US" altLang="en-US" sz="1800" b="1" dirty="0">
                <a:latin typeface="Courier New" panose="02070309020205020404" pitchFamily="49" charset="0"/>
              </a:rPr>
              <a:t>	</a:t>
            </a:r>
            <a:r>
              <a:rPr lang="en-US" altLang="en-US" sz="1800" b="1" dirty="0" err="1">
                <a:latin typeface="Courier New" panose="02070309020205020404" pitchFamily="49" charset="0"/>
              </a:rPr>
              <a:t>mov</a:t>
            </a:r>
            <a:r>
              <a:rPr lang="en-US" altLang="en-US" sz="1800" b="1" dirty="0">
                <a:latin typeface="Courier New" panose="02070309020205020404" pitchFamily="49" charset="0"/>
              </a:rPr>
              <a:t>  eax,1234h	; input argument</a:t>
            </a:r>
          </a:p>
          <a:p>
            <a:pPr eaLnBrk="1" hangingPunct="1">
              <a:lnSpc>
                <a:spcPct val="50000"/>
              </a:lnSpc>
              <a:spcBef>
                <a:spcPct val="50000"/>
              </a:spcBef>
            </a:pPr>
            <a:r>
              <a:rPr lang="en-US" altLang="en-US" sz="1800" b="1" dirty="0">
                <a:latin typeface="Courier New" panose="02070309020205020404" pitchFamily="49" charset="0"/>
              </a:rPr>
              <a:t>	call WriteHex	; show hex number</a:t>
            </a:r>
          </a:p>
          <a:p>
            <a:pPr eaLnBrk="1" hangingPunct="1">
              <a:lnSpc>
                <a:spcPct val="50000"/>
              </a:lnSpc>
              <a:spcBef>
                <a:spcPct val="50000"/>
              </a:spcBef>
            </a:pPr>
            <a:r>
              <a:rPr lang="en-US" altLang="en-US" sz="1800" b="1" dirty="0">
                <a:latin typeface="Courier New" panose="02070309020205020404" pitchFamily="49" charset="0"/>
              </a:rPr>
              <a:t>	call Crlf	; end of line</a:t>
            </a:r>
          </a:p>
        </p:txBody>
      </p:sp>
      <p:sp>
        <p:nvSpPr>
          <p:cNvPr id="39942" name="Text Box 4"/>
          <p:cNvSpPr txBox="1">
            <a:spLocks noChangeArrowheads="1"/>
          </p:cNvSpPr>
          <p:nvPr/>
        </p:nvSpPr>
        <p:spPr bwMode="auto">
          <a:xfrm>
            <a:off x="685800" y="1066800"/>
            <a:ext cx="7696200" cy="171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marL="228600" indent="-228600"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spcBef>
                <a:spcPct val="50000"/>
              </a:spcBef>
              <a:buFontTx/>
              <a:buChar char="•"/>
            </a:pPr>
            <a:r>
              <a:rPr lang="en-US" altLang="en-US"/>
              <a:t>Call each procedure using the CALL instruction. Some procedures require input arguments. The INCLUDE directive copies in the procedure prototypes (declarations).</a:t>
            </a:r>
          </a:p>
          <a:p>
            <a:pPr eaLnBrk="1" hangingPunct="1">
              <a:spcBef>
                <a:spcPct val="50000"/>
              </a:spcBef>
              <a:buFontTx/>
              <a:buChar char="•"/>
            </a:pPr>
            <a:r>
              <a:rPr lang="en-US" altLang="en-US"/>
              <a:t>The following example displays "1234" on the console:</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Footer Placeholder 2"/>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smtClean="0"/>
              <a:t>Irvine, Kip R. Assembly Language for x86 Processors 7/e, 2015.</a:t>
            </a:r>
          </a:p>
        </p:txBody>
      </p:sp>
      <p:sp>
        <p:nvSpPr>
          <p:cNvPr id="40963" name="Slide Number Placeholder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7371AAF2-077C-4AB9-9B9B-6A1685B4C571}" type="slidenum">
              <a:rPr lang="en-US" altLang="en-US" sz="1600">
                <a:latin typeface="Times New Roman" panose="02020603050405020304" pitchFamily="18" charset="0"/>
              </a:rPr>
              <a:pPr eaLnBrk="1" hangingPunct="1"/>
              <a:t>48</a:t>
            </a:fld>
            <a:endParaRPr lang="en-US" altLang="en-US" sz="1600">
              <a:latin typeface="Times New Roman" panose="02020603050405020304" pitchFamily="18" charset="0"/>
            </a:endParaRPr>
          </a:p>
        </p:txBody>
      </p:sp>
      <p:sp>
        <p:nvSpPr>
          <p:cNvPr id="93186" name="Rectangle 2"/>
          <p:cNvSpPr>
            <a:spLocks noGrp="1" noChangeArrowheads="1"/>
          </p:cNvSpPr>
          <p:nvPr>
            <p:ph type="title"/>
          </p:nvPr>
        </p:nvSpPr>
        <p:spPr/>
        <p:txBody>
          <a:bodyPr/>
          <a:lstStyle/>
          <a:p>
            <a:pPr eaLnBrk="1" hangingPunct="1">
              <a:defRPr/>
            </a:pPr>
            <a:r>
              <a:rPr lang="en-US" altLang="en-US" dirty="0" smtClean="0"/>
              <a:t>Library Procedures - Overview</a:t>
            </a:r>
            <a:r>
              <a:rPr lang="en-US" altLang="en-US" sz="2400" dirty="0" smtClean="0"/>
              <a:t> </a:t>
            </a:r>
            <a:r>
              <a:rPr lang="en-US" altLang="en-US" sz="2000" dirty="0" smtClean="0"/>
              <a:t>(1 of 5)</a:t>
            </a:r>
            <a:endParaRPr lang="en-US" altLang="en-US" sz="2800" dirty="0" smtClean="0"/>
          </a:p>
        </p:txBody>
      </p:sp>
      <p:sp>
        <p:nvSpPr>
          <p:cNvPr id="40965" name="Text Box 3"/>
          <p:cNvSpPr txBox="1">
            <a:spLocks noChangeArrowheads="1"/>
          </p:cNvSpPr>
          <p:nvPr/>
        </p:nvSpPr>
        <p:spPr bwMode="auto">
          <a:xfrm>
            <a:off x="838200" y="1371600"/>
            <a:ext cx="7239000" cy="416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lnSpc>
                <a:spcPct val="90000"/>
              </a:lnSpc>
              <a:spcBef>
                <a:spcPct val="50000"/>
              </a:spcBef>
            </a:pPr>
            <a:r>
              <a:rPr lang="en-US" altLang="en-US" sz="1700" dirty="0" err="1">
                <a:solidFill>
                  <a:schemeClr val="tx2"/>
                </a:solidFill>
              </a:rPr>
              <a:t>CloseFile</a:t>
            </a:r>
            <a:r>
              <a:rPr lang="en-US" altLang="en-US" sz="1700" dirty="0">
                <a:solidFill>
                  <a:schemeClr val="tx2"/>
                </a:solidFill>
              </a:rPr>
              <a:t> </a:t>
            </a:r>
            <a:r>
              <a:rPr lang="en-US" altLang="en-US" sz="1700" dirty="0"/>
              <a:t>– Closes an open disk file</a:t>
            </a:r>
            <a:endParaRPr lang="en-US" altLang="en-US" sz="1700" dirty="0">
              <a:solidFill>
                <a:schemeClr val="tx2"/>
              </a:solidFill>
            </a:endParaRPr>
          </a:p>
          <a:p>
            <a:pPr eaLnBrk="1" hangingPunct="1">
              <a:lnSpc>
                <a:spcPct val="90000"/>
              </a:lnSpc>
              <a:spcBef>
                <a:spcPct val="50000"/>
              </a:spcBef>
            </a:pPr>
            <a:r>
              <a:rPr lang="en-US" altLang="en-US" sz="1700" dirty="0">
                <a:solidFill>
                  <a:schemeClr val="tx2"/>
                </a:solidFill>
                <a:hlinkClick r:id="" action="ppaction://customshow?id=28&amp;return=true"/>
              </a:rPr>
              <a:t>Clrscr</a:t>
            </a:r>
            <a:r>
              <a:rPr lang="en-US" altLang="en-US" sz="1700" dirty="0"/>
              <a:t> - Clears console, locates cursor at upper left corner</a:t>
            </a:r>
          </a:p>
          <a:p>
            <a:pPr eaLnBrk="1" hangingPunct="1">
              <a:lnSpc>
                <a:spcPct val="90000"/>
              </a:lnSpc>
              <a:spcBef>
                <a:spcPct val="50000"/>
              </a:spcBef>
            </a:pPr>
            <a:r>
              <a:rPr lang="en-US" altLang="en-US" sz="1700" dirty="0" err="1">
                <a:solidFill>
                  <a:schemeClr val="tx2"/>
                </a:solidFill>
              </a:rPr>
              <a:t>CreateOutputFile</a:t>
            </a:r>
            <a:r>
              <a:rPr lang="en-US" altLang="en-US" sz="1700" dirty="0">
                <a:solidFill>
                  <a:schemeClr val="tx2"/>
                </a:solidFill>
              </a:rPr>
              <a:t> </a:t>
            </a:r>
            <a:r>
              <a:rPr lang="en-US" altLang="en-US" sz="1700" dirty="0"/>
              <a:t>- Creates new disk file for writing in output mode</a:t>
            </a:r>
            <a:endParaRPr lang="en-US" altLang="en-US" sz="1700" dirty="0">
              <a:solidFill>
                <a:schemeClr val="tx2"/>
              </a:solidFill>
            </a:endParaRPr>
          </a:p>
          <a:p>
            <a:pPr eaLnBrk="1" hangingPunct="1">
              <a:lnSpc>
                <a:spcPct val="90000"/>
              </a:lnSpc>
              <a:spcBef>
                <a:spcPct val="50000"/>
              </a:spcBef>
            </a:pPr>
            <a:r>
              <a:rPr lang="en-US" altLang="en-US" sz="1700" dirty="0">
                <a:solidFill>
                  <a:schemeClr val="tx2"/>
                </a:solidFill>
                <a:hlinkClick r:id="" action="ppaction://customshow?id=29&amp;return=true"/>
              </a:rPr>
              <a:t>Crlf</a:t>
            </a:r>
            <a:r>
              <a:rPr lang="en-US" altLang="en-US" sz="1700" dirty="0">
                <a:hlinkClick r:id="" action="ppaction://customshow?id=29&amp;return=true"/>
              </a:rPr>
              <a:t> </a:t>
            </a:r>
            <a:r>
              <a:rPr lang="en-US" altLang="en-US" sz="1700" dirty="0"/>
              <a:t>- Writes end of line sequence to standard output</a:t>
            </a:r>
          </a:p>
          <a:p>
            <a:pPr eaLnBrk="1" hangingPunct="1">
              <a:lnSpc>
                <a:spcPct val="90000"/>
              </a:lnSpc>
              <a:spcBef>
                <a:spcPct val="50000"/>
              </a:spcBef>
            </a:pPr>
            <a:r>
              <a:rPr lang="en-US" altLang="en-US" sz="1700" dirty="0">
                <a:solidFill>
                  <a:schemeClr val="tx2"/>
                </a:solidFill>
                <a:hlinkClick r:id="" action="ppaction://customshow?id=28&amp;return=true"/>
              </a:rPr>
              <a:t>Delay</a:t>
            </a:r>
            <a:r>
              <a:rPr lang="en-US" altLang="en-US" sz="1700" dirty="0"/>
              <a:t>  - Pauses program execution for </a:t>
            </a:r>
            <a:r>
              <a:rPr lang="en-US" altLang="en-US" sz="1700" i="1" dirty="0"/>
              <a:t>n </a:t>
            </a:r>
            <a:r>
              <a:rPr lang="en-US" altLang="en-US" sz="1700" dirty="0"/>
              <a:t>millisecond interval</a:t>
            </a:r>
          </a:p>
          <a:p>
            <a:pPr eaLnBrk="1" hangingPunct="1">
              <a:lnSpc>
                <a:spcPct val="90000"/>
              </a:lnSpc>
              <a:spcBef>
                <a:spcPct val="50000"/>
              </a:spcBef>
            </a:pPr>
            <a:r>
              <a:rPr lang="en-US" altLang="en-US" sz="1700" dirty="0" err="1">
                <a:solidFill>
                  <a:schemeClr val="tx2"/>
                </a:solidFill>
              </a:rPr>
              <a:t>DumpMem</a:t>
            </a:r>
            <a:r>
              <a:rPr lang="en-US" altLang="en-US" sz="1700" dirty="0"/>
              <a:t>  - Writes block of memory to standard output in hex</a:t>
            </a:r>
          </a:p>
          <a:p>
            <a:pPr eaLnBrk="1" hangingPunct="1">
              <a:spcBef>
                <a:spcPct val="50000"/>
              </a:spcBef>
            </a:pPr>
            <a:r>
              <a:rPr lang="en-US" altLang="en-US" sz="1700" dirty="0">
                <a:solidFill>
                  <a:schemeClr val="tx2"/>
                </a:solidFill>
                <a:hlinkClick r:id="" action="ppaction://customshow?id=28&amp;return=true"/>
              </a:rPr>
              <a:t>DumpRegs</a:t>
            </a:r>
            <a:r>
              <a:rPr lang="en-US" altLang="en-US" sz="1700" dirty="0"/>
              <a:t> – Displays general-purpose registers and flags (hex)</a:t>
            </a:r>
          </a:p>
          <a:p>
            <a:pPr eaLnBrk="1" hangingPunct="1">
              <a:lnSpc>
                <a:spcPct val="90000"/>
              </a:lnSpc>
              <a:spcBef>
                <a:spcPct val="50000"/>
              </a:spcBef>
            </a:pPr>
            <a:r>
              <a:rPr lang="en-US" altLang="en-US" sz="1700" dirty="0" err="1">
                <a:solidFill>
                  <a:schemeClr val="tx2"/>
                </a:solidFill>
              </a:rPr>
              <a:t>GetCommandtail</a:t>
            </a:r>
            <a:r>
              <a:rPr lang="en-US" altLang="en-US" sz="1700" dirty="0"/>
              <a:t> - Copies command-line </a:t>
            </a:r>
            <a:r>
              <a:rPr lang="en-US" altLang="en-US" sz="1700" dirty="0" err="1"/>
              <a:t>args</a:t>
            </a:r>
            <a:r>
              <a:rPr lang="en-US" altLang="en-US" sz="1700" dirty="0"/>
              <a:t> into array of bytes</a:t>
            </a:r>
          </a:p>
          <a:p>
            <a:pPr eaLnBrk="1" hangingPunct="1">
              <a:lnSpc>
                <a:spcPct val="90000"/>
              </a:lnSpc>
              <a:spcBef>
                <a:spcPct val="50000"/>
              </a:spcBef>
            </a:pPr>
            <a:r>
              <a:rPr lang="en-US" altLang="en-US" sz="1700" dirty="0" err="1">
                <a:solidFill>
                  <a:schemeClr val="tx2"/>
                </a:solidFill>
              </a:rPr>
              <a:t>GetDateTime</a:t>
            </a:r>
            <a:r>
              <a:rPr lang="en-US" altLang="en-US" sz="1700" dirty="0">
                <a:solidFill>
                  <a:schemeClr val="tx2"/>
                </a:solidFill>
              </a:rPr>
              <a:t> </a:t>
            </a:r>
            <a:r>
              <a:rPr lang="en-US" altLang="en-US" sz="1700" dirty="0"/>
              <a:t>– Gets the current date and time from the system</a:t>
            </a:r>
          </a:p>
          <a:p>
            <a:pPr eaLnBrk="1" hangingPunct="1">
              <a:lnSpc>
                <a:spcPct val="90000"/>
              </a:lnSpc>
              <a:spcBef>
                <a:spcPct val="50000"/>
              </a:spcBef>
            </a:pPr>
            <a:r>
              <a:rPr lang="en-US" altLang="en-US" sz="1700" dirty="0" err="1">
                <a:solidFill>
                  <a:schemeClr val="tx2"/>
                </a:solidFill>
              </a:rPr>
              <a:t>GetMaxXY</a:t>
            </a:r>
            <a:r>
              <a:rPr lang="en-US" altLang="en-US" sz="1700" dirty="0">
                <a:solidFill>
                  <a:schemeClr val="tx2"/>
                </a:solidFill>
              </a:rPr>
              <a:t> </a:t>
            </a:r>
            <a:r>
              <a:rPr lang="en-US" altLang="en-US" sz="1700" dirty="0"/>
              <a:t>- Gets number of cols, rows in console window buffer</a:t>
            </a:r>
            <a:endParaRPr lang="en-US" altLang="en-US" sz="1700" dirty="0">
              <a:solidFill>
                <a:schemeClr val="tx2"/>
              </a:solidFill>
            </a:endParaRPr>
          </a:p>
          <a:p>
            <a:pPr eaLnBrk="1" hangingPunct="1">
              <a:lnSpc>
                <a:spcPct val="90000"/>
              </a:lnSpc>
              <a:spcBef>
                <a:spcPct val="50000"/>
              </a:spcBef>
            </a:pPr>
            <a:r>
              <a:rPr lang="en-US" altLang="en-US" sz="1700" dirty="0" err="1">
                <a:solidFill>
                  <a:schemeClr val="tx2"/>
                </a:solidFill>
              </a:rPr>
              <a:t>GetMseconds</a:t>
            </a:r>
            <a:r>
              <a:rPr lang="en-US" altLang="en-US" sz="1700" dirty="0"/>
              <a:t> - Returns milliseconds elapsed since midnight</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Footer Placeholder 2"/>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smtClean="0"/>
              <a:t>Irvine, Kip R. Assembly Language for x86 Processors 7/e, 2015.</a:t>
            </a:r>
          </a:p>
        </p:txBody>
      </p:sp>
      <p:sp>
        <p:nvSpPr>
          <p:cNvPr id="41987" name="Slide Number Placeholder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FCB03FA6-9CD2-4C5F-9C93-283E73358E45}" type="slidenum">
              <a:rPr lang="en-US" altLang="en-US" sz="1600">
                <a:latin typeface="Times New Roman" panose="02020603050405020304" pitchFamily="18" charset="0"/>
              </a:rPr>
              <a:pPr eaLnBrk="1" hangingPunct="1"/>
              <a:t>49</a:t>
            </a:fld>
            <a:endParaRPr lang="en-US" altLang="en-US" sz="1600">
              <a:latin typeface="Times New Roman" panose="02020603050405020304" pitchFamily="18" charset="0"/>
            </a:endParaRPr>
          </a:p>
        </p:txBody>
      </p:sp>
      <p:sp>
        <p:nvSpPr>
          <p:cNvPr id="94210" name="Rectangle 2"/>
          <p:cNvSpPr>
            <a:spLocks noGrp="1" noChangeArrowheads="1"/>
          </p:cNvSpPr>
          <p:nvPr>
            <p:ph type="title"/>
          </p:nvPr>
        </p:nvSpPr>
        <p:spPr/>
        <p:txBody>
          <a:bodyPr/>
          <a:lstStyle/>
          <a:p>
            <a:pPr eaLnBrk="1" hangingPunct="1">
              <a:defRPr/>
            </a:pPr>
            <a:r>
              <a:rPr lang="en-US" altLang="en-US" dirty="0" smtClean="0"/>
              <a:t>Library Procedures - Overview</a:t>
            </a:r>
            <a:r>
              <a:rPr lang="en-US" altLang="en-US" sz="2400" dirty="0" smtClean="0"/>
              <a:t> </a:t>
            </a:r>
            <a:r>
              <a:rPr lang="en-US" altLang="en-US" sz="2000" dirty="0" smtClean="0"/>
              <a:t>(2 of 5)</a:t>
            </a:r>
            <a:endParaRPr lang="en-US" altLang="en-US" sz="2800" dirty="0" smtClean="0"/>
          </a:p>
        </p:txBody>
      </p:sp>
      <p:sp>
        <p:nvSpPr>
          <p:cNvPr id="41989" name="Text Box 3"/>
          <p:cNvSpPr txBox="1">
            <a:spLocks noChangeArrowheads="1"/>
          </p:cNvSpPr>
          <p:nvPr/>
        </p:nvSpPr>
        <p:spPr bwMode="auto">
          <a:xfrm>
            <a:off x="914400" y="990600"/>
            <a:ext cx="7239000" cy="484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lnSpc>
                <a:spcPct val="90000"/>
              </a:lnSpc>
              <a:spcBef>
                <a:spcPct val="50000"/>
              </a:spcBef>
            </a:pPr>
            <a:r>
              <a:rPr lang="en-US" altLang="en-US" sz="1700" dirty="0" err="1">
                <a:solidFill>
                  <a:schemeClr val="tx2"/>
                </a:solidFill>
              </a:rPr>
              <a:t>GetTextColor</a:t>
            </a:r>
            <a:r>
              <a:rPr lang="en-US" altLang="en-US" sz="1700" dirty="0">
                <a:solidFill>
                  <a:schemeClr val="tx2"/>
                </a:solidFill>
              </a:rPr>
              <a:t> </a:t>
            </a:r>
            <a:r>
              <a:rPr lang="en-US" altLang="en-US" sz="1700" dirty="0"/>
              <a:t>- Returns active foreground and background text colors in the console window</a:t>
            </a:r>
            <a:endParaRPr lang="en-US" altLang="en-US" sz="1700" dirty="0">
              <a:solidFill>
                <a:schemeClr val="tx2"/>
              </a:solidFill>
            </a:endParaRPr>
          </a:p>
          <a:p>
            <a:pPr eaLnBrk="1" hangingPunct="1">
              <a:lnSpc>
                <a:spcPct val="90000"/>
              </a:lnSpc>
              <a:spcBef>
                <a:spcPct val="50000"/>
              </a:spcBef>
            </a:pPr>
            <a:r>
              <a:rPr lang="en-US" altLang="en-US" sz="1700" dirty="0" err="1">
                <a:solidFill>
                  <a:schemeClr val="tx2"/>
                </a:solidFill>
              </a:rPr>
              <a:t>Gotoxy</a:t>
            </a:r>
            <a:r>
              <a:rPr lang="en-US" altLang="en-US" sz="1700" dirty="0"/>
              <a:t> - Locates cursor at row and column on the console</a:t>
            </a:r>
          </a:p>
          <a:p>
            <a:pPr eaLnBrk="1" hangingPunct="1">
              <a:lnSpc>
                <a:spcPct val="90000"/>
              </a:lnSpc>
              <a:spcBef>
                <a:spcPct val="50000"/>
              </a:spcBef>
            </a:pPr>
            <a:r>
              <a:rPr lang="en-US" altLang="en-US" sz="1700" dirty="0" err="1">
                <a:solidFill>
                  <a:schemeClr val="tx2"/>
                </a:solidFill>
              </a:rPr>
              <a:t>IsDigit</a:t>
            </a:r>
            <a:r>
              <a:rPr lang="en-US" altLang="en-US" sz="1700" dirty="0">
                <a:solidFill>
                  <a:schemeClr val="tx2"/>
                </a:solidFill>
              </a:rPr>
              <a:t> </a:t>
            </a:r>
            <a:r>
              <a:rPr lang="en-US" altLang="en-US" sz="1700" dirty="0"/>
              <a:t>- Sets Zero flag if AL contains ASCII code for decimal digit (0–9) </a:t>
            </a:r>
            <a:endParaRPr lang="en-US" altLang="en-US" sz="1700" dirty="0">
              <a:solidFill>
                <a:schemeClr val="tx2"/>
              </a:solidFill>
            </a:endParaRPr>
          </a:p>
          <a:p>
            <a:pPr eaLnBrk="1" hangingPunct="1">
              <a:lnSpc>
                <a:spcPct val="90000"/>
              </a:lnSpc>
              <a:spcBef>
                <a:spcPct val="50000"/>
              </a:spcBef>
            </a:pPr>
            <a:r>
              <a:rPr lang="en-US" altLang="en-US" sz="1700" dirty="0" err="1">
                <a:solidFill>
                  <a:schemeClr val="tx2"/>
                </a:solidFill>
              </a:rPr>
              <a:t>MsgBox</a:t>
            </a:r>
            <a:r>
              <a:rPr lang="en-US" altLang="en-US" sz="1700" dirty="0">
                <a:solidFill>
                  <a:schemeClr val="tx2"/>
                </a:solidFill>
              </a:rPr>
              <a:t>, </a:t>
            </a:r>
            <a:r>
              <a:rPr lang="en-US" altLang="en-US" sz="1700" dirty="0" err="1">
                <a:solidFill>
                  <a:schemeClr val="tx2"/>
                </a:solidFill>
              </a:rPr>
              <a:t>MsgBoxAsk</a:t>
            </a:r>
            <a:r>
              <a:rPr lang="en-US" altLang="en-US" sz="1700" dirty="0">
                <a:solidFill>
                  <a:schemeClr val="tx2"/>
                </a:solidFill>
              </a:rPr>
              <a:t> </a:t>
            </a:r>
            <a:r>
              <a:rPr lang="en-US" altLang="en-US" sz="1700" dirty="0"/>
              <a:t>– Display popup message boxes </a:t>
            </a:r>
            <a:endParaRPr lang="en-US" altLang="en-US" sz="1700" dirty="0">
              <a:solidFill>
                <a:schemeClr val="tx2"/>
              </a:solidFill>
            </a:endParaRPr>
          </a:p>
          <a:p>
            <a:pPr eaLnBrk="1" hangingPunct="1">
              <a:lnSpc>
                <a:spcPct val="90000"/>
              </a:lnSpc>
              <a:spcBef>
                <a:spcPct val="50000"/>
              </a:spcBef>
            </a:pPr>
            <a:r>
              <a:rPr lang="en-US" altLang="en-US" sz="1700" dirty="0" err="1">
                <a:solidFill>
                  <a:schemeClr val="tx2"/>
                </a:solidFill>
              </a:rPr>
              <a:t>OpenInputFile</a:t>
            </a:r>
            <a:r>
              <a:rPr lang="en-US" altLang="en-US" sz="1700" dirty="0">
                <a:solidFill>
                  <a:schemeClr val="tx2"/>
                </a:solidFill>
              </a:rPr>
              <a:t> </a:t>
            </a:r>
            <a:r>
              <a:rPr lang="en-US" altLang="en-US" sz="1700" dirty="0"/>
              <a:t>– Opens existing file for input </a:t>
            </a:r>
            <a:endParaRPr lang="en-US" altLang="en-US" sz="1700" dirty="0">
              <a:solidFill>
                <a:schemeClr val="tx2"/>
              </a:solidFill>
            </a:endParaRPr>
          </a:p>
          <a:p>
            <a:pPr eaLnBrk="1" hangingPunct="1">
              <a:lnSpc>
                <a:spcPct val="90000"/>
              </a:lnSpc>
              <a:spcBef>
                <a:spcPct val="50000"/>
              </a:spcBef>
            </a:pPr>
            <a:r>
              <a:rPr lang="en-US" altLang="en-US" sz="1700" dirty="0">
                <a:solidFill>
                  <a:schemeClr val="tx2"/>
                </a:solidFill>
              </a:rPr>
              <a:t>ParseDecimal32 </a:t>
            </a:r>
            <a:r>
              <a:rPr lang="en-US" altLang="en-US" sz="1700" dirty="0"/>
              <a:t>– Converts unsigned integer string to binary</a:t>
            </a:r>
            <a:endParaRPr lang="en-US" altLang="en-US" sz="1700" dirty="0">
              <a:solidFill>
                <a:schemeClr val="tx2"/>
              </a:solidFill>
            </a:endParaRPr>
          </a:p>
          <a:p>
            <a:pPr eaLnBrk="1" hangingPunct="1">
              <a:lnSpc>
                <a:spcPct val="90000"/>
              </a:lnSpc>
              <a:spcBef>
                <a:spcPct val="50000"/>
              </a:spcBef>
            </a:pPr>
            <a:r>
              <a:rPr lang="en-US" altLang="en-US" sz="1700" dirty="0">
                <a:solidFill>
                  <a:schemeClr val="tx2"/>
                </a:solidFill>
              </a:rPr>
              <a:t>ParseInteger32 </a:t>
            </a:r>
            <a:r>
              <a:rPr lang="en-US" altLang="en-US" sz="1700" dirty="0"/>
              <a:t>- Converts signed integer string to binary </a:t>
            </a:r>
            <a:endParaRPr lang="en-US" altLang="en-US" sz="1700" dirty="0">
              <a:solidFill>
                <a:schemeClr val="tx2"/>
              </a:solidFill>
            </a:endParaRPr>
          </a:p>
          <a:p>
            <a:pPr eaLnBrk="1" hangingPunct="1">
              <a:lnSpc>
                <a:spcPct val="90000"/>
              </a:lnSpc>
              <a:spcBef>
                <a:spcPct val="50000"/>
              </a:spcBef>
            </a:pPr>
            <a:r>
              <a:rPr lang="en-US" altLang="en-US" sz="1700" dirty="0">
                <a:solidFill>
                  <a:schemeClr val="tx2"/>
                </a:solidFill>
              </a:rPr>
              <a:t>Random32</a:t>
            </a:r>
            <a:r>
              <a:rPr lang="en-US" altLang="en-US" sz="1700" dirty="0"/>
              <a:t> - Generates 32-bit pseudorandom integer in the range 0 to </a:t>
            </a:r>
            <a:r>
              <a:rPr lang="en-US" altLang="en-US" sz="1700" dirty="0" err="1"/>
              <a:t>FFFFFFFFh</a:t>
            </a:r>
            <a:endParaRPr lang="en-US" altLang="en-US" sz="1700" dirty="0"/>
          </a:p>
          <a:p>
            <a:pPr eaLnBrk="1" hangingPunct="1">
              <a:lnSpc>
                <a:spcPct val="90000"/>
              </a:lnSpc>
              <a:spcBef>
                <a:spcPct val="50000"/>
              </a:spcBef>
            </a:pPr>
            <a:r>
              <a:rPr lang="en-US" altLang="en-US" sz="1700" dirty="0">
                <a:solidFill>
                  <a:schemeClr val="tx2"/>
                </a:solidFill>
              </a:rPr>
              <a:t>Randomize</a:t>
            </a:r>
            <a:r>
              <a:rPr lang="en-US" altLang="en-US" sz="1700" dirty="0"/>
              <a:t> - Seeds the random number generator</a:t>
            </a:r>
          </a:p>
          <a:p>
            <a:pPr eaLnBrk="1" hangingPunct="1">
              <a:lnSpc>
                <a:spcPct val="90000"/>
              </a:lnSpc>
              <a:spcBef>
                <a:spcPct val="50000"/>
              </a:spcBef>
            </a:pPr>
            <a:r>
              <a:rPr lang="en-US" altLang="en-US" sz="1700" dirty="0">
                <a:solidFill>
                  <a:schemeClr val="tx2"/>
                </a:solidFill>
                <a:hlinkClick r:id="" action="ppaction://customshow?id=33&amp;return=true"/>
              </a:rPr>
              <a:t>RandomRange</a:t>
            </a:r>
            <a:r>
              <a:rPr lang="en-US" altLang="en-US" sz="1700" dirty="0"/>
              <a:t> - Generates a pseudorandom integer within a specified range</a:t>
            </a:r>
          </a:p>
          <a:p>
            <a:pPr eaLnBrk="1" hangingPunct="1">
              <a:lnSpc>
                <a:spcPct val="90000"/>
              </a:lnSpc>
              <a:spcBef>
                <a:spcPct val="50000"/>
              </a:spcBef>
            </a:pPr>
            <a:r>
              <a:rPr lang="en-US" altLang="en-US" sz="1700" dirty="0" err="1">
                <a:solidFill>
                  <a:schemeClr val="tx2"/>
                </a:solidFill>
              </a:rPr>
              <a:t>ReadChar</a:t>
            </a:r>
            <a:r>
              <a:rPr lang="en-US" altLang="en-US" sz="1700" dirty="0"/>
              <a:t> - Reads a single character from standard input</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smtClean="0"/>
              <a:t>Irvine, Kip R. Assembly Language for x86 Processors 7/e, 2015.</a:t>
            </a:r>
          </a:p>
        </p:txBody>
      </p:sp>
      <p:sp>
        <p:nvSpPr>
          <p:cNvPr id="14339"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021D12C6-8EC4-4B9A-89FE-163CB56B9CAC}" type="slidenum">
              <a:rPr lang="en-US" altLang="en-US" sz="1600">
                <a:latin typeface="Times New Roman" panose="02020603050405020304" pitchFamily="18" charset="0"/>
              </a:rPr>
              <a:pPr eaLnBrk="1" hangingPunct="1"/>
              <a:t>5</a:t>
            </a:fld>
            <a:endParaRPr lang="en-US" altLang="en-US" sz="1600">
              <a:latin typeface="Times New Roman" panose="02020603050405020304" pitchFamily="18" charset="0"/>
            </a:endParaRPr>
          </a:p>
        </p:txBody>
      </p:sp>
      <p:sp>
        <p:nvSpPr>
          <p:cNvPr id="137218" name="Rectangle 2"/>
          <p:cNvSpPr>
            <a:spLocks noGrp="1" noChangeArrowheads="1"/>
          </p:cNvSpPr>
          <p:nvPr>
            <p:ph type="title"/>
          </p:nvPr>
        </p:nvSpPr>
        <p:spPr/>
        <p:txBody>
          <a:bodyPr/>
          <a:lstStyle/>
          <a:p>
            <a:pPr eaLnBrk="1" hangingPunct="1">
              <a:defRPr/>
            </a:pPr>
            <a:r>
              <a:rPr lang="en-US" altLang="en-US" dirty="0" smtClean="0"/>
              <a:t>Stack Operations</a:t>
            </a:r>
          </a:p>
        </p:txBody>
      </p:sp>
      <p:sp>
        <p:nvSpPr>
          <p:cNvPr id="14341" name="Rectangle 3"/>
          <p:cNvSpPr>
            <a:spLocks noGrp="1" noChangeArrowheads="1"/>
          </p:cNvSpPr>
          <p:nvPr>
            <p:ph type="body" idx="1"/>
          </p:nvPr>
        </p:nvSpPr>
        <p:spPr>
          <a:xfrm>
            <a:off x="1828800" y="1600200"/>
            <a:ext cx="5638800" cy="3505200"/>
          </a:xfrm>
        </p:spPr>
        <p:txBody>
          <a:bodyPr/>
          <a:lstStyle/>
          <a:p>
            <a:pPr eaLnBrk="1" hangingPunct="1"/>
            <a:r>
              <a:rPr lang="en-US" altLang="en-US" dirty="0" smtClean="0">
                <a:hlinkClick r:id="" action="ppaction://customshow?id=5&amp;return=true"/>
              </a:rPr>
              <a:t>Runtime Stack</a:t>
            </a:r>
            <a:endParaRPr lang="en-US" altLang="en-US" dirty="0" smtClean="0"/>
          </a:p>
          <a:p>
            <a:pPr eaLnBrk="1" hangingPunct="1"/>
            <a:r>
              <a:rPr lang="en-US" altLang="en-US" dirty="0" smtClean="0">
                <a:hlinkClick r:id="" action="ppaction://customshow?id=6&amp;return=true"/>
              </a:rPr>
              <a:t>PUSH Operation</a:t>
            </a:r>
            <a:endParaRPr lang="en-US" altLang="en-US" dirty="0" smtClean="0"/>
          </a:p>
          <a:p>
            <a:pPr eaLnBrk="1" hangingPunct="1"/>
            <a:r>
              <a:rPr lang="en-US" altLang="en-US" dirty="0" smtClean="0">
                <a:hlinkClick r:id="" action="ppaction://customshow?id=7&amp;return=true"/>
              </a:rPr>
              <a:t>POP Operation</a:t>
            </a:r>
            <a:endParaRPr lang="en-US" altLang="en-US" dirty="0" smtClean="0"/>
          </a:p>
          <a:p>
            <a:pPr eaLnBrk="1" hangingPunct="1"/>
            <a:r>
              <a:rPr lang="en-US" altLang="en-US" dirty="0" smtClean="0">
                <a:hlinkClick r:id="" action="ppaction://customshow?id=8&amp;return=true"/>
              </a:rPr>
              <a:t>PUSH and POP Instructions</a:t>
            </a:r>
            <a:endParaRPr lang="en-US" altLang="en-US" dirty="0" smtClean="0"/>
          </a:p>
          <a:p>
            <a:pPr eaLnBrk="1" hangingPunct="1"/>
            <a:r>
              <a:rPr lang="en-US" altLang="en-US" dirty="0" smtClean="0">
                <a:hlinkClick r:id="" action="ppaction://customshow?id=9&amp;return=true"/>
              </a:rPr>
              <a:t>Using PUSH and POP</a:t>
            </a:r>
            <a:endParaRPr lang="en-US" altLang="en-US" dirty="0" smtClean="0"/>
          </a:p>
          <a:p>
            <a:pPr eaLnBrk="1" hangingPunct="1"/>
            <a:r>
              <a:rPr lang="en-US" altLang="en-US" dirty="0" smtClean="0">
                <a:hlinkClick r:id="" action="ppaction://customshow?id=36&amp;return=true"/>
              </a:rPr>
              <a:t>Example: Nested Loop</a:t>
            </a:r>
            <a:endParaRPr lang="en-US" altLang="en-US" dirty="0" smtClean="0"/>
          </a:p>
          <a:p>
            <a:pPr eaLnBrk="1" hangingPunct="1"/>
            <a:r>
              <a:rPr lang="en-US" altLang="en-US" dirty="0" smtClean="0">
                <a:hlinkClick r:id="" action="ppaction://customshow?id=10&amp;return=true"/>
              </a:rPr>
              <a:t>Example: Reversing a String</a:t>
            </a:r>
            <a:endParaRPr lang="en-US" altLang="en-US" dirty="0" smtClean="0"/>
          </a:p>
          <a:p>
            <a:pPr eaLnBrk="1" hangingPunct="1"/>
            <a:r>
              <a:rPr lang="en-US" altLang="en-US" dirty="0" smtClean="0">
                <a:hlinkClick r:id="" action="ppaction://customshow?id=11&amp;return=true"/>
              </a:rPr>
              <a:t>Related Instructions</a:t>
            </a:r>
            <a:endParaRPr lang="en-US" altLang="en-US" dirty="0" smtClean="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Footer Placeholder 2"/>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smtClean="0"/>
              <a:t>Irvine, Kip R. Assembly Language for x86 Processors 7/e, 2015.</a:t>
            </a:r>
          </a:p>
        </p:txBody>
      </p:sp>
      <p:sp>
        <p:nvSpPr>
          <p:cNvPr id="43011" name="Slide Number Placeholder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5140136C-432A-44F4-9F1B-6AE31DCD26F1}" type="slidenum">
              <a:rPr lang="en-US" altLang="en-US" sz="1600">
                <a:latin typeface="Times New Roman" panose="02020603050405020304" pitchFamily="18" charset="0"/>
              </a:rPr>
              <a:pPr eaLnBrk="1" hangingPunct="1"/>
              <a:t>50</a:t>
            </a:fld>
            <a:endParaRPr lang="en-US" altLang="en-US" sz="1600">
              <a:latin typeface="Times New Roman" panose="02020603050405020304" pitchFamily="18" charset="0"/>
            </a:endParaRPr>
          </a:p>
        </p:txBody>
      </p:sp>
      <p:sp>
        <p:nvSpPr>
          <p:cNvPr id="95234" name="Rectangle 2"/>
          <p:cNvSpPr>
            <a:spLocks noGrp="1" noChangeArrowheads="1"/>
          </p:cNvSpPr>
          <p:nvPr>
            <p:ph type="title"/>
          </p:nvPr>
        </p:nvSpPr>
        <p:spPr/>
        <p:txBody>
          <a:bodyPr/>
          <a:lstStyle/>
          <a:p>
            <a:pPr eaLnBrk="1" hangingPunct="1">
              <a:defRPr/>
            </a:pPr>
            <a:r>
              <a:rPr lang="en-US" altLang="en-US" dirty="0" smtClean="0"/>
              <a:t>Library Procedures - Overview</a:t>
            </a:r>
            <a:r>
              <a:rPr lang="en-US" altLang="en-US" sz="2400" dirty="0" smtClean="0"/>
              <a:t> </a:t>
            </a:r>
            <a:r>
              <a:rPr lang="en-US" altLang="en-US" sz="2000" dirty="0" smtClean="0"/>
              <a:t>(3 of 5)</a:t>
            </a:r>
            <a:endParaRPr lang="en-US" altLang="en-US" sz="2800" dirty="0" smtClean="0"/>
          </a:p>
        </p:txBody>
      </p:sp>
      <p:sp>
        <p:nvSpPr>
          <p:cNvPr id="43013" name="Text Box 3"/>
          <p:cNvSpPr txBox="1">
            <a:spLocks noChangeArrowheads="1"/>
          </p:cNvSpPr>
          <p:nvPr/>
        </p:nvSpPr>
        <p:spPr bwMode="auto">
          <a:xfrm>
            <a:off x="838200" y="990600"/>
            <a:ext cx="7239000" cy="454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lnSpc>
                <a:spcPct val="90000"/>
              </a:lnSpc>
              <a:spcBef>
                <a:spcPct val="50000"/>
              </a:spcBef>
            </a:pPr>
            <a:r>
              <a:rPr lang="en-US" altLang="en-US" sz="1700" dirty="0" err="1">
                <a:solidFill>
                  <a:schemeClr val="tx2"/>
                </a:solidFill>
              </a:rPr>
              <a:t>ReadDec</a:t>
            </a:r>
            <a:r>
              <a:rPr lang="en-US" altLang="en-US" sz="1700" dirty="0"/>
              <a:t> - Reads 32-bit unsigned decimal integer from keyboard</a:t>
            </a:r>
            <a:endParaRPr lang="en-US" altLang="en-US" sz="1700" dirty="0">
              <a:solidFill>
                <a:schemeClr val="tx2"/>
              </a:solidFill>
            </a:endParaRPr>
          </a:p>
          <a:p>
            <a:pPr eaLnBrk="1" hangingPunct="1">
              <a:lnSpc>
                <a:spcPct val="90000"/>
              </a:lnSpc>
              <a:spcBef>
                <a:spcPct val="50000"/>
              </a:spcBef>
            </a:pPr>
            <a:r>
              <a:rPr lang="en-US" altLang="en-US" sz="1700" dirty="0" err="1">
                <a:solidFill>
                  <a:schemeClr val="tx2"/>
                </a:solidFill>
              </a:rPr>
              <a:t>ReadFromFile</a:t>
            </a:r>
            <a:r>
              <a:rPr lang="en-US" altLang="en-US" sz="1700" dirty="0">
                <a:solidFill>
                  <a:schemeClr val="tx2"/>
                </a:solidFill>
              </a:rPr>
              <a:t> </a:t>
            </a:r>
            <a:r>
              <a:rPr lang="en-US" altLang="en-US" sz="1700" dirty="0"/>
              <a:t>– Reads input disk file into buffer </a:t>
            </a:r>
            <a:endParaRPr lang="en-US" altLang="en-US" sz="1700" dirty="0">
              <a:solidFill>
                <a:schemeClr val="tx2"/>
              </a:solidFill>
            </a:endParaRPr>
          </a:p>
          <a:p>
            <a:pPr eaLnBrk="1" hangingPunct="1">
              <a:lnSpc>
                <a:spcPct val="90000"/>
              </a:lnSpc>
              <a:spcBef>
                <a:spcPct val="50000"/>
              </a:spcBef>
            </a:pPr>
            <a:r>
              <a:rPr lang="en-US" altLang="en-US" sz="1700" dirty="0" err="1">
                <a:solidFill>
                  <a:schemeClr val="tx2"/>
                </a:solidFill>
              </a:rPr>
              <a:t>ReadHex</a:t>
            </a:r>
            <a:r>
              <a:rPr lang="en-US" altLang="en-US" sz="1700" dirty="0"/>
              <a:t> - Reads 32-bit hexadecimal integer from keyboard</a:t>
            </a:r>
          </a:p>
          <a:p>
            <a:pPr eaLnBrk="1" hangingPunct="1">
              <a:lnSpc>
                <a:spcPct val="90000"/>
              </a:lnSpc>
              <a:spcBef>
                <a:spcPct val="50000"/>
              </a:spcBef>
            </a:pPr>
            <a:r>
              <a:rPr lang="en-US" altLang="en-US" sz="1700" dirty="0" err="1">
                <a:solidFill>
                  <a:schemeClr val="tx2"/>
                </a:solidFill>
              </a:rPr>
              <a:t>ReadInt</a:t>
            </a:r>
            <a:r>
              <a:rPr lang="en-US" altLang="en-US" sz="1700" dirty="0"/>
              <a:t> - Reads 32-bit signed decimal integer from keyboard</a:t>
            </a:r>
          </a:p>
          <a:p>
            <a:pPr eaLnBrk="1" hangingPunct="1">
              <a:lnSpc>
                <a:spcPct val="90000"/>
              </a:lnSpc>
              <a:spcBef>
                <a:spcPct val="50000"/>
              </a:spcBef>
            </a:pPr>
            <a:r>
              <a:rPr lang="en-US" altLang="en-US" sz="1700" dirty="0" err="1">
                <a:solidFill>
                  <a:schemeClr val="tx2"/>
                </a:solidFill>
              </a:rPr>
              <a:t>ReadKey</a:t>
            </a:r>
            <a:r>
              <a:rPr lang="en-US" altLang="en-US" sz="1700" dirty="0">
                <a:solidFill>
                  <a:schemeClr val="tx2"/>
                </a:solidFill>
              </a:rPr>
              <a:t> </a:t>
            </a:r>
            <a:r>
              <a:rPr lang="en-US" altLang="en-US" sz="1700" dirty="0"/>
              <a:t>– Reads character from keyboard input buffer </a:t>
            </a:r>
            <a:endParaRPr lang="en-US" altLang="en-US" sz="1700" dirty="0">
              <a:solidFill>
                <a:schemeClr val="tx2"/>
              </a:solidFill>
            </a:endParaRPr>
          </a:p>
          <a:p>
            <a:pPr eaLnBrk="1" hangingPunct="1">
              <a:lnSpc>
                <a:spcPct val="90000"/>
              </a:lnSpc>
              <a:spcBef>
                <a:spcPct val="50000"/>
              </a:spcBef>
            </a:pPr>
            <a:r>
              <a:rPr lang="en-US" altLang="en-US" sz="1700" dirty="0">
                <a:solidFill>
                  <a:schemeClr val="tx2"/>
                </a:solidFill>
                <a:hlinkClick r:id="" action="ppaction://customshow?id=32&amp;return=true"/>
              </a:rPr>
              <a:t>ReadString</a:t>
            </a:r>
            <a:r>
              <a:rPr lang="en-US" altLang="en-US" sz="1700" dirty="0"/>
              <a:t> - Reads string from </a:t>
            </a:r>
            <a:r>
              <a:rPr lang="en-US" altLang="en-US" sz="1700" dirty="0" err="1"/>
              <a:t>stdin</a:t>
            </a:r>
            <a:r>
              <a:rPr lang="en-US" altLang="en-US" sz="1700" dirty="0"/>
              <a:t>, terminated by</a:t>
            </a:r>
            <a:r>
              <a:rPr lang="en-US" altLang="en-US" sz="1900" dirty="0"/>
              <a:t> [</a:t>
            </a:r>
            <a:r>
              <a:rPr lang="en-US" altLang="en-US" sz="1700" dirty="0"/>
              <a:t>Enter]</a:t>
            </a:r>
          </a:p>
          <a:p>
            <a:pPr eaLnBrk="1" hangingPunct="1">
              <a:lnSpc>
                <a:spcPct val="90000"/>
              </a:lnSpc>
              <a:spcBef>
                <a:spcPct val="50000"/>
              </a:spcBef>
            </a:pPr>
            <a:r>
              <a:rPr lang="en-US" altLang="en-US" sz="1700" dirty="0">
                <a:solidFill>
                  <a:schemeClr val="tx2"/>
                </a:solidFill>
                <a:hlinkClick r:id="" action="ppaction://customshow?id=34&amp;return=true"/>
              </a:rPr>
              <a:t>SetTextColor</a:t>
            </a:r>
            <a:r>
              <a:rPr lang="en-US" altLang="en-US" sz="1700" dirty="0"/>
              <a:t> - Sets foreground/background colors of all subsequent text output to the console</a:t>
            </a:r>
          </a:p>
          <a:p>
            <a:pPr eaLnBrk="1" hangingPunct="1">
              <a:lnSpc>
                <a:spcPct val="90000"/>
              </a:lnSpc>
              <a:spcBef>
                <a:spcPct val="50000"/>
              </a:spcBef>
            </a:pPr>
            <a:r>
              <a:rPr lang="en-US" altLang="en-US" sz="1700" dirty="0" err="1">
                <a:solidFill>
                  <a:schemeClr val="tx2"/>
                </a:solidFill>
              </a:rPr>
              <a:t>Str_compare</a:t>
            </a:r>
            <a:r>
              <a:rPr lang="en-US" altLang="en-US" sz="1700" dirty="0">
                <a:solidFill>
                  <a:schemeClr val="tx2"/>
                </a:solidFill>
              </a:rPr>
              <a:t> </a:t>
            </a:r>
            <a:r>
              <a:rPr lang="en-US" altLang="en-US" sz="1700" dirty="0"/>
              <a:t>– Compares two strings </a:t>
            </a:r>
            <a:endParaRPr lang="en-US" altLang="en-US" sz="1700" dirty="0">
              <a:solidFill>
                <a:schemeClr val="tx2"/>
              </a:solidFill>
            </a:endParaRPr>
          </a:p>
          <a:p>
            <a:pPr eaLnBrk="1" hangingPunct="1">
              <a:lnSpc>
                <a:spcPct val="90000"/>
              </a:lnSpc>
              <a:spcBef>
                <a:spcPct val="50000"/>
              </a:spcBef>
            </a:pPr>
            <a:r>
              <a:rPr lang="en-US" altLang="en-US" sz="1700" dirty="0" err="1">
                <a:solidFill>
                  <a:schemeClr val="tx2"/>
                </a:solidFill>
              </a:rPr>
              <a:t>Str_copy</a:t>
            </a:r>
            <a:r>
              <a:rPr lang="en-US" altLang="en-US" sz="1700" dirty="0">
                <a:solidFill>
                  <a:schemeClr val="tx2"/>
                </a:solidFill>
              </a:rPr>
              <a:t> </a:t>
            </a:r>
            <a:r>
              <a:rPr lang="en-US" altLang="en-US" sz="1700" dirty="0"/>
              <a:t>– Copies a source string to a destination string</a:t>
            </a:r>
            <a:r>
              <a:rPr lang="en-US" altLang="en-US" dirty="0"/>
              <a:t> </a:t>
            </a:r>
            <a:endParaRPr lang="en-US" altLang="en-US" dirty="0">
              <a:solidFill>
                <a:schemeClr val="tx2"/>
              </a:solidFill>
            </a:endParaRPr>
          </a:p>
          <a:p>
            <a:pPr eaLnBrk="1" hangingPunct="1">
              <a:lnSpc>
                <a:spcPct val="90000"/>
              </a:lnSpc>
              <a:spcBef>
                <a:spcPct val="50000"/>
              </a:spcBef>
            </a:pPr>
            <a:r>
              <a:rPr lang="en-US" altLang="en-US" sz="1700" dirty="0" err="1">
                <a:solidFill>
                  <a:schemeClr val="tx2"/>
                </a:solidFill>
              </a:rPr>
              <a:t>Str_length</a:t>
            </a:r>
            <a:r>
              <a:rPr lang="en-US" altLang="en-US" sz="1700" dirty="0">
                <a:solidFill>
                  <a:schemeClr val="tx2"/>
                </a:solidFill>
              </a:rPr>
              <a:t> </a:t>
            </a:r>
            <a:r>
              <a:rPr lang="en-US" altLang="en-US" sz="1700" dirty="0"/>
              <a:t>– Returns the length of a string in EAX</a:t>
            </a:r>
          </a:p>
          <a:p>
            <a:pPr eaLnBrk="1" hangingPunct="1">
              <a:lnSpc>
                <a:spcPct val="90000"/>
              </a:lnSpc>
              <a:spcBef>
                <a:spcPct val="50000"/>
              </a:spcBef>
            </a:pPr>
            <a:r>
              <a:rPr lang="en-US" altLang="en-US" sz="1700" dirty="0" err="1">
                <a:solidFill>
                  <a:schemeClr val="tx2"/>
                </a:solidFill>
              </a:rPr>
              <a:t>Str_trim</a:t>
            </a:r>
            <a:r>
              <a:rPr lang="en-US" altLang="en-US" sz="1700" dirty="0"/>
              <a:t> - Removes unwanted characters from a string.</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oter Placeholder 2"/>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smtClean="0"/>
              <a:t>Irvine, Kip R. Assembly Language for x86 Processors 7/e, 2015.</a:t>
            </a:r>
          </a:p>
        </p:txBody>
      </p:sp>
      <p:sp>
        <p:nvSpPr>
          <p:cNvPr id="44035" name="Slide Number Placeholder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6FEEBE81-9E66-4AEA-9529-FFDB32886480}" type="slidenum">
              <a:rPr lang="en-US" altLang="en-US" sz="1600">
                <a:latin typeface="Times New Roman" panose="02020603050405020304" pitchFamily="18" charset="0"/>
              </a:rPr>
              <a:pPr eaLnBrk="1" hangingPunct="1"/>
              <a:t>51</a:t>
            </a:fld>
            <a:endParaRPr lang="en-US" altLang="en-US" sz="1600">
              <a:latin typeface="Times New Roman" panose="02020603050405020304" pitchFamily="18" charset="0"/>
            </a:endParaRPr>
          </a:p>
        </p:txBody>
      </p:sp>
      <p:sp>
        <p:nvSpPr>
          <p:cNvPr id="147458" name="Rectangle 1026"/>
          <p:cNvSpPr>
            <a:spLocks noGrp="1" noChangeArrowheads="1"/>
          </p:cNvSpPr>
          <p:nvPr>
            <p:ph type="title"/>
          </p:nvPr>
        </p:nvSpPr>
        <p:spPr/>
        <p:txBody>
          <a:bodyPr/>
          <a:lstStyle/>
          <a:p>
            <a:pPr eaLnBrk="1" hangingPunct="1">
              <a:defRPr/>
            </a:pPr>
            <a:r>
              <a:rPr lang="en-US" altLang="en-US" dirty="0" smtClean="0"/>
              <a:t>Library Procedures - Overview</a:t>
            </a:r>
            <a:r>
              <a:rPr lang="en-US" altLang="en-US" sz="2400" dirty="0" smtClean="0"/>
              <a:t> </a:t>
            </a:r>
            <a:r>
              <a:rPr lang="en-US" altLang="en-US" sz="2000" dirty="0" smtClean="0"/>
              <a:t>(4 of 5)</a:t>
            </a:r>
            <a:endParaRPr lang="en-US" altLang="en-US" sz="2800" dirty="0" smtClean="0"/>
          </a:p>
        </p:txBody>
      </p:sp>
      <p:sp>
        <p:nvSpPr>
          <p:cNvPr id="44037" name="Text Box 1027"/>
          <p:cNvSpPr txBox="1">
            <a:spLocks noChangeArrowheads="1"/>
          </p:cNvSpPr>
          <p:nvPr/>
        </p:nvSpPr>
        <p:spPr bwMode="auto">
          <a:xfrm>
            <a:off x="838200" y="1219200"/>
            <a:ext cx="7239000" cy="351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lnSpc>
                <a:spcPct val="130000"/>
              </a:lnSpc>
            </a:pPr>
            <a:r>
              <a:rPr lang="en-US" altLang="en-US" sz="1800" dirty="0" err="1">
                <a:solidFill>
                  <a:schemeClr val="tx2"/>
                </a:solidFill>
              </a:rPr>
              <a:t>Str_ucase</a:t>
            </a:r>
            <a:r>
              <a:rPr lang="en-US" altLang="en-US" sz="1800" dirty="0"/>
              <a:t> - Converts a string to uppercase letters.</a:t>
            </a:r>
          </a:p>
          <a:p>
            <a:pPr eaLnBrk="1" hangingPunct="1">
              <a:lnSpc>
                <a:spcPct val="130000"/>
              </a:lnSpc>
            </a:pPr>
            <a:r>
              <a:rPr lang="en-US" altLang="en-US" sz="1800" dirty="0" err="1">
                <a:solidFill>
                  <a:schemeClr val="tx2"/>
                </a:solidFill>
              </a:rPr>
              <a:t>WaitMsg</a:t>
            </a:r>
            <a:r>
              <a:rPr lang="en-US" altLang="en-US" sz="1800" dirty="0"/>
              <a:t> - Displays message, waits for Enter key to be pressed</a:t>
            </a:r>
          </a:p>
          <a:p>
            <a:pPr eaLnBrk="1" hangingPunct="1">
              <a:lnSpc>
                <a:spcPct val="130000"/>
              </a:lnSpc>
            </a:pPr>
            <a:r>
              <a:rPr lang="en-US" altLang="en-US" sz="1800" dirty="0" err="1">
                <a:solidFill>
                  <a:schemeClr val="tx2"/>
                </a:solidFill>
              </a:rPr>
              <a:t>WriteBin</a:t>
            </a:r>
            <a:r>
              <a:rPr lang="en-US" altLang="en-US" sz="1800" dirty="0"/>
              <a:t> - Writes unsigned 32-bit integer in ASCII binary format.</a:t>
            </a:r>
          </a:p>
          <a:p>
            <a:pPr eaLnBrk="1" hangingPunct="1">
              <a:lnSpc>
                <a:spcPct val="120000"/>
              </a:lnSpc>
            </a:pPr>
            <a:r>
              <a:rPr lang="en-US" altLang="en-US" sz="1800" dirty="0" err="1">
                <a:solidFill>
                  <a:schemeClr val="tx2"/>
                </a:solidFill>
              </a:rPr>
              <a:t>WriteBinB</a:t>
            </a:r>
            <a:r>
              <a:rPr lang="en-US" altLang="en-US" sz="1800" dirty="0">
                <a:solidFill>
                  <a:schemeClr val="tx2"/>
                </a:solidFill>
              </a:rPr>
              <a:t> </a:t>
            </a:r>
            <a:r>
              <a:rPr lang="en-US" altLang="en-US" sz="1800" dirty="0"/>
              <a:t>– Writes binary integer in byte, word, or </a:t>
            </a:r>
            <a:r>
              <a:rPr lang="en-US" altLang="en-US" sz="1800" dirty="0" err="1"/>
              <a:t>doubleword</a:t>
            </a:r>
            <a:r>
              <a:rPr lang="en-US" altLang="en-US" sz="1800" dirty="0"/>
              <a:t> format </a:t>
            </a:r>
            <a:endParaRPr lang="en-US" altLang="en-US" sz="1800" dirty="0">
              <a:solidFill>
                <a:schemeClr val="tx2"/>
              </a:solidFill>
            </a:endParaRPr>
          </a:p>
          <a:p>
            <a:pPr eaLnBrk="1" hangingPunct="1">
              <a:lnSpc>
                <a:spcPct val="120000"/>
              </a:lnSpc>
            </a:pPr>
            <a:r>
              <a:rPr lang="en-US" altLang="en-US" sz="1800" dirty="0">
                <a:solidFill>
                  <a:schemeClr val="tx2"/>
                </a:solidFill>
                <a:hlinkClick r:id="" action="ppaction://customshow?id=29&amp;return=true"/>
              </a:rPr>
              <a:t>WriteChar</a:t>
            </a:r>
            <a:r>
              <a:rPr lang="en-US" altLang="en-US" sz="1800" dirty="0"/>
              <a:t> - Writes a single character to standard output</a:t>
            </a:r>
          </a:p>
          <a:p>
            <a:pPr eaLnBrk="1" hangingPunct="1">
              <a:lnSpc>
                <a:spcPct val="70000"/>
              </a:lnSpc>
              <a:spcBef>
                <a:spcPct val="50000"/>
              </a:spcBef>
            </a:pPr>
            <a:r>
              <a:rPr lang="en-US" altLang="en-US" sz="1800" dirty="0">
                <a:solidFill>
                  <a:schemeClr val="tx2"/>
                </a:solidFill>
                <a:hlinkClick r:id="" action="ppaction://customshow?id=31&amp;return=true"/>
              </a:rPr>
              <a:t>WriteDec</a:t>
            </a:r>
            <a:r>
              <a:rPr lang="en-US" altLang="en-US" sz="1800" dirty="0"/>
              <a:t> - Writes unsigned 32-bit integer in decimal format</a:t>
            </a:r>
          </a:p>
          <a:p>
            <a:pPr eaLnBrk="1" hangingPunct="1">
              <a:lnSpc>
                <a:spcPct val="90000"/>
              </a:lnSpc>
              <a:spcBef>
                <a:spcPct val="50000"/>
              </a:spcBef>
            </a:pPr>
            <a:r>
              <a:rPr lang="en-US" altLang="en-US" sz="1800" dirty="0">
                <a:solidFill>
                  <a:schemeClr val="tx2"/>
                </a:solidFill>
                <a:hlinkClick r:id="" action="ppaction://customshow?id=31&amp;return=true"/>
              </a:rPr>
              <a:t>WriteHex</a:t>
            </a:r>
            <a:r>
              <a:rPr lang="en-US" altLang="en-US" sz="1800" dirty="0"/>
              <a:t> - Writes an unsigned 32-bit integer in hexadecimal format</a:t>
            </a:r>
          </a:p>
          <a:p>
            <a:pPr eaLnBrk="1" hangingPunct="1">
              <a:lnSpc>
                <a:spcPct val="90000"/>
              </a:lnSpc>
              <a:spcBef>
                <a:spcPct val="50000"/>
              </a:spcBef>
            </a:pPr>
            <a:r>
              <a:rPr lang="en-US" altLang="en-US" sz="1800" dirty="0" err="1">
                <a:solidFill>
                  <a:schemeClr val="tx2"/>
                </a:solidFill>
              </a:rPr>
              <a:t>WriteHexB</a:t>
            </a:r>
            <a:r>
              <a:rPr lang="en-US" altLang="en-US" sz="1800" dirty="0">
                <a:solidFill>
                  <a:schemeClr val="tx2"/>
                </a:solidFill>
              </a:rPr>
              <a:t> </a:t>
            </a:r>
            <a:r>
              <a:rPr lang="en-US" altLang="en-US" sz="1800" dirty="0"/>
              <a:t>– Writes byte, word, or </a:t>
            </a:r>
            <a:r>
              <a:rPr lang="en-US" altLang="en-US" sz="1800" dirty="0" err="1"/>
              <a:t>doubleword</a:t>
            </a:r>
            <a:r>
              <a:rPr lang="en-US" altLang="en-US" sz="1800" dirty="0"/>
              <a:t> in hexadecimal format</a:t>
            </a:r>
            <a:endParaRPr lang="en-US" altLang="en-US" sz="1800" dirty="0">
              <a:solidFill>
                <a:schemeClr val="tx2"/>
              </a:solidFill>
            </a:endParaRPr>
          </a:p>
          <a:p>
            <a:pPr eaLnBrk="1" hangingPunct="1">
              <a:lnSpc>
                <a:spcPct val="90000"/>
              </a:lnSpc>
              <a:spcBef>
                <a:spcPct val="50000"/>
              </a:spcBef>
            </a:pPr>
            <a:r>
              <a:rPr lang="en-US" altLang="en-US" sz="1800" dirty="0">
                <a:solidFill>
                  <a:schemeClr val="tx2"/>
                </a:solidFill>
                <a:hlinkClick r:id="" action="ppaction://customshow?id=33&amp;return=true"/>
              </a:rPr>
              <a:t>WriteInt</a:t>
            </a:r>
            <a:r>
              <a:rPr lang="en-US" altLang="en-US" sz="1800" dirty="0"/>
              <a:t> - Writes signed 32-bit integer in decimal format</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Footer Placeholder 2"/>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smtClean="0"/>
              <a:t>Irvine, Kip R. Assembly Language for x86 Processors 7/e, 2015.</a:t>
            </a:r>
          </a:p>
        </p:txBody>
      </p:sp>
      <p:sp>
        <p:nvSpPr>
          <p:cNvPr id="45059" name="Slide Number Placeholder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6558CBFE-5788-4D4A-B953-FB49CEBF83F4}" type="slidenum">
              <a:rPr lang="en-US" altLang="en-US" sz="1600">
                <a:latin typeface="Times New Roman" panose="02020603050405020304" pitchFamily="18" charset="0"/>
              </a:rPr>
              <a:pPr eaLnBrk="1" hangingPunct="1"/>
              <a:t>52</a:t>
            </a:fld>
            <a:endParaRPr lang="en-US" altLang="en-US" sz="1600">
              <a:latin typeface="Times New Roman" panose="02020603050405020304" pitchFamily="18" charset="0"/>
            </a:endParaRPr>
          </a:p>
        </p:txBody>
      </p:sp>
      <p:sp>
        <p:nvSpPr>
          <p:cNvPr id="150530" name="Rectangle 2"/>
          <p:cNvSpPr>
            <a:spLocks noGrp="1" noChangeArrowheads="1"/>
          </p:cNvSpPr>
          <p:nvPr>
            <p:ph type="title"/>
          </p:nvPr>
        </p:nvSpPr>
        <p:spPr/>
        <p:txBody>
          <a:bodyPr/>
          <a:lstStyle/>
          <a:p>
            <a:pPr eaLnBrk="1" hangingPunct="1">
              <a:defRPr/>
            </a:pPr>
            <a:r>
              <a:rPr lang="en-US" altLang="en-US" dirty="0" smtClean="0"/>
              <a:t>Library Procedures - Overview</a:t>
            </a:r>
            <a:r>
              <a:rPr lang="en-US" altLang="en-US" sz="2400" dirty="0" smtClean="0"/>
              <a:t> </a:t>
            </a:r>
            <a:r>
              <a:rPr lang="en-US" altLang="en-US" sz="2000" dirty="0" smtClean="0"/>
              <a:t>(5 of 5)</a:t>
            </a:r>
            <a:endParaRPr lang="en-US" altLang="en-US" sz="2800" dirty="0" smtClean="0"/>
          </a:p>
        </p:txBody>
      </p:sp>
      <p:sp>
        <p:nvSpPr>
          <p:cNvPr id="45061" name="Text Box 3"/>
          <p:cNvSpPr txBox="1">
            <a:spLocks noChangeArrowheads="1"/>
          </p:cNvSpPr>
          <p:nvPr/>
        </p:nvSpPr>
        <p:spPr bwMode="auto">
          <a:xfrm>
            <a:off x="838200" y="1219200"/>
            <a:ext cx="7239000" cy="282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lnSpc>
                <a:spcPct val="90000"/>
              </a:lnSpc>
              <a:spcBef>
                <a:spcPct val="50000"/>
              </a:spcBef>
            </a:pPr>
            <a:r>
              <a:rPr lang="en-US" altLang="en-US" sz="1800" dirty="0" err="1">
                <a:solidFill>
                  <a:schemeClr val="tx2"/>
                </a:solidFill>
              </a:rPr>
              <a:t>WriteStackFrame</a:t>
            </a:r>
            <a:r>
              <a:rPr lang="en-US" altLang="en-US" sz="1800" dirty="0">
                <a:solidFill>
                  <a:schemeClr val="tx2"/>
                </a:solidFill>
              </a:rPr>
              <a:t> </a:t>
            </a:r>
            <a:r>
              <a:rPr lang="en-US" altLang="en-US" sz="1800" dirty="0"/>
              <a:t>- Writes the current procedure’s stack frame to the console.</a:t>
            </a:r>
          </a:p>
          <a:p>
            <a:pPr eaLnBrk="1" hangingPunct="1">
              <a:lnSpc>
                <a:spcPct val="90000"/>
              </a:lnSpc>
              <a:spcBef>
                <a:spcPct val="50000"/>
              </a:spcBef>
            </a:pPr>
            <a:r>
              <a:rPr lang="en-US" altLang="en-US" sz="1800" dirty="0" err="1">
                <a:solidFill>
                  <a:schemeClr val="tx2"/>
                </a:solidFill>
              </a:rPr>
              <a:t>WriteStackFrameName</a:t>
            </a:r>
            <a:r>
              <a:rPr lang="en-US" altLang="en-US" sz="1800" dirty="0">
                <a:solidFill>
                  <a:schemeClr val="tx2"/>
                </a:solidFill>
              </a:rPr>
              <a:t> </a:t>
            </a:r>
            <a:r>
              <a:rPr lang="en-US" altLang="en-US" sz="1800" dirty="0"/>
              <a:t>-</a:t>
            </a:r>
            <a:r>
              <a:rPr lang="en-US" altLang="en-US" sz="1800" dirty="0">
                <a:solidFill>
                  <a:schemeClr val="tx2"/>
                </a:solidFill>
              </a:rPr>
              <a:t> </a:t>
            </a:r>
            <a:r>
              <a:rPr lang="en-US" altLang="en-US" sz="1800" dirty="0"/>
              <a:t>Writes the current procedure’s name and stack frame to the console.</a:t>
            </a:r>
          </a:p>
          <a:p>
            <a:pPr eaLnBrk="1" hangingPunct="1">
              <a:lnSpc>
                <a:spcPct val="90000"/>
              </a:lnSpc>
              <a:spcBef>
                <a:spcPct val="50000"/>
              </a:spcBef>
            </a:pPr>
            <a:r>
              <a:rPr lang="en-US" altLang="en-US" sz="1800" dirty="0">
                <a:solidFill>
                  <a:schemeClr val="tx2"/>
                </a:solidFill>
                <a:hlinkClick r:id="" action="ppaction://customshow?id=30&amp;return=true"/>
              </a:rPr>
              <a:t>WriteString</a:t>
            </a:r>
            <a:r>
              <a:rPr lang="en-US" altLang="en-US" sz="1800" dirty="0"/>
              <a:t> - Writes null-terminated string to console window</a:t>
            </a:r>
          </a:p>
          <a:p>
            <a:pPr eaLnBrk="1" hangingPunct="1">
              <a:lnSpc>
                <a:spcPct val="90000"/>
              </a:lnSpc>
              <a:spcBef>
                <a:spcPct val="50000"/>
              </a:spcBef>
            </a:pPr>
            <a:r>
              <a:rPr lang="en-US" altLang="en-US" sz="1800" dirty="0" err="1">
                <a:solidFill>
                  <a:schemeClr val="tx2"/>
                </a:solidFill>
              </a:rPr>
              <a:t>WriteToFile</a:t>
            </a:r>
            <a:r>
              <a:rPr lang="en-US" altLang="en-US" sz="1800" dirty="0">
                <a:solidFill>
                  <a:schemeClr val="tx2"/>
                </a:solidFill>
              </a:rPr>
              <a:t> </a:t>
            </a:r>
            <a:r>
              <a:rPr lang="en-US" altLang="en-US" sz="1800" dirty="0"/>
              <a:t>- Writes buffer to output file</a:t>
            </a:r>
            <a:endParaRPr lang="en-US" altLang="en-US" sz="1800" dirty="0">
              <a:solidFill>
                <a:schemeClr val="tx2"/>
              </a:solidFill>
            </a:endParaRPr>
          </a:p>
          <a:p>
            <a:pPr eaLnBrk="1" hangingPunct="1">
              <a:lnSpc>
                <a:spcPct val="90000"/>
              </a:lnSpc>
              <a:spcBef>
                <a:spcPct val="50000"/>
              </a:spcBef>
            </a:pPr>
            <a:r>
              <a:rPr lang="en-US" altLang="en-US" sz="1800" dirty="0" err="1">
                <a:solidFill>
                  <a:schemeClr val="tx2"/>
                </a:solidFill>
              </a:rPr>
              <a:t>WriteWindowsMsg</a:t>
            </a:r>
            <a:r>
              <a:rPr lang="en-US" altLang="en-US" sz="1800" dirty="0">
                <a:solidFill>
                  <a:schemeClr val="tx2"/>
                </a:solidFill>
              </a:rPr>
              <a:t> </a:t>
            </a:r>
            <a:r>
              <a:rPr lang="en-US" altLang="en-US" sz="1800" dirty="0"/>
              <a:t>- Displays most recent error message generated by MS-Windows</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Footer Placeholder 2"/>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smtClean="0"/>
              <a:t>Irvine, Kip R. Assembly Language for x86 Processors 7/e, 2015.</a:t>
            </a:r>
          </a:p>
        </p:txBody>
      </p:sp>
      <p:sp>
        <p:nvSpPr>
          <p:cNvPr id="46083" name="Slide Number Placeholder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4219ADC4-9A9A-416E-B575-9ED9EA4D9DFE}" type="slidenum">
              <a:rPr lang="en-US" altLang="en-US" sz="1600">
                <a:latin typeface="Times New Roman" panose="02020603050405020304" pitchFamily="18" charset="0"/>
              </a:rPr>
              <a:pPr eaLnBrk="1" hangingPunct="1"/>
              <a:t>53</a:t>
            </a:fld>
            <a:endParaRPr lang="en-US" altLang="en-US" sz="1600">
              <a:latin typeface="Times New Roman" panose="02020603050405020304" pitchFamily="18" charset="0"/>
            </a:endParaRPr>
          </a:p>
        </p:txBody>
      </p:sp>
      <p:sp>
        <p:nvSpPr>
          <p:cNvPr id="79874" name="Rectangle 2"/>
          <p:cNvSpPr>
            <a:spLocks noGrp="1" noChangeArrowheads="1"/>
          </p:cNvSpPr>
          <p:nvPr>
            <p:ph type="title"/>
          </p:nvPr>
        </p:nvSpPr>
        <p:spPr/>
        <p:txBody>
          <a:bodyPr/>
          <a:lstStyle/>
          <a:p>
            <a:pPr eaLnBrk="1" hangingPunct="1">
              <a:defRPr/>
            </a:pPr>
            <a:r>
              <a:rPr lang="en-US" altLang="en-US" smtClean="0"/>
              <a:t>Example 1</a:t>
            </a:r>
          </a:p>
        </p:txBody>
      </p:sp>
      <p:sp>
        <p:nvSpPr>
          <p:cNvPr id="46085" name="Text Box 3"/>
          <p:cNvSpPr txBox="1">
            <a:spLocks noChangeArrowheads="1"/>
          </p:cNvSpPr>
          <p:nvPr/>
        </p:nvSpPr>
        <p:spPr bwMode="auto">
          <a:xfrm>
            <a:off x="2133600" y="2133600"/>
            <a:ext cx="52578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7160" tIns="182880" rIns="137160" bIns="182880"/>
          <a:lstStyle>
            <a:lvl1pPr eaLnBrk="0" hangingPunct="0">
              <a:tabLst>
                <a:tab pos="457200" algn="l"/>
                <a:tab pos="3657600" algn="l"/>
                <a:tab pos="4114800" algn="l"/>
              </a:tabLst>
              <a:defRPr sz="2100">
                <a:solidFill>
                  <a:schemeClr val="tx1"/>
                </a:solidFill>
                <a:latin typeface="Arial" panose="020B0604020202020204" pitchFamily="34" charset="0"/>
              </a:defRPr>
            </a:lvl1pPr>
            <a:lvl2pPr marL="742950" indent="-285750" eaLnBrk="0" hangingPunct="0">
              <a:tabLst>
                <a:tab pos="457200" algn="l"/>
                <a:tab pos="3657600" algn="l"/>
                <a:tab pos="4114800" algn="l"/>
              </a:tabLst>
              <a:defRPr sz="2100">
                <a:solidFill>
                  <a:schemeClr val="tx1"/>
                </a:solidFill>
                <a:latin typeface="Arial" panose="020B0604020202020204" pitchFamily="34" charset="0"/>
              </a:defRPr>
            </a:lvl2pPr>
            <a:lvl3pPr marL="1143000" indent="-228600" eaLnBrk="0" hangingPunct="0">
              <a:tabLst>
                <a:tab pos="457200" algn="l"/>
                <a:tab pos="3657600" algn="l"/>
                <a:tab pos="4114800" algn="l"/>
              </a:tabLst>
              <a:defRPr sz="2100">
                <a:solidFill>
                  <a:schemeClr val="tx1"/>
                </a:solidFill>
                <a:latin typeface="Arial" panose="020B0604020202020204" pitchFamily="34" charset="0"/>
              </a:defRPr>
            </a:lvl3pPr>
            <a:lvl4pPr marL="1600200" indent="-228600" eaLnBrk="0" hangingPunct="0">
              <a:tabLst>
                <a:tab pos="457200" algn="l"/>
                <a:tab pos="3657600" algn="l"/>
                <a:tab pos="4114800" algn="l"/>
              </a:tabLst>
              <a:defRPr sz="2100">
                <a:solidFill>
                  <a:schemeClr val="tx1"/>
                </a:solidFill>
                <a:latin typeface="Arial" panose="020B0604020202020204" pitchFamily="34" charset="0"/>
              </a:defRPr>
            </a:lvl4pPr>
            <a:lvl5pPr marL="2057400" indent="-228600" eaLnBrk="0" hangingPunct="0">
              <a:tabLst>
                <a:tab pos="457200" algn="l"/>
                <a:tab pos="3657600" algn="l"/>
                <a:tab pos="4114800" algn="l"/>
              </a:tabLst>
              <a:defRPr sz="2100">
                <a:solidFill>
                  <a:schemeClr val="tx1"/>
                </a:solidFill>
                <a:latin typeface="Arial" panose="020B0604020202020204" pitchFamily="34" charset="0"/>
              </a:defRPr>
            </a:lvl5pPr>
            <a:lvl6pPr marL="25146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6pPr>
            <a:lvl7pPr marL="29718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7pPr>
            <a:lvl8pPr marL="34290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8pPr>
            <a:lvl9pPr marL="38862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9pPr>
          </a:lstStyle>
          <a:p>
            <a:pPr eaLnBrk="1" hangingPunct="1">
              <a:lnSpc>
                <a:spcPct val="50000"/>
              </a:lnSpc>
              <a:spcBef>
                <a:spcPct val="50000"/>
              </a:spcBef>
            </a:pPr>
            <a:r>
              <a:rPr lang="en-US" altLang="en-US" sz="1800" b="1" dirty="0">
                <a:latin typeface="Courier New" panose="02070309020205020404" pitchFamily="49" charset="0"/>
              </a:rPr>
              <a:t>.code</a:t>
            </a:r>
          </a:p>
          <a:p>
            <a:pPr eaLnBrk="1" hangingPunct="1">
              <a:lnSpc>
                <a:spcPct val="50000"/>
              </a:lnSpc>
              <a:spcBef>
                <a:spcPct val="50000"/>
              </a:spcBef>
            </a:pPr>
            <a:r>
              <a:rPr lang="en-US" altLang="en-US" sz="1800" b="1" dirty="0">
                <a:latin typeface="Courier New" panose="02070309020205020404" pitchFamily="49" charset="0"/>
              </a:rPr>
              <a:t>	call Clrscr</a:t>
            </a:r>
          </a:p>
          <a:p>
            <a:pPr eaLnBrk="1" hangingPunct="1">
              <a:lnSpc>
                <a:spcPct val="50000"/>
              </a:lnSpc>
              <a:spcBef>
                <a:spcPct val="50000"/>
              </a:spcBef>
            </a:pPr>
            <a:r>
              <a:rPr lang="en-US" altLang="en-US" sz="1800" b="1" dirty="0">
                <a:latin typeface="Courier New" panose="02070309020205020404" pitchFamily="49" charset="0"/>
              </a:rPr>
              <a:t>	</a:t>
            </a:r>
            <a:r>
              <a:rPr lang="en-US" altLang="en-US" sz="1800" b="1" dirty="0" err="1">
                <a:latin typeface="Courier New" panose="02070309020205020404" pitchFamily="49" charset="0"/>
              </a:rPr>
              <a:t>mov</a:t>
            </a:r>
            <a:r>
              <a:rPr lang="en-US" altLang="en-US" sz="1800" b="1" dirty="0">
                <a:latin typeface="Courier New" panose="02070309020205020404" pitchFamily="49" charset="0"/>
              </a:rPr>
              <a:t>  eax,500</a:t>
            </a:r>
          </a:p>
          <a:p>
            <a:pPr eaLnBrk="1" hangingPunct="1">
              <a:lnSpc>
                <a:spcPct val="50000"/>
              </a:lnSpc>
              <a:spcBef>
                <a:spcPct val="50000"/>
              </a:spcBef>
            </a:pPr>
            <a:r>
              <a:rPr lang="en-US" altLang="en-US" sz="1800" b="1" dirty="0">
                <a:latin typeface="Courier New" panose="02070309020205020404" pitchFamily="49" charset="0"/>
              </a:rPr>
              <a:t>	call Delay</a:t>
            </a:r>
          </a:p>
          <a:p>
            <a:pPr eaLnBrk="1" hangingPunct="1">
              <a:lnSpc>
                <a:spcPct val="50000"/>
              </a:lnSpc>
              <a:spcBef>
                <a:spcPct val="50000"/>
              </a:spcBef>
            </a:pPr>
            <a:r>
              <a:rPr lang="en-US" altLang="en-US" sz="1800" b="1" dirty="0">
                <a:latin typeface="Courier New" panose="02070309020205020404" pitchFamily="49" charset="0"/>
              </a:rPr>
              <a:t>	call DumpRegs</a:t>
            </a:r>
          </a:p>
        </p:txBody>
      </p:sp>
      <p:sp>
        <p:nvSpPr>
          <p:cNvPr id="46086" name="Text Box 4"/>
          <p:cNvSpPr txBox="1">
            <a:spLocks noChangeArrowheads="1"/>
          </p:cNvSpPr>
          <p:nvPr/>
        </p:nvSpPr>
        <p:spPr bwMode="auto">
          <a:xfrm>
            <a:off x="685800" y="1066800"/>
            <a:ext cx="76962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spcBef>
                <a:spcPct val="50000"/>
              </a:spcBef>
            </a:pPr>
            <a:r>
              <a:rPr lang="en-US" altLang="en-US"/>
              <a:t>Clear the screen, delay the program for 500 milliseconds, and dump the registers and flags.</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t>Example 1 - Sample Output</a:t>
            </a:r>
            <a:endParaRPr lang="zh-TW" altLang="en-US" dirty="0"/>
          </a:p>
        </p:txBody>
      </p:sp>
      <p:sp>
        <p:nvSpPr>
          <p:cNvPr id="3" name="Footer Placeholder 2"/>
          <p:cNvSpPr>
            <a:spLocks noGrp="1"/>
          </p:cNvSpPr>
          <p:nvPr>
            <p:ph type="ftr" sz="quarter" idx="10"/>
          </p:nvPr>
        </p:nvSpPr>
        <p:spPr/>
        <p:txBody>
          <a:bodyPr/>
          <a:lstStyle/>
          <a:p>
            <a:pPr>
              <a:defRPr/>
            </a:pPr>
            <a:r>
              <a:rPr lang="en-US" altLang="zh-TW" smtClean="0"/>
              <a:t>Irvine, Kip R. Assembly Language for Intel-Based Computers 5/e, 2007.</a:t>
            </a:r>
            <a:endParaRPr lang="en-US" altLang="zh-TW"/>
          </a:p>
        </p:txBody>
      </p:sp>
      <p:sp>
        <p:nvSpPr>
          <p:cNvPr id="4" name="Slide Number Placeholder 3"/>
          <p:cNvSpPr>
            <a:spLocks noGrp="1"/>
          </p:cNvSpPr>
          <p:nvPr>
            <p:ph type="sldNum" sz="quarter" idx="11"/>
          </p:nvPr>
        </p:nvSpPr>
        <p:spPr/>
        <p:txBody>
          <a:bodyPr/>
          <a:lstStyle/>
          <a:p>
            <a:pPr>
              <a:defRPr/>
            </a:pPr>
            <a:fld id="{E1C38ADB-07A1-41D2-B268-ABB6599947FF}" type="slidenum">
              <a:rPr lang="en-US" altLang="zh-TW" smtClean="0"/>
              <a:pPr>
                <a:defRPr/>
              </a:pPr>
              <a:t>54</a:t>
            </a:fld>
            <a:endParaRPr lang="en-US" altLang="zh-TW"/>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764704"/>
            <a:ext cx="6448425" cy="4210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3768" y="2060848"/>
            <a:ext cx="6448425" cy="4210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12788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219"/>
                                        </p:tgtEl>
                                        <p:attrNameLst>
                                          <p:attrName>style.visibility</p:attrName>
                                        </p:attrNameLst>
                                      </p:cBhvr>
                                      <p:to>
                                        <p:strVal val="visible"/>
                                      </p:to>
                                    </p:set>
                                    <p:animEffect transition="in" filter="fade">
                                      <p:cBhvr>
                                        <p:cTn id="7" dur="500"/>
                                        <p:tgtEl>
                                          <p:spTgt spid="92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Footer Placeholder 2"/>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smtClean="0"/>
              <a:t>Irvine, Kip R. Assembly Language for x86 Processors 7/e, 2015.</a:t>
            </a:r>
          </a:p>
        </p:txBody>
      </p:sp>
      <p:sp>
        <p:nvSpPr>
          <p:cNvPr id="47107" name="Slide Number Placeholder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48CB9049-5949-4EC9-BFD3-AD3AFC73E15F}" type="slidenum">
              <a:rPr lang="en-US" altLang="en-US" sz="1600">
                <a:latin typeface="Times New Roman" panose="02020603050405020304" pitchFamily="18" charset="0"/>
              </a:rPr>
              <a:pPr eaLnBrk="1" hangingPunct="1"/>
              <a:t>55</a:t>
            </a:fld>
            <a:endParaRPr lang="en-US" altLang="en-US" sz="1600">
              <a:latin typeface="Times New Roman" panose="02020603050405020304" pitchFamily="18" charset="0"/>
            </a:endParaRPr>
          </a:p>
        </p:txBody>
      </p:sp>
      <p:sp>
        <p:nvSpPr>
          <p:cNvPr id="96258" name="Rectangle 2"/>
          <p:cNvSpPr>
            <a:spLocks noGrp="1" noChangeArrowheads="1"/>
          </p:cNvSpPr>
          <p:nvPr>
            <p:ph type="title"/>
          </p:nvPr>
        </p:nvSpPr>
        <p:spPr/>
        <p:txBody>
          <a:bodyPr/>
          <a:lstStyle/>
          <a:p>
            <a:pPr eaLnBrk="1" hangingPunct="1">
              <a:defRPr/>
            </a:pPr>
            <a:r>
              <a:rPr lang="en-US" altLang="en-US" smtClean="0"/>
              <a:t>Example 2</a:t>
            </a:r>
          </a:p>
        </p:txBody>
      </p:sp>
      <p:sp>
        <p:nvSpPr>
          <p:cNvPr id="47109" name="Text Box 3"/>
          <p:cNvSpPr txBox="1">
            <a:spLocks noChangeArrowheads="1"/>
          </p:cNvSpPr>
          <p:nvPr/>
        </p:nvSpPr>
        <p:spPr bwMode="auto">
          <a:xfrm>
            <a:off x="1600200" y="2209800"/>
            <a:ext cx="609600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7160" tIns="182880" rIns="137160" bIns="182880"/>
          <a:lstStyle>
            <a:lvl1pPr eaLnBrk="0" hangingPunct="0">
              <a:tabLst>
                <a:tab pos="457200" algn="l"/>
                <a:tab pos="3657600" algn="l"/>
                <a:tab pos="4114800" algn="l"/>
              </a:tabLst>
              <a:defRPr sz="2100">
                <a:solidFill>
                  <a:schemeClr val="tx1"/>
                </a:solidFill>
                <a:latin typeface="Arial" panose="020B0604020202020204" pitchFamily="34" charset="0"/>
              </a:defRPr>
            </a:lvl1pPr>
            <a:lvl2pPr marL="742950" indent="-285750" eaLnBrk="0" hangingPunct="0">
              <a:tabLst>
                <a:tab pos="457200" algn="l"/>
                <a:tab pos="3657600" algn="l"/>
                <a:tab pos="4114800" algn="l"/>
              </a:tabLst>
              <a:defRPr sz="2100">
                <a:solidFill>
                  <a:schemeClr val="tx1"/>
                </a:solidFill>
                <a:latin typeface="Arial" panose="020B0604020202020204" pitchFamily="34" charset="0"/>
              </a:defRPr>
            </a:lvl2pPr>
            <a:lvl3pPr marL="1143000" indent="-228600" eaLnBrk="0" hangingPunct="0">
              <a:tabLst>
                <a:tab pos="457200" algn="l"/>
                <a:tab pos="3657600" algn="l"/>
                <a:tab pos="4114800" algn="l"/>
              </a:tabLst>
              <a:defRPr sz="2100">
                <a:solidFill>
                  <a:schemeClr val="tx1"/>
                </a:solidFill>
                <a:latin typeface="Arial" panose="020B0604020202020204" pitchFamily="34" charset="0"/>
              </a:defRPr>
            </a:lvl3pPr>
            <a:lvl4pPr marL="1600200" indent="-228600" eaLnBrk="0" hangingPunct="0">
              <a:tabLst>
                <a:tab pos="457200" algn="l"/>
                <a:tab pos="3657600" algn="l"/>
                <a:tab pos="4114800" algn="l"/>
              </a:tabLst>
              <a:defRPr sz="2100">
                <a:solidFill>
                  <a:schemeClr val="tx1"/>
                </a:solidFill>
                <a:latin typeface="Arial" panose="020B0604020202020204" pitchFamily="34" charset="0"/>
              </a:defRPr>
            </a:lvl4pPr>
            <a:lvl5pPr marL="2057400" indent="-228600" eaLnBrk="0" hangingPunct="0">
              <a:tabLst>
                <a:tab pos="457200" algn="l"/>
                <a:tab pos="3657600" algn="l"/>
                <a:tab pos="4114800" algn="l"/>
              </a:tabLst>
              <a:defRPr sz="2100">
                <a:solidFill>
                  <a:schemeClr val="tx1"/>
                </a:solidFill>
                <a:latin typeface="Arial" panose="020B0604020202020204" pitchFamily="34" charset="0"/>
              </a:defRPr>
            </a:lvl5pPr>
            <a:lvl6pPr marL="25146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6pPr>
            <a:lvl7pPr marL="29718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7pPr>
            <a:lvl8pPr marL="34290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8pPr>
            <a:lvl9pPr marL="38862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9pPr>
          </a:lstStyle>
          <a:p>
            <a:pPr eaLnBrk="1" hangingPunct="1">
              <a:lnSpc>
                <a:spcPct val="50000"/>
              </a:lnSpc>
              <a:spcBef>
                <a:spcPct val="50000"/>
              </a:spcBef>
            </a:pPr>
            <a:r>
              <a:rPr lang="en-US" altLang="en-US" sz="1800" b="1" dirty="0">
                <a:latin typeface="Courier New" panose="02070309020205020404" pitchFamily="49" charset="0"/>
              </a:rPr>
              <a:t>.data</a:t>
            </a:r>
          </a:p>
          <a:p>
            <a:pPr eaLnBrk="1" hangingPunct="1">
              <a:lnSpc>
                <a:spcPct val="50000"/>
              </a:lnSpc>
              <a:spcBef>
                <a:spcPct val="50000"/>
              </a:spcBef>
            </a:pPr>
            <a:r>
              <a:rPr lang="en-US" altLang="en-US" sz="1800" b="1" dirty="0">
                <a:latin typeface="Courier New" panose="02070309020205020404" pitchFamily="49" charset="0"/>
              </a:rPr>
              <a:t>str1 BYTE "Assembly language is easy!",0</a:t>
            </a:r>
          </a:p>
          <a:p>
            <a:pPr eaLnBrk="1" hangingPunct="1">
              <a:lnSpc>
                <a:spcPct val="50000"/>
              </a:lnSpc>
              <a:spcBef>
                <a:spcPct val="50000"/>
              </a:spcBef>
            </a:pPr>
            <a:endParaRPr lang="en-US" altLang="en-US" sz="1800" b="1" dirty="0">
              <a:latin typeface="Courier New" panose="02070309020205020404" pitchFamily="49" charset="0"/>
            </a:endParaRPr>
          </a:p>
          <a:p>
            <a:pPr eaLnBrk="1" hangingPunct="1">
              <a:lnSpc>
                <a:spcPct val="50000"/>
              </a:lnSpc>
              <a:spcBef>
                <a:spcPct val="50000"/>
              </a:spcBef>
            </a:pPr>
            <a:r>
              <a:rPr lang="en-US" altLang="en-US" sz="1800" b="1" dirty="0">
                <a:latin typeface="Courier New" panose="02070309020205020404" pitchFamily="49" charset="0"/>
              </a:rPr>
              <a:t>.code</a:t>
            </a:r>
          </a:p>
          <a:p>
            <a:pPr eaLnBrk="1" hangingPunct="1">
              <a:lnSpc>
                <a:spcPct val="50000"/>
              </a:lnSpc>
              <a:spcBef>
                <a:spcPct val="50000"/>
              </a:spcBef>
            </a:pPr>
            <a:r>
              <a:rPr lang="en-US" altLang="en-US" sz="1800" b="1" dirty="0">
                <a:latin typeface="Courier New" panose="02070309020205020404" pitchFamily="49" charset="0"/>
              </a:rPr>
              <a:t>	</a:t>
            </a:r>
            <a:r>
              <a:rPr lang="en-US" altLang="en-US" sz="1800" b="1" dirty="0" err="1">
                <a:latin typeface="Courier New" panose="02070309020205020404" pitchFamily="49" charset="0"/>
              </a:rPr>
              <a:t>mov</a:t>
            </a:r>
            <a:r>
              <a:rPr lang="en-US" altLang="en-US" sz="1800" b="1" dirty="0">
                <a:latin typeface="Courier New" panose="02070309020205020404" pitchFamily="49" charset="0"/>
              </a:rPr>
              <a:t>  </a:t>
            </a:r>
            <a:r>
              <a:rPr lang="en-US" altLang="en-US" sz="1800" b="1" dirty="0" err="1">
                <a:latin typeface="Courier New" panose="02070309020205020404" pitchFamily="49" charset="0"/>
              </a:rPr>
              <a:t>edx,OFFSET</a:t>
            </a:r>
            <a:r>
              <a:rPr lang="en-US" altLang="en-US" sz="1800" b="1" dirty="0">
                <a:latin typeface="Courier New" panose="02070309020205020404" pitchFamily="49" charset="0"/>
              </a:rPr>
              <a:t> str1</a:t>
            </a:r>
          </a:p>
          <a:p>
            <a:pPr eaLnBrk="1" hangingPunct="1">
              <a:lnSpc>
                <a:spcPct val="50000"/>
              </a:lnSpc>
              <a:spcBef>
                <a:spcPct val="50000"/>
              </a:spcBef>
            </a:pPr>
            <a:r>
              <a:rPr lang="en-US" altLang="en-US" sz="1800" b="1" dirty="0">
                <a:latin typeface="Courier New" panose="02070309020205020404" pitchFamily="49" charset="0"/>
              </a:rPr>
              <a:t>	call WriteString</a:t>
            </a:r>
          </a:p>
          <a:p>
            <a:pPr eaLnBrk="1" hangingPunct="1">
              <a:lnSpc>
                <a:spcPct val="50000"/>
              </a:lnSpc>
              <a:spcBef>
                <a:spcPct val="50000"/>
              </a:spcBef>
            </a:pPr>
            <a:r>
              <a:rPr lang="en-US" altLang="en-US" sz="1800" b="1" dirty="0">
                <a:latin typeface="Courier New" panose="02070309020205020404" pitchFamily="49" charset="0"/>
              </a:rPr>
              <a:t>	call Crlf</a:t>
            </a:r>
          </a:p>
        </p:txBody>
      </p:sp>
      <p:sp>
        <p:nvSpPr>
          <p:cNvPr id="47110" name="Text Box 4"/>
          <p:cNvSpPr txBox="1">
            <a:spLocks noChangeArrowheads="1"/>
          </p:cNvSpPr>
          <p:nvPr/>
        </p:nvSpPr>
        <p:spPr bwMode="auto">
          <a:xfrm>
            <a:off x="914400" y="1066800"/>
            <a:ext cx="7239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spcBef>
                <a:spcPct val="50000"/>
              </a:spcBef>
            </a:pPr>
            <a:r>
              <a:rPr lang="en-US" altLang="en-US"/>
              <a:t>Display a null-terminated string and move the cursor to the beginning of the next screen line.</a:t>
            </a:r>
          </a:p>
        </p:txBody>
      </p:sp>
      <p:grpSp>
        <p:nvGrpSpPr>
          <p:cNvPr id="7" name="Group 1"/>
          <p:cNvGrpSpPr/>
          <p:nvPr/>
        </p:nvGrpSpPr>
        <p:grpSpPr>
          <a:xfrm>
            <a:off x="762000" y="4495800"/>
            <a:ext cx="7696200" cy="1602849"/>
            <a:chOff x="762000" y="4495800"/>
            <a:chExt cx="7696200" cy="1602849"/>
          </a:xfrm>
        </p:grpSpPr>
        <p:sp>
          <p:nvSpPr>
            <p:cNvPr id="8" name="Text Box 7"/>
            <p:cNvSpPr txBox="1">
              <a:spLocks noChangeArrowheads="1"/>
            </p:cNvSpPr>
            <p:nvPr/>
          </p:nvSpPr>
          <p:spPr bwMode="auto">
            <a:xfrm>
              <a:off x="762000" y="4495800"/>
              <a:ext cx="7696200"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spcBef>
                  <a:spcPct val="50000"/>
                </a:spcBef>
              </a:pPr>
              <a:r>
                <a:rPr lang="en-US" altLang="zh-TW" dirty="0">
                  <a:solidFill>
                    <a:schemeClr val="tx2"/>
                  </a:solidFill>
                  <a:ea typeface="新細明體" pitchFamily="18" charset="-120"/>
                </a:rPr>
                <a:t>Sample output:</a:t>
              </a:r>
            </a:p>
          </p:txBody>
        </p:sp>
        <p:pic>
          <p:nvPicPr>
            <p:cNvPr id="9"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492" t="10946" r="40084" b="74645"/>
            <a:stretch/>
          </p:blipFill>
          <p:spPr bwMode="auto">
            <a:xfrm>
              <a:off x="1226745" y="5089524"/>
              <a:ext cx="6266586" cy="1009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Footer Placeholder 2"/>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smtClean="0"/>
              <a:t>Irvine, Kip R. Assembly Language for x86 Processors 7/e, 2015.</a:t>
            </a:r>
          </a:p>
        </p:txBody>
      </p:sp>
      <p:sp>
        <p:nvSpPr>
          <p:cNvPr id="48131" name="Slide Number Placeholder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09B0C11C-CABD-4ADE-952C-708045F3D3A3}" type="slidenum">
              <a:rPr lang="en-US" altLang="en-US" sz="1600">
                <a:latin typeface="Times New Roman" panose="02020603050405020304" pitchFamily="18" charset="0"/>
              </a:rPr>
              <a:pPr eaLnBrk="1" hangingPunct="1"/>
              <a:t>56</a:t>
            </a:fld>
            <a:endParaRPr lang="en-US" altLang="en-US" sz="1600">
              <a:latin typeface="Times New Roman" panose="02020603050405020304" pitchFamily="18" charset="0"/>
            </a:endParaRPr>
          </a:p>
        </p:txBody>
      </p:sp>
      <p:sp>
        <p:nvSpPr>
          <p:cNvPr id="140290" name="Rectangle 1026"/>
          <p:cNvSpPr>
            <a:spLocks noGrp="1" noChangeArrowheads="1"/>
          </p:cNvSpPr>
          <p:nvPr>
            <p:ph type="title"/>
          </p:nvPr>
        </p:nvSpPr>
        <p:spPr/>
        <p:txBody>
          <a:bodyPr/>
          <a:lstStyle/>
          <a:p>
            <a:pPr eaLnBrk="1" hangingPunct="1">
              <a:defRPr/>
            </a:pPr>
            <a:r>
              <a:rPr lang="en-US" altLang="en-US" smtClean="0"/>
              <a:t>Example 2a</a:t>
            </a:r>
          </a:p>
        </p:txBody>
      </p:sp>
      <p:sp>
        <p:nvSpPr>
          <p:cNvPr id="48133" name="Text Box 1027"/>
          <p:cNvSpPr txBox="1">
            <a:spLocks noChangeArrowheads="1"/>
          </p:cNvSpPr>
          <p:nvPr/>
        </p:nvSpPr>
        <p:spPr bwMode="auto">
          <a:xfrm>
            <a:off x="1143000" y="2362200"/>
            <a:ext cx="708660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7160" tIns="182880" rIns="137160" bIns="182880"/>
          <a:lstStyle>
            <a:lvl1pPr eaLnBrk="0" hangingPunct="0">
              <a:tabLst>
                <a:tab pos="457200" algn="l"/>
                <a:tab pos="3657600" algn="l"/>
                <a:tab pos="4114800" algn="l"/>
              </a:tabLst>
              <a:defRPr sz="2100">
                <a:solidFill>
                  <a:schemeClr val="tx1"/>
                </a:solidFill>
                <a:latin typeface="Arial" panose="020B0604020202020204" pitchFamily="34" charset="0"/>
              </a:defRPr>
            </a:lvl1pPr>
            <a:lvl2pPr marL="742950" indent="-285750" eaLnBrk="0" hangingPunct="0">
              <a:tabLst>
                <a:tab pos="457200" algn="l"/>
                <a:tab pos="3657600" algn="l"/>
                <a:tab pos="4114800" algn="l"/>
              </a:tabLst>
              <a:defRPr sz="2100">
                <a:solidFill>
                  <a:schemeClr val="tx1"/>
                </a:solidFill>
                <a:latin typeface="Arial" panose="020B0604020202020204" pitchFamily="34" charset="0"/>
              </a:defRPr>
            </a:lvl2pPr>
            <a:lvl3pPr marL="1143000" indent="-228600" eaLnBrk="0" hangingPunct="0">
              <a:tabLst>
                <a:tab pos="457200" algn="l"/>
                <a:tab pos="3657600" algn="l"/>
                <a:tab pos="4114800" algn="l"/>
              </a:tabLst>
              <a:defRPr sz="2100">
                <a:solidFill>
                  <a:schemeClr val="tx1"/>
                </a:solidFill>
                <a:latin typeface="Arial" panose="020B0604020202020204" pitchFamily="34" charset="0"/>
              </a:defRPr>
            </a:lvl3pPr>
            <a:lvl4pPr marL="1600200" indent="-228600" eaLnBrk="0" hangingPunct="0">
              <a:tabLst>
                <a:tab pos="457200" algn="l"/>
                <a:tab pos="3657600" algn="l"/>
                <a:tab pos="4114800" algn="l"/>
              </a:tabLst>
              <a:defRPr sz="2100">
                <a:solidFill>
                  <a:schemeClr val="tx1"/>
                </a:solidFill>
                <a:latin typeface="Arial" panose="020B0604020202020204" pitchFamily="34" charset="0"/>
              </a:defRPr>
            </a:lvl4pPr>
            <a:lvl5pPr marL="2057400" indent="-228600" eaLnBrk="0" hangingPunct="0">
              <a:tabLst>
                <a:tab pos="457200" algn="l"/>
                <a:tab pos="3657600" algn="l"/>
                <a:tab pos="4114800" algn="l"/>
              </a:tabLst>
              <a:defRPr sz="2100">
                <a:solidFill>
                  <a:schemeClr val="tx1"/>
                </a:solidFill>
                <a:latin typeface="Arial" panose="020B0604020202020204" pitchFamily="34" charset="0"/>
              </a:defRPr>
            </a:lvl5pPr>
            <a:lvl6pPr marL="25146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6pPr>
            <a:lvl7pPr marL="29718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7pPr>
            <a:lvl8pPr marL="34290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8pPr>
            <a:lvl9pPr marL="38862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9pPr>
          </a:lstStyle>
          <a:p>
            <a:pPr eaLnBrk="1" hangingPunct="1">
              <a:lnSpc>
                <a:spcPct val="50000"/>
              </a:lnSpc>
              <a:spcBef>
                <a:spcPct val="50000"/>
              </a:spcBef>
            </a:pPr>
            <a:r>
              <a:rPr lang="en-US" altLang="en-US" sz="1800" b="1" dirty="0">
                <a:latin typeface="Courier New" panose="02070309020205020404" pitchFamily="49" charset="0"/>
              </a:rPr>
              <a:t>.data</a:t>
            </a:r>
          </a:p>
          <a:p>
            <a:pPr eaLnBrk="1" hangingPunct="1">
              <a:lnSpc>
                <a:spcPct val="50000"/>
              </a:lnSpc>
              <a:spcBef>
                <a:spcPct val="50000"/>
              </a:spcBef>
            </a:pPr>
            <a:r>
              <a:rPr lang="en-US" altLang="en-US" sz="1800" b="1" dirty="0">
                <a:latin typeface="Courier New" panose="02070309020205020404" pitchFamily="49" charset="0"/>
              </a:rPr>
              <a:t>str1 BYTE "Assembly language is easy!",0Dh,0Ah,0</a:t>
            </a:r>
          </a:p>
          <a:p>
            <a:pPr eaLnBrk="1" hangingPunct="1">
              <a:lnSpc>
                <a:spcPct val="50000"/>
              </a:lnSpc>
              <a:spcBef>
                <a:spcPct val="50000"/>
              </a:spcBef>
            </a:pPr>
            <a:endParaRPr lang="en-US" altLang="en-US" sz="1800" b="1" dirty="0">
              <a:latin typeface="Courier New" panose="02070309020205020404" pitchFamily="49" charset="0"/>
            </a:endParaRPr>
          </a:p>
          <a:p>
            <a:pPr eaLnBrk="1" hangingPunct="1">
              <a:lnSpc>
                <a:spcPct val="50000"/>
              </a:lnSpc>
              <a:spcBef>
                <a:spcPct val="50000"/>
              </a:spcBef>
            </a:pPr>
            <a:r>
              <a:rPr lang="en-US" altLang="en-US" sz="1800" b="1" dirty="0">
                <a:latin typeface="Courier New" panose="02070309020205020404" pitchFamily="49" charset="0"/>
              </a:rPr>
              <a:t>.code</a:t>
            </a:r>
          </a:p>
          <a:p>
            <a:pPr eaLnBrk="1" hangingPunct="1">
              <a:lnSpc>
                <a:spcPct val="50000"/>
              </a:lnSpc>
              <a:spcBef>
                <a:spcPct val="50000"/>
              </a:spcBef>
            </a:pPr>
            <a:r>
              <a:rPr lang="en-US" altLang="en-US" sz="1800" b="1" dirty="0">
                <a:latin typeface="Courier New" panose="02070309020205020404" pitchFamily="49" charset="0"/>
              </a:rPr>
              <a:t>	</a:t>
            </a:r>
            <a:r>
              <a:rPr lang="en-US" altLang="en-US" sz="1800" b="1" dirty="0" err="1">
                <a:latin typeface="Courier New" panose="02070309020205020404" pitchFamily="49" charset="0"/>
              </a:rPr>
              <a:t>mov</a:t>
            </a:r>
            <a:r>
              <a:rPr lang="en-US" altLang="en-US" sz="1800" b="1" dirty="0">
                <a:latin typeface="Courier New" panose="02070309020205020404" pitchFamily="49" charset="0"/>
              </a:rPr>
              <a:t>  </a:t>
            </a:r>
            <a:r>
              <a:rPr lang="en-US" altLang="en-US" sz="1800" b="1" dirty="0" err="1">
                <a:latin typeface="Courier New" panose="02070309020205020404" pitchFamily="49" charset="0"/>
              </a:rPr>
              <a:t>edx,OFFSET</a:t>
            </a:r>
            <a:r>
              <a:rPr lang="en-US" altLang="en-US" sz="1800" b="1" dirty="0">
                <a:latin typeface="Courier New" panose="02070309020205020404" pitchFamily="49" charset="0"/>
              </a:rPr>
              <a:t> str1</a:t>
            </a:r>
          </a:p>
          <a:p>
            <a:pPr eaLnBrk="1" hangingPunct="1">
              <a:lnSpc>
                <a:spcPct val="50000"/>
              </a:lnSpc>
              <a:spcBef>
                <a:spcPct val="50000"/>
              </a:spcBef>
            </a:pPr>
            <a:r>
              <a:rPr lang="en-US" altLang="en-US" sz="1800" b="1" dirty="0">
                <a:latin typeface="Courier New" panose="02070309020205020404" pitchFamily="49" charset="0"/>
              </a:rPr>
              <a:t>	call WriteString</a:t>
            </a:r>
          </a:p>
        </p:txBody>
      </p:sp>
      <p:sp>
        <p:nvSpPr>
          <p:cNvPr id="48134" name="Text Box 1028"/>
          <p:cNvSpPr txBox="1">
            <a:spLocks noChangeArrowheads="1"/>
          </p:cNvSpPr>
          <p:nvPr/>
        </p:nvSpPr>
        <p:spPr bwMode="auto">
          <a:xfrm>
            <a:off x="914400" y="1066800"/>
            <a:ext cx="7239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spcBef>
                <a:spcPct val="50000"/>
              </a:spcBef>
            </a:pPr>
            <a:r>
              <a:rPr lang="en-US" altLang="en-US"/>
              <a:t>Display a null-terminated string and move the cursor to the beginning of the next screen line (use embedded CR/LF)</a:t>
            </a:r>
          </a:p>
        </p:txBody>
      </p:sp>
      <p:grpSp>
        <p:nvGrpSpPr>
          <p:cNvPr id="7" name="Group 1"/>
          <p:cNvGrpSpPr/>
          <p:nvPr/>
        </p:nvGrpSpPr>
        <p:grpSpPr>
          <a:xfrm>
            <a:off x="762000" y="4495800"/>
            <a:ext cx="7696200" cy="1602849"/>
            <a:chOff x="762000" y="4495800"/>
            <a:chExt cx="7696200" cy="1602849"/>
          </a:xfrm>
        </p:grpSpPr>
        <p:sp>
          <p:nvSpPr>
            <p:cNvPr id="8" name="Text Box 7"/>
            <p:cNvSpPr txBox="1">
              <a:spLocks noChangeArrowheads="1"/>
            </p:cNvSpPr>
            <p:nvPr/>
          </p:nvSpPr>
          <p:spPr bwMode="auto">
            <a:xfrm>
              <a:off x="762000" y="4495800"/>
              <a:ext cx="7696200"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spcBef>
                  <a:spcPct val="50000"/>
                </a:spcBef>
              </a:pPr>
              <a:r>
                <a:rPr lang="en-US" altLang="zh-TW" dirty="0">
                  <a:solidFill>
                    <a:schemeClr val="tx2"/>
                  </a:solidFill>
                  <a:ea typeface="新細明體" pitchFamily="18" charset="-120"/>
                </a:rPr>
                <a:t>Sample output:</a:t>
              </a:r>
            </a:p>
          </p:txBody>
        </p:sp>
        <p:pic>
          <p:nvPicPr>
            <p:cNvPr id="9"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492" t="10946" r="40084" b="74645"/>
            <a:stretch/>
          </p:blipFill>
          <p:spPr bwMode="auto">
            <a:xfrm>
              <a:off x="1226745" y="5089524"/>
              <a:ext cx="6266586" cy="1009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Footer Placeholder 2"/>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smtClean="0"/>
              <a:t>Irvine, Kip R. Assembly Language for x86 Processors 7/e, 2015.</a:t>
            </a:r>
          </a:p>
        </p:txBody>
      </p:sp>
      <p:sp>
        <p:nvSpPr>
          <p:cNvPr id="49155" name="Slide Number Placeholder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01835A3A-FCDF-42E9-99B9-9676459C0526}" type="slidenum">
              <a:rPr lang="en-US" altLang="en-US" sz="1600">
                <a:latin typeface="Times New Roman" panose="02020603050405020304" pitchFamily="18" charset="0"/>
              </a:rPr>
              <a:pPr eaLnBrk="1" hangingPunct="1"/>
              <a:t>57</a:t>
            </a:fld>
            <a:endParaRPr lang="en-US" altLang="en-US" sz="1600">
              <a:latin typeface="Times New Roman" panose="02020603050405020304" pitchFamily="18" charset="0"/>
            </a:endParaRPr>
          </a:p>
        </p:txBody>
      </p:sp>
      <p:sp>
        <p:nvSpPr>
          <p:cNvPr id="97282" name="Rectangle 2"/>
          <p:cNvSpPr>
            <a:spLocks noGrp="1" noChangeArrowheads="1"/>
          </p:cNvSpPr>
          <p:nvPr>
            <p:ph type="title"/>
          </p:nvPr>
        </p:nvSpPr>
        <p:spPr/>
        <p:txBody>
          <a:bodyPr/>
          <a:lstStyle/>
          <a:p>
            <a:pPr eaLnBrk="1" hangingPunct="1">
              <a:defRPr/>
            </a:pPr>
            <a:r>
              <a:rPr lang="en-US" altLang="en-US" smtClean="0"/>
              <a:t>Example 3</a:t>
            </a:r>
          </a:p>
        </p:txBody>
      </p:sp>
      <p:sp>
        <p:nvSpPr>
          <p:cNvPr id="49157" name="Text Box 3"/>
          <p:cNvSpPr txBox="1">
            <a:spLocks noChangeArrowheads="1"/>
          </p:cNvSpPr>
          <p:nvPr/>
        </p:nvSpPr>
        <p:spPr bwMode="auto">
          <a:xfrm>
            <a:off x="990600" y="1828800"/>
            <a:ext cx="701040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7160" tIns="182880" rIns="137160" bIns="182880"/>
          <a:lstStyle>
            <a:lvl1pPr eaLnBrk="0" hangingPunct="0">
              <a:tabLst>
                <a:tab pos="457200" algn="l"/>
                <a:tab pos="3657600" algn="l"/>
                <a:tab pos="4114800" algn="l"/>
              </a:tabLst>
              <a:defRPr sz="2100">
                <a:solidFill>
                  <a:schemeClr val="tx1"/>
                </a:solidFill>
                <a:latin typeface="Arial" panose="020B0604020202020204" pitchFamily="34" charset="0"/>
              </a:defRPr>
            </a:lvl1pPr>
            <a:lvl2pPr marL="742950" indent="-285750" eaLnBrk="0" hangingPunct="0">
              <a:tabLst>
                <a:tab pos="457200" algn="l"/>
                <a:tab pos="3657600" algn="l"/>
                <a:tab pos="4114800" algn="l"/>
              </a:tabLst>
              <a:defRPr sz="2100">
                <a:solidFill>
                  <a:schemeClr val="tx1"/>
                </a:solidFill>
                <a:latin typeface="Arial" panose="020B0604020202020204" pitchFamily="34" charset="0"/>
              </a:defRPr>
            </a:lvl2pPr>
            <a:lvl3pPr marL="1143000" indent="-228600" eaLnBrk="0" hangingPunct="0">
              <a:tabLst>
                <a:tab pos="457200" algn="l"/>
                <a:tab pos="3657600" algn="l"/>
                <a:tab pos="4114800" algn="l"/>
              </a:tabLst>
              <a:defRPr sz="2100">
                <a:solidFill>
                  <a:schemeClr val="tx1"/>
                </a:solidFill>
                <a:latin typeface="Arial" panose="020B0604020202020204" pitchFamily="34" charset="0"/>
              </a:defRPr>
            </a:lvl3pPr>
            <a:lvl4pPr marL="1600200" indent="-228600" eaLnBrk="0" hangingPunct="0">
              <a:tabLst>
                <a:tab pos="457200" algn="l"/>
                <a:tab pos="3657600" algn="l"/>
                <a:tab pos="4114800" algn="l"/>
              </a:tabLst>
              <a:defRPr sz="2100">
                <a:solidFill>
                  <a:schemeClr val="tx1"/>
                </a:solidFill>
                <a:latin typeface="Arial" panose="020B0604020202020204" pitchFamily="34" charset="0"/>
              </a:defRPr>
            </a:lvl4pPr>
            <a:lvl5pPr marL="2057400" indent="-228600" eaLnBrk="0" hangingPunct="0">
              <a:tabLst>
                <a:tab pos="457200" algn="l"/>
                <a:tab pos="3657600" algn="l"/>
                <a:tab pos="4114800" algn="l"/>
              </a:tabLst>
              <a:defRPr sz="2100">
                <a:solidFill>
                  <a:schemeClr val="tx1"/>
                </a:solidFill>
                <a:latin typeface="Arial" panose="020B0604020202020204" pitchFamily="34" charset="0"/>
              </a:defRPr>
            </a:lvl5pPr>
            <a:lvl6pPr marL="25146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6pPr>
            <a:lvl7pPr marL="29718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7pPr>
            <a:lvl8pPr marL="34290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8pPr>
            <a:lvl9pPr marL="38862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9pPr>
          </a:lstStyle>
          <a:p>
            <a:pPr eaLnBrk="1" hangingPunct="1">
              <a:lnSpc>
                <a:spcPct val="50000"/>
              </a:lnSpc>
              <a:spcBef>
                <a:spcPct val="50000"/>
              </a:spcBef>
            </a:pPr>
            <a:r>
              <a:rPr lang="en-US" altLang="en-US" sz="1800" b="1" dirty="0" err="1">
                <a:latin typeface="Courier New" panose="02070309020205020404" pitchFamily="49" charset="0"/>
              </a:rPr>
              <a:t>IntVal</a:t>
            </a:r>
            <a:r>
              <a:rPr lang="en-US" altLang="en-US" sz="1800" b="1" dirty="0">
                <a:latin typeface="Courier New" panose="02070309020205020404" pitchFamily="49" charset="0"/>
              </a:rPr>
              <a:t> = 35	</a:t>
            </a:r>
          </a:p>
          <a:p>
            <a:pPr eaLnBrk="1" hangingPunct="1">
              <a:lnSpc>
                <a:spcPct val="50000"/>
              </a:lnSpc>
              <a:spcBef>
                <a:spcPct val="50000"/>
              </a:spcBef>
            </a:pPr>
            <a:r>
              <a:rPr lang="en-US" altLang="en-US" sz="1800" b="1" dirty="0">
                <a:latin typeface="Courier New" panose="02070309020205020404" pitchFamily="49" charset="0"/>
              </a:rPr>
              <a:t>.code</a:t>
            </a:r>
          </a:p>
          <a:p>
            <a:pPr eaLnBrk="1" hangingPunct="1">
              <a:lnSpc>
                <a:spcPct val="50000"/>
              </a:lnSpc>
              <a:spcBef>
                <a:spcPct val="50000"/>
              </a:spcBef>
            </a:pPr>
            <a:r>
              <a:rPr lang="en-US" altLang="en-US" sz="1800" b="1" dirty="0">
                <a:latin typeface="Courier New" panose="02070309020205020404" pitchFamily="49" charset="0"/>
              </a:rPr>
              <a:t>	</a:t>
            </a:r>
            <a:r>
              <a:rPr lang="en-US" altLang="en-US" sz="1800" b="1" dirty="0" err="1">
                <a:latin typeface="Courier New" panose="02070309020205020404" pitchFamily="49" charset="0"/>
              </a:rPr>
              <a:t>mov</a:t>
            </a:r>
            <a:r>
              <a:rPr lang="en-US" altLang="en-US" sz="1800" b="1" dirty="0">
                <a:latin typeface="Courier New" panose="02070309020205020404" pitchFamily="49" charset="0"/>
              </a:rPr>
              <a:t>  </a:t>
            </a:r>
            <a:r>
              <a:rPr lang="en-US" altLang="en-US" sz="1800" b="1" dirty="0" err="1">
                <a:latin typeface="Courier New" panose="02070309020205020404" pitchFamily="49" charset="0"/>
              </a:rPr>
              <a:t>eax,IntVal</a:t>
            </a:r>
            <a:endParaRPr lang="en-US" altLang="en-US" sz="1800" b="1" dirty="0">
              <a:latin typeface="Courier New" panose="02070309020205020404" pitchFamily="49" charset="0"/>
            </a:endParaRPr>
          </a:p>
          <a:p>
            <a:pPr eaLnBrk="1" hangingPunct="1">
              <a:lnSpc>
                <a:spcPct val="50000"/>
              </a:lnSpc>
              <a:spcBef>
                <a:spcPct val="50000"/>
              </a:spcBef>
            </a:pPr>
            <a:r>
              <a:rPr lang="en-US" altLang="en-US" sz="1800" b="1" dirty="0">
                <a:latin typeface="Courier New" panose="02070309020205020404" pitchFamily="49" charset="0"/>
              </a:rPr>
              <a:t>	call </a:t>
            </a:r>
            <a:r>
              <a:rPr lang="en-US" altLang="en-US" sz="1800" b="1" dirty="0" err="1">
                <a:latin typeface="Courier New" panose="02070309020205020404" pitchFamily="49" charset="0"/>
              </a:rPr>
              <a:t>WriteBin</a:t>
            </a:r>
            <a:r>
              <a:rPr lang="en-US" altLang="en-US" sz="1800" b="1" dirty="0">
                <a:latin typeface="Courier New" panose="02070309020205020404" pitchFamily="49" charset="0"/>
              </a:rPr>
              <a:t>	; display binary</a:t>
            </a:r>
          </a:p>
          <a:p>
            <a:pPr eaLnBrk="1" hangingPunct="1">
              <a:lnSpc>
                <a:spcPct val="50000"/>
              </a:lnSpc>
              <a:spcBef>
                <a:spcPct val="50000"/>
              </a:spcBef>
            </a:pPr>
            <a:r>
              <a:rPr lang="en-US" altLang="en-US" sz="1800" b="1" dirty="0">
                <a:latin typeface="Courier New" panose="02070309020205020404" pitchFamily="49" charset="0"/>
              </a:rPr>
              <a:t>	call Crlf</a:t>
            </a:r>
          </a:p>
          <a:p>
            <a:pPr eaLnBrk="1" hangingPunct="1">
              <a:lnSpc>
                <a:spcPct val="50000"/>
              </a:lnSpc>
              <a:spcBef>
                <a:spcPct val="50000"/>
              </a:spcBef>
            </a:pPr>
            <a:r>
              <a:rPr lang="en-US" altLang="en-US" sz="1800" b="1" dirty="0">
                <a:latin typeface="Courier New" panose="02070309020205020404" pitchFamily="49" charset="0"/>
              </a:rPr>
              <a:t>	call WriteDec	; display decimal</a:t>
            </a:r>
          </a:p>
          <a:p>
            <a:pPr eaLnBrk="1" hangingPunct="1">
              <a:lnSpc>
                <a:spcPct val="50000"/>
              </a:lnSpc>
              <a:spcBef>
                <a:spcPct val="50000"/>
              </a:spcBef>
            </a:pPr>
            <a:r>
              <a:rPr lang="en-US" altLang="en-US" sz="1800" b="1" dirty="0">
                <a:latin typeface="Courier New" panose="02070309020205020404" pitchFamily="49" charset="0"/>
              </a:rPr>
              <a:t>	call Crlf</a:t>
            </a:r>
          </a:p>
          <a:p>
            <a:pPr eaLnBrk="1" hangingPunct="1">
              <a:lnSpc>
                <a:spcPct val="50000"/>
              </a:lnSpc>
              <a:spcBef>
                <a:spcPct val="50000"/>
              </a:spcBef>
            </a:pPr>
            <a:r>
              <a:rPr lang="en-US" altLang="en-US" sz="1800" b="1" dirty="0">
                <a:latin typeface="Courier New" panose="02070309020205020404" pitchFamily="49" charset="0"/>
              </a:rPr>
              <a:t>	call WriteHex	; display hexadecimal</a:t>
            </a:r>
          </a:p>
          <a:p>
            <a:pPr eaLnBrk="1" hangingPunct="1">
              <a:lnSpc>
                <a:spcPct val="50000"/>
              </a:lnSpc>
              <a:spcBef>
                <a:spcPct val="50000"/>
              </a:spcBef>
            </a:pPr>
            <a:r>
              <a:rPr lang="en-US" altLang="en-US" sz="1800" b="1" dirty="0">
                <a:latin typeface="Courier New" panose="02070309020205020404" pitchFamily="49" charset="0"/>
              </a:rPr>
              <a:t>	call Crlf</a:t>
            </a:r>
          </a:p>
        </p:txBody>
      </p:sp>
      <p:sp>
        <p:nvSpPr>
          <p:cNvPr id="49158" name="Text Box 4"/>
          <p:cNvSpPr txBox="1">
            <a:spLocks noChangeArrowheads="1"/>
          </p:cNvSpPr>
          <p:nvPr/>
        </p:nvSpPr>
        <p:spPr bwMode="auto">
          <a:xfrm>
            <a:off x="762000" y="838200"/>
            <a:ext cx="8153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spcBef>
                <a:spcPct val="50000"/>
              </a:spcBef>
            </a:pPr>
            <a:r>
              <a:rPr lang="en-US" altLang="en-US"/>
              <a:t>Display an unsigned integer in binary, decimal, and hexadecimal, each on a separate line.</a:t>
            </a:r>
          </a:p>
        </p:txBody>
      </p:sp>
      <p:grpSp>
        <p:nvGrpSpPr>
          <p:cNvPr id="49159" name="Group 5"/>
          <p:cNvGrpSpPr>
            <a:grpSpLocks/>
          </p:cNvGrpSpPr>
          <p:nvPr/>
        </p:nvGrpSpPr>
        <p:grpSpPr bwMode="auto">
          <a:xfrm>
            <a:off x="762000" y="4495800"/>
            <a:ext cx="7696200" cy="1600200"/>
            <a:chOff x="384" y="1152"/>
            <a:chExt cx="4848" cy="1008"/>
          </a:xfrm>
        </p:grpSpPr>
        <p:sp>
          <p:nvSpPr>
            <p:cNvPr id="49160" name="Text Box 6"/>
            <p:cNvSpPr txBox="1">
              <a:spLocks noChangeArrowheads="1"/>
            </p:cNvSpPr>
            <p:nvPr/>
          </p:nvSpPr>
          <p:spPr bwMode="auto">
            <a:xfrm>
              <a:off x="720" y="1536"/>
              <a:ext cx="3840" cy="624"/>
            </a:xfrm>
            <a:prstGeom prst="rect">
              <a:avLst/>
            </a:prstGeom>
            <a:solidFill>
              <a:schemeClr val="bg2"/>
            </a:solidFill>
            <a:ln w="9525">
              <a:solidFill>
                <a:schemeClr val="tx1"/>
              </a:solidFill>
              <a:miter lim="800000"/>
              <a:headEnd/>
              <a:tailEnd/>
            </a:ln>
          </p:spPr>
          <p:txBody>
            <a:bodyPr lIns="137160" tIns="182880" rIns="137160" bIns="182880"/>
            <a:lstStyle>
              <a:lvl1pPr eaLnBrk="0" hangingPunct="0">
                <a:tabLst>
                  <a:tab pos="457200" algn="l"/>
                  <a:tab pos="3657600" algn="l"/>
                  <a:tab pos="4114800" algn="l"/>
                </a:tabLst>
                <a:defRPr sz="2100">
                  <a:solidFill>
                    <a:schemeClr val="tx1"/>
                  </a:solidFill>
                  <a:latin typeface="Arial" panose="020B0604020202020204" pitchFamily="34" charset="0"/>
                </a:defRPr>
              </a:lvl1pPr>
              <a:lvl2pPr marL="742950" indent="-285750" eaLnBrk="0" hangingPunct="0">
                <a:tabLst>
                  <a:tab pos="457200" algn="l"/>
                  <a:tab pos="3657600" algn="l"/>
                  <a:tab pos="4114800" algn="l"/>
                </a:tabLst>
                <a:defRPr sz="2100">
                  <a:solidFill>
                    <a:schemeClr val="tx1"/>
                  </a:solidFill>
                  <a:latin typeface="Arial" panose="020B0604020202020204" pitchFamily="34" charset="0"/>
                </a:defRPr>
              </a:lvl2pPr>
              <a:lvl3pPr marL="1143000" indent="-228600" eaLnBrk="0" hangingPunct="0">
                <a:tabLst>
                  <a:tab pos="457200" algn="l"/>
                  <a:tab pos="3657600" algn="l"/>
                  <a:tab pos="4114800" algn="l"/>
                </a:tabLst>
                <a:defRPr sz="2100">
                  <a:solidFill>
                    <a:schemeClr val="tx1"/>
                  </a:solidFill>
                  <a:latin typeface="Arial" panose="020B0604020202020204" pitchFamily="34" charset="0"/>
                </a:defRPr>
              </a:lvl3pPr>
              <a:lvl4pPr marL="1600200" indent="-228600" eaLnBrk="0" hangingPunct="0">
                <a:tabLst>
                  <a:tab pos="457200" algn="l"/>
                  <a:tab pos="3657600" algn="l"/>
                  <a:tab pos="4114800" algn="l"/>
                </a:tabLst>
                <a:defRPr sz="2100">
                  <a:solidFill>
                    <a:schemeClr val="tx1"/>
                  </a:solidFill>
                  <a:latin typeface="Arial" panose="020B0604020202020204" pitchFamily="34" charset="0"/>
                </a:defRPr>
              </a:lvl4pPr>
              <a:lvl5pPr marL="2057400" indent="-228600" eaLnBrk="0" hangingPunct="0">
                <a:tabLst>
                  <a:tab pos="457200" algn="l"/>
                  <a:tab pos="3657600" algn="l"/>
                  <a:tab pos="4114800" algn="l"/>
                </a:tabLst>
                <a:defRPr sz="2100">
                  <a:solidFill>
                    <a:schemeClr val="tx1"/>
                  </a:solidFill>
                  <a:latin typeface="Arial" panose="020B0604020202020204" pitchFamily="34" charset="0"/>
                </a:defRPr>
              </a:lvl5pPr>
              <a:lvl6pPr marL="25146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6pPr>
              <a:lvl7pPr marL="29718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7pPr>
              <a:lvl8pPr marL="34290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8pPr>
              <a:lvl9pPr marL="38862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9pPr>
            </a:lstStyle>
            <a:p>
              <a:pPr eaLnBrk="1" hangingPunct="1">
                <a:lnSpc>
                  <a:spcPct val="50000"/>
                </a:lnSpc>
                <a:spcBef>
                  <a:spcPct val="50000"/>
                </a:spcBef>
              </a:pPr>
              <a:r>
                <a:rPr lang="en-US" altLang="en-US" sz="1800" b="1">
                  <a:latin typeface="Courier New" panose="02070309020205020404" pitchFamily="49" charset="0"/>
                </a:rPr>
                <a:t>0000 0000 0000 0000 0000 0000 0010 0011</a:t>
              </a:r>
            </a:p>
            <a:p>
              <a:pPr eaLnBrk="1" hangingPunct="1">
                <a:lnSpc>
                  <a:spcPct val="50000"/>
                </a:lnSpc>
                <a:spcBef>
                  <a:spcPct val="50000"/>
                </a:spcBef>
              </a:pPr>
              <a:r>
                <a:rPr lang="en-US" altLang="en-US" sz="1800" b="1">
                  <a:latin typeface="Courier New" panose="02070309020205020404" pitchFamily="49" charset="0"/>
                </a:rPr>
                <a:t>35</a:t>
              </a:r>
            </a:p>
            <a:p>
              <a:pPr eaLnBrk="1" hangingPunct="1">
                <a:lnSpc>
                  <a:spcPct val="50000"/>
                </a:lnSpc>
                <a:spcBef>
                  <a:spcPct val="50000"/>
                </a:spcBef>
              </a:pPr>
              <a:r>
                <a:rPr lang="en-US" altLang="en-US" sz="1800" b="1">
                  <a:latin typeface="Courier New" panose="02070309020205020404" pitchFamily="49" charset="0"/>
                </a:rPr>
                <a:t>23</a:t>
              </a:r>
            </a:p>
          </p:txBody>
        </p:sp>
        <p:sp>
          <p:nvSpPr>
            <p:cNvPr id="49161" name="Text Box 7"/>
            <p:cNvSpPr txBox="1">
              <a:spLocks noChangeArrowheads="1"/>
            </p:cNvSpPr>
            <p:nvPr/>
          </p:nvSpPr>
          <p:spPr bwMode="auto">
            <a:xfrm>
              <a:off x="384" y="1152"/>
              <a:ext cx="4848"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spcBef>
                  <a:spcPct val="50000"/>
                </a:spcBef>
              </a:pPr>
              <a:r>
                <a:rPr lang="en-US" altLang="en-US">
                  <a:solidFill>
                    <a:schemeClr val="tx2"/>
                  </a:solidFill>
                </a:rPr>
                <a:t>Sample output:</a:t>
              </a:r>
            </a:p>
          </p:txBody>
        </p:sp>
      </p:gr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Footer Placeholder 2"/>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smtClean="0"/>
              <a:t>Irvine, Kip R. Assembly Language for x86 Processors 7/e, 2015.</a:t>
            </a:r>
          </a:p>
        </p:txBody>
      </p:sp>
      <p:sp>
        <p:nvSpPr>
          <p:cNvPr id="50179" name="Slide Number Placeholder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D07FDB7F-EA40-426F-A09B-7E679A8338CE}" type="slidenum">
              <a:rPr lang="en-US" altLang="en-US" sz="1600">
                <a:latin typeface="Times New Roman" panose="02020603050405020304" pitchFamily="18" charset="0"/>
              </a:rPr>
              <a:pPr eaLnBrk="1" hangingPunct="1"/>
              <a:t>58</a:t>
            </a:fld>
            <a:endParaRPr lang="en-US" altLang="en-US" sz="1600">
              <a:latin typeface="Times New Roman" panose="02020603050405020304" pitchFamily="18" charset="0"/>
            </a:endParaRPr>
          </a:p>
        </p:txBody>
      </p:sp>
      <p:sp>
        <p:nvSpPr>
          <p:cNvPr id="98306" name="Rectangle 1026"/>
          <p:cNvSpPr>
            <a:spLocks noGrp="1" noChangeArrowheads="1"/>
          </p:cNvSpPr>
          <p:nvPr>
            <p:ph type="title"/>
          </p:nvPr>
        </p:nvSpPr>
        <p:spPr/>
        <p:txBody>
          <a:bodyPr/>
          <a:lstStyle/>
          <a:p>
            <a:pPr eaLnBrk="1" hangingPunct="1">
              <a:defRPr/>
            </a:pPr>
            <a:r>
              <a:rPr lang="en-US" altLang="en-US" smtClean="0"/>
              <a:t>Example 4</a:t>
            </a:r>
          </a:p>
        </p:txBody>
      </p:sp>
      <p:sp>
        <p:nvSpPr>
          <p:cNvPr id="50181" name="Text Box 1027"/>
          <p:cNvSpPr txBox="1">
            <a:spLocks noChangeArrowheads="1"/>
          </p:cNvSpPr>
          <p:nvPr/>
        </p:nvSpPr>
        <p:spPr bwMode="auto">
          <a:xfrm>
            <a:off x="1600200" y="2514600"/>
            <a:ext cx="556260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7160" tIns="182880" rIns="137160" bIns="182880"/>
          <a:lstStyle>
            <a:lvl1pPr eaLnBrk="0" hangingPunct="0">
              <a:tabLst>
                <a:tab pos="457200" algn="l"/>
                <a:tab pos="5029200" algn="l"/>
              </a:tabLst>
              <a:defRPr sz="2100">
                <a:solidFill>
                  <a:schemeClr val="tx1"/>
                </a:solidFill>
                <a:latin typeface="Arial" panose="020B0604020202020204" pitchFamily="34" charset="0"/>
              </a:defRPr>
            </a:lvl1pPr>
            <a:lvl2pPr marL="742950" indent="-285750" eaLnBrk="0" hangingPunct="0">
              <a:tabLst>
                <a:tab pos="457200" algn="l"/>
                <a:tab pos="5029200" algn="l"/>
              </a:tabLst>
              <a:defRPr sz="2100">
                <a:solidFill>
                  <a:schemeClr val="tx1"/>
                </a:solidFill>
                <a:latin typeface="Arial" panose="020B0604020202020204" pitchFamily="34" charset="0"/>
              </a:defRPr>
            </a:lvl2pPr>
            <a:lvl3pPr marL="1143000" indent="-228600" eaLnBrk="0" hangingPunct="0">
              <a:tabLst>
                <a:tab pos="457200" algn="l"/>
                <a:tab pos="5029200" algn="l"/>
              </a:tabLst>
              <a:defRPr sz="2100">
                <a:solidFill>
                  <a:schemeClr val="tx1"/>
                </a:solidFill>
                <a:latin typeface="Arial" panose="020B0604020202020204" pitchFamily="34" charset="0"/>
              </a:defRPr>
            </a:lvl3pPr>
            <a:lvl4pPr marL="1600200" indent="-228600" eaLnBrk="0" hangingPunct="0">
              <a:tabLst>
                <a:tab pos="457200" algn="l"/>
                <a:tab pos="5029200" algn="l"/>
              </a:tabLst>
              <a:defRPr sz="2100">
                <a:solidFill>
                  <a:schemeClr val="tx1"/>
                </a:solidFill>
                <a:latin typeface="Arial" panose="020B0604020202020204" pitchFamily="34" charset="0"/>
              </a:defRPr>
            </a:lvl4pPr>
            <a:lvl5pPr marL="2057400" indent="-228600" eaLnBrk="0" hangingPunct="0">
              <a:tabLst>
                <a:tab pos="457200" algn="l"/>
                <a:tab pos="5029200" algn="l"/>
              </a:tabLst>
              <a:defRPr sz="2100">
                <a:solidFill>
                  <a:schemeClr val="tx1"/>
                </a:solidFill>
                <a:latin typeface="Arial" panose="020B0604020202020204" pitchFamily="34" charset="0"/>
              </a:defRPr>
            </a:lvl5pPr>
            <a:lvl6pPr marL="2514600" indent="-228600" eaLnBrk="0" fontAlgn="base" hangingPunct="0">
              <a:spcBef>
                <a:spcPct val="0"/>
              </a:spcBef>
              <a:spcAft>
                <a:spcPct val="0"/>
              </a:spcAft>
              <a:tabLst>
                <a:tab pos="457200" algn="l"/>
                <a:tab pos="5029200" algn="l"/>
              </a:tabLst>
              <a:defRPr sz="2100">
                <a:solidFill>
                  <a:schemeClr val="tx1"/>
                </a:solidFill>
                <a:latin typeface="Arial" panose="020B0604020202020204" pitchFamily="34" charset="0"/>
              </a:defRPr>
            </a:lvl6pPr>
            <a:lvl7pPr marL="2971800" indent="-228600" eaLnBrk="0" fontAlgn="base" hangingPunct="0">
              <a:spcBef>
                <a:spcPct val="0"/>
              </a:spcBef>
              <a:spcAft>
                <a:spcPct val="0"/>
              </a:spcAft>
              <a:tabLst>
                <a:tab pos="457200" algn="l"/>
                <a:tab pos="5029200" algn="l"/>
              </a:tabLst>
              <a:defRPr sz="2100">
                <a:solidFill>
                  <a:schemeClr val="tx1"/>
                </a:solidFill>
                <a:latin typeface="Arial" panose="020B0604020202020204" pitchFamily="34" charset="0"/>
              </a:defRPr>
            </a:lvl7pPr>
            <a:lvl8pPr marL="3429000" indent="-228600" eaLnBrk="0" fontAlgn="base" hangingPunct="0">
              <a:spcBef>
                <a:spcPct val="0"/>
              </a:spcBef>
              <a:spcAft>
                <a:spcPct val="0"/>
              </a:spcAft>
              <a:tabLst>
                <a:tab pos="457200" algn="l"/>
                <a:tab pos="5029200" algn="l"/>
              </a:tabLst>
              <a:defRPr sz="2100">
                <a:solidFill>
                  <a:schemeClr val="tx1"/>
                </a:solidFill>
                <a:latin typeface="Arial" panose="020B0604020202020204" pitchFamily="34" charset="0"/>
              </a:defRPr>
            </a:lvl8pPr>
            <a:lvl9pPr marL="3886200" indent="-228600" eaLnBrk="0" fontAlgn="base" hangingPunct="0">
              <a:spcBef>
                <a:spcPct val="0"/>
              </a:spcBef>
              <a:spcAft>
                <a:spcPct val="0"/>
              </a:spcAft>
              <a:tabLst>
                <a:tab pos="457200" algn="l"/>
                <a:tab pos="5029200" algn="l"/>
              </a:tabLst>
              <a:defRPr sz="2100">
                <a:solidFill>
                  <a:schemeClr val="tx1"/>
                </a:solidFill>
                <a:latin typeface="Arial" panose="020B0604020202020204" pitchFamily="34" charset="0"/>
              </a:defRPr>
            </a:lvl9pPr>
          </a:lstStyle>
          <a:p>
            <a:pPr eaLnBrk="1" hangingPunct="1">
              <a:lnSpc>
                <a:spcPct val="50000"/>
              </a:lnSpc>
              <a:spcBef>
                <a:spcPct val="50000"/>
              </a:spcBef>
            </a:pPr>
            <a:r>
              <a:rPr lang="en-US" altLang="en-US" sz="1800" b="1" dirty="0">
                <a:latin typeface="Courier New" panose="02070309020205020404" pitchFamily="49" charset="0"/>
              </a:rPr>
              <a:t>.data</a:t>
            </a:r>
          </a:p>
          <a:p>
            <a:pPr eaLnBrk="1" hangingPunct="1">
              <a:lnSpc>
                <a:spcPct val="50000"/>
              </a:lnSpc>
              <a:spcBef>
                <a:spcPct val="50000"/>
              </a:spcBef>
            </a:pPr>
            <a:r>
              <a:rPr lang="en-US" altLang="en-US" sz="1800" b="1" dirty="0" err="1">
                <a:latin typeface="Courier New" panose="02070309020205020404" pitchFamily="49" charset="0"/>
              </a:rPr>
              <a:t>fileName</a:t>
            </a:r>
            <a:r>
              <a:rPr lang="en-US" altLang="en-US" sz="1800" b="1" dirty="0">
                <a:latin typeface="Courier New" panose="02070309020205020404" pitchFamily="49" charset="0"/>
              </a:rPr>
              <a:t> BYTE 80 DUP(0)</a:t>
            </a:r>
          </a:p>
          <a:p>
            <a:pPr eaLnBrk="1" hangingPunct="1">
              <a:lnSpc>
                <a:spcPct val="50000"/>
              </a:lnSpc>
              <a:spcBef>
                <a:spcPct val="50000"/>
              </a:spcBef>
            </a:pPr>
            <a:endParaRPr lang="en-US" altLang="en-US" sz="1800" b="1" dirty="0">
              <a:latin typeface="Courier New" panose="02070309020205020404" pitchFamily="49" charset="0"/>
            </a:endParaRPr>
          </a:p>
          <a:p>
            <a:pPr eaLnBrk="1" hangingPunct="1">
              <a:lnSpc>
                <a:spcPct val="50000"/>
              </a:lnSpc>
              <a:spcBef>
                <a:spcPct val="50000"/>
              </a:spcBef>
            </a:pPr>
            <a:r>
              <a:rPr lang="en-US" altLang="en-US" sz="1800" b="1" dirty="0">
                <a:latin typeface="Courier New" panose="02070309020205020404" pitchFamily="49" charset="0"/>
              </a:rPr>
              <a:t>.code</a:t>
            </a:r>
          </a:p>
          <a:p>
            <a:pPr eaLnBrk="1" hangingPunct="1">
              <a:lnSpc>
                <a:spcPct val="50000"/>
              </a:lnSpc>
              <a:spcBef>
                <a:spcPct val="50000"/>
              </a:spcBef>
            </a:pPr>
            <a:r>
              <a:rPr lang="en-US" altLang="en-US" sz="1800" b="1" dirty="0">
                <a:latin typeface="Courier New" panose="02070309020205020404" pitchFamily="49" charset="0"/>
              </a:rPr>
              <a:t>	</a:t>
            </a:r>
            <a:r>
              <a:rPr lang="en-US" altLang="en-US" sz="1800" b="1" dirty="0" err="1">
                <a:latin typeface="Courier New" panose="02070309020205020404" pitchFamily="49" charset="0"/>
              </a:rPr>
              <a:t>mov</a:t>
            </a:r>
            <a:r>
              <a:rPr lang="en-US" altLang="en-US" sz="1800" b="1" dirty="0">
                <a:latin typeface="Courier New" panose="02070309020205020404" pitchFamily="49" charset="0"/>
              </a:rPr>
              <a:t>  </a:t>
            </a:r>
            <a:r>
              <a:rPr lang="en-US" altLang="en-US" sz="1800" b="1" dirty="0" err="1">
                <a:latin typeface="Courier New" panose="02070309020205020404" pitchFamily="49" charset="0"/>
              </a:rPr>
              <a:t>edx,OFFSET</a:t>
            </a:r>
            <a:r>
              <a:rPr lang="en-US" altLang="en-US" sz="1800" b="1" dirty="0">
                <a:latin typeface="Courier New" panose="02070309020205020404" pitchFamily="49" charset="0"/>
              </a:rPr>
              <a:t> </a:t>
            </a:r>
            <a:r>
              <a:rPr lang="en-US" altLang="en-US" sz="1800" b="1" dirty="0" err="1">
                <a:latin typeface="Courier New" panose="02070309020205020404" pitchFamily="49" charset="0"/>
              </a:rPr>
              <a:t>fileName</a:t>
            </a:r>
            <a:endParaRPr lang="en-US" altLang="en-US" sz="1800" b="1" dirty="0">
              <a:latin typeface="Courier New" panose="02070309020205020404" pitchFamily="49" charset="0"/>
            </a:endParaRPr>
          </a:p>
          <a:p>
            <a:pPr eaLnBrk="1" hangingPunct="1">
              <a:lnSpc>
                <a:spcPct val="50000"/>
              </a:lnSpc>
              <a:spcBef>
                <a:spcPct val="50000"/>
              </a:spcBef>
            </a:pPr>
            <a:r>
              <a:rPr lang="en-US" altLang="en-US" sz="1800" b="1" dirty="0">
                <a:latin typeface="Courier New" panose="02070309020205020404" pitchFamily="49" charset="0"/>
              </a:rPr>
              <a:t>	</a:t>
            </a:r>
            <a:r>
              <a:rPr lang="en-US" altLang="en-US" sz="1800" b="1" dirty="0" err="1">
                <a:latin typeface="Courier New" panose="02070309020205020404" pitchFamily="49" charset="0"/>
              </a:rPr>
              <a:t>mov</a:t>
            </a:r>
            <a:r>
              <a:rPr lang="en-US" altLang="en-US" sz="1800" b="1" dirty="0">
                <a:latin typeface="Courier New" panose="02070309020205020404" pitchFamily="49" charset="0"/>
              </a:rPr>
              <a:t>  </a:t>
            </a:r>
            <a:r>
              <a:rPr lang="en-US" altLang="en-US" sz="1800" b="1" dirty="0" err="1">
                <a:latin typeface="Courier New" panose="02070309020205020404" pitchFamily="49" charset="0"/>
              </a:rPr>
              <a:t>ecx,SIZEOF</a:t>
            </a:r>
            <a:r>
              <a:rPr lang="en-US" altLang="en-US" sz="1800" b="1" dirty="0">
                <a:latin typeface="Courier New" panose="02070309020205020404" pitchFamily="49" charset="0"/>
              </a:rPr>
              <a:t> </a:t>
            </a:r>
            <a:r>
              <a:rPr lang="en-US" altLang="en-US" sz="1800" b="1" dirty="0" err="1">
                <a:latin typeface="Courier New" panose="02070309020205020404" pitchFamily="49" charset="0"/>
              </a:rPr>
              <a:t>fileName</a:t>
            </a:r>
            <a:r>
              <a:rPr lang="en-US" altLang="en-US" sz="1800" b="1" dirty="0">
                <a:latin typeface="Courier New" panose="02070309020205020404" pitchFamily="49" charset="0"/>
              </a:rPr>
              <a:t> – 1</a:t>
            </a:r>
          </a:p>
          <a:p>
            <a:pPr eaLnBrk="1" hangingPunct="1">
              <a:lnSpc>
                <a:spcPct val="50000"/>
              </a:lnSpc>
              <a:spcBef>
                <a:spcPct val="50000"/>
              </a:spcBef>
            </a:pPr>
            <a:r>
              <a:rPr lang="en-US" altLang="en-US" sz="1800" b="1" dirty="0">
                <a:latin typeface="Courier New" panose="02070309020205020404" pitchFamily="49" charset="0"/>
              </a:rPr>
              <a:t>	call ReadString</a:t>
            </a:r>
          </a:p>
        </p:txBody>
      </p:sp>
      <p:sp>
        <p:nvSpPr>
          <p:cNvPr id="50182" name="Text Box 1028"/>
          <p:cNvSpPr txBox="1">
            <a:spLocks noChangeArrowheads="1"/>
          </p:cNvSpPr>
          <p:nvPr/>
        </p:nvSpPr>
        <p:spPr bwMode="auto">
          <a:xfrm>
            <a:off x="685800" y="1066800"/>
            <a:ext cx="7696200" cy="123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spcBef>
                <a:spcPct val="50000"/>
              </a:spcBef>
            </a:pPr>
            <a:r>
              <a:rPr lang="en-US" altLang="en-US"/>
              <a:t>Input a string from the user. EDX points to the string and ECX specifies the maximum number of characters the user is permitted to enter.</a:t>
            </a:r>
          </a:p>
        </p:txBody>
      </p:sp>
      <p:sp>
        <p:nvSpPr>
          <p:cNvPr id="98309" name="Text Box 1029"/>
          <p:cNvSpPr txBox="1">
            <a:spLocks noChangeArrowheads="1"/>
          </p:cNvSpPr>
          <p:nvPr/>
        </p:nvSpPr>
        <p:spPr bwMode="auto">
          <a:xfrm>
            <a:off x="1371600" y="5257800"/>
            <a:ext cx="6324600" cy="603250"/>
          </a:xfrm>
          <a:prstGeom prst="rect">
            <a:avLst/>
          </a:prstGeom>
          <a:noFill/>
          <a:ln w="9525">
            <a:solidFill>
              <a:srgbClr val="969696"/>
            </a:solidFill>
            <a:miter lim="800000"/>
            <a:headEnd/>
            <a:tailEnd/>
          </a:ln>
          <a:extLst>
            <a:ext uri="{909E8E84-426E-40DD-AFC4-6F175D3DCCD1}">
              <a14:hiddenFill xmlns:a14="http://schemas.microsoft.com/office/drawing/2010/main">
                <a:solidFill>
                  <a:srgbClr val="FFFFFF"/>
                </a:solidFill>
              </a14:hiddenFill>
            </a:ext>
          </a:extLst>
        </p:spPr>
        <p:txBody>
          <a:bodyPr tIns="137160" bIns="137160">
            <a:spAutoFit/>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spcBef>
                <a:spcPct val="50000"/>
              </a:spcBef>
            </a:pPr>
            <a:r>
              <a:rPr lang="en-US" altLang="en-US"/>
              <a:t>A null byte is automatically appended to the string.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83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9" grpId="0" animBg="1"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t>Example </a:t>
            </a:r>
            <a:r>
              <a:rPr lang="en-US" altLang="zh-TW" dirty="0" smtClean="0"/>
              <a:t>4 </a:t>
            </a:r>
            <a:r>
              <a:rPr lang="en-US" altLang="zh-TW" dirty="0"/>
              <a:t>- Sample Output</a:t>
            </a:r>
            <a:endParaRPr lang="zh-TW" altLang="en-US" dirty="0"/>
          </a:p>
        </p:txBody>
      </p:sp>
      <p:sp>
        <p:nvSpPr>
          <p:cNvPr id="3" name="Footer Placeholder 2"/>
          <p:cNvSpPr>
            <a:spLocks noGrp="1"/>
          </p:cNvSpPr>
          <p:nvPr>
            <p:ph type="ftr" sz="quarter" idx="10"/>
          </p:nvPr>
        </p:nvSpPr>
        <p:spPr/>
        <p:txBody>
          <a:bodyPr/>
          <a:lstStyle/>
          <a:p>
            <a:pPr>
              <a:defRPr/>
            </a:pPr>
            <a:r>
              <a:rPr lang="en-US" altLang="zh-TW" smtClean="0"/>
              <a:t>Irvine, Kip R. Assembly Language for Intel-Based Computers 5/e, 2007.</a:t>
            </a:r>
            <a:endParaRPr lang="en-US" altLang="zh-TW"/>
          </a:p>
        </p:txBody>
      </p:sp>
      <p:sp>
        <p:nvSpPr>
          <p:cNvPr id="4" name="Slide Number Placeholder 3"/>
          <p:cNvSpPr>
            <a:spLocks noGrp="1"/>
          </p:cNvSpPr>
          <p:nvPr>
            <p:ph type="sldNum" sz="quarter" idx="11"/>
          </p:nvPr>
        </p:nvSpPr>
        <p:spPr/>
        <p:txBody>
          <a:bodyPr/>
          <a:lstStyle/>
          <a:p>
            <a:pPr>
              <a:defRPr/>
            </a:pPr>
            <a:fld id="{E1C38ADB-07A1-41D2-B268-ABB6599947FF}" type="slidenum">
              <a:rPr lang="en-US" altLang="zh-TW" smtClean="0"/>
              <a:pPr>
                <a:defRPr/>
              </a:pPr>
              <a:t>59</a:t>
            </a:fld>
            <a:endParaRPr lang="en-US" altLang="zh-TW"/>
          </a:p>
        </p:txBody>
      </p:sp>
      <p:pic>
        <p:nvPicPr>
          <p:cNvPr id="12293" name="Picture 5"/>
          <p:cNvPicPr>
            <a:picLocks noChangeAspect="1" noChangeArrowheads="1"/>
          </p:cNvPicPr>
          <p:nvPr/>
        </p:nvPicPr>
        <p:blipFill rotWithShape="1">
          <a:blip r:embed="rId2">
            <a:extLst>
              <a:ext uri="{28A0092B-C50C-407E-A947-70E740481C1C}">
                <a14:useLocalDpi xmlns:a14="http://schemas.microsoft.com/office/drawing/2010/main" val="0"/>
              </a:ext>
            </a:extLst>
          </a:blip>
          <a:srcRect l="1295" t="10103" r="39395" b="79887"/>
          <a:stretch/>
        </p:blipFill>
        <p:spPr bwMode="auto">
          <a:xfrm>
            <a:off x="1431235" y="1749287"/>
            <a:ext cx="6748604" cy="7436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006110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頁尾版面配置區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zh-TW" sz="1000" smtClean="0">
                <a:ea typeface="新細明體" pitchFamily="18" charset="-120"/>
              </a:rPr>
              <a:t>Irvine, Kip R. Assembly Language for Intel-Based Computers 5/e, 2007.</a:t>
            </a:r>
          </a:p>
        </p:txBody>
      </p:sp>
      <p:sp>
        <p:nvSpPr>
          <p:cNvPr id="1028" name="投影片編號版面配置區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AC239772-6DD4-4548-A3BA-71CD5EF561E8}" type="slidenum">
              <a:rPr lang="en-US" altLang="zh-TW" sz="1600" smtClean="0">
                <a:latin typeface="Times New Roman" pitchFamily="18" charset="0"/>
                <a:ea typeface="新細明體" pitchFamily="18" charset="-120"/>
              </a:rPr>
              <a:pPr eaLnBrk="1" hangingPunct="1"/>
              <a:t>6</a:t>
            </a:fld>
            <a:endParaRPr lang="en-US" altLang="zh-TW" sz="1600" smtClean="0">
              <a:latin typeface="Times New Roman" pitchFamily="18" charset="0"/>
              <a:ea typeface="新細明體" pitchFamily="18" charset="-120"/>
            </a:endParaRPr>
          </a:p>
        </p:txBody>
      </p:sp>
      <p:sp>
        <p:nvSpPr>
          <p:cNvPr id="102402" name="Rectangle 2"/>
          <p:cNvSpPr>
            <a:spLocks noGrp="1" noChangeArrowheads="1"/>
          </p:cNvSpPr>
          <p:nvPr>
            <p:ph type="title"/>
          </p:nvPr>
        </p:nvSpPr>
        <p:spPr/>
        <p:txBody>
          <a:bodyPr/>
          <a:lstStyle/>
          <a:p>
            <a:pPr eaLnBrk="1" hangingPunct="1">
              <a:defRPr/>
            </a:pPr>
            <a:r>
              <a:rPr lang="en-US" altLang="zh-TW" dirty="0" smtClean="0">
                <a:ea typeface="新細明體" charset="-120"/>
              </a:rPr>
              <a:t>Runtime Stack (1/3)</a:t>
            </a:r>
          </a:p>
        </p:txBody>
      </p:sp>
      <p:sp>
        <p:nvSpPr>
          <p:cNvPr id="1030" name="Rectangle 3"/>
          <p:cNvSpPr>
            <a:spLocks noGrp="1" noChangeArrowheads="1"/>
          </p:cNvSpPr>
          <p:nvPr>
            <p:ph type="body" idx="1"/>
          </p:nvPr>
        </p:nvSpPr>
        <p:spPr>
          <a:xfrm>
            <a:off x="685800" y="1143000"/>
            <a:ext cx="7772400" cy="1828800"/>
          </a:xfrm>
        </p:spPr>
        <p:txBody>
          <a:bodyPr/>
          <a:lstStyle/>
          <a:p>
            <a:pPr eaLnBrk="1" hangingPunct="1"/>
            <a:r>
              <a:rPr lang="en-US" altLang="zh-TW" dirty="0" smtClean="0">
                <a:ea typeface="新細明體" pitchFamily="18" charset="-120"/>
              </a:rPr>
              <a:t>Imagine a stack of plates . . .</a:t>
            </a:r>
          </a:p>
          <a:p>
            <a:pPr lvl="1" eaLnBrk="1" hangingPunct="1"/>
            <a:r>
              <a:rPr lang="en-US" altLang="zh-TW" dirty="0" smtClean="0">
                <a:ea typeface="新細明體" pitchFamily="18" charset="-120"/>
              </a:rPr>
              <a:t>plates are only added to the top</a:t>
            </a:r>
          </a:p>
          <a:p>
            <a:pPr lvl="1" eaLnBrk="1" hangingPunct="1"/>
            <a:r>
              <a:rPr lang="en-US" altLang="zh-TW" dirty="0" smtClean="0">
                <a:ea typeface="新細明體" pitchFamily="18" charset="-120"/>
              </a:rPr>
              <a:t>plates are only removed from the top</a:t>
            </a:r>
          </a:p>
          <a:p>
            <a:pPr lvl="1" eaLnBrk="1" hangingPunct="1"/>
            <a:r>
              <a:rPr lang="en-US" altLang="zh-TW" dirty="0" smtClean="0">
                <a:ea typeface="新細明體" pitchFamily="18" charset="-120"/>
              </a:rPr>
              <a:t>Last In First Out (LIFO) structure</a:t>
            </a:r>
          </a:p>
        </p:txBody>
      </p:sp>
      <p:grpSp>
        <p:nvGrpSpPr>
          <p:cNvPr id="6" name="Group 5"/>
          <p:cNvGrpSpPr/>
          <p:nvPr/>
        </p:nvGrpSpPr>
        <p:grpSpPr>
          <a:xfrm>
            <a:off x="1897585" y="5063541"/>
            <a:ext cx="2316693" cy="369332"/>
            <a:chOff x="2227875" y="5193196"/>
            <a:chExt cx="2316693" cy="369332"/>
          </a:xfrm>
        </p:grpSpPr>
        <p:sp>
          <p:nvSpPr>
            <p:cNvPr id="5" name="Rounded Rectangle 4"/>
            <p:cNvSpPr/>
            <p:nvPr/>
          </p:nvSpPr>
          <p:spPr bwMode="auto">
            <a:xfrm>
              <a:off x="2227875" y="5233846"/>
              <a:ext cx="2316693" cy="288032"/>
            </a:xfrm>
            <a:prstGeom prst="roundRect">
              <a:avLst/>
            </a:prstGeom>
            <a:ln w="9525">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137160" rIns="91440" bIns="13716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100" b="0" i="0" u="none" strike="noStrike" cap="none" normalizeH="0" baseline="0" smtClean="0">
                <a:ln>
                  <a:noFill/>
                </a:ln>
                <a:solidFill>
                  <a:schemeClr val="tx1"/>
                </a:solidFill>
                <a:effectLst/>
                <a:latin typeface="Arial" charset="0"/>
              </a:endParaRPr>
            </a:p>
          </p:txBody>
        </p:sp>
        <p:sp>
          <p:nvSpPr>
            <p:cNvPr id="3" name="TextBox 2"/>
            <p:cNvSpPr txBox="1"/>
            <p:nvPr/>
          </p:nvSpPr>
          <p:spPr>
            <a:xfrm>
              <a:off x="3263419" y="5193196"/>
              <a:ext cx="312906" cy="369332"/>
            </a:xfrm>
            <a:prstGeom prst="rect">
              <a:avLst/>
            </a:prstGeom>
            <a:noFill/>
          </p:spPr>
          <p:txBody>
            <a:bodyPr wrap="none" rtlCol="0">
              <a:spAutoFit/>
            </a:bodyPr>
            <a:lstStyle/>
            <a:p>
              <a:r>
                <a:rPr lang="en-US" altLang="zh-TW" sz="1800" dirty="0" smtClean="0">
                  <a:solidFill>
                    <a:schemeClr val="bg2"/>
                  </a:solidFill>
                </a:rPr>
                <a:t>1</a:t>
              </a:r>
              <a:endParaRPr lang="zh-TW" altLang="en-US" sz="1800" dirty="0">
                <a:solidFill>
                  <a:schemeClr val="bg2"/>
                </a:solidFill>
              </a:endParaRPr>
            </a:p>
          </p:txBody>
        </p:sp>
      </p:grpSp>
      <p:grpSp>
        <p:nvGrpSpPr>
          <p:cNvPr id="15" name="Group 14"/>
          <p:cNvGrpSpPr/>
          <p:nvPr/>
        </p:nvGrpSpPr>
        <p:grpSpPr>
          <a:xfrm>
            <a:off x="1897585" y="4740167"/>
            <a:ext cx="2316693" cy="369332"/>
            <a:chOff x="2227875" y="5193196"/>
            <a:chExt cx="2316693" cy="369332"/>
          </a:xfrm>
        </p:grpSpPr>
        <p:sp>
          <p:nvSpPr>
            <p:cNvPr id="16" name="Rounded Rectangle 15"/>
            <p:cNvSpPr/>
            <p:nvPr/>
          </p:nvSpPr>
          <p:spPr bwMode="auto">
            <a:xfrm>
              <a:off x="2227875" y="5233846"/>
              <a:ext cx="2316693" cy="288032"/>
            </a:xfrm>
            <a:prstGeom prst="roundRect">
              <a:avLst/>
            </a:prstGeom>
            <a:ln w="9525">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137160" rIns="91440" bIns="13716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100" b="0" i="0" u="none" strike="noStrike" cap="none" normalizeH="0" baseline="0" smtClean="0">
                <a:ln>
                  <a:noFill/>
                </a:ln>
                <a:solidFill>
                  <a:schemeClr val="tx1"/>
                </a:solidFill>
                <a:effectLst/>
                <a:latin typeface="Arial" charset="0"/>
              </a:endParaRPr>
            </a:p>
          </p:txBody>
        </p:sp>
        <p:sp>
          <p:nvSpPr>
            <p:cNvPr id="17" name="TextBox 16"/>
            <p:cNvSpPr txBox="1"/>
            <p:nvPr/>
          </p:nvSpPr>
          <p:spPr>
            <a:xfrm>
              <a:off x="3263419" y="5193196"/>
              <a:ext cx="312906" cy="369332"/>
            </a:xfrm>
            <a:prstGeom prst="rect">
              <a:avLst/>
            </a:prstGeom>
            <a:noFill/>
          </p:spPr>
          <p:txBody>
            <a:bodyPr wrap="none" rtlCol="0">
              <a:spAutoFit/>
            </a:bodyPr>
            <a:lstStyle/>
            <a:p>
              <a:r>
                <a:rPr lang="en-US" altLang="zh-TW" sz="1800" dirty="0" smtClean="0">
                  <a:solidFill>
                    <a:schemeClr val="bg2"/>
                  </a:solidFill>
                </a:rPr>
                <a:t>2</a:t>
              </a:r>
              <a:endParaRPr lang="zh-TW" altLang="en-US" sz="1800" dirty="0">
                <a:solidFill>
                  <a:schemeClr val="bg2"/>
                </a:solidFill>
              </a:endParaRPr>
            </a:p>
          </p:txBody>
        </p:sp>
      </p:grpSp>
      <p:grpSp>
        <p:nvGrpSpPr>
          <p:cNvPr id="18" name="Group 17"/>
          <p:cNvGrpSpPr/>
          <p:nvPr/>
        </p:nvGrpSpPr>
        <p:grpSpPr>
          <a:xfrm>
            <a:off x="1897585" y="4416793"/>
            <a:ext cx="2316693" cy="369332"/>
            <a:chOff x="2227875" y="5193196"/>
            <a:chExt cx="2316693" cy="369332"/>
          </a:xfrm>
        </p:grpSpPr>
        <p:sp>
          <p:nvSpPr>
            <p:cNvPr id="19" name="Rounded Rectangle 18"/>
            <p:cNvSpPr/>
            <p:nvPr/>
          </p:nvSpPr>
          <p:spPr bwMode="auto">
            <a:xfrm>
              <a:off x="2227875" y="5233846"/>
              <a:ext cx="2316693" cy="288032"/>
            </a:xfrm>
            <a:prstGeom prst="roundRect">
              <a:avLst/>
            </a:prstGeom>
            <a:ln w="9525">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137160" rIns="91440" bIns="13716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100" b="0" i="0" u="none" strike="noStrike" cap="none" normalizeH="0" baseline="0" smtClean="0">
                <a:ln>
                  <a:noFill/>
                </a:ln>
                <a:solidFill>
                  <a:schemeClr val="tx1"/>
                </a:solidFill>
                <a:effectLst/>
                <a:latin typeface="Arial" charset="0"/>
              </a:endParaRPr>
            </a:p>
          </p:txBody>
        </p:sp>
        <p:sp>
          <p:nvSpPr>
            <p:cNvPr id="20" name="TextBox 19"/>
            <p:cNvSpPr txBox="1"/>
            <p:nvPr/>
          </p:nvSpPr>
          <p:spPr>
            <a:xfrm>
              <a:off x="3263419" y="5193196"/>
              <a:ext cx="312906" cy="369332"/>
            </a:xfrm>
            <a:prstGeom prst="rect">
              <a:avLst/>
            </a:prstGeom>
            <a:noFill/>
          </p:spPr>
          <p:txBody>
            <a:bodyPr wrap="none" rtlCol="0">
              <a:spAutoFit/>
            </a:bodyPr>
            <a:lstStyle/>
            <a:p>
              <a:r>
                <a:rPr lang="en-US" altLang="zh-TW" sz="1800" dirty="0" smtClean="0">
                  <a:solidFill>
                    <a:schemeClr val="bg2"/>
                  </a:solidFill>
                </a:rPr>
                <a:t>3</a:t>
              </a:r>
              <a:endParaRPr lang="zh-TW" altLang="en-US" sz="1800" dirty="0">
                <a:solidFill>
                  <a:schemeClr val="bg2"/>
                </a:solidFill>
              </a:endParaRPr>
            </a:p>
          </p:txBody>
        </p:sp>
      </p:grpSp>
      <p:grpSp>
        <p:nvGrpSpPr>
          <p:cNvPr id="21" name="Group 20"/>
          <p:cNvGrpSpPr/>
          <p:nvPr/>
        </p:nvGrpSpPr>
        <p:grpSpPr>
          <a:xfrm>
            <a:off x="1897585" y="4093419"/>
            <a:ext cx="2316693" cy="369332"/>
            <a:chOff x="2227875" y="5193196"/>
            <a:chExt cx="2316693" cy="369332"/>
          </a:xfrm>
        </p:grpSpPr>
        <p:sp>
          <p:nvSpPr>
            <p:cNvPr id="22" name="Rounded Rectangle 21"/>
            <p:cNvSpPr/>
            <p:nvPr/>
          </p:nvSpPr>
          <p:spPr bwMode="auto">
            <a:xfrm>
              <a:off x="2227875" y="5233846"/>
              <a:ext cx="2316693" cy="288032"/>
            </a:xfrm>
            <a:prstGeom prst="roundRect">
              <a:avLst/>
            </a:prstGeom>
            <a:ln w="9525">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137160" rIns="91440" bIns="13716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100" b="0" i="0" u="none" strike="noStrike" cap="none" normalizeH="0" baseline="0" smtClean="0">
                <a:ln>
                  <a:noFill/>
                </a:ln>
                <a:solidFill>
                  <a:schemeClr val="tx1"/>
                </a:solidFill>
                <a:effectLst/>
                <a:latin typeface="Arial" charset="0"/>
              </a:endParaRPr>
            </a:p>
          </p:txBody>
        </p:sp>
        <p:sp>
          <p:nvSpPr>
            <p:cNvPr id="23" name="TextBox 22"/>
            <p:cNvSpPr txBox="1"/>
            <p:nvPr/>
          </p:nvSpPr>
          <p:spPr>
            <a:xfrm>
              <a:off x="3263419" y="5193196"/>
              <a:ext cx="312906" cy="369332"/>
            </a:xfrm>
            <a:prstGeom prst="rect">
              <a:avLst/>
            </a:prstGeom>
            <a:noFill/>
          </p:spPr>
          <p:txBody>
            <a:bodyPr wrap="none" rtlCol="0">
              <a:spAutoFit/>
            </a:bodyPr>
            <a:lstStyle/>
            <a:p>
              <a:r>
                <a:rPr lang="en-US" altLang="zh-TW" sz="1800" dirty="0" smtClean="0">
                  <a:solidFill>
                    <a:schemeClr val="bg2"/>
                  </a:solidFill>
                </a:rPr>
                <a:t>4</a:t>
              </a:r>
              <a:endParaRPr lang="zh-TW" altLang="en-US" sz="1800" dirty="0">
                <a:solidFill>
                  <a:schemeClr val="bg2"/>
                </a:solidFill>
              </a:endParaRPr>
            </a:p>
          </p:txBody>
        </p:sp>
      </p:grpSp>
      <p:grpSp>
        <p:nvGrpSpPr>
          <p:cNvPr id="24" name="Group 23"/>
          <p:cNvGrpSpPr/>
          <p:nvPr/>
        </p:nvGrpSpPr>
        <p:grpSpPr>
          <a:xfrm>
            <a:off x="1897585" y="3770045"/>
            <a:ext cx="2316693" cy="369332"/>
            <a:chOff x="2227875" y="5193196"/>
            <a:chExt cx="2316693" cy="369332"/>
          </a:xfrm>
        </p:grpSpPr>
        <p:sp>
          <p:nvSpPr>
            <p:cNvPr id="25" name="Rounded Rectangle 24"/>
            <p:cNvSpPr/>
            <p:nvPr/>
          </p:nvSpPr>
          <p:spPr bwMode="auto">
            <a:xfrm>
              <a:off x="2227875" y="5233846"/>
              <a:ext cx="2316693" cy="288032"/>
            </a:xfrm>
            <a:prstGeom prst="roundRect">
              <a:avLst/>
            </a:prstGeom>
            <a:ln w="9525">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137160" rIns="91440" bIns="13716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100" b="0" i="0" u="none" strike="noStrike" cap="none" normalizeH="0" baseline="0" smtClean="0">
                <a:ln>
                  <a:noFill/>
                </a:ln>
                <a:solidFill>
                  <a:schemeClr val="tx1"/>
                </a:solidFill>
                <a:effectLst/>
                <a:latin typeface="Arial" charset="0"/>
              </a:endParaRPr>
            </a:p>
          </p:txBody>
        </p:sp>
        <p:sp>
          <p:nvSpPr>
            <p:cNvPr id="26" name="TextBox 25"/>
            <p:cNvSpPr txBox="1"/>
            <p:nvPr/>
          </p:nvSpPr>
          <p:spPr>
            <a:xfrm>
              <a:off x="3263419" y="5193196"/>
              <a:ext cx="312906" cy="369332"/>
            </a:xfrm>
            <a:prstGeom prst="rect">
              <a:avLst/>
            </a:prstGeom>
            <a:noFill/>
          </p:spPr>
          <p:txBody>
            <a:bodyPr wrap="none" rtlCol="0">
              <a:spAutoFit/>
            </a:bodyPr>
            <a:lstStyle/>
            <a:p>
              <a:r>
                <a:rPr lang="en-US" altLang="zh-TW" sz="1800" dirty="0" smtClean="0">
                  <a:solidFill>
                    <a:schemeClr val="bg2"/>
                  </a:solidFill>
                </a:rPr>
                <a:t>5</a:t>
              </a:r>
              <a:endParaRPr lang="zh-TW" altLang="en-US" sz="1800" dirty="0">
                <a:solidFill>
                  <a:schemeClr val="bg2"/>
                </a:solidFill>
              </a:endParaRPr>
            </a:p>
          </p:txBody>
        </p:sp>
      </p:grpSp>
      <p:grpSp>
        <p:nvGrpSpPr>
          <p:cNvPr id="27" name="Group 26"/>
          <p:cNvGrpSpPr/>
          <p:nvPr/>
        </p:nvGrpSpPr>
        <p:grpSpPr>
          <a:xfrm>
            <a:off x="1897585" y="3446671"/>
            <a:ext cx="2316693" cy="369332"/>
            <a:chOff x="2227875" y="5193196"/>
            <a:chExt cx="2316693" cy="369332"/>
          </a:xfrm>
        </p:grpSpPr>
        <p:sp>
          <p:nvSpPr>
            <p:cNvPr id="28" name="Rounded Rectangle 27"/>
            <p:cNvSpPr/>
            <p:nvPr/>
          </p:nvSpPr>
          <p:spPr bwMode="auto">
            <a:xfrm>
              <a:off x="2227875" y="5233846"/>
              <a:ext cx="2316693" cy="288032"/>
            </a:xfrm>
            <a:prstGeom prst="roundRect">
              <a:avLst/>
            </a:prstGeom>
            <a:ln w="9525">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137160" rIns="91440" bIns="13716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100" b="0" i="0" u="none" strike="noStrike" cap="none" normalizeH="0" baseline="0" smtClean="0">
                <a:ln>
                  <a:noFill/>
                </a:ln>
                <a:solidFill>
                  <a:schemeClr val="tx1"/>
                </a:solidFill>
                <a:effectLst/>
                <a:latin typeface="Arial" charset="0"/>
              </a:endParaRPr>
            </a:p>
          </p:txBody>
        </p:sp>
        <p:sp>
          <p:nvSpPr>
            <p:cNvPr id="29" name="TextBox 28"/>
            <p:cNvSpPr txBox="1"/>
            <p:nvPr/>
          </p:nvSpPr>
          <p:spPr>
            <a:xfrm>
              <a:off x="3263419" y="5193196"/>
              <a:ext cx="312906" cy="369332"/>
            </a:xfrm>
            <a:prstGeom prst="rect">
              <a:avLst/>
            </a:prstGeom>
            <a:noFill/>
          </p:spPr>
          <p:txBody>
            <a:bodyPr wrap="none" rtlCol="0">
              <a:spAutoFit/>
            </a:bodyPr>
            <a:lstStyle/>
            <a:p>
              <a:r>
                <a:rPr lang="en-US" altLang="zh-TW" sz="1800" dirty="0" smtClean="0">
                  <a:solidFill>
                    <a:schemeClr val="bg2"/>
                  </a:solidFill>
                </a:rPr>
                <a:t>6</a:t>
              </a:r>
              <a:endParaRPr lang="zh-TW" altLang="en-US" sz="1800" dirty="0">
                <a:solidFill>
                  <a:schemeClr val="bg2"/>
                </a:solidFill>
              </a:endParaRPr>
            </a:p>
          </p:txBody>
        </p:sp>
      </p:grpSp>
      <p:grpSp>
        <p:nvGrpSpPr>
          <p:cNvPr id="30" name="Group 29"/>
          <p:cNvGrpSpPr/>
          <p:nvPr/>
        </p:nvGrpSpPr>
        <p:grpSpPr>
          <a:xfrm>
            <a:off x="4285073" y="5040458"/>
            <a:ext cx="1655079" cy="415498"/>
            <a:chOff x="4285073" y="5040458"/>
            <a:chExt cx="1655079" cy="415498"/>
          </a:xfrm>
        </p:grpSpPr>
        <p:sp>
          <p:nvSpPr>
            <p:cNvPr id="7" name="TextBox 6"/>
            <p:cNvSpPr txBox="1"/>
            <p:nvPr/>
          </p:nvSpPr>
          <p:spPr>
            <a:xfrm>
              <a:off x="4933145" y="5040458"/>
              <a:ext cx="1007007" cy="415498"/>
            </a:xfrm>
            <a:prstGeom prst="rect">
              <a:avLst/>
            </a:prstGeom>
            <a:noFill/>
          </p:spPr>
          <p:txBody>
            <a:bodyPr wrap="none" rtlCol="0">
              <a:spAutoFit/>
            </a:bodyPr>
            <a:lstStyle/>
            <a:p>
              <a:r>
                <a:rPr lang="en-US" altLang="zh-TW" dirty="0"/>
                <a:t>b</a:t>
              </a:r>
              <a:r>
                <a:rPr lang="en-US" altLang="zh-TW" dirty="0" smtClean="0"/>
                <a:t>ottom</a:t>
              </a:r>
              <a:endParaRPr lang="zh-TW" altLang="en-US" dirty="0"/>
            </a:p>
          </p:txBody>
        </p:sp>
        <p:cxnSp>
          <p:nvCxnSpPr>
            <p:cNvPr id="9" name="Straight Arrow Connector 8"/>
            <p:cNvCxnSpPr>
              <a:stCxn id="7" idx="1"/>
            </p:cNvCxnSpPr>
            <p:nvPr/>
          </p:nvCxnSpPr>
          <p:spPr bwMode="auto">
            <a:xfrm flipH="1">
              <a:off x="4285073" y="5248207"/>
              <a:ext cx="648072" cy="0"/>
            </a:xfrm>
            <a:prstGeom prst="straightConnector1">
              <a:avLst/>
            </a:prstGeom>
            <a:ln w="38100">
              <a:solidFill>
                <a:schemeClr val="tx1"/>
              </a:solidFill>
              <a:headEnd type="none" w="med" len="med"/>
              <a:tailEnd type="triangle" w="med" len="med"/>
            </a:ln>
          </p:spPr>
          <p:style>
            <a:lnRef idx="1">
              <a:schemeClr val="accent4"/>
            </a:lnRef>
            <a:fillRef idx="0">
              <a:schemeClr val="accent4"/>
            </a:fillRef>
            <a:effectRef idx="0">
              <a:schemeClr val="accent4"/>
            </a:effectRef>
            <a:fontRef idx="minor">
              <a:schemeClr val="tx1"/>
            </a:fontRef>
          </p:style>
        </p:cxnSp>
      </p:grpSp>
      <p:grpSp>
        <p:nvGrpSpPr>
          <p:cNvPr id="39" name="Group 38"/>
          <p:cNvGrpSpPr/>
          <p:nvPr/>
        </p:nvGrpSpPr>
        <p:grpSpPr>
          <a:xfrm>
            <a:off x="4285073" y="3733448"/>
            <a:ext cx="1206238" cy="415498"/>
            <a:chOff x="4285073" y="5040458"/>
            <a:chExt cx="1206238" cy="415498"/>
          </a:xfrm>
        </p:grpSpPr>
        <p:sp>
          <p:nvSpPr>
            <p:cNvPr id="40" name="TextBox 39"/>
            <p:cNvSpPr txBox="1"/>
            <p:nvPr/>
          </p:nvSpPr>
          <p:spPr>
            <a:xfrm>
              <a:off x="4933145" y="5040458"/>
              <a:ext cx="558166" cy="415498"/>
            </a:xfrm>
            <a:prstGeom prst="rect">
              <a:avLst/>
            </a:prstGeom>
            <a:noFill/>
          </p:spPr>
          <p:txBody>
            <a:bodyPr wrap="none" rtlCol="0">
              <a:spAutoFit/>
            </a:bodyPr>
            <a:lstStyle/>
            <a:p>
              <a:r>
                <a:rPr lang="en-US" altLang="zh-TW" dirty="0" smtClean="0"/>
                <a:t>top</a:t>
              </a:r>
              <a:endParaRPr lang="zh-TW" altLang="en-US" dirty="0"/>
            </a:p>
          </p:txBody>
        </p:sp>
        <p:cxnSp>
          <p:nvCxnSpPr>
            <p:cNvPr id="41" name="Straight Arrow Connector 40"/>
            <p:cNvCxnSpPr>
              <a:stCxn id="40" idx="1"/>
            </p:cNvCxnSpPr>
            <p:nvPr/>
          </p:nvCxnSpPr>
          <p:spPr bwMode="auto">
            <a:xfrm flipH="1">
              <a:off x="4285073" y="5248207"/>
              <a:ext cx="648072" cy="0"/>
            </a:xfrm>
            <a:prstGeom prst="straightConnector1">
              <a:avLst/>
            </a:prstGeom>
            <a:ln w="38100">
              <a:solidFill>
                <a:schemeClr val="tx1"/>
              </a:solidFill>
              <a:headEnd type="none" w="med" len="med"/>
              <a:tailEnd type="triangle" w="med" len="med"/>
            </a:ln>
          </p:spPr>
          <p:style>
            <a:lnRef idx="1">
              <a:schemeClr val="accent4"/>
            </a:lnRef>
            <a:fillRef idx="0">
              <a:schemeClr val="accent4"/>
            </a:fillRef>
            <a:effectRef idx="0">
              <a:schemeClr val="accent4"/>
            </a:effectRef>
            <a:fontRef idx="minor">
              <a:schemeClr val="tx1"/>
            </a:fontRef>
          </p:style>
        </p:cxnSp>
      </p:grpSp>
      <p:grpSp>
        <p:nvGrpSpPr>
          <p:cNvPr id="42" name="Group 41"/>
          <p:cNvGrpSpPr/>
          <p:nvPr/>
        </p:nvGrpSpPr>
        <p:grpSpPr>
          <a:xfrm>
            <a:off x="1897585" y="3131676"/>
            <a:ext cx="2316693" cy="369332"/>
            <a:chOff x="2227875" y="5193196"/>
            <a:chExt cx="2316693" cy="369332"/>
          </a:xfrm>
        </p:grpSpPr>
        <p:sp>
          <p:nvSpPr>
            <p:cNvPr id="43" name="Rounded Rectangle 42"/>
            <p:cNvSpPr/>
            <p:nvPr/>
          </p:nvSpPr>
          <p:spPr bwMode="auto">
            <a:xfrm>
              <a:off x="2227875" y="5233846"/>
              <a:ext cx="2316693" cy="288032"/>
            </a:xfrm>
            <a:prstGeom prst="roundRect">
              <a:avLst/>
            </a:prstGeom>
            <a:ln w="9525">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137160" rIns="91440" bIns="13716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100" b="0" i="0" u="none" strike="noStrike" cap="none" normalizeH="0" baseline="0" smtClean="0">
                <a:ln>
                  <a:noFill/>
                </a:ln>
                <a:solidFill>
                  <a:schemeClr val="tx1"/>
                </a:solidFill>
                <a:effectLst/>
                <a:latin typeface="Arial" charset="0"/>
              </a:endParaRPr>
            </a:p>
          </p:txBody>
        </p:sp>
        <p:sp>
          <p:nvSpPr>
            <p:cNvPr id="44" name="TextBox 43"/>
            <p:cNvSpPr txBox="1"/>
            <p:nvPr/>
          </p:nvSpPr>
          <p:spPr>
            <a:xfrm>
              <a:off x="3263419" y="5193196"/>
              <a:ext cx="312906" cy="369332"/>
            </a:xfrm>
            <a:prstGeom prst="rect">
              <a:avLst/>
            </a:prstGeom>
            <a:noFill/>
          </p:spPr>
          <p:txBody>
            <a:bodyPr wrap="none" rtlCol="0">
              <a:spAutoFit/>
            </a:bodyPr>
            <a:lstStyle/>
            <a:p>
              <a:r>
                <a:rPr lang="en-US" altLang="zh-TW" sz="1800" dirty="0" smtClean="0">
                  <a:solidFill>
                    <a:schemeClr val="bg2"/>
                  </a:solidFill>
                </a:rPr>
                <a:t>7</a:t>
              </a:r>
              <a:endParaRPr lang="zh-TW" altLang="en-US" sz="1800" dirty="0">
                <a:solidFill>
                  <a:schemeClr val="bg2"/>
                </a:solidFill>
              </a:endParaRPr>
            </a:p>
          </p:txBody>
        </p:sp>
      </p:grpSp>
      <p:sp>
        <p:nvSpPr>
          <p:cNvPr id="4" name="Rectangle 3"/>
          <p:cNvSpPr/>
          <p:nvPr/>
        </p:nvSpPr>
        <p:spPr>
          <a:xfrm>
            <a:off x="4441996" y="3221251"/>
            <a:ext cx="260008" cy="415498"/>
          </a:xfrm>
          <a:prstGeom prst="rect">
            <a:avLst/>
          </a:prstGeom>
        </p:spPr>
        <p:txBody>
          <a:bodyPr wrap="none">
            <a:spAutoFit/>
          </a:bodyPr>
          <a:lstStyle/>
          <a:p>
            <a:r>
              <a:rPr lang="zh-TW" altLang="en-US" dirty="0"/>
              <a:t> </a:t>
            </a:r>
          </a:p>
        </p:txBody>
      </p:sp>
    </p:spTree>
    <p:extLst>
      <p:ext uri="{BB962C8B-B14F-4D97-AF65-F5344CB8AC3E}">
        <p14:creationId xmlns:p14="http://schemas.microsoft.com/office/powerpoint/2010/main" val="1986359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1000"/>
                                        <p:tgtEl>
                                          <p:spTgt spid="27"/>
                                        </p:tgtEl>
                                      </p:cBhvr>
                                    </p:animEffect>
                                    <p:anim calcmode="lin" valueType="num">
                                      <p:cBhvr>
                                        <p:cTn id="8" dur="1000" fill="hold"/>
                                        <p:tgtEl>
                                          <p:spTgt spid="27"/>
                                        </p:tgtEl>
                                        <p:attrNameLst>
                                          <p:attrName>ppt_x</p:attrName>
                                        </p:attrNameLst>
                                      </p:cBhvr>
                                      <p:tavLst>
                                        <p:tav tm="0">
                                          <p:val>
                                            <p:strVal val="#ppt_x"/>
                                          </p:val>
                                        </p:tav>
                                        <p:tav tm="100000">
                                          <p:val>
                                            <p:strVal val="#ppt_x"/>
                                          </p:val>
                                        </p:tav>
                                      </p:tavLst>
                                    </p:anim>
                                    <p:anim calcmode="lin" valueType="num">
                                      <p:cBhvr>
                                        <p:cTn id="9" dur="1000" fill="hold"/>
                                        <p:tgtEl>
                                          <p:spTgt spid="27"/>
                                        </p:tgtEl>
                                        <p:attrNameLst>
                                          <p:attrName>ppt_y</p:attrName>
                                        </p:attrNameLst>
                                      </p:cBhvr>
                                      <p:tavLst>
                                        <p:tav tm="0">
                                          <p:val>
                                            <p:strVal val="#ppt_y-.1"/>
                                          </p:val>
                                        </p:tav>
                                        <p:tav tm="100000">
                                          <p:val>
                                            <p:strVal val="#ppt_y"/>
                                          </p:val>
                                        </p:tav>
                                      </p:tavLst>
                                    </p:anim>
                                  </p:childTnLst>
                                </p:cTn>
                              </p:par>
                              <p:par>
                                <p:cTn id="10" presetID="64" presetClass="path" presetSubtype="0" accel="50000" decel="50000" fill="hold" nodeType="withEffect">
                                  <p:stCondLst>
                                    <p:cond delay="0"/>
                                  </p:stCondLst>
                                  <p:childTnLst>
                                    <p:animMotion origin="layout" path="M 1.38889E-6 1.48148E-6 L 1.38889E-6 -0.04329 " pathEditMode="relative" rAng="0" ptsTypes="AA">
                                      <p:cBhvr>
                                        <p:cTn id="11" dur="2000" fill="hold"/>
                                        <p:tgtEl>
                                          <p:spTgt spid="39"/>
                                        </p:tgtEl>
                                        <p:attrNameLst>
                                          <p:attrName>ppt_x</p:attrName>
                                          <p:attrName>ppt_y</p:attrName>
                                        </p:attrNameLst>
                                      </p:cBhvr>
                                      <p:rCtr x="0" y="-2176"/>
                                    </p:animMotion>
                                  </p:childTnLst>
                                </p:cTn>
                              </p:par>
                            </p:childTnLst>
                          </p:cTn>
                        </p:par>
                      </p:childTnLst>
                    </p:cTn>
                  </p:par>
                  <p:par>
                    <p:cTn id="12" fill="hold">
                      <p:stCondLst>
                        <p:cond delay="indefinite"/>
                      </p:stCondLst>
                      <p:childTnLst>
                        <p:par>
                          <p:cTn id="13" fill="hold">
                            <p:stCondLst>
                              <p:cond delay="0"/>
                            </p:stCondLst>
                            <p:childTnLst>
                              <p:par>
                                <p:cTn id="14" presetID="47" presetClass="entr" presetSubtype="0" fill="hold" nodeType="clickEffect">
                                  <p:stCondLst>
                                    <p:cond delay="0"/>
                                  </p:stCondLst>
                                  <p:childTnLst>
                                    <p:set>
                                      <p:cBhvr>
                                        <p:cTn id="15" dur="1" fill="hold">
                                          <p:stCondLst>
                                            <p:cond delay="0"/>
                                          </p:stCondLst>
                                        </p:cTn>
                                        <p:tgtEl>
                                          <p:spTgt spid="42"/>
                                        </p:tgtEl>
                                        <p:attrNameLst>
                                          <p:attrName>style.visibility</p:attrName>
                                        </p:attrNameLst>
                                      </p:cBhvr>
                                      <p:to>
                                        <p:strVal val="visible"/>
                                      </p:to>
                                    </p:set>
                                    <p:animEffect transition="in" filter="fade">
                                      <p:cBhvr>
                                        <p:cTn id="16" dur="1000"/>
                                        <p:tgtEl>
                                          <p:spTgt spid="42"/>
                                        </p:tgtEl>
                                      </p:cBhvr>
                                    </p:animEffect>
                                    <p:anim calcmode="lin" valueType="num">
                                      <p:cBhvr>
                                        <p:cTn id="17" dur="1000" fill="hold"/>
                                        <p:tgtEl>
                                          <p:spTgt spid="42"/>
                                        </p:tgtEl>
                                        <p:attrNameLst>
                                          <p:attrName>ppt_x</p:attrName>
                                        </p:attrNameLst>
                                      </p:cBhvr>
                                      <p:tavLst>
                                        <p:tav tm="0">
                                          <p:val>
                                            <p:strVal val="#ppt_x"/>
                                          </p:val>
                                        </p:tav>
                                        <p:tav tm="100000">
                                          <p:val>
                                            <p:strVal val="#ppt_x"/>
                                          </p:val>
                                        </p:tav>
                                      </p:tavLst>
                                    </p:anim>
                                    <p:anim calcmode="lin" valueType="num">
                                      <p:cBhvr>
                                        <p:cTn id="18" dur="1000" fill="hold"/>
                                        <p:tgtEl>
                                          <p:spTgt spid="42"/>
                                        </p:tgtEl>
                                        <p:attrNameLst>
                                          <p:attrName>ppt_y</p:attrName>
                                        </p:attrNameLst>
                                      </p:cBhvr>
                                      <p:tavLst>
                                        <p:tav tm="0">
                                          <p:val>
                                            <p:strVal val="#ppt_y-.1"/>
                                          </p:val>
                                        </p:tav>
                                        <p:tav tm="100000">
                                          <p:val>
                                            <p:strVal val="#ppt_y"/>
                                          </p:val>
                                        </p:tav>
                                      </p:tavLst>
                                    </p:anim>
                                  </p:childTnLst>
                                </p:cTn>
                              </p:par>
                              <p:par>
                                <p:cTn id="19" presetID="42" presetClass="path" presetSubtype="0" accel="50000" decel="50000" fill="hold" nodeType="withEffect">
                                  <p:stCondLst>
                                    <p:cond delay="0"/>
                                  </p:stCondLst>
                                  <p:childTnLst>
                                    <p:animMotion origin="layout" path="M 1.38889E-6 -0.04329 L 1.38889E-6 -0.08519 " pathEditMode="relative" rAng="0" ptsTypes="AA">
                                      <p:cBhvr>
                                        <p:cTn id="20" dur="2000" fill="hold"/>
                                        <p:tgtEl>
                                          <p:spTgt spid="39"/>
                                        </p:tgtEl>
                                        <p:attrNameLst>
                                          <p:attrName>ppt_x</p:attrName>
                                          <p:attrName>ppt_y</p:attrName>
                                        </p:attrNameLst>
                                      </p:cBhvr>
                                      <p:rCtr x="0" y="-2106"/>
                                    </p:animMotion>
                                  </p:childTnLst>
                                </p:cTn>
                              </p:par>
                            </p:childTnLst>
                          </p:cTn>
                        </p:par>
                      </p:childTnLst>
                    </p:cTn>
                  </p:par>
                  <p:par>
                    <p:cTn id="21" fill="hold">
                      <p:stCondLst>
                        <p:cond delay="indefinite"/>
                      </p:stCondLst>
                      <p:childTnLst>
                        <p:par>
                          <p:cTn id="22" fill="hold">
                            <p:stCondLst>
                              <p:cond delay="0"/>
                            </p:stCondLst>
                            <p:childTnLst>
                              <p:par>
                                <p:cTn id="23" presetID="47" presetClass="exit" presetSubtype="0" fill="hold" nodeType="clickEffect">
                                  <p:stCondLst>
                                    <p:cond delay="0"/>
                                  </p:stCondLst>
                                  <p:childTnLst>
                                    <p:animEffect transition="out" filter="fade">
                                      <p:cBhvr>
                                        <p:cTn id="24" dur="1000"/>
                                        <p:tgtEl>
                                          <p:spTgt spid="42"/>
                                        </p:tgtEl>
                                      </p:cBhvr>
                                    </p:animEffect>
                                    <p:anim calcmode="lin" valueType="num">
                                      <p:cBhvr>
                                        <p:cTn id="25" dur="1000"/>
                                        <p:tgtEl>
                                          <p:spTgt spid="42"/>
                                        </p:tgtEl>
                                        <p:attrNameLst>
                                          <p:attrName>ppt_x</p:attrName>
                                        </p:attrNameLst>
                                      </p:cBhvr>
                                      <p:tavLst>
                                        <p:tav tm="0">
                                          <p:val>
                                            <p:strVal val="ppt_x"/>
                                          </p:val>
                                        </p:tav>
                                        <p:tav tm="100000">
                                          <p:val>
                                            <p:strVal val="ppt_x"/>
                                          </p:val>
                                        </p:tav>
                                      </p:tavLst>
                                    </p:anim>
                                    <p:anim calcmode="lin" valueType="num">
                                      <p:cBhvr>
                                        <p:cTn id="26" dur="1000"/>
                                        <p:tgtEl>
                                          <p:spTgt spid="42"/>
                                        </p:tgtEl>
                                        <p:attrNameLst>
                                          <p:attrName>ppt_y</p:attrName>
                                        </p:attrNameLst>
                                      </p:cBhvr>
                                      <p:tavLst>
                                        <p:tav tm="0">
                                          <p:val>
                                            <p:strVal val="ppt_y"/>
                                          </p:val>
                                        </p:tav>
                                        <p:tav tm="100000">
                                          <p:val>
                                            <p:strVal val="ppt_y-.1"/>
                                          </p:val>
                                        </p:tav>
                                      </p:tavLst>
                                    </p:anim>
                                    <p:set>
                                      <p:cBhvr>
                                        <p:cTn id="27" dur="1" fill="hold">
                                          <p:stCondLst>
                                            <p:cond delay="999"/>
                                          </p:stCondLst>
                                        </p:cTn>
                                        <p:tgtEl>
                                          <p:spTgt spid="42"/>
                                        </p:tgtEl>
                                        <p:attrNameLst>
                                          <p:attrName>style.visibility</p:attrName>
                                        </p:attrNameLst>
                                      </p:cBhvr>
                                      <p:to>
                                        <p:strVal val="hidden"/>
                                      </p:to>
                                    </p:set>
                                  </p:childTnLst>
                                </p:cTn>
                              </p:par>
                              <p:par>
                                <p:cTn id="28" presetID="42" presetClass="path" presetSubtype="0" accel="50000" decel="50000" fill="hold" nodeType="withEffect">
                                  <p:stCondLst>
                                    <p:cond delay="0"/>
                                  </p:stCondLst>
                                  <p:childTnLst>
                                    <p:animMotion origin="layout" path="M 1.38889E-6 -0.08519 L 1.38889E-6 -0.04329 " pathEditMode="relative" rAng="0" ptsTypes="AA">
                                      <p:cBhvr>
                                        <p:cTn id="29" dur="2000" fill="hold"/>
                                        <p:tgtEl>
                                          <p:spTgt spid="39"/>
                                        </p:tgtEl>
                                        <p:attrNameLst>
                                          <p:attrName>ppt_x</p:attrName>
                                          <p:attrName>ppt_y</p:attrName>
                                        </p:attrNameLst>
                                      </p:cBhvr>
                                      <p:rCtr x="0" y="2083"/>
                                    </p:animMotion>
                                  </p:childTnLst>
                                </p:cTn>
                              </p:par>
                            </p:childTnLst>
                          </p:cTn>
                        </p:par>
                      </p:childTnLst>
                    </p:cTn>
                  </p:par>
                  <p:par>
                    <p:cTn id="30" fill="hold">
                      <p:stCondLst>
                        <p:cond delay="indefinite"/>
                      </p:stCondLst>
                      <p:childTnLst>
                        <p:par>
                          <p:cTn id="31" fill="hold">
                            <p:stCondLst>
                              <p:cond delay="0"/>
                            </p:stCondLst>
                            <p:childTnLst>
                              <p:par>
                                <p:cTn id="32" presetID="47" presetClass="exit" presetSubtype="0" fill="hold" nodeType="clickEffect">
                                  <p:stCondLst>
                                    <p:cond delay="0"/>
                                  </p:stCondLst>
                                  <p:childTnLst>
                                    <p:animEffect transition="out" filter="fade">
                                      <p:cBhvr>
                                        <p:cTn id="33" dur="1000"/>
                                        <p:tgtEl>
                                          <p:spTgt spid="27"/>
                                        </p:tgtEl>
                                      </p:cBhvr>
                                    </p:animEffect>
                                    <p:anim calcmode="lin" valueType="num">
                                      <p:cBhvr>
                                        <p:cTn id="34" dur="1000"/>
                                        <p:tgtEl>
                                          <p:spTgt spid="27"/>
                                        </p:tgtEl>
                                        <p:attrNameLst>
                                          <p:attrName>ppt_x</p:attrName>
                                        </p:attrNameLst>
                                      </p:cBhvr>
                                      <p:tavLst>
                                        <p:tav tm="0">
                                          <p:val>
                                            <p:strVal val="ppt_x"/>
                                          </p:val>
                                        </p:tav>
                                        <p:tav tm="100000">
                                          <p:val>
                                            <p:strVal val="ppt_x"/>
                                          </p:val>
                                        </p:tav>
                                      </p:tavLst>
                                    </p:anim>
                                    <p:anim calcmode="lin" valueType="num">
                                      <p:cBhvr>
                                        <p:cTn id="35" dur="1000"/>
                                        <p:tgtEl>
                                          <p:spTgt spid="27"/>
                                        </p:tgtEl>
                                        <p:attrNameLst>
                                          <p:attrName>ppt_y</p:attrName>
                                        </p:attrNameLst>
                                      </p:cBhvr>
                                      <p:tavLst>
                                        <p:tav tm="0">
                                          <p:val>
                                            <p:strVal val="ppt_y"/>
                                          </p:val>
                                        </p:tav>
                                        <p:tav tm="100000">
                                          <p:val>
                                            <p:strVal val="ppt_y-.1"/>
                                          </p:val>
                                        </p:tav>
                                      </p:tavLst>
                                    </p:anim>
                                    <p:set>
                                      <p:cBhvr>
                                        <p:cTn id="36" dur="1" fill="hold">
                                          <p:stCondLst>
                                            <p:cond delay="999"/>
                                          </p:stCondLst>
                                        </p:cTn>
                                        <p:tgtEl>
                                          <p:spTgt spid="27"/>
                                        </p:tgtEl>
                                        <p:attrNameLst>
                                          <p:attrName>style.visibility</p:attrName>
                                        </p:attrNameLst>
                                      </p:cBhvr>
                                      <p:to>
                                        <p:strVal val="hidden"/>
                                      </p:to>
                                    </p:set>
                                  </p:childTnLst>
                                </p:cTn>
                              </p:par>
                              <p:par>
                                <p:cTn id="37" presetID="42" presetClass="path" presetSubtype="0" accel="50000" decel="50000" fill="hold" nodeType="withEffect">
                                  <p:stCondLst>
                                    <p:cond delay="0"/>
                                  </p:stCondLst>
                                  <p:childTnLst>
                                    <p:animMotion origin="layout" path="M 1.38889E-6 -0.04329 L 1.38889E-6 -0.00116 " pathEditMode="relative" rAng="0" ptsTypes="AA">
                                      <p:cBhvr>
                                        <p:cTn id="38" dur="2000" fill="hold"/>
                                        <p:tgtEl>
                                          <p:spTgt spid="39"/>
                                        </p:tgtEl>
                                        <p:attrNameLst>
                                          <p:attrName>ppt_x</p:attrName>
                                          <p:attrName>ppt_y</p:attrName>
                                        </p:attrNameLst>
                                      </p:cBhvr>
                                      <p:rCtr x="0" y="210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Footer Placeholder 2"/>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smtClean="0"/>
              <a:t>Irvine, Kip R. Assembly Language for x86 Processors 7/e, 2015.</a:t>
            </a:r>
          </a:p>
        </p:txBody>
      </p:sp>
      <p:sp>
        <p:nvSpPr>
          <p:cNvPr id="51203" name="Slide Number Placeholder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5164040D-8651-4A84-A469-F43D68426633}" type="slidenum">
              <a:rPr lang="en-US" altLang="en-US" sz="1600">
                <a:latin typeface="Times New Roman" panose="02020603050405020304" pitchFamily="18" charset="0"/>
              </a:rPr>
              <a:pPr eaLnBrk="1" hangingPunct="1"/>
              <a:t>60</a:t>
            </a:fld>
            <a:endParaRPr lang="en-US" altLang="en-US" sz="1600">
              <a:latin typeface="Times New Roman" panose="02020603050405020304" pitchFamily="18" charset="0"/>
            </a:endParaRPr>
          </a:p>
        </p:txBody>
      </p:sp>
      <p:sp>
        <p:nvSpPr>
          <p:cNvPr id="99330" name="Rectangle 2"/>
          <p:cNvSpPr>
            <a:spLocks noGrp="1" noChangeArrowheads="1"/>
          </p:cNvSpPr>
          <p:nvPr>
            <p:ph type="title"/>
          </p:nvPr>
        </p:nvSpPr>
        <p:spPr/>
        <p:txBody>
          <a:bodyPr/>
          <a:lstStyle/>
          <a:p>
            <a:pPr eaLnBrk="1" hangingPunct="1">
              <a:defRPr/>
            </a:pPr>
            <a:r>
              <a:rPr lang="en-US" altLang="en-US" smtClean="0"/>
              <a:t>Example 5</a:t>
            </a:r>
          </a:p>
        </p:txBody>
      </p:sp>
      <p:sp>
        <p:nvSpPr>
          <p:cNvPr id="51205" name="Text Box 3"/>
          <p:cNvSpPr txBox="1">
            <a:spLocks noChangeArrowheads="1"/>
          </p:cNvSpPr>
          <p:nvPr/>
        </p:nvSpPr>
        <p:spPr bwMode="auto">
          <a:xfrm>
            <a:off x="914400" y="2438400"/>
            <a:ext cx="7467600"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7160" tIns="182880" rIns="137160" bIns="182880"/>
          <a:lstStyle>
            <a:lvl1pPr eaLnBrk="0" hangingPunct="0">
              <a:tabLst>
                <a:tab pos="457200" algn="l"/>
                <a:tab pos="3657600" algn="l"/>
              </a:tabLst>
              <a:defRPr sz="2100">
                <a:solidFill>
                  <a:schemeClr val="tx1"/>
                </a:solidFill>
                <a:latin typeface="Arial" panose="020B0604020202020204" pitchFamily="34" charset="0"/>
              </a:defRPr>
            </a:lvl1pPr>
            <a:lvl2pPr marL="742950" indent="-285750" eaLnBrk="0" hangingPunct="0">
              <a:tabLst>
                <a:tab pos="457200" algn="l"/>
                <a:tab pos="3657600" algn="l"/>
              </a:tabLst>
              <a:defRPr sz="2100">
                <a:solidFill>
                  <a:schemeClr val="tx1"/>
                </a:solidFill>
                <a:latin typeface="Arial" panose="020B0604020202020204" pitchFamily="34" charset="0"/>
              </a:defRPr>
            </a:lvl2pPr>
            <a:lvl3pPr marL="1143000" indent="-228600" eaLnBrk="0" hangingPunct="0">
              <a:tabLst>
                <a:tab pos="457200" algn="l"/>
                <a:tab pos="3657600" algn="l"/>
              </a:tabLst>
              <a:defRPr sz="2100">
                <a:solidFill>
                  <a:schemeClr val="tx1"/>
                </a:solidFill>
                <a:latin typeface="Arial" panose="020B0604020202020204" pitchFamily="34" charset="0"/>
              </a:defRPr>
            </a:lvl3pPr>
            <a:lvl4pPr marL="1600200" indent="-228600" eaLnBrk="0" hangingPunct="0">
              <a:tabLst>
                <a:tab pos="457200" algn="l"/>
                <a:tab pos="3657600" algn="l"/>
              </a:tabLst>
              <a:defRPr sz="2100">
                <a:solidFill>
                  <a:schemeClr val="tx1"/>
                </a:solidFill>
                <a:latin typeface="Arial" panose="020B0604020202020204" pitchFamily="34" charset="0"/>
              </a:defRPr>
            </a:lvl4pPr>
            <a:lvl5pPr marL="2057400" indent="-228600" eaLnBrk="0" hangingPunct="0">
              <a:tabLst>
                <a:tab pos="457200" algn="l"/>
                <a:tab pos="3657600" algn="l"/>
              </a:tabLst>
              <a:defRPr sz="2100">
                <a:solidFill>
                  <a:schemeClr val="tx1"/>
                </a:solidFill>
                <a:latin typeface="Arial" panose="020B0604020202020204" pitchFamily="34" charset="0"/>
              </a:defRPr>
            </a:lvl5pPr>
            <a:lvl6pPr marL="2514600" indent="-228600" eaLnBrk="0" fontAlgn="base" hangingPunct="0">
              <a:spcBef>
                <a:spcPct val="0"/>
              </a:spcBef>
              <a:spcAft>
                <a:spcPct val="0"/>
              </a:spcAft>
              <a:tabLst>
                <a:tab pos="457200" algn="l"/>
                <a:tab pos="3657600" algn="l"/>
              </a:tabLst>
              <a:defRPr sz="2100">
                <a:solidFill>
                  <a:schemeClr val="tx1"/>
                </a:solidFill>
                <a:latin typeface="Arial" panose="020B0604020202020204" pitchFamily="34" charset="0"/>
              </a:defRPr>
            </a:lvl6pPr>
            <a:lvl7pPr marL="2971800" indent="-228600" eaLnBrk="0" fontAlgn="base" hangingPunct="0">
              <a:spcBef>
                <a:spcPct val="0"/>
              </a:spcBef>
              <a:spcAft>
                <a:spcPct val="0"/>
              </a:spcAft>
              <a:tabLst>
                <a:tab pos="457200" algn="l"/>
                <a:tab pos="3657600" algn="l"/>
              </a:tabLst>
              <a:defRPr sz="2100">
                <a:solidFill>
                  <a:schemeClr val="tx1"/>
                </a:solidFill>
                <a:latin typeface="Arial" panose="020B0604020202020204" pitchFamily="34" charset="0"/>
              </a:defRPr>
            </a:lvl7pPr>
            <a:lvl8pPr marL="3429000" indent="-228600" eaLnBrk="0" fontAlgn="base" hangingPunct="0">
              <a:spcBef>
                <a:spcPct val="0"/>
              </a:spcBef>
              <a:spcAft>
                <a:spcPct val="0"/>
              </a:spcAft>
              <a:tabLst>
                <a:tab pos="457200" algn="l"/>
                <a:tab pos="3657600" algn="l"/>
              </a:tabLst>
              <a:defRPr sz="2100">
                <a:solidFill>
                  <a:schemeClr val="tx1"/>
                </a:solidFill>
                <a:latin typeface="Arial" panose="020B0604020202020204" pitchFamily="34" charset="0"/>
              </a:defRPr>
            </a:lvl8pPr>
            <a:lvl9pPr marL="3886200" indent="-228600" eaLnBrk="0" fontAlgn="base" hangingPunct="0">
              <a:spcBef>
                <a:spcPct val="0"/>
              </a:spcBef>
              <a:spcAft>
                <a:spcPct val="0"/>
              </a:spcAft>
              <a:tabLst>
                <a:tab pos="457200" algn="l"/>
                <a:tab pos="3657600" algn="l"/>
              </a:tabLst>
              <a:defRPr sz="2100">
                <a:solidFill>
                  <a:schemeClr val="tx1"/>
                </a:solidFill>
                <a:latin typeface="Arial" panose="020B0604020202020204" pitchFamily="34" charset="0"/>
              </a:defRPr>
            </a:lvl9pPr>
          </a:lstStyle>
          <a:p>
            <a:pPr eaLnBrk="1" hangingPunct="1">
              <a:lnSpc>
                <a:spcPct val="50000"/>
              </a:lnSpc>
              <a:spcBef>
                <a:spcPct val="50000"/>
              </a:spcBef>
            </a:pPr>
            <a:r>
              <a:rPr lang="en-US" altLang="en-US" sz="1800" b="1" dirty="0">
                <a:latin typeface="Courier New" panose="02070309020205020404" pitchFamily="49" charset="0"/>
              </a:rPr>
              <a:t>.code</a:t>
            </a:r>
          </a:p>
          <a:p>
            <a:pPr eaLnBrk="1" hangingPunct="1">
              <a:lnSpc>
                <a:spcPct val="50000"/>
              </a:lnSpc>
              <a:spcBef>
                <a:spcPct val="50000"/>
              </a:spcBef>
            </a:pPr>
            <a:r>
              <a:rPr lang="en-US" altLang="en-US" sz="1800" b="1" dirty="0">
                <a:latin typeface="Courier New" panose="02070309020205020404" pitchFamily="49" charset="0"/>
              </a:rPr>
              <a:t>	</a:t>
            </a:r>
            <a:r>
              <a:rPr lang="en-US" altLang="en-US" sz="1800" b="1" dirty="0" err="1">
                <a:latin typeface="Courier New" panose="02070309020205020404" pitchFamily="49" charset="0"/>
              </a:rPr>
              <a:t>mov</a:t>
            </a:r>
            <a:r>
              <a:rPr lang="en-US" altLang="en-US" sz="1800" b="1" dirty="0">
                <a:latin typeface="Courier New" panose="02070309020205020404" pitchFamily="49" charset="0"/>
              </a:rPr>
              <a:t> ecx,10	; loop counter</a:t>
            </a:r>
          </a:p>
          <a:p>
            <a:pPr eaLnBrk="1" hangingPunct="1">
              <a:lnSpc>
                <a:spcPct val="50000"/>
              </a:lnSpc>
              <a:spcBef>
                <a:spcPct val="50000"/>
              </a:spcBef>
            </a:pPr>
            <a:endParaRPr lang="en-US" altLang="en-US" sz="1800" b="1" dirty="0">
              <a:latin typeface="Courier New" panose="02070309020205020404" pitchFamily="49" charset="0"/>
            </a:endParaRPr>
          </a:p>
          <a:p>
            <a:pPr eaLnBrk="1" hangingPunct="1">
              <a:lnSpc>
                <a:spcPct val="50000"/>
              </a:lnSpc>
              <a:spcBef>
                <a:spcPct val="50000"/>
              </a:spcBef>
            </a:pPr>
            <a:r>
              <a:rPr lang="en-US" altLang="en-US" sz="1800" b="1" dirty="0">
                <a:latin typeface="Courier New" panose="02070309020205020404" pitchFamily="49" charset="0"/>
              </a:rPr>
              <a:t>L1:	</a:t>
            </a:r>
            <a:r>
              <a:rPr lang="en-US" altLang="en-US" sz="1800" b="1" dirty="0" err="1">
                <a:latin typeface="Courier New" panose="02070309020205020404" pitchFamily="49" charset="0"/>
              </a:rPr>
              <a:t>mov</a:t>
            </a:r>
            <a:r>
              <a:rPr lang="en-US" altLang="en-US" sz="1800" b="1" dirty="0">
                <a:latin typeface="Courier New" panose="02070309020205020404" pitchFamily="49" charset="0"/>
              </a:rPr>
              <a:t>  eax,100	; ceiling value</a:t>
            </a:r>
          </a:p>
          <a:p>
            <a:pPr eaLnBrk="1" hangingPunct="1">
              <a:lnSpc>
                <a:spcPct val="50000"/>
              </a:lnSpc>
              <a:spcBef>
                <a:spcPct val="50000"/>
              </a:spcBef>
            </a:pPr>
            <a:r>
              <a:rPr lang="en-US" altLang="en-US" sz="1800" b="1" dirty="0">
                <a:latin typeface="Courier New" panose="02070309020205020404" pitchFamily="49" charset="0"/>
              </a:rPr>
              <a:t>	call RandomRange	; generate random </a:t>
            </a:r>
            <a:r>
              <a:rPr lang="en-US" altLang="en-US" sz="1800" b="1" dirty="0" err="1">
                <a:latin typeface="Courier New" panose="02070309020205020404" pitchFamily="49" charset="0"/>
              </a:rPr>
              <a:t>int</a:t>
            </a:r>
            <a:endParaRPr lang="en-US" altLang="en-US" sz="1800" b="1" dirty="0">
              <a:latin typeface="Courier New" panose="02070309020205020404" pitchFamily="49" charset="0"/>
            </a:endParaRPr>
          </a:p>
          <a:p>
            <a:pPr eaLnBrk="1" hangingPunct="1">
              <a:lnSpc>
                <a:spcPct val="50000"/>
              </a:lnSpc>
              <a:spcBef>
                <a:spcPct val="50000"/>
              </a:spcBef>
            </a:pPr>
            <a:r>
              <a:rPr lang="en-US" altLang="en-US" sz="1800" b="1" dirty="0">
                <a:latin typeface="Courier New" panose="02070309020205020404" pitchFamily="49" charset="0"/>
              </a:rPr>
              <a:t>	call WriteInt	; display signed </a:t>
            </a:r>
            <a:r>
              <a:rPr lang="en-US" altLang="en-US" sz="1800" b="1" dirty="0" err="1">
                <a:latin typeface="Courier New" panose="02070309020205020404" pitchFamily="49" charset="0"/>
              </a:rPr>
              <a:t>int</a:t>
            </a:r>
            <a:endParaRPr lang="en-US" altLang="en-US" sz="1800" b="1" dirty="0">
              <a:latin typeface="Courier New" panose="02070309020205020404" pitchFamily="49" charset="0"/>
            </a:endParaRPr>
          </a:p>
          <a:p>
            <a:pPr eaLnBrk="1" hangingPunct="1">
              <a:lnSpc>
                <a:spcPct val="50000"/>
              </a:lnSpc>
              <a:spcBef>
                <a:spcPct val="50000"/>
              </a:spcBef>
            </a:pPr>
            <a:r>
              <a:rPr lang="en-US" altLang="en-US" sz="1800" b="1" dirty="0">
                <a:latin typeface="Courier New" panose="02070309020205020404" pitchFamily="49" charset="0"/>
              </a:rPr>
              <a:t>	call Crlf	; </a:t>
            </a:r>
            <a:r>
              <a:rPr lang="en-US" altLang="en-US" sz="1800" b="1" dirty="0" err="1">
                <a:latin typeface="Courier New" panose="02070309020205020404" pitchFamily="49" charset="0"/>
              </a:rPr>
              <a:t>goto</a:t>
            </a:r>
            <a:r>
              <a:rPr lang="en-US" altLang="en-US" sz="1800" b="1" dirty="0">
                <a:latin typeface="Courier New" panose="02070309020205020404" pitchFamily="49" charset="0"/>
              </a:rPr>
              <a:t> next display line</a:t>
            </a:r>
          </a:p>
          <a:p>
            <a:pPr eaLnBrk="1" hangingPunct="1">
              <a:lnSpc>
                <a:spcPct val="50000"/>
              </a:lnSpc>
              <a:spcBef>
                <a:spcPct val="50000"/>
              </a:spcBef>
            </a:pPr>
            <a:r>
              <a:rPr lang="en-US" altLang="en-US" sz="1800" b="1" dirty="0">
                <a:latin typeface="Courier New" panose="02070309020205020404" pitchFamily="49" charset="0"/>
              </a:rPr>
              <a:t>	loop L1	; repeat loop</a:t>
            </a:r>
          </a:p>
        </p:txBody>
      </p:sp>
      <p:sp>
        <p:nvSpPr>
          <p:cNvPr id="51206" name="Text Box 4"/>
          <p:cNvSpPr txBox="1">
            <a:spLocks noChangeArrowheads="1"/>
          </p:cNvSpPr>
          <p:nvPr/>
        </p:nvSpPr>
        <p:spPr bwMode="auto">
          <a:xfrm>
            <a:off x="762000" y="990600"/>
            <a:ext cx="7696200" cy="123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spcBef>
                <a:spcPct val="50000"/>
              </a:spcBef>
            </a:pPr>
            <a:r>
              <a:rPr lang="en-US" altLang="en-US" dirty="0"/>
              <a:t>Generate and display ten pseudorandom signed integers in the range 0 – 99. Pass each integer to WriteInt in EAX and display it on a separate line.</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t>Example </a:t>
            </a:r>
            <a:r>
              <a:rPr lang="en-US" altLang="zh-TW" dirty="0" smtClean="0"/>
              <a:t>5 </a:t>
            </a:r>
            <a:r>
              <a:rPr lang="en-US" altLang="zh-TW" dirty="0"/>
              <a:t>- Sample Output</a:t>
            </a:r>
            <a:endParaRPr lang="zh-TW" altLang="en-US" dirty="0"/>
          </a:p>
        </p:txBody>
      </p:sp>
      <p:sp>
        <p:nvSpPr>
          <p:cNvPr id="3" name="Footer Placeholder 2"/>
          <p:cNvSpPr>
            <a:spLocks noGrp="1"/>
          </p:cNvSpPr>
          <p:nvPr>
            <p:ph type="ftr" sz="quarter" idx="10"/>
          </p:nvPr>
        </p:nvSpPr>
        <p:spPr/>
        <p:txBody>
          <a:bodyPr/>
          <a:lstStyle/>
          <a:p>
            <a:pPr>
              <a:defRPr/>
            </a:pPr>
            <a:r>
              <a:rPr lang="en-US" altLang="zh-TW" smtClean="0"/>
              <a:t>Irvine, Kip R. Assembly Language for Intel-Based Computers 5/e, 2007.</a:t>
            </a:r>
            <a:endParaRPr lang="en-US" altLang="zh-TW"/>
          </a:p>
        </p:txBody>
      </p:sp>
      <p:sp>
        <p:nvSpPr>
          <p:cNvPr id="4" name="Slide Number Placeholder 3"/>
          <p:cNvSpPr>
            <a:spLocks noGrp="1"/>
          </p:cNvSpPr>
          <p:nvPr>
            <p:ph type="sldNum" sz="quarter" idx="11"/>
          </p:nvPr>
        </p:nvSpPr>
        <p:spPr/>
        <p:txBody>
          <a:bodyPr/>
          <a:lstStyle/>
          <a:p>
            <a:pPr>
              <a:defRPr/>
            </a:pPr>
            <a:fld id="{E1C38ADB-07A1-41D2-B268-ABB6599947FF}" type="slidenum">
              <a:rPr lang="en-US" altLang="zh-TW" smtClean="0"/>
              <a:pPr>
                <a:defRPr/>
              </a:pPr>
              <a:t>61</a:t>
            </a:fld>
            <a:endParaRPr lang="en-US" altLang="zh-TW"/>
          </a:p>
        </p:txBody>
      </p:sp>
      <p:pic>
        <p:nvPicPr>
          <p:cNvPr id="1331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417" t="9724" r="30247" b="47025"/>
          <a:stretch/>
        </p:blipFill>
        <p:spPr bwMode="auto">
          <a:xfrm>
            <a:off x="1463120" y="1340768"/>
            <a:ext cx="6368996" cy="26317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3754475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Footer Placeholder 2"/>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smtClean="0"/>
              <a:t>Irvine, Kip R. Assembly Language for x86 Processors 7/e, 2015.</a:t>
            </a:r>
          </a:p>
        </p:txBody>
      </p:sp>
      <p:sp>
        <p:nvSpPr>
          <p:cNvPr id="52227" name="Slide Number Placeholder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38BDE491-8746-4762-B142-CF5B2939C0FB}" type="slidenum">
              <a:rPr lang="en-US" altLang="en-US" sz="1600">
                <a:latin typeface="Times New Roman" panose="02020603050405020304" pitchFamily="18" charset="0"/>
              </a:rPr>
              <a:pPr eaLnBrk="1" hangingPunct="1"/>
              <a:t>62</a:t>
            </a:fld>
            <a:endParaRPr lang="en-US" altLang="en-US" sz="1600">
              <a:latin typeface="Times New Roman" panose="02020603050405020304" pitchFamily="18" charset="0"/>
            </a:endParaRPr>
          </a:p>
        </p:txBody>
      </p:sp>
      <p:sp>
        <p:nvSpPr>
          <p:cNvPr id="100354" name="Rectangle 2"/>
          <p:cNvSpPr>
            <a:spLocks noGrp="1" noChangeArrowheads="1"/>
          </p:cNvSpPr>
          <p:nvPr>
            <p:ph type="title"/>
          </p:nvPr>
        </p:nvSpPr>
        <p:spPr/>
        <p:txBody>
          <a:bodyPr/>
          <a:lstStyle/>
          <a:p>
            <a:pPr eaLnBrk="1" hangingPunct="1">
              <a:defRPr/>
            </a:pPr>
            <a:r>
              <a:rPr lang="en-US" altLang="en-US" smtClean="0"/>
              <a:t>Example 6</a:t>
            </a:r>
          </a:p>
        </p:txBody>
      </p:sp>
      <p:sp>
        <p:nvSpPr>
          <p:cNvPr id="52229" name="Text Box 3"/>
          <p:cNvSpPr txBox="1">
            <a:spLocks noChangeArrowheads="1"/>
          </p:cNvSpPr>
          <p:nvPr/>
        </p:nvSpPr>
        <p:spPr bwMode="auto">
          <a:xfrm>
            <a:off x="1447800" y="2209800"/>
            <a:ext cx="624840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7160" tIns="182880" rIns="137160" bIns="182880"/>
          <a:lstStyle>
            <a:lvl1pPr eaLnBrk="0" hangingPunct="0">
              <a:tabLst>
                <a:tab pos="457200" algn="l"/>
                <a:tab pos="3657600" algn="l"/>
                <a:tab pos="4114800" algn="l"/>
              </a:tabLst>
              <a:defRPr sz="2100">
                <a:solidFill>
                  <a:schemeClr val="tx1"/>
                </a:solidFill>
                <a:latin typeface="Arial" panose="020B0604020202020204" pitchFamily="34" charset="0"/>
              </a:defRPr>
            </a:lvl1pPr>
            <a:lvl2pPr marL="742950" indent="-285750" eaLnBrk="0" hangingPunct="0">
              <a:tabLst>
                <a:tab pos="457200" algn="l"/>
                <a:tab pos="3657600" algn="l"/>
                <a:tab pos="4114800" algn="l"/>
              </a:tabLst>
              <a:defRPr sz="2100">
                <a:solidFill>
                  <a:schemeClr val="tx1"/>
                </a:solidFill>
                <a:latin typeface="Arial" panose="020B0604020202020204" pitchFamily="34" charset="0"/>
              </a:defRPr>
            </a:lvl2pPr>
            <a:lvl3pPr marL="1143000" indent="-228600" eaLnBrk="0" hangingPunct="0">
              <a:tabLst>
                <a:tab pos="457200" algn="l"/>
                <a:tab pos="3657600" algn="l"/>
                <a:tab pos="4114800" algn="l"/>
              </a:tabLst>
              <a:defRPr sz="2100">
                <a:solidFill>
                  <a:schemeClr val="tx1"/>
                </a:solidFill>
                <a:latin typeface="Arial" panose="020B0604020202020204" pitchFamily="34" charset="0"/>
              </a:defRPr>
            </a:lvl3pPr>
            <a:lvl4pPr marL="1600200" indent="-228600" eaLnBrk="0" hangingPunct="0">
              <a:tabLst>
                <a:tab pos="457200" algn="l"/>
                <a:tab pos="3657600" algn="l"/>
                <a:tab pos="4114800" algn="l"/>
              </a:tabLst>
              <a:defRPr sz="2100">
                <a:solidFill>
                  <a:schemeClr val="tx1"/>
                </a:solidFill>
                <a:latin typeface="Arial" panose="020B0604020202020204" pitchFamily="34" charset="0"/>
              </a:defRPr>
            </a:lvl4pPr>
            <a:lvl5pPr marL="2057400" indent="-228600" eaLnBrk="0" hangingPunct="0">
              <a:tabLst>
                <a:tab pos="457200" algn="l"/>
                <a:tab pos="3657600" algn="l"/>
                <a:tab pos="4114800" algn="l"/>
              </a:tabLst>
              <a:defRPr sz="2100">
                <a:solidFill>
                  <a:schemeClr val="tx1"/>
                </a:solidFill>
                <a:latin typeface="Arial" panose="020B0604020202020204" pitchFamily="34" charset="0"/>
              </a:defRPr>
            </a:lvl5pPr>
            <a:lvl6pPr marL="25146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6pPr>
            <a:lvl7pPr marL="29718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7pPr>
            <a:lvl8pPr marL="34290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8pPr>
            <a:lvl9pPr marL="38862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9pPr>
          </a:lstStyle>
          <a:p>
            <a:pPr eaLnBrk="1" hangingPunct="1">
              <a:lnSpc>
                <a:spcPct val="50000"/>
              </a:lnSpc>
              <a:spcBef>
                <a:spcPct val="50000"/>
              </a:spcBef>
            </a:pPr>
            <a:r>
              <a:rPr lang="en-US" altLang="en-US" sz="1800" b="1" dirty="0">
                <a:latin typeface="Courier New" panose="02070309020205020404" pitchFamily="49" charset="0"/>
              </a:rPr>
              <a:t>.data</a:t>
            </a:r>
          </a:p>
          <a:p>
            <a:pPr eaLnBrk="1" hangingPunct="1">
              <a:lnSpc>
                <a:spcPct val="50000"/>
              </a:lnSpc>
              <a:spcBef>
                <a:spcPct val="50000"/>
              </a:spcBef>
            </a:pPr>
            <a:r>
              <a:rPr lang="en-US" altLang="en-US" sz="1800" b="1" dirty="0">
                <a:latin typeface="Courier New" panose="02070309020205020404" pitchFamily="49" charset="0"/>
              </a:rPr>
              <a:t>str1 BYTE "Color output is easy!",0</a:t>
            </a:r>
          </a:p>
          <a:p>
            <a:pPr eaLnBrk="1" hangingPunct="1">
              <a:lnSpc>
                <a:spcPct val="50000"/>
              </a:lnSpc>
              <a:spcBef>
                <a:spcPct val="50000"/>
              </a:spcBef>
            </a:pPr>
            <a:endParaRPr lang="en-US" altLang="en-US" sz="1800" b="1" dirty="0">
              <a:latin typeface="Courier New" panose="02070309020205020404" pitchFamily="49" charset="0"/>
            </a:endParaRPr>
          </a:p>
          <a:p>
            <a:pPr eaLnBrk="1" hangingPunct="1">
              <a:lnSpc>
                <a:spcPct val="50000"/>
              </a:lnSpc>
              <a:spcBef>
                <a:spcPct val="50000"/>
              </a:spcBef>
            </a:pPr>
            <a:r>
              <a:rPr lang="en-US" altLang="en-US" sz="1800" b="1" dirty="0">
                <a:latin typeface="Courier New" panose="02070309020205020404" pitchFamily="49" charset="0"/>
              </a:rPr>
              <a:t>.code</a:t>
            </a:r>
          </a:p>
          <a:p>
            <a:pPr eaLnBrk="1" hangingPunct="1">
              <a:lnSpc>
                <a:spcPct val="50000"/>
              </a:lnSpc>
              <a:spcBef>
                <a:spcPct val="50000"/>
              </a:spcBef>
            </a:pPr>
            <a:r>
              <a:rPr lang="en-US" altLang="en-US" sz="1800" b="1" dirty="0">
                <a:latin typeface="Courier New" panose="02070309020205020404" pitchFamily="49" charset="0"/>
              </a:rPr>
              <a:t>	</a:t>
            </a:r>
            <a:r>
              <a:rPr lang="en-US" altLang="en-US" sz="1800" b="1" dirty="0" err="1">
                <a:latin typeface="Courier New" panose="02070309020205020404" pitchFamily="49" charset="0"/>
              </a:rPr>
              <a:t>mov</a:t>
            </a:r>
            <a:r>
              <a:rPr lang="en-US" altLang="en-US" sz="1800" b="1" dirty="0">
                <a:latin typeface="Courier New" panose="02070309020205020404" pitchFamily="49" charset="0"/>
              </a:rPr>
              <a:t>  </a:t>
            </a:r>
            <a:r>
              <a:rPr lang="en-US" altLang="en-US" sz="1800" b="1" dirty="0" err="1">
                <a:latin typeface="Courier New" panose="02070309020205020404" pitchFamily="49" charset="0"/>
              </a:rPr>
              <a:t>eax,yellow</a:t>
            </a:r>
            <a:r>
              <a:rPr lang="en-US" altLang="en-US" sz="1800" b="1" dirty="0">
                <a:latin typeface="Courier New" panose="02070309020205020404" pitchFamily="49" charset="0"/>
              </a:rPr>
              <a:t> + (blue * 16)</a:t>
            </a:r>
          </a:p>
          <a:p>
            <a:pPr eaLnBrk="1" hangingPunct="1">
              <a:lnSpc>
                <a:spcPct val="50000"/>
              </a:lnSpc>
              <a:spcBef>
                <a:spcPct val="50000"/>
              </a:spcBef>
            </a:pPr>
            <a:r>
              <a:rPr lang="en-US" altLang="en-US" sz="1800" b="1" dirty="0">
                <a:latin typeface="Courier New" panose="02070309020205020404" pitchFamily="49" charset="0"/>
              </a:rPr>
              <a:t>	call SetTextColor</a:t>
            </a:r>
          </a:p>
          <a:p>
            <a:pPr eaLnBrk="1" hangingPunct="1">
              <a:lnSpc>
                <a:spcPct val="50000"/>
              </a:lnSpc>
              <a:spcBef>
                <a:spcPct val="50000"/>
              </a:spcBef>
            </a:pPr>
            <a:r>
              <a:rPr lang="en-US" altLang="en-US" sz="1800" b="1" dirty="0">
                <a:latin typeface="Courier New" panose="02070309020205020404" pitchFamily="49" charset="0"/>
              </a:rPr>
              <a:t>	</a:t>
            </a:r>
            <a:r>
              <a:rPr lang="en-US" altLang="en-US" sz="1800" b="1" dirty="0" err="1">
                <a:latin typeface="Courier New" panose="02070309020205020404" pitchFamily="49" charset="0"/>
              </a:rPr>
              <a:t>mov</a:t>
            </a:r>
            <a:r>
              <a:rPr lang="en-US" altLang="en-US" sz="1800" b="1" dirty="0">
                <a:latin typeface="Courier New" panose="02070309020205020404" pitchFamily="49" charset="0"/>
              </a:rPr>
              <a:t>  </a:t>
            </a:r>
            <a:r>
              <a:rPr lang="en-US" altLang="en-US" sz="1800" b="1" dirty="0" err="1">
                <a:latin typeface="Courier New" panose="02070309020205020404" pitchFamily="49" charset="0"/>
              </a:rPr>
              <a:t>edx,OFFSET</a:t>
            </a:r>
            <a:r>
              <a:rPr lang="en-US" altLang="en-US" sz="1800" b="1" dirty="0">
                <a:latin typeface="Courier New" panose="02070309020205020404" pitchFamily="49" charset="0"/>
              </a:rPr>
              <a:t> str1</a:t>
            </a:r>
          </a:p>
          <a:p>
            <a:pPr eaLnBrk="1" hangingPunct="1">
              <a:lnSpc>
                <a:spcPct val="50000"/>
              </a:lnSpc>
              <a:spcBef>
                <a:spcPct val="50000"/>
              </a:spcBef>
            </a:pPr>
            <a:r>
              <a:rPr lang="en-US" altLang="en-US" sz="1800" b="1" dirty="0">
                <a:latin typeface="Courier New" panose="02070309020205020404" pitchFamily="49" charset="0"/>
              </a:rPr>
              <a:t>	call WriteString</a:t>
            </a:r>
          </a:p>
          <a:p>
            <a:pPr eaLnBrk="1" hangingPunct="1">
              <a:lnSpc>
                <a:spcPct val="50000"/>
              </a:lnSpc>
              <a:spcBef>
                <a:spcPct val="50000"/>
              </a:spcBef>
            </a:pPr>
            <a:r>
              <a:rPr lang="en-US" altLang="en-US" sz="1800" b="1" dirty="0">
                <a:latin typeface="Courier New" panose="02070309020205020404" pitchFamily="49" charset="0"/>
              </a:rPr>
              <a:t>	call Crlf</a:t>
            </a:r>
          </a:p>
        </p:txBody>
      </p:sp>
      <p:sp>
        <p:nvSpPr>
          <p:cNvPr id="52230" name="Text Box 4"/>
          <p:cNvSpPr txBox="1">
            <a:spLocks noChangeArrowheads="1"/>
          </p:cNvSpPr>
          <p:nvPr/>
        </p:nvSpPr>
        <p:spPr bwMode="auto">
          <a:xfrm>
            <a:off x="685800" y="1066800"/>
            <a:ext cx="76962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spcBef>
                <a:spcPct val="50000"/>
              </a:spcBef>
            </a:pPr>
            <a:r>
              <a:rPr lang="en-US" altLang="en-US"/>
              <a:t>Display a null-terminated string with yellow characters on a blue background.</a:t>
            </a:r>
          </a:p>
        </p:txBody>
      </p:sp>
      <p:sp>
        <p:nvSpPr>
          <p:cNvPr id="52231" name="Text Box 5"/>
          <p:cNvSpPr txBox="1">
            <a:spLocks noChangeArrowheads="1"/>
          </p:cNvSpPr>
          <p:nvPr/>
        </p:nvSpPr>
        <p:spPr bwMode="auto">
          <a:xfrm>
            <a:off x="838200" y="5181600"/>
            <a:ext cx="7467600" cy="860425"/>
          </a:xfrm>
          <a:prstGeom prst="rect">
            <a:avLst/>
          </a:prstGeom>
          <a:noFill/>
          <a:ln w="9525">
            <a:solidFill>
              <a:srgbClr val="969696"/>
            </a:solidFill>
            <a:miter lim="800000"/>
            <a:headEnd/>
            <a:tailEnd/>
          </a:ln>
          <a:extLst>
            <a:ext uri="{909E8E84-426E-40DD-AFC4-6F175D3DCCD1}">
              <a14:hiddenFill xmlns:a14="http://schemas.microsoft.com/office/drawing/2010/main">
                <a:solidFill>
                  <a:srgbClr val="FFFFFF"/>
                </a:solidFill>
              </a14:hiddenFill>
            </a:ext>
          </a:extLst>
        </p:spPr>
        <p:txBody>
          <a:bodyPr tIns="137160" bIns="137160">
            <a:spAutoFit/>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spcBef>
                <a:spcPct val="50000"/>
              </a:spcBef>
            </a:pPr>
            <a:r>
              <a:rPr lang="en-US" altLang="en-US" sz="1900"/>
              <a:t>The background color is multiplied by 16 before being added to the foreground color.</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t>Example </a:t>
            </a:r>
            <a:r>
              <a:rPr lang="en-US" altLang="zh-TW" dirty="0" smtClean="0"/>
              <a:t>6 </a:t>
            </a:r>
            <a:r>
              <a:rPr lang="en-US" altLang="zh-TW" dirty="0"/>
              <a:t>- Sample Output</a:t>
            </a:r>
            <a:endParaRPr lang="zh-TW" altLang="en-US" dirty="0"/>
          </a:p>
        </p:txBody>
      </p:sp>
      <p:sp>
        <p:nvSpPr>
          <p:cNvPr id="3" name="Footer Placeholder 2"/>
          <p:cNvSpPr>
            <a:spLocks noGrp="1"/>
          </p:cNvSpPr>
          <p:nvPr>
            <p:ph type="ftr" sz="quarter" idx="10"/>
          </p:nvPr>
        </p:nvSpPr>
        <p:spPr/>
        <p:txBody>
          <a:bodyPr/>
          <a:lstStyle/>
          <a:p>
            <a:pPr>
              <a:defRPr/>
            </a:pPr>
            <a:r>
              <a:rPr lang="en-US" altLang="zh-TW" smtClean="0"/>
              <a:t>Irvine, Kip R. Assembly Language for Intel-Based Computers 5/e, 2007.</a:t>
            </a:r>
            <a:endParaRPr lang="en-US" altLang="zh-TW"/>
          </a:p>
        </p:txBody>
      </p:sp>
      <p:sp>
        <p:nvSpPr>
          <p:cNvPr id="4" name="Slide Number Placeholder 3"/>
          <p:cNvSpPr>
            <a:spLocks noGrp="1"/>
          </p:cNvSpPr>
          <p:nvPr>
            <p:ph type="sldNum" sz="quarter" idx="11"/>
          </p:nvPr>
        </p:nvSpPr>
        <p:spPr/>
        <p:txBody>
          <a:bodyPr/>
          <a:lstStyle/>
          <a:p>
            <a:pPr>
              <a:defRPr/>
            </a:pPr>
            <a:fld id="{E1C38ADB-07A1-41D2-B268-ABB6599947FF}" type="slidenum">
              <a:rPr lang="en-US" altLang="zh-TW" smtClean="0"/>
              <a:pPr>
                <a:defRPr/>
              </a:pPr>
              <a:t>63</a:t>
            </a:fld>
            <a:endParaRPr lang="en-US" altLang="zh-TW"/>
          </a:p>
        </p:txBody>
      </p:sp>
      <p:pic>
        <p:nvPicPr>
          <p:cNvPr id="1433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418" t="9158" r="36279" b="72900"/>
          <a:stretch/>
        </p:blipFill>
        <p:spPr bwMode="auto">
          <a:xfrm>
            <a:off x="1439185" y="1196752"/>
            <a:ext cx="6464412" cy="12154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6491797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smtClean="0"/>
              <a:t>Irvine, Kip R. Assembly Language for x86 Processors 7/e, 2015.</a:t>
            </a:r>
          </a:p>
        </p:txBody>
      </p:sp>
      <p:sp>
        <p:nvSpPr>
          <p:cNvPr id="53251"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83A729C9-4B9D-47C0-A947-1C95F3400077}" type="slidenum">
              <a:rPr lang="en-US" altLang="en-US" sz="1600">
                <a:latin typeface="Times New Roman" panose="02020603050405020304" pitchFamily="18" charset="0"/>
              </a:rPr>
              <a:pPr eaLnBrk="1" hangingPunct="1"/>
              <a:t>64</a:t>
            </a:fld>
            <a:endParaRPr lang="en-US" altLang="en-US" sz="1600">
              <a:latin typeface="Times New Roman" panose="02020603050405020304" pitchFamily="18" charset="0"/>
            </a:endParaRPr>
          </a:p>
        </p:txBody>
      </p:sp>
      <p:sp>
        <p:nvSpPr>
          <p:cNvPr id="144386" name="Rectangle 1026"/>
          <p:cNvSpPr>
            <a:spLocks noGrp="1" noChangeArrowheads="1"/>
          </p:cNvSpPr>
          <p:nvPr>
            <p:ph type="title"/>
          </p:nvPr>
        </p:nvSpPr>
        <p:spPr/>
        <p:txBody>
          <a:bodyPr/>
          <a:lstStyle/>
          <a:p>
            <a:pPr eaLnBrk="1" hangingPunct="1">
              <a:defRPr/>
            </a:pPr>
            <a:r>
              <a:rPr lang="en-US" altLang="en-US" smtClean="0"/>
              <a:t>What's Next</a:t>
            </a:r>
          </a:p>
        </p:txBody>
      </p:sp>
      <p:sp>
        <p:nvSpPr>
          <p:cNvPr id="53253" name="Rectangle 1027"/>
          <p:cNvSpPr>
            <a:spLocks noGrp="1" noChangeArrowheads="1"/>
          </p:cNvSpPr>
          <p:nvPr>
            <p:ph type="body" idx="1"/>
          </p:nvPr>
        </p:nvSpPr>
        <p:spPr>
          <a:xfrm>
            <a:off x="1828800" y="1600200"/>
            <a:ext cx="6400800" cy="2895600"/>
          </a:xfrm>
        </p:spPr>
        <p:txBody>
          <a:bodyPr/>
          <a:lstStyle/>
          <a:p>
            <a:pPr eaLnBrk="1" hangingPunct="1"/>
            <a:r>
              <a:rPr lang="en-US" altLang="en-US" smtClean="0"/>
              <a:t>Stack Operations</a:t>
            </a:r>
          </a:p>
          <a:p>
            <a:pPr eaLnBrk="1" hangingPunct="1"/>
            <a:r>
              <a:rPr lang="en-US" altLang="en-US" smtClean="0"/>
              <a:t>Defining and Using Procedures</a:t>
            </a:r>
          </a:p>
          <a:p>
            <a:pPr eaLnBrk="1" hangingPunct="1"/>
            <a:r>
              <a:rPr lang="en-US" altLang="en-US" smtClean="0"/>
              <a:t>Linking to an External Library</a:t>
            </a:r>
          </a:p>
          <a:p>
            <a:pPr eaLnBrk="1" hangingPunct="1"/>
            <a:r>
              <a:rPr lang="en-US" altLang="en-US" smtClean="0"/>
              <a:t>The Irvine32 Library</a:t>
            </a:r>
          </a:p>
          <a:p>
            <a:pPr eaLnBrk="1" hangingPunct="1"/>
            <a:r>
              <a:rPr lang="en-US" altLang="en-US" b="1" smtClean="0">
                <a:solidFill>
                  <a:schemeClr val="tx2"/>
                </a:solidFill>
              </a:rPr>
              <a:t>64-Bit Assembly Programming</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64-Bit Assembly Programming</a:t>
            </a:r>
            <a:endParaRPr lang="en-US" dirty="0"/>
          </a:p>
        </p:txBody>
      </p:sp>
      <p:sp>
        <p:nvSpPr>
          <p:cNvPr id="54275" name="Content Placeholder 2"/>
          <p:cNvSpPr>
            <a:spLocks noGrp="1"/>
          </p:cNvSpPr>
          <p:nvPr>
            <p:ph idx="1"/>
          </p:nvPr>
        </p:nvSpPr>
        <p:spPr>
          <a:xfrm>
            <a:off x="1066800" y="1600200"/>
            <a:ext cx="7391400" cy="4038600"/>
          </a:xfrm>
        </p:spPr>
        <p:txBody>
          <a:bodyPr/>
          <a:lstStyle/>
          <a:p>
            <a:r>
              <a:rPr lang="en-US" altLang="en-US" dirty="0" smtClean="0">
                <a:hlinkClick r:id="" action="ppaction://customshow?id=20&amp;return=true"/>
              </a:rPr>
              <a:t>The Irvine64 Library</a:t>
            </a:r>
            <a:endParaRPr lang="en-US" altLang="en-US" dirty="0" smtClean="0"/>
          </a:p>
          <a:p>
            <a:r>
              <a:rPr lang="en-US" altLang="en-US" dirty="0" smtClean="0">
                <a:hlinkClick r:id="" action="ppaction://customshow?id=21&amp;return=true"/>
              </a:rPr>
              <a:t>Calling 64-Bit Subroutines</a:t>
            </a:r>
            <a:endParaRPr lang="en-US" altLang="en-US" dirty="0" smtClean="0"/>
          </a:p>
          <a:p>
            <a:r>
              <a:rPr lang="en-US" altLang="en-US" dirty="0" smtClean="0">
                <a:hlinkClick r:id="" action="ppaction://customshow?id=22&amp;return=true"/>
              </a:rPr>
              <a:t>The x64 Calling Convention</a:t>
            </a:r>
            <a:endParaRPr lang="en-US" altLang="en-US" dirty="0" smtClean="0"/>
          </a:p>
        </p:txBody>
      </p:sp>
      <p:sp>
        <p:nvSpPr>
          <p:cNvPr id="54276"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smtClean="0"/>
              <a:t>Irvine, Kip R. Assembly Language for x86 Processors 7/e, 2015.</a:t>
            </a:r>
          </a:p>
        </p:txBody>
      </p:sp>
      <p:sp>
        <p:nvSpPr>
          <p:cNvPr id="54277"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2BF810AE-1D64-4A6A-A983-32C50AA418E7}" type="slidenum">
              <a:rPr lang="en-US" altLang="en-US" sz="1600">
                <a:latin typeface="Times New Roman" panose="02020603050405020304" pitchFamily="18" charset="0"/>
              </a:rPr>
              <a:pPr eaLnBrk="1" hangingPunct="1"/>
              <a:t>65</a:t>
            </a:fld>
            <a:endParaRPr lang="en-US" altLang="en-US" sz="160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The Irvine64 Library</a:t>
            </a:r>
            <a:endParaRPr lang="en-US" dirty="0"/>
          </a:p>
        </p:txBody>
      </p:sp>
      <p:sp>
        <p:nvSpPr>
          <p:cNvPr id="55299" name="Content Placeholder 2"/>
          <p:cNvSpPr>
            <a:spLocks noGrp="1"/>
          </p:cNvSpPr>
          <p:nvPr>
            <p:ph idx="1"/>
          </p:nvPr>
        </p:nvSpPr>
        <p:spPr/>
        <p:txBody>
          <a:bodyPr/>
          <a:lstStyle/>
          <a:p>
            <a:r>
              <a:rPr lang="en-US" altLang="en-US" sz="2000" dirty="0" smtClean="0"/>
              <a:t>Crlf: Writes an end-of-line sequence to the console.</a:t>
            </a:r>
          </a:p>
          <a:p>
            <a:r>
              <a:rPr lang="en-US" altLang="en-US" sz="2000" dirty="0" smtClean="0"/>
              <a:t>Random64: Generates a 64-bit pseudorandom integer. </a:t>
            </a:r>
          </a:p>
          <a:p>
            <a:r>
              <a:rPr lang="en-US" altLang="en-US" sz="2000" dirty="0" smtClean="0"/>
              <a:t>Randomize: Seeds the random number generator with a unique value.</a:t>
            </a:r>
          </a:p>
          <a:p>
            <a:r>
              <a:rPr lang="en-US" altLang="en-US" sz="2000" dirty="0" smtClean="0"/>
              <a:t>ReadInt64: Reads a 64-bit signed integer from the keyboard.</a:t>
            </a:r>
          </a:p>
          <a:p>
            <a:r>
              <a:rPr lang="en-US" altLang="en-US" sz="2000" dirty="0" smtClean="0"/>
              <a:t>ReadString: Reads a string from the keyboard. </a:t>
            </a:r>
          </a:p>
          <a:p>
            <a:r>
              <a:rPr lang="en-US" altLang="en-US" sz="2000" dirty="0" err="1" smtClean="0"/>
              <a:t>Str_compare</a:t>
            </a:r>
            <a:r>
              <a:rPr lang="en-US" altLang="en-US" sz="2000" dirty="0" smtClean="0"/>
              <a:t>: Compares two strings in the same way as the CMP instruction.</a:t>
            </a:r>
          </a:p>
          <a:p>
            <a:r>
              <a:rPr lang="en-US" altLang="en-US" sz="2000" dirty="0" err="1" smtClean="0"/>
              <a:t>Str_copy</a:t>
            </a:r>
            <a:r>
              <a:rPr lang="en-US" altLang="en-US" sz="2000" dirty="0" smtClean="0"/>
              <a:t>: Copies a source string to a target location. </a:t>
            </a:r>
          </a:p>
          <a:p>
            <a:r>
              <a:rPr lang="en-US" altLang="en-US" sz="2000" dirty="0" err="1" smtClean="0"/>
              <a:t>Str_length</a:t>
            </a:r>
            <a:r>
              <a:rPr lang="en-US" altLang="en-US" sz="2000" dirty="0" smtClean="0"/>
              <a:t>: Returns the length of a null-terminated string in RAX.</a:t>
            </a:r>
          </a:p>
          <a:p>
            <a:r>
              <a:rPr lang="en-US" altLang="en-US" sz="2000" dirty="0" smtClean="0"/>
              <a:t>WriteInt64: Displays the contents in the RAX register as a 64-bit signed decimal integer.</a:t>
            </a:r>
          </a:p>
        </p:txBody>
      </p:sp>
      <p:sp>
        <p:nvSpPr>
          <p:cNvPr id="55300"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smtClean="0"/>
              <a:t>Irvine, Kip R. Assembly Language for x86 Processors 7/e, 2015.</a:t>
            </a:r>
          </a:p>
        </p:txBody>
      </p:sp>
      <p:sp>
        <p:nvSpPr>
          <p:cNvPr id="55301"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60FFC46D-3AAE-435A-AFDB-5C1EC1C9F166}" type="slidenum">
              <a:rPr lang="en-US" altLang="en-US" sz="1600">
                <a:latin typeface="Times New Roman" panose="02020603050405020304" pitchFamily="18" charset="0"/>
              </a:rPr>
              <a:pPr eaLnBrk="1" hangingPunct="1"/>
              <a:t>66</a:t>
            </a:fld>
            <a:endParaRPr lang="en-US" altLang="en-US" sz="160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mtClean="0"/>
              <a:t>The Irvine64 Library </a:t>
            </a:r>
            <a:r>
              <a:rPr lang="en-US" sz="2400" smtClean="0"/>
              <a:t>(cont'd)</a:t>
            </a:r>
            <a:endParaRPr lang="en-US"/>
          </a:p>
        </p:txBody>
      </p:sp>
      <p:sp>
        <p:nvSpPr>
          <p:cNvPr id="56323" name="Content Placeholder 2"/>
          <p:cNvSpPr>
            <a:spLocks noGrp="1"/>
          </p:cNvSpPr>
          <p:nvPr>
            <p:ph idx="1"/>
          </p:nvPr>
        </p:nvSpPr>
        <p:spPr>
          <a:xfrm>
            <a:off x="685800" y="1295400"/>
            <a:ext cx="7772400" cy="4343400"/>
          </a:xfrm>
        </p:spPr>
        <p:txBody>
          <a:bodyPr/>
          <a:lstStyle/>
          <a:p>
            <a:r>
              <a:rPr lang="en-US" altLang="en-US" sz="2000" dirty="0" smtClean="0"/>
              <a:t>WriteHex64: Displays the contents of the RAX register as a 64-bit hexadecimal integer.</a:t>
            </a:r>
          </a:p>
          <a:p>
            <a:r>
              <a:rPr lang="en-US" altLang="en-US" sz="2000" dirty="0" err="1" smtClean="0"/>
              <a:t>WriteHexB</a:t>
            </a:r>
            <a:r>
              <a:rPr lang="en-US" altLang="en-US" sz="2000" dirty="0" smtClean="0"/>
              <a:t>: Displays the contents of the RAX register as an 8-bit hexadecimal integer .</a:t>
            </a:r>
          </a:p>
          <a:p>
            <a:r>
              <a:rPr lang="en-US" altLang="en-US" sz="2000" dirty="0" smtClean="0"/>
              <a:t>WriteString: Displays a null-terminated ASCII string. </a:t>
            </a:r>
          </a:p>
        </p:txBody>
      </p:sp>
      <p:sp>
        <p:nvSpPr>
          <p:cNvPr id="56324"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smtClean="0"/>
              <a:t>Irvine, Kip R. Assembly Language for x86 Processors 7/e, 2015.</a:t>
            </a:r>
          </a:p>
        </p:txBody>
      </p:sp>
      <p:sp>
        <p:nvSpPr>
          <p:cNvPr id="56325"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E55DBC39-4DD3-46D1-9965-0242A4CCF7CD}" type="slidenum">
              <a:rPr lang="en-US" altLang="en-US" sz="1600">
                <a:latin typeface="Times New Roman" panose="02020603050405020304" pitchFamily="18" charset="0"/>
              </a:rPr>
              <a:pPr eaLnBrk="1" hangingPunct="1"/>
              <a:t>67</a:t>
            </a:fld>
            <a:endParaRPr lang="en-US" altLang="en-US" sz="160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mtClean="0"/>
              <a:t>Calling 64-Bit Subroutines</a:t>
            </a:r>
            <a:endParaRPr lang="en-US"/>
          </a:p>
        </p:txBody>
      </p:sp>
      <p:sp>
        <p:nvSpPr>
          <p:cNvPr id="3" name="Content Placeholder 2"/>
          <p:cNvSpPr>
            <a:spLocks noGrp="1"/>
          </p:cNvSpPr>
          <p:nvPr>
            <p:ph idx="1"/>
          </p:nvPr>
        </p:nvSpPr>
        <p:spPr/>
        <p:txBody>
          <a:bodyPr/>
          <a:lstStyle/>
          <a:p>
            <a:pPr>
              <a:defRPr/>
            </a:pPr>
            <a:r>
              <a:rPr lang="en-US" smtClean="0"/>
              <a:t>Place the first four parameters in registers</a:t>
            </a:r>
          </a:p>
          <a:p>
            <a:pPr>
              <a:defRPr/>
            </a:pPr>
            <a:r>
              <a:rPr lang="en-US" smtClean="0"/>
              <a:t>Add PROTO directives at the top of your program</a:t>
            </a:r>
          </a:p>
          <a:p>
            <a:pPr lvl="1">
              <a:defRPr/>
            </a:pPr>
            <a:r>
              <a:rPr lang="en-US" smtClean="0"/>
              <a:t>examples:</a:t>
            </a:r>
          </a:p>
          <a:p>
            <a:pPr>
              <a:defRPr/>
            </a:pPr>
            <a:endParaRPr lang="en-US" smtClean="0"/>
          </a:p>
          <a:p>
            <a:pPr marL="0" indent="0">
              <a:buFontTx/>
              <a:buNone/>
              <a:defRPr/>
            </a:pPr>
            <a:r>
              <a:rPr lang="en-US" sz="1800" b="1" smtClean="0">
                <a:latin typeface="Courier New" panose="02070309020205020404" pitchFamily="49" charset="0"/>
                <a:cs typeface="Courier New" panose="02070309020205020404" pitchFamily="49" charset="0"/>
              </a:rPr>
              <a:t>ExitProcess </a:t>
            </a:r>
            <a:r>
              <a:rPr lang="en-US" sz="1800" b="1">
                <a:latin typeface="Courier New" panose="02070309020205020404" pitchFamily="49" charset="0"/>
                <a:cs typeface="Courier New" panose="02070309020205020404" pitchFamily="49" charset="0"/>
              </a:rPr>
              <a:t>PROTO </a:t>
            </a:r>
            <a:r>
              <a:rPr lang="en-US" sz="1800" b="1" smtClean="0">
                <a:latin typeface="Courier New" panose="02070309020205020404" pitchFamily="49" charset="0"/>
                <a:cs typeface="Courier New" panose="02070309020205020404" pitchFamily="49" charset="0"/>
              </a:rPr>
              <a:t>	; </a:t>
            </a:r>
            <a:r>
              <a:rPr lang="en-US" sz="1800" b="1">
                <a:latin typeface="Courier New" panose="02070309020205020404" pitchFamily="49" charset="0"/>
                <a:cs typeface="Courier New" panose="02070309020205020404" pitchFamily="49" charset="0"/>
              </a:rPr>
              <a:t>located in the Windows API</a:t>
            </a:r>
          </a:p>
          <a:p>
            <a:pPr marL="0" indent="0">
              <a:buFontTx/>
              <a:buNone/>
              <a:defRPr/>
            </a:pPr>
            <a:r>
              <a:rPr lang="en-US" sz="1800" b="1">
                <a:latin typeface="Courier New" panose="02070309020205020404" pitchFamily="49" charset="0"/>
                <a:cs typeface="Courier New" panose="02070309020205020404" pitchFamily="49" charset="0"/>
              </a:rPr>
              <a:t>WriteHex64 PROTO </a:t>
            </a:r>
            <a:r>
              <a:rPr lang="en-US" sz="1800" b="1" smtClean="0">
                <a:latin typeface="Courier New" panose="02070309020205020404" pitchFamily="49" charset="0"/>
                <a:cs typeface="Courier New" panose="02070309020205020404" pitchFamily="49" charset="0"/>
              </a:rPr>
              <a:t>	; </a:t>
            </a:r>
            <a:r>
              <a:rPr lang="en-US" sz="1800" b="1">
                <a:latin typeface="Courier New" panose="02070309020205020404" pitchFamily="49" charset="0"/>
                <a:cs typeface="Courier New" panose="02070309020205020404" pitchFamily="49" charset="0"/>
              </a:rPr>
              <a:t>located in the Irvine64 library</a:t>
            </a:r>
          </a:p>
        </p:txBody>
      </p:sp>
      <p:sp>
        <p:nvSpPr>
          <p:cNvPr id="57348"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smtClean="0"/>
              <a:t>Irvine, Kip R. Assembly Language for x86 Processors 7/e, 2015.</a:t>
            </a:r>
          </a:p>
        </p:txBody>
      </p:sp>
      <p:sp>
        <p:nvSpPr>
          <p:cNvPr id="57349"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4FFD8067-CB15-4B6D-B90D-D9E95E34153F}" type="slidenum">
              <a:rPr lang="en-US" altLang="en-US" sz="1600">
                <a:latin typeface="Times New Roman" panose="02020603050405020304" pitchFamily="18" charset="0"/>
              </a:rPr>
              <a:pPr eaLnBrk="1" hangingPunct="1"/>
              <a:t>68</a:t>
            </a:fld>
            <a:endParaRPr lang="en-US" altLang="en-US" sz="160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mtClean="0"/>
              <a:t>The x64 Calling Convention</a:t>
            </a:r>
            <a:endParaRPr lang="en-US"/>
          </a:p>
        </p:txBody>
      </p:sp>
      <p:sp>
        <p:nvSpPr>
          <p:cNvPr id="58371" name="Content Placeholder 2"/>
          <p:cNvSpPr>
            <a:spLocks noGrp="1"/>
          </p:cNvSpPr>
          <p:nvPr>
            <p:ph idx="1"/>
          </p:nvPr>
        </p:nvSpPr>
        <p:spPr/>
        <p:txBody>
          <a:bodyPr/>
          <a:lstStyle/>
          <a:p>
            <a:r>
              <a:rPr lang="en-US" altLang="en-US" dirty="0" smtClean="0"/>
              <a:t>Must use this with the 64-bit Windows API</a:t>
            </a:r>
          </a:p>
          <a:p>
            <a:r>
              <a:rPr lang="en-US" altLang="en-US" dirty="0" smtClean="0"/>
              <a:t>CAL</a:t>
            </a:r>
            <a:r>
              <a:rPr lang="en-US" altLang="en-US" sz="2500" dirty="0">
                <a:ea typeface="新細明體" pitchFamily="18" charset="-120"/>
              </a:rPr>
              <a:t>L</a:t>
            </a:r>
            <a:r>
              <a:rPr lang="en-US" altLang="en-US" dirty="0" smtClean="0"/>
              <a:t> instruction subtracts 8 from RSP</a:t>
            </a:r>
          </a:p>
          <a:p>
            <a:r>
              <a:rPr lang="en-US" altLang="en-US" dirty="0" smtClean="0"/>
              <a:t>First four parameters must be placed in RCX, RDX, R8, and R9</a:t>
            </a:r>
          </a:p>
          <a:p>
            <a:r>
              <a:rPr lang="en-US" altLang="en-US" dirty="0" smtClean="0"/>
              <a:t>Caller must allocate at least 32 bytes of shadow space on the stack</a:t>
            </a:r>
          </a:p>
          <a:p>
            <a:r>
              <a:rPr lang="en-US" altLang="en-US" dirty="0" smtClean="0"/>
              <a:t>When calling a subroutine, the stack pointer must be aligned on a 16-byte boundary.</a:t>
            </a:r>
          </a:p>
          <a:p>
            <a:endParaRPr lang="en-US" altLang="en-US" dirty="0" smtClean="0"/>
          </a:p>
        </p:txBody>
      </p:sp>
      <p:sp>
        <p:nvSpPr>
          <p:cNvPr id="58372"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smtClean="0"/>
              <a:t>Irvine, Kip R. Assembly Language for x86 Processors 7/e, 2015.</a:t>
            </a:r>
          </a:p>
        </p:txBody>
      </p:sp>
      <p:sp>
        <p:nvSpPr>
          <p:cNvPr id="58373"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6DF4FCC4-29E7-425F-80A0-422BA4772461}" type="slidenum">
              <a:rPr lang="en-US" altLang="en-US" sz="1600">
                <a:latin typeface="Times New Roman" panose="02020603050405020304" pitchFamily="18" charset="0"/>
              </a:rPr>
              <a:pPr eaLnBrk="1" hangingPunct="1"/>
              <a:t>69</a:t>
            </a:fld>
            <a:endParaRPr lang="en-US" altLang="en-US" sz="1600">
              <a:latin typeface="Times New Roman" panose="02020603050405020304" pitchFamily="18" charset="0"/>
            </a:endParaRPr>
          </a:p>
        </p:txBody>
      </p:sp>
      <p:sp>
        <p:nvSpPr>
          <p:cNvPr id="58374" name="TextBox 5"/>
          <p:cNvSpPr txBox="1">
            <a:spLocks noChangeArrowheads="1"/>
          </p:cNvSpPr>
          <p:nvPr/>
        </p:nvSpPr>
        <p:spPr bwMode="auto">
          <a:xfrm>
            <a:off x="1143000" y="5029200"/>
            <a:ext cx="6172200"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i="1"/>
              <a:t>See the CallProc_64.asm example program.</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7"/>
          <p:cNvSpPr txBox="1">
            <a:spLocks noGrp="1"/>
          </p:cNvSpPr>
          <p:nvPr>
            <p:ph type="ftr" idx="11"/>
          </p:nvPr>
        </p:nvSpPr>
        <p:spPr>
          <a:xfrm>
            <a:off x="228600" y="6248400"/>
            <a:ext cx="4800600" cy="304800"/>
          </a:xfrm>
          <a:prstGeom prst="rect">
            <a:avLst/>
          </a:prstGeom>
          <a:noFill/>
          <a:ln>
            <a:noFill/>
          </a:ln>
        </p:spPr>
        <p:txBody>
          <a:bodyPr spcFirstLastPara="1" wrap="square" lIns="92075" tIns="46025" rIns="92075" bIns="46025" anchor="ctr" anchorCtr="0">
            <a:noAutofit/>
          </a:bodyPr>
          <a:lstStyle/>
          <a:p>
            <a:pPr marL="0" marR="0" lvl="0" indent="0" algn="l" rtl="0">
              <a:spcBef>
                <a:spcPts val="0"/>
              </a:spcBef>
              <a:spcAft>
                <a:spcPts val="0"/>
              </a:spcAft>
              <a:buNone/>
            </a:pPr>
            <a:r>
              <a:rPr lang="en-US" sz="1000">
                <a:solidFill>
                  <a:schemeClr val="lt1"/>
                </a:solidFill>
                <a:latin typeface="Arial"/>
                <a:ea typeface="Arial"/>
                <a:cs typeface="Arial"/>
                <a:sym typeface="Arial"/>
              </a:rPr>
              <a:t>Irvine, Kip R. Assembly Language for Intel-Based Computers 5/e, 2007.</a:t>
            </a:r>
            <a:endParaRPr/>
          </a:p>
        </p:txBody>
      </p:sp>
      <p:sp>
        <p:nvSpPr>
          <p:cNvPr id="156" name="Google Shape;156;p7"/>
          <p:cNvSpPr txBox="1">
            <a:spLocks noGrp="1"/>
          </p:cNvSpPr>
          <p:nvPr>
            <p:ph type="sldNum" idx="4294967295"/>
          </p:nvPr>
        </p:nvSpPr>
        <p:spPr>
          <a:xfrm>
            <a:off x="7467600" y="6248400"/>
            <a:ext cx="990600" cy="381000"/>
          </a:xfrm>
          <a:prstGeom prst="rect">
            <a:avLst/>
          </a:prstGeom>
          <a:noFill/>
          <a:ln>
            <a:noFill/>
          </a:ln>
        </p:spPr>
        <p:txBody>
          <a:bodyPr spcFirstLastPara="1" wrap="square" lIns="92075" tIns="46025" rIns="92075" bIns="46025" anchor="ctr" anchorCtr="0">
            <a:noAutofit/>
          </a:bodyPr>
          <a:lstStyle/>
          <a:p>
            <a:pPr marL="0" marR="0" lvl="0" indent="0" algn="r" rtl="0">
              <a:spcBef>
                <a:spcPts val="0"/>
              </a:spcBef>
              <a:spcAft>
                <a:spcPts val="0"/>
              </a:spcAft>
              <a:buNone/>
            </a:pPr>
            <a:fld id="{00000000-1234-1234-1234-123412341234}" type="slidenum">
              <a:rPr lang="en-US" sz="1600">
                <a:solidFill>
                  <a:schemeClr val="lt1"/>
                </a:solidFill>
                <a:latin typeface="Times New Roman"/>
                <a:ea typeface="Times New Roman"/>
                <a:cs typeface="Times New Roman"/>
                <a:sym typeface="Times New Roman"/>
              </a:rPr>
              <a:t>7</a:t>
            </a:fld>
            <a:endParaRPr sz="1600">
              <a:solidFill>
                <a:schemeClr val="lt1"/>
              </a:solidFill>
              <a:latin typeface="Times New Roman"/>
              <a:ea typeface="Times New Roman"/>
              <a:cs typeface="Times New Roman"/>
              <a:sym typeface="Times New Roman"/>
            </a:endParaRPr>
          </a:p>
        </p:txBody>
      </p:sp>
      <p:sp>
        <p:nvSpPr>
          <p:cNvPr id="157" name="Google Shape;157;p7"/>
          <p:cNvSpPr txBox="1">
            <a:spLocks noGrp="1"/>
          </p:cNvSpPr>
          <p:nvPr>
            <p:ph type="title"/>
          </p:nvPr>
        </p:nvSpPr>
        <p:spPr>
          <a:xfrm>
            <a:off x="685800" y="214312"/>
            <a:ext cx="7772400" cy="609600"/>
          </a:xfrm>
          <a:prstGeom prst="rect">
            <a:avLst/>
          </a:prstGeom>
          <a:noFill/>
          <a:ln>
            <a:noFill/>
          </a:ln>
        </p:spPr>
        <p:txBody>
          <a:bodyPr spcFirstLastPara="1" wrap="square" lIns="92075" tIns="46025" rIns="92075" bIns="46025" anchor="ctr" anchorCtr="0">
            <a:noAutofit/>
          </a:bodyPr>
          <a:lstStyle/>
          <a:p>
            <a:pPr marL="0" lvl="0" indent="0" algn="ctr" rtl="0">
              <a:spcBef>
                <a:spcPts val="0"/>
              </a:spcBef>
              <a:spcAft>
                <a:spcPts val="0"/>
              </a:spcAft>
              <a:buNone/>
            </a:pPr>
            <a:r>
              <a:rPr lang="en-US"/>
              <a:t>Runtime Stack (2/3)</a:t>
            </a:r>
            <a:endParaRPr/>
          </a:p>
        </p:txBody>
      </p:sp>
      <p:sp>
        <p:nvSpPr>
          <p:cNvPr id="158" name="Google Shape;158;p7"/>
          <p:cNvSpPr txBox="1">
            <a:spLocks noGrp="1"/>
          </p:cNvSpPr>
          <p:nvPr>
            <p:ph type="body" idx="1"/>
          </p:nvPr>
        </p:nvSpPr>
        <p:spPr>
          <a:xfrm>
            <a:off x="685800" y="1127956"/>
            <a:ext cx="7772400" cy="13716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400"/>
              <a:buFont typeface="Arial"/>
              <a:buChar char="•"/>
            </a:pPr>
            <a:r>
              <a:rPr lang="en-US"/>
              <a:t>Managed by the CPU, using two registers</a:t>
            </a:r>
            <a:endParaRPr/>
          </a:p>
          <a:p>
            <a:pPr marL="742950" lvl="1" indent="-285750" algn="l" rtl="0">
              <a:spcBef>
                <a:spcPts val="440"/>
              </a:spcBef>
              <a:spcAft>
                <a:spcPts val="0"/>
              </a:spcAft>
              <a:buSzPts val="2200"/>
              <a:buFont typeface="Arial"/>
              <a:buChar char="•"/>
            </a:pPr>
            <a:r>
              <a:rPr lang="en-US"/>
              <a:t>SS (stack segment)  (ignore for Flat Memory Model)</a:t>
            </a:r>
            <a:endParaRPr/>
          </a:p>
          <a:p>
            <a:pPr marL="742950" lvl="1" indent="-285750" algn="l" rtl="0">
              <a:spcBef>
                <a:spcPts val="440"/>
              </a:spcBef>
              <a:spcAft>
                <a:spcPts val="0"/>
              </a:spcAft>
              <a:buSzPts val="2200"/>
              <a:buFont typeface="Arial"/>
              <a:buChar char="•"/>
            </a:pPr>
            <a:r>
              <a:rPr lang="en-US"/>
              <a:t>ESP (stack pointer) *</a:t>
            </a:r>
            <a:endParaRPr/>
          </a:p>
        </p:txBody>
      </p:sp>
      <p:sp>
        <p:nvSpPr>
          <p:cNvPr id="159" name="Google Shape;159;p7"/>
          <p:cNvSpPr txBox="1"/>
          <p:nvPr/>
        </p:nvSpPr>
        <p:spPr>
          <a:xfrm>
            <a:off x="497144" y="5842251"/>
            <a:ext cx="7772400" cy="531813"/>
          </a:xfrm>
          <a:prstGeom prst="rect">
            <a:avLst/>
          </a:prstGeom>
          <a:noFill/>
          <a:ln>
            <a:noFill/>
          </a:ln>
        </p:spPr>
        <p:txBody>
          <a:bodyPr spcFirstLastPara="1" wrap="square" lIns="91425" tIns="137150" rIns="91425" bIns="137150" anchor="t" anchorCtr="0">
            <a:spAutoFit/>
          </a:bodyPr>
          <a:lstStyle/>
          <a:p>
            <a:pPr marL="0" marR="0" lvl="0" indent="0" algn="l" rtl="0">
              <a:spcBef>
                <a:spcPts val="0"/>
              </a:spcBef>
              <a:spcAft>
                <a:spcPts val="0"/>
              </a:spcAft>
              <a:buNone/>
            </a:pPr>
            <a:r>
              <a:rPr lang="en-US" sz="1700">
                <a:solidFill>
                  <a:schemeClr val="lt1"/>
                </a:solidFill>
                <a:latin typeface="Arial"/>
                <a:ea typeface="Arial"/>
                <a:cs typeface="Arial"/>
                <a:sym typeface="Arial"/>
              </a:rPr>
              <a:t>* SP in Real-address mode</a:t>
            </a:r>
            <a:endParaRPr/>
          </a:p>
        </p:txBody>
      </p:sp>
      <p:graphicFrame>
        <p:nvGraphicFramePr>
          <p:cNvPr id="160" name="Google Shape;160;p7"/>
          <p:cNvGraphicFramePr/>
          <p:nvPr/>
        </p:nvGraphicFramePr>
        <p:xfrm>
          <a:off x="5290712" y="2057401"/>
          <a:ext cx="1679850" cy="3562175"/>
        </p:xfrm>
        <a:graphic>
          <a:graphicData uri="http://schemas.openxmlformats.org/drawingml/2006/table">
            <a:tbl>
              <a:tblPr>
                <a:noFill/>
              </a:tblPr>
              <a:tblGrid>
                <a:gridCol w="1679850">
                  <a:extLst>
                    <a:ext uri="{9D8B030D-6E8A-4147-A177-3AD203B41FA5}">
                      <a16:colId xmlns:a16="http://schemas.microsoft.com/office/drawing/2014/main" val="20000"/>
                    </a:ext>
                  </a:extLst>
                </a:gridCol>
              </a:tblGrid>
              <a:tr h="428250">
                <a:tc>
                  <a:txBody>
                    <a:bodyPr/>
                    <a:lstStyle/>
                    <a:p>
                      <a:pPr marL="0" marR="0" lvl="0" indent="0" algn="ctr" rtl="0">
                        <a:spcBef>
                          <a:spcPts val="0"/>
                        </a:spcBef>
                        <a:spcAft>
                          <a:spcPts val="0"/>
                        </a:spcAft>
                        <a:buNone/>
                      </a:pPr>
                      <a:r>
                        <a:rPr lang="en-US" sz="2000" u="none" strike="noStrike" cap="none"/>
                        <a:t>Code</a:t>
                      </a:r>
                      <a:endParaRPr sz="2000" u="none" strike="noStrike" cap="none"/>
                    </a:p>
                  </a:txBody>
                  <a:tcPr marL="91450" marR="91450" marT="45725" marB="457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655075">
                <a:tc>
                  <a:txBody>
                    <a:bodyPr/>
                    <a:lstStyle/>
                    <a:p>
                      <a:pPr marL="0" marR="0" lvl="0" indent="0" algn="ctr" rtl="0">
                        <a:spcBef>
                          <a:spcPts val="0"/>
                        </a:spcBef>
                        <a:spcAft>
                          <a:spcPts val="0"/>
                        </a:spcAft>
                        <a:buNone/>
                      </a:pPr>
                      <a:r>
                        <a:rPr lang="en-US" sz="2000" u="none" strike="noStrike" cap="none"/>
                        <a:t>Data</a:t>
                      </a:r>
                      <a:endParaRPr sz="2000" u="none" strike="noStrike" cap="none"/>
                    </a:p>
                  </a:txBody>
                  <a:tcPr marL="91450" marR="91450" marT="45725" marB="457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770500">
                <a:tc>
                  <a:txBody>
                    <a:bodyPr/>
                    <a:lstStyle/>
                    <a:p>
                      <a:pPr marL="0" marR="0" lvl="0" indent="0" algn="ctr" rtl="0">
                        <a:spcBef>
                          <a:spcPts val="0"/>
                        </a:spcBef>
                        <a:spcAft>
                          <a:spcPts val="0"/>
                        </a:spcAft>
                        <a:buNone/>
                      </a:pPr>
                      <a:r>
                        <a:rPr lang="en-US" sz="2000" u="none" strike="noStrike" cap="none"/>
                        <a:t>Heap</a:t>
                      </a:r>
                      <a:endParaRPr sz="2000" u="none" strike="noStrike" cap="none"/>
                    </a:p>
                  </a:txBody>
                  <a:tcPr marL="91450" marR="91450" marT="45725" marB="457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853825">
                <a:tc>
                  <a:txBody>
                    <a:bodyPr/>
                    <a:lstStyle/>
                    <a:p>
                      <a:pPr marL="0" marR="0" lvl="0" indent="0" algn="ctr" rtl="0">
                        <a:lnSpc>
                          <a:spcPct val="100000"/>
                        </a:lnSpc>
                        <a:spcBef>
                          <a:spcPts val="0"/>
                        </a:spcBef>
                        <a:spcAft>
                          <a:spcPts val="0"/>
                        </a:spcAft>
                        <a:buClr>
                          <a:schemeClr val="lt1"/>
                        </a:buClr>
                        <a:buSzPts val="2000"/>
                        <a:buFont typeface="Arial"/>
                        <a:buNone/>
                      </a:pPr>
                      <a:endParaRPr sz="2000" u="none" strike="noStrike" cap="none"/>
                    </a:p>
                  </a:txBody>
                  <a:tcPr marL="91450" marR="91450" marT="45725" marB="457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854525">
                <a:tc>
                  <a:txBody>
                    <a:bodyPr/>
                    <a:lstStyle/>
                    <a:p>
                      <a:pPr marL="0" marR="0" lvl="0" indent="0" algn="ctr" rtl="0">
                        <a:spcBef>
                          <a:spcPts val="0"/>
                        </a:spcBef>
                        <a:spcAft>
                          <a:spcPts val="0"/>
                        </a:spcAft>
                        <a:buNone/>
                      </a:pPr>
                      <a:r>
                        <a:rPr lang="en-US" sz="2000" u="none" strike="noStrike" cap="none"/>
                        <a:t>Stack</a:t>
                      </a:r>
                      <a:endParaRPr sz="2000" u="none" strike="noStrike" cap="none"/>
                    </a:p>
                  </a:txBody>
                  <a:tcPr marL="91450" marR="91450" marT="45725" marB="457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bl>
          </a:graphicData>
        </a:graphic>
      </p:graphicFrame>
      <p:cxnSp>
        <p:nvCxnSpPr>
          <p:cNvPr id="161" name="Google Shape;161;p7"/>
          <p:cNvCxnSpPr/>
          <p:nvPr/>
        </p:nvCxnSpPr>
        <p:spPr>
          <a:xfrm>
            <a:off x="6096000" y="3911352"/>
            <a:ext cx="0" cy="432048"/>
          </a:xfrm>
          <a:prstGeom prst="straightConnector1">
            <a:avLst/>
          </a:prstGeom>
          <a:noFill/>
          <a:ln w="76200" cap="flat" cmpd="sng">
            <a:solidFill>
              <a:schemeClr val="dk1"/>
            </a:solidFill>
            <a:prstDash val="solid"/>
            <a:round/>
            <a:headEnd type="none" w="sm" len="sm"/>
            <a:tailEnd type="triangle" w="med" len="med"/>
          </a:ln>
        </p:spPr>
      </p:cxnSp>
      <p:sp>
        <p:nvSpPr>
          <p:cNvPr id="162" name="Google Shape;162;p7"/>
          <p:cNvSpPr txBox="1"/>
          <p:nvPr/>
        </p:nvSpPr>
        <p:spPr>
          <a:xfrm>
            <a:off x="6985301" y="5612077"/>
            <a:ext cx="1439561"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lt1"/>
                </a:solidFill>
                <a:latin typeface="Arial"/>
                <a:ea typeface="Arial"/>
                <a:cs typeface="Arial"/>
                <a:sym typeface="Arial"/>
              </a:rPr>
              <a:t>High Addresses</a:t>
            </a:r>
            <a:endParaRPr sz="1400">
              <a:solidFill>
                <a:schemeClr val="lt1"/>
              </a:solidFill>
              <a:latin typeface="Arial"/>
              <a:ea typeface="Arial"/>
              <a:cs typeface="Arial"/>
              <a:sym typeface="Arial"/>
            </a:endParaRPr>
          </a:p>
        </p:txBody>
      </p:sp>
      <p:sp>
        <p:nvSpPr>
          <p:cNvPr id="163" name="Google Shape;163;p7"/>
          <p:cNvSpPr txBox="1"/>
          <p:nvPr/>
        </p:nvSpPr>
        <p:spPr>
          <a:xfrm>
            <a:off x="7002509" y="2161559"/>
            <a:ext cx="1399486"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lt1"/>
                </a:solidFill>
                <a:latin typeface="Arial"/>
                <a:ea typeface="Arial"/>
                <a:cs typeface="Arial"/>
                <a:sym typeface="Arial"/>
              </a:rPr>
              <a:t>Low Addresses</a:t>
            </a:r>
            <a:endParaRPr sz="1400">
              <a:solidFill>
                <a:schemeClr val="lt1"/>
              </a:solidFill>
              <a:latin typeface="Arial"/>
              <a:ea typeface="Arial"/>
              <a:cs typeface="Arial"/>
              <a:sym typeface="Arial"/>
            </a:endParaRPr>
          </a:p>
        </p:txBody>
      </p:sp>
      <p:sp>
        <p:nvSpPr>
          <p:cNvPr id="164" name="Google Shape;164;p7"/>
          <p:cNvSpPr txBox="1"/>
          <p:nvPr/>
        </p:nvSpPr>
        <p:spPr>
          <a:xfrm>
            <a:off x="5506125" y="5798726"/>
            <a:ext cx="1156086" cy="41549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100">
                <a:solidFill>
                  <a:schemeClr val="lt1"/>
                </a:solidFill>
                <a:latin typeface="Arial"/>
                <a:ea typeface="Arial"/>
                <a:cs typeface="Arial"/>
                <a:sym typeface="Arial"/>
              </a:rPr>
              <a:t>Memory</a:t>
            </a:r>
            <a:endParaRPr sz="2100">
              <a:solidFill>
                <a:schemeClr val="lt1"/>
              </a:solidFill>
              <a:latin typeface="Arial"/>
              <a:ea typeface="Arial"/>
              <a:cs typeface="Arial"/>
              <a:sym typeface="Arial"/>
            </a:endParaRPr>
          </a:p>
        </p:txBody>
      </p:sp>
      <p:cxnSp>
        <p:nvCxnSpPr>
          <p:cNvPr id="165" name="Google Shape;165;p7"/>
          <p:cNvCxnSpPr/>
          <p:nvPr/>
        </p:nvCxnSpPr>
        <p:spPr>
          <a:xfrm rot="10800000">
            <a:off x="6096000" y="4419600"/>
            <a:ext cx="0" cy="351656"/>
          </a:xfrm>
          <a:prstGeom prst="straightConnector1">
            <a:avLst/>
          </a:prstGeom>
          <a:noFill/>
          <a:ln w="76200" cap="flat" cmpd="sng">
            <a:solidFill>
              <a:schemeClr val="dk1"/>
            </a:solidFill>
            <a:prstDash val="solid"/>
            <a:round/>
            <a:headEnd type="none" w="sm" len="sm"/>
            <a:tailEnd type="triangle" w="med" len="med"/>
          </a:ln>
        </p:spPr>
      </p:cxnSp>
      <p:sp>
        <p:nvSpPr>
          <p:cNvPr id="166" name="Google Shape;166;p7"/>
          <p:cNvSpPr txBox="1"/>
          <p:nvPr/>
        </p:nvSpPr>
        <p:spPr>
          <a:xfrm>
            <a:off x="7007647" y="5827571"/>
            <a:ext cx="1207629"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chemeClr val="lt1"/>
                </a:solidFill>
                <a:latin typeface="Arial"/>
                <a:ea typeface="Arial"/>
                <a:cs typeface="Arial"/>
                <a:sym typeface="Arial"/>
              </a:rPr>
              <a:t>FFFFh</a:t>
            </a:r>
            <a:endParaRPr sz="1600">
              <a:solidFill>
                <a:schemeClr val="lt1"/>
              </a:solidFill>
              <a:latin typeface="Arial"/>
              <a:ea typeface="Arial"/>
              <a:cs typeface="Arial"/>
              <a:sym typeface="Arial"/>
            </a:endParaRPr>
          </a:p>
        </p:txBody>
      </p:sp>
      <p:sp>
        <p:nvSpPr>
          <p:cNvPr id="167" name="Google Shape;167;p7"/>
          <p:cNvSpPr txBox="1"/>
          <p:nvPr/>
        </p:nvSpPr>
        <p:spPr>
          <a:xfrm>
            <a:off x="7036515" y="1947133"/>
            <a:ext cx="1207629"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chemeClr val="lt1"/>
                </a:solidFill>
                <a:latin typeface="Arial"/>
                <a:ea typeface="Arial"/>
                <a:cs typeface="Arial"/>
                <a:sym typeface="Arial"/>
              </a:rPr>
              <a:t>0000h</a:t>
            </a:r>
            <a:endParaRPr sz="1600">
              <a:solidFill>
                <a:schemeClr val="lt1"/>
              </a:solidFill>
              <a:latin typeface="Arial"/>
              <a:ea typeface="Arial"/>
              <a:cs typeface="Arial"/>
              <a:sym typeface="Arial"/>
            </a:endParaRPr>
          </a:p>
        </p:txBody>
      </p:sp>
      <p:grpSp>
        <p:nvGrpSpPr>
          <p:cNvPr id="172" name="Google Shape;172;p7"/>
          <p:cNvGrpSpPr/>
          <p:nvPr/>
        </p:nvGrpSpPr>
        <p:grpSpPr>
          <a:xfrm>
            <a:off x="984321" y="2836551"/>
            <a:ext cx="3558573" cy="2701060"/>
            <a:chOff x="984321" y="2836551"/>
            <a:chExt cx="3558573" cy="2701060"/>
          </a:xfrm>
        </p:grpSpPr>
        <p:pic>
          <p:nvPicPr>
            <p:cNvPr id="173" name="Google Shape;173;p7"/>
            <p:cNvPicPr preferRelativeResize="0"/>
            <p:nvPr/>
          </p:nvPicPr>
          <p:blipFill rotWithShape="1">
            <a:blip r:embed="rId3">
              <a:alphaModFix/>
            </a:blip>
            <a:srcRect/>
            <a:stretch/>
          </p:blipFill>
          <p:spPr>
            <a:xfrm>
              <a:off x="1000870" y="2836551"/>
              <a:ext cx="3415283" cy="2701060"/>
            </a:xfrm>
            <a:prstGeom prst="rect">
              <a:avLst/>
            </a:prstGeom>
            <a:noFill/>
            <a:ln>
              <a:noFill/>
            </a:ln>
          </p:spPr>
        </p:pic>
        <p:sp>
          <p:nvSpPr>
            <p:cNvPr id="174" name="Google Shape;174;p7"/>
            <p:cNvSpPr/>
            <p:nvPr/>
          </p:nvSpPr>
          <p:spPr>
            <a:xfrm>
              <a:off x="1000869" y="2836551"/>
              <a:ext cx="3542025" cy="2701060"/>
            </a:xfrm>
            <a:prstGeom prst="rect">
              <a:avLst/>
            </a:prstGeom>
            <a:solidFill>
              <a:schemeClr val="accent1"/>
            </a:solidFill>
            <a:ln>
              <a:noFill/>
            </a:ln>
          </p:spPr>
          <p:txBody>
            <a:bodyPr spcFirstLastPara="1" wrap="square" lIns="91425" tIns="137150" rIns="91425" bIns="137150" anchor="t" anchorCtr="0">
              <a:spAutoFit/>
            </a:bodyPr>
            <a:lstStyle/>
            <a:p>
              <a:pPr marL="0" marR="0" lvl="0" indent="0" algn="l" rtl="0">
                <a:lnSpc>
                  <a:spcPct val="100000"/>
                </a:lnSpc>
                <a:spcBef>
                  <a:spcPts val="0"/>
                </a:spcBef>
                <a:spcAft>
                  <a:spcPts val="0"/>
                </a:spcAft>
                <a:buClr>
                  <a:schemeClr val="lt1"/>
                </a:buClr>
                <a:buSzPts val="2100"/>
                <a:buFont typeface="Arial"/>
                <a:buNone/>
              </a:pPr>
              <a:endParaRPr sz="2100" b="0" i="0" u="none" strike="noStrike" cap="none">
                <a:solidFill>
                  <a:schemeClr val="lt1"/>
                </a:solidFill>
                <a:latin typeface="Arial"/>
                <a:ea typeface="Arial"/>
                <a:cs typeface="Arial"/>
                <a:sym typeface="Arial"/>
              </a:endParaRPr>
            </a:p>
          </p:txBody>
        </p:sp>
        <p:pic>
          <p:nvPicPr>
            <p:cNvPr id="175" name="Google Shape;175;p7"/>
            <p:cNvPicPr preferRelativeResize="0"/>
            <p:nvPr/>
          </p:nvPicPr>
          <p:blipFill rotWithShape="1">
            <a:blip r:embed="rId4">
              <a:alphaModFix/>
            </a:blip>
            <a:srcRect/>
            <a:stretch/>
          </p:blipFill>
          <p:spPr>
            <a:xfrm>
              <a:off x="2498832" y="3588742"/>
              <a:ext cx="1224821" cy="1612423"/>
            </a:xfrm>
            <a:prstGeom prst="rect">
              <a:avLst/>
            </a:prstGeom>
            <a:noFill/>
            <a:ln>
              <a:noFill/>
            </a:ln>
          </p:spPr>
        </p:pic>
        <p:sp>
          <p:nvSpPr>
            <p:cNvPr id="176" name="Google Shape;176;p7"/>
            <p:cNvSpPr/>
            <p:nvPr/>
          </p:nvSpPr>
          <p:spPr>
            <a:xfrm>
              <a:off x="2498832" y="3588742"/>
              <a:ext cx="1224821" cy="336974"/>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137150" rIns="91425" bIns="137150" anchor="t" anchorCtr="0">
              <a:spAutoFit/>
            </a:bodyPr>
            <a:lstStyle/>
            <a:p>
              <a:pPr marL="0" marR="0" lvl="0" indent="0" algn="l" rtl="0">
                <a:lnSpc>
                  <a:spcPct val="100000"/>
                </a:lnSpc>
                <a:spcBef>
                  <a:spcPts val="0"/>
                </a:spcBef>
                <a:spcAft>
                  <a:spcPts val="0"/>
                </a:spcAft>
                <a:buClr>
                  <a:schemeClr val="lt1"/>
                </a:buClr>
                <a:buSzPts val="2100"/>
                <a:buFont typeface="Arial"/>
                <a:buNone/>
              </a:pPr>
              <a:endParaRPr sz="2100" b="0" i="0" u="none" strike="noStrike" cap="none">
                <a:solidFill>
                  <a:schemeClr val="lt1"/>
                </a:solidFill>
                <a:latin typeface="Arial"/>
                <a:ea typeface="Arial"/>
                <a:cs typeface="Arial"/>
                <a:sym typeface="Arial"/>
              </a:endParaRPr>
            </a:p>
          </p:txBody>
        </p:sp>
        <p:sp>
          <p:nvSpPr>
            <p:cNvPr id="177" name="Google Shape;177;p7"/>
            <p:cNvSpPr/>
            <p:nvPr/>
          </p:nvSpPr>
          <p:spPr>
            <a:xfrm>
              <a:off x="2498832" y="3929581"/>
              <a:ext cx="1224821" cy="336974"/>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137150" rIns="91425" bIns="137150" anchor="t" anchorCtr="0">
              <a:spAutoFit/>
            </a:bodyPr>
            <a:lstStyle/>
            <a:p>
              <a:pPr marL="0" marR="0" lvl="0" indent="0" algn="l" rtl="0">
                <a:lnSpc>
                  <a:spcPct val="100000"/>
                </a:lnSpc>
                <a:spcBef>
                  <a:spcPts val="0"/>
                </a:spcBef>
                <a:spcAft>
                  <a:spcPts val="0"/>
                </a:spcAft>
                <a:buClr>
                  <a:schemeClr val="lt1"/>
                </a:buClr>
                <a:buSzPts val="2100"/>
                <a:buFont typeface="Arial"/>
                <a:buNone/>
              </a:pPr>
              <a:endParaRPr sz="2100" b="0" i="0" u="none" strike="noStrike" cap="none">
                <a:solidFill>
                  <a:schemeClr val="lt1"/>
                </a:solidFill>
                <a:latin typeface="Arial"/>
                <a:ea typeface="Arial"/>
                <a:cs typeface="Arial"/>
                <a:sym typeface="Arial"/>
              </a:endParaRPr>
            </a:p>
          </p:txBody>
        </p:sp>
        <p:sp>
          <p:nvSpPr>
            <p:cNvPr id="178" name="Google Shape;178;p7"/>
            <p:cNvSpPr/>
            <p:nvPr/>
          </p:nvSpPr>
          <p:spPr>
            <a:xfrm>
              <a:off x="2498831" y="4251113"/>
              <a:ext cx="1224821" cy="336974"/>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137150" rIns="91425" bIns="137150" anchor="t" anchorCtr="0">
              <a:spAutoFit/>
            </a:bodyPr>
            <a:lstStyle/>
            <a:p>
              <a:pPr marL="0" marR="0" lvl="0" indent="0" algn="l" rtl="0">
                <a:lnSpc>
                  <a:spcPct val="100000"/>
                </a:lnSpc>
                <a:spcBef>
                  <a:spcPts val="0"/>
                </a:spcBef>
                <a:spcAft>
                  <a:spcPts val="0"/>
                </a:spcAft>
                <a:buClr>
                  <a:schemeClr val="lt1"/>
                </a:buClr>
                <a:buSzPts val="2100"/>
                <a:buFont typeface="Arial"/>
                <a:buNone/>
              </a:pPr>
              <a:endParaRPr sz="2100" b="0" i="0" u="none" strike="noStrike" cap="none">
                <a:solidFill>
                  <a:schemeClr val="lt1"/>
                </a:solidFill>
                <a:latin typeface="Arial"/>
                <a:ea typeface="Arial"/>
                <a:cs typeface="Arial"/>
                <a:sym typeface="Arial"/>
              </a:endParaRPr>
            </a:p>
          </p:txBody>
        </p:sp>
        <p:sp>
          <p:nvSpPr>
            <p:cNvPr id="179" name="Google Shape;179;p7"/>
            <p:cNvSpPr/>
            <p:nvPr/>
          </p:nvSpPr>
          <p:spPr>
            <a:xfrm>
              <a:off x="2498832" y="4595844"/>
              <a:ext cx="1224821" cy="336974"/>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137150" rIns="91425" bIns="137150" anchor="t" anchorCtr="0">
              <a:spAutoFit/>
            </a:bodyPr>
            <a:lstStyle/>
            <a:p>
              <a:pPr marL="0" marR="0" lvl="0" indent="0" algn="l" rtl="0">
                <a:lnSpc>
                  <a:spcPct val="100000"/>
                </a:lnSpc>
                <a:spcBef>
                  <a:spcPts val="0"/>
                </a:spcBef>
                <a:spcAft>
                  <a:spcPts val="0"/>
                </a:spcAft>
                <a:buClr>
                  <a:schemeClr val="lt1"/>
                </a:buClr>
                <a:buSzPts val="2100"/>
                <a:buFont typeface="Arial"/>
                <a:buNone/>
              </a:pPr>
              <a:endParaRPr sz="2100" b="0" i="0" u="none" strike="noStrike" cap="none">
                <a:solidFill>
                  <a:schemeClr val="lt1"/>
                </a:solidFill>
                <a:latin typeface="Arial"/>
                <a:ea typeface="Arial"/>
                <a:cs typeface="Arial"/>
                <a:sym typeface="Arial"/>
              </a:endParaRPr>
            </a:p>
          </p:txBody>
        </p:sp>
        <p:sp>
          <p:nvSpPr>
            <p:cNvPr id="180" name="Google Shape;180;p7"/>
            <p:cNvSpPr/>
            <p:nvPr/>
          </p:nvSpPr>
          <p:spPr>
            <a:xfrm>
              <a:off x="2498831" y="4940389"/>
              <a:ext cx="1224821" cy="336974"/>
            </a:xfrm>
            <a:prstGeom prst="rect">
              <a:avLst/>
            </a:prstGeom>
            <a:solidFill>
              <a:srgbClr val="BFBFBF"/>
            </a:solidFill>
            <a:ln w="9525" cap="flat" cmpd="sng">
              <a:solidFill>
                <a:schemeClr val="dk1"/>
              </a:solidFill>
              <a:prstDash val="solid"/>
              <a:round/>
              <a:headEnd type="none" w="sm" len="sm"/>
              <a:tailEnd type="none" w="sm" len="sm"/>
            </a:ln>
          </p:spPr>
          <p:txBody>
            <a:bodyPr spcFirstLastPara="1" wrap="square" lIns="91425" tIns="137150" rIns="91425" bIns="137150" anchor="t" anchorCtr="0">
              <a:spAutoFit/>
            </a:bodyPr>
            <a:lstStyle/>
            <a:p>
              <a:pPr marL="0" marR="0" lvl="0" indent="0" algn="l" rtl="0">
                <a:lnSpc>
                  <a:spcPct val="100000"/>
                </a:lnSpc>
                <a:spcBef>
                  <a:spcPts val="0"/>
                </a:spcBef>
                <a:spcAft>
                  <a:spcPts val="0"/>
                </a:spcAft>
                <a:buClr>
                  <a:schemeClr val="lt1"/>
                </a:buClr>
                <a:buSzPts val="2100"/>
                <a:buFont typeface="Arial"/>
                <a:buNone/>
              </a:pPr>
              <a:endParaRPr sz="2100" b="0" i="0" u="none" strike="noStrike" cap="none">
                <a:solidFill>
                  <a:schemeClr val="lt1"/>
                </a:solidFill>
                <a:latin typeface="Arial"/>
                <a:ea typeface="Arial"/>
                <a:cs typeface="Arial"/>
                <a:sym typeface="Arial"/>
              </a:endParaRPr>
            </a:p>
          </p:txBody>
        </p:sp>
        <p:sp>
          <p:nvSpPr>
            <p:cNvPr id="181" name="Google Shape;181;p7"/>
            <p:cNvSpPr txBox="1"/>
            <p:nvPr/>
          </p:nvSpPr>
          <p:spPr>
            <a:xfrm>
              <a:off x="1030759" y="3147353"/>
              <a:ext cx="899542" cy="41549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100">
                  <a:solidFill>
                    <a:schemeClr val="dk1"/>
                  </a:solidFill>
                  <a:latin typeface="Arial"/>
                  <a:ea typeface="Arial"/>
                  <a:cs typeface="Arial"/>
                  <a:sym typeface="Arial"/>
                </a:rPr>
                <a:t>Offset</a:t>
              </a:r>
              <a:endParaRPr sz="2100">
                <a:solidFill>
                  <a:schemeClr val="dk1"/>
                </a:solidFill>
                <a:latin typeface="Arial"/>
                <a:ea typeface="Arial"/>
                <a:cs typeface="Arial"/>
                <a:sym typeface="Arial"/>
              </a:endParaRPr>
            </a:p>
          </p:txBody>
        </p:sp>
        <p:sp>
          <p:nvSpPr>
            <p:cNvPr id="182" name="Google Shape;182;p7"/>
            <p:cNvSpPr txBox="1"/>
            <p:nvPr/>
          </p:nvSpPr>
          <p:spPr>
            <a:xfrm>
              <a:off x="984321" y="4556582"/>
              <a:ext cx="1454244" cy="41549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100">
                  <a:solidFill>
                    <a:schemeClr val="dk1"/>
                  </a:solidFill>
                  <a:latin typeface="Arial"/>
                  <a:ea typeface="Arial"/>
                  <a:cs typeface="Arial"/>
                  <a:sym typeface="Arial"/>
                </a:rPr>
                <a:t>00000FFC</a:t>
              </a:r>
              <a:endParaRPr sz="2100">
                <a:solidFill>
                  <a:schemeClr val="dk1"/>
                </a:solidFill>
                <a:latin typeface="Arial"/>
                <a:ea typeface="Arial"/>
                <a:cs typeface="Arial"/>
                <a:sym typeface="Arial"/>
              </a:endParaRPr>
            </a:p>
          </p:txBody>
        </p:sp>
        <p:sp>
          <p:nvSpPr>
            <p:cNvPr id="183" name="Google Shape;183;p7"/>
            <p:cNvSpPr txBox="1"/>
            <p:nvPr/>
          </p:nvSpPr>
          <p:spPr>
            <a:xfrm>
              <a:off x="984321" y="3890319"/>
              <a:ext cx="1409360" cy="41549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100">
                  <a:solidFill>
                    <a:schemeClr val="dk1"/>
                  </a:solidFill>
                  <a:latin typeface="Arial"/>
                  <a:ea typeface="Arial"/>
                  <a:cs typeface="Arial"/>
                  <a:sym typeface="Arial"/>
                </a:rPr>
                <a:t>00000FF4</a:t>
              </a:r>
              <a:endParaRPr sz="2100">
                <a:solidFill>
                  <a:schemeClr val="dk1"/>
                </a:solidFill>
                <a:latin typeface="Arial"/>
                <a:ea typeface="Arial"/>
                <a:cs typeface="Arial"/>
                <a:sym typeface="Arial"/>
              </a:endParaRPr>
            </a:p>
          </p:txBody>
        </p:sp>
        <p:sp>
          <p:nvSpPr>
            <p:cNvPr id="184" name="Google Shape;184;p7"/>
            <p:cNvSpPr txBox="1"/>
            <p:nvPr/>
          </p:nvSpPr>
          <p:spPr>
            <a:xfrm>
              <a:off x="984321" y="4231109"/>
              <a:ext cx="1409360" cy="41549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100">
                  <a:solidFill>
                    <a:schemeClr val="dk1"/>
                  </a:solidFill>
                  <a:latin typeface="Arial"/>
                  <a:ea typeface="Arial"/>
                  <a:cs typeface="Arial"/>
                  <a:sym typeface="Arial"/>
                </a:rPr>
                <a:t>00000FF8</a:t>
              </a:r>
              <a:endParaRPr sz="2100">
                <a:solidFill>
                  <a:schemeClr val="dk1"/>
                </a:solidFill>
                <a:latin typeface="Arial"/>
                <a:ea typeface="Arial"/>
                <a:cs typeface="Arial"/>
                <a:sym typeface="Arial"/>
              </a:endParaRPr>
            </a:p>
          </p:txBody>
        </p:sp>
        <p:sp>
          <p:nvSpPr>
            <p:cNvPr id="185" name="Google Shape;185;p7"/>
            <p:cNvSpPr txBox="1"/>
            <p:nvPr/>
          </p:nvSpPr>
          <p:spPr>
            <a:xfrm>
              <a:off x="999206" y="3549480"/>
              <a:ext cx="1409360" cy="41549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100">
                  <a:solidFill>
                    <a:schemeClr val="dk1"/>
                  </a:solidFill>
                  <a:latin typeface="Arial"/>
                  <a:ea typeface="Arial"/>
                  <a:cs typeface="Arial"/>
                  <a:sym typeface="Arial"/>
                </a:rPr>
                <a:t>00000FF0</a:t>
              </a:r>
              <a:endParaRPr sz="2100">
                <a:solidFill>
                  <a:schemeClr val="dk1"/>
                </a:solidFill>
                <a:latin typeface="Arial"/>
                <a:ea typeface="Arial"/>
                <a:cs typeface="Arial"/>
                <a:sym typeface="Arial"/>
              </a:endParaRPr>
            </a:p>
          </p:txBody>
        </p:sp>
        <p:sp>
          <p:nvSpPr>
            <p:cNvPr id="186" name="Google Shape;186;p7"/>
            <p:cNvSpPr txBox="1"/>
            <p:nvPr/>
          </p:nvSpPr>
          <p:spPr>
            <a:xfrm>
              <a:off x="999206" y="4912738"/>
              <a:ext cx="1377300" cy="41549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100">
                  <a:solidFill>
                    <a:schemeClr val="dk1"/>
                  </a:solidFill>
                  <a:latin typeface="Arial"/>
                  <a:ea typeface="Arial"/>
                  <a:cs typeface="Arial"/>
                  <a:sym typeface="Arial"/>
                </a:rPr>
                <a:t>00001000</a:t>
              </a:r>
              <a:endParaRPr sz="2100">
                <a:solidFill>
                  <a:schemeClr val="dk1"/>
                </a:solidFill>
                <a:latin typeface="Arial"/>
                <a:ea typeface="Arial"/>
                <a:cs typeface="Arial"/>
                <a:sym typeface="Arial"/>
              </a:endParaRPr>
            </a:p>
          </p:txBody>
        </p:sp>
        <p:sp>
          <p:nvSpPr>
            <p:cNvPr id="187" name="Google Shape;187;p7"/>
            <p:cNvSpPr txBox="1"/>
            <p:nvPr/>
          </p:nvSpPr>
          <p:spPr>
            <a:xfrm>
              <a:off x="2434445" y="4910885"/>
              <a:ext cx="1377300" cy="41549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100">
                  <a:solidFill>
                    <a:schemeClr val="dk1"/>
                  </a:solidFill>
                  <a:latin typeface="Arial"/>
                  <a:ea typeface="Arial"/>
                  <a:cs typeface="Arial"/>
                  <a:sym typeface="Arial"/>
                </a:rPr>
                <a:t>00000006</a:t>
              </a:r>
              <a:endParaRPr sz="2100">
                <a:solidFill>
                  <a:schemeClr val="dk1"/>
                </a:solidFill>
                <a:latin typeface="Arial"/>
                <a:ea typeface="Arial"/>
                <a:cs typeface="Arial"/>
                <a:sym typeface="Arial"/>
              </a:endParaRPr>
            </a:p>
          </p:txBody>
        </p:sp>
        <p:pic>
          <p:nvPicPr>
            <p:cNvPr id="188" name="Google Shape;188;p7"/>
            <p:cNvPicPr preferRelativeResize="0"/>
            <p:nvPr/>
          </p:nvPicPr>
          <p:blipFill rotWithShape="1">
            <a:blip r:embed="rId5">
              <a:alphaModFix/>
            </a:blip>
            <a:srcRect/>
            <a:stretch/>
          </p:blipFill>
          <p:spPr>
            <a:xfrm>
              <a:off x="3783105" y="4987568"/>
              <a:ext cx="700338" cy="289795"/>
            </a:xfrm>
            <a:prstGeom prst="rect">
              <a:avLst/>
            </a:prstGeom>
            <a:noFill/>
            <a:ln>
              <a:noFill/>
            </a:ln>
          </p:spPr>
        </p:pic>
      </p:grpSp>
    </p:spTree>
    <p:extLst>
      <p:ext uri="{BB962C8B-B14F-4D97-AF65-F5344CB8AC3E}">
        <p14:creationId xmlns:p14="http://schemas.microsoft.com/office/powerpoint/2010/main" val="7166578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t>In real memory…</a:t>
            </a:r>
            <a:endParaRPr lang="zh-TW" altLang="en-US" dirty="0"/>
          </a:p>
        </p:txBody>
      </p:sp>
      <p:sp>
        <p:nvSpPr>
          <p:cNvPr id="4" name="Footer Placeholder 3"/>
          <p:cNvSpPr>
            <a:spLocks noGrp="1"/>
          </p:cNvSpPr>
          <p:nvPr>
            <p:ph type="ftr" sz="quarter" idx="10"/>
          </p:nvPr>
        </p:nvSpPr>
        <p:spPr/>
        <p:txBody>
          <a:bodyPr/>
          <a:lstStyle/>
          <a:p>
            <a:pPr>
              <a:defRPr/>
            </a:pPr>
            <a:r>
              <a:rPr lang="en-US" altLang="en-US" smtClean="0"/>
              <a:t>Irvine, Kip R. Assembly Language for x86 Processors 7/e, 2015.</a:t>
            </a:r>
            <a:endParaRPr lang="en-US" altLang="en-US"/>
          </a:p>
        </p:txBody>
      </p:sp>
      <p:sp>
        <p:nvSpPr>
          <p:cNvPr id="5" name="Slide Number Placeholder 4"/>
          <p:cNvSpPr>
            <a:spLocks noGrp="1"/>
          </p:cNvSpPr>
          <p:nvPr>
            <p:ph type="sldNum" sz="quarter" idx="11"/>
          </p:nvPr>
        </p:nvSpPr>
        <p:spPr/>
        <p:txBody>
          <a:bodyPr/>
          <a:lstStyle/>
          <a:p>
            <a:fld id="{618C2C69-C095-4918-80E8-E9BBEEED8535}" type="slidenum">
              <a:rPr lang="en-US" altLang="en-US" smtClean="0"/>
              <a:pPr/>
              <a:t>8</a:t>
            </a:fld>
            <a:endParaRPr lang="en-US" altLang="en-US"/>
          </a:p>
        </p:txBody>
      </p:sp>
      <p:grpSp>
        <p:nvGrpSpPr>
          <p:cNvPr id="6" name="群組 7"/>
          <p:cNvGrpSpPr/>
          <p:nvPr/>
        </p:nvGrpSpPr>
        <p:grpSpPr>
          <a:xfrm>
            <a:off x="701040" y="2362200"/>
            <a:ext cx="3558573" cy="2701060"/>
            <a:chOff x="984321" y="2836551"/>
            <a:chExt cx="3558573" cy="2701060"/>
          </a:xfrm>
        </p:grpSpPr>
        <p:pic>
          <p:nvPicPr>
            <p:cNvPr id="7" name="圖片 5"/>
            <p:cNvPicPr>
              <a:picLocks noChangeAspect="1"/>
            </p:cNvPicPr>
            <p:nvPr/>
          </p:nvPicPr>
          <p:blipFill>
            <a:blip r:embed="rId3"/>
            <a:stretch>
              <a:fillRect/>
            </a:stretch>
          </p:blipFill>
          <p:spPr>
            <a:xfrm>
              <a:off x="1000870" y="2836551"/>
              <a:ext cx="3415283" cy="2701060"/>
            </a:xfrm>
            <a:prstGeom prst="rect">
              <a:avLst/>
            </a:prstGeom>
          </p:spPr>
        </p:pic>
        <p:sp>
          <p:nvSpPr>
            <p:cNvPr id="8" name="矩形 4"/>
            <p:cNvSpPr/>
            <p:nvPr/>
          </p:nvSpPr>
          <p:spPr bwMode="auto">
            <a:xfrm>
              <a:off x="1000869" y="2836551"/>
              <a:ext cx="3542025" cy="2701060"/>
            </a:xfrm>
            <a:prstGeom prst="rect">
              <a:avLst/>
            </a:prstGeom>
            <a:solidFill>
              <a:schemeClr val="accent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37160" rIns="91440" bIns="13716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100" b="0" i="0" u="none" strike="noStrike" cap="none" normalizeH="0" baseline="0" smtClean="0">
                <a:ln>
                  <a:noFill/>
                </a:ln>
                <a:solidFill>
                  <a:schemeClr val="tx1"/>
                </a:solidFill>
                <a:effectLst/>
                <a:latin typeface="Arial" charset="0"/>
              </a:endParaRPr>
            </a:p>
          </p:txBody>
        </p:sp>
        <p:pic>
          <p:nvPicPr>
            <p:cNvPr id="9" name="圖片 21"/>
            <p:cNvPicPr>
              <a:picLocks noChangeAspect="1"/>
            </p:cNvPicPr>
            <p:nvPr/>
          </p:nvPicPr>
          <p:blipFill>
            <a:blip r:embed="rId4"/>
            <a:stretch>
              <a:fillRect/>
            </a:stretch>
          </p:blipFill>
          <p:spPr>
            <a:xfrm>
              <a:off x="2498832" y="3588742"/>
              <a:ext cx="1224821" cy="1612423"/>
            </a:xfrm>
            <a:prstGeom prst="rect">
              <a:avLst/>
            </a:prstGeom>
          </p:spPr>
        </p:pic>
        <p:sp>
          <p:nvSpPr>
            <p:cNvPr id="10" name="矩形 22"/>
            <p:cNvSpPr/>
            <p:nvPr/>
          </p:nvSpPr>
          <p:spPr bwMode="auto">
            <a:xfrm>
              <a:off x="2498832" y="3588742"/>
              <a:ext cx="1224821" cy="336974"/>
            </a:xfrm>
            <a:prstGeom prst="rect">
              <a:avLst/>
            </a:prstGeom>
            <a:solidFill>
              <a:schemeClr val="tx1"/>
            </a:solidFill>
            <a:ln>
              <a:solidFill>
                <a:schemeClr val="bg2"/>
              </a:solidFill>
            </a:ln>
            <a:effectLst/>
            <a:extLst/>
          </p:spPr>
          <p:txBody>
            <a:bodyPr vert="horz" wrap="square" lIns="91440" tIns="137160" rIns="91440" bIns="13716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100" b="0" i="0" u="none" strike="noStrike" cap="none" normalizeH="0" baseline="0" smtClean="0">
                <a:ln>
                  <a:noFill/>
                </a:ln>
                <a:solidFill>
                  <a:schemeClr val="tx1"/>
                </a:solidFill>
                <a:effectLst/>
                <a:latin typeface="Arial" charset="0"/>
              </a:endParaRPr>
            </a:p>
          </p:txBody>
        </p:sp>
        <p:sp>
          <p:nvSpPr>
            <p:cNvPr id="11" name="矩形 23"/>
            <p:cNvSpPr/>
            <p:nvPr/>
          </p:nvSpPr>
          <p:spPr bwMode="auto">
            <a:xfrm>
              <a:off x="2498832" y="3929581"/>
              <a:ext cx="1224821" cy="336974"/>
            </a:xfrm>
            <a:prstGeom prst="rect">
              <a:avLst/>
            </a:prstGeom>
            <a:solidFill>
              <a:schemeClr val="tx1"/>
            </a:solidFill>
            <a:ln>
              <a:solidFill>
                <a:schemeClr val="bg2"/>
              </a:solidFill>
            </a:ln>
            <a:effectLst/>
            <a:extLst/>
          </p:spPr>
          <p:txBody>
            <a:bodyPr vert="horz" wrap="square" lIns="91440" tIns="137160" rIns="91440" bIns="13716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100" b="0" i="0" u="none" strike="noStrike" cap="none" normalizeH="0" baseline="0" smtClean="0">
                <a:ln>
                  <a:noFill/>
                </a:ln>
                <a:solidFill>
                  <a:schemeClr val="tx1"/>
                </a:solidFill>
                <a:effectLst/>
                <a:latin typeface="Arial" charset="0"/>
              </a:endParaRPr>
            </a:p>
          </p:txBody>
        </p:sp>
        <p:sp>
          <p:nvSpPr>
            <p:cNvPr id="12" name="矩形 24"/>
            <p:cNvSpPr/>
            <p:nvPr/>
          </p:nvSpPr>
          <p:spPr bwMode="auto">
            <a:xfrm>
              <a:off x="2498831" y="4251113"/>
              <a:ext cx="1224821" cy="336974"/>
            </a:xfrm>
            <a:prstGeom prst="rect">
              <a:avLst/>
            </a:prstGeom>
            <a:solidFill>
              <a:schemeClr val="tx1"/>
            </a:solidFill>
            <a:ln>
              <a:solidFill>
                <a:schemeClr val="bg2"/>
              </a:solidFill>
            </a:ln>
            <a:effectLst/>
            <a:extLst/>
          </p:spPr>
          <p:txBody>
            <a:bodyPr vert="horz" wrap="square" lIns="91440" tIns="137160" rIns="91440" bIns="13716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100" b="0" i="0" u="none" strike="noStrike" cap="none" normalizeH="0" baseline="0" smtClean="0">
                <a:ln>
                  <a:noFill/>
                </a:ln>
                <a:solidFill>
                  <a:schemeClr val="tx1"/>
                </a:solidFill>
                <a:effectLst/>
                <a:latin typeface="Arial" charset="0"/>
              </a:endParaRPr>
            </a:p>
          </p:txBody>
        </p:sp>
        <p:sp>
          <p:nvSpPr>
            <p:cNvPr id="13" name="矩形 25"/>
            <p:cNvSpPr/>
            <p:nvPr/>
          </p:nvSpPr>
          <p:spPr bwMode="auto">
            <a:xfrm>
              <a:off x="2498832" y="4595844"/>
              <a:ext cx="1224821" cy="336974"/>
            </a:xfrm>
            <a:prstGeom prst="rect">
              <a:avLst/>
            </a:prstGeom>
            <a:solidFill>
              <a:schemeClr val="tx1"/>
            </a:solidFill>
            <a:ln>
              <a:solidFill>
                <a:schemeClr val="bg2"/>
              </a:solidFill>
            </a:ln>
            <a:effectLst/>
            <a:extLst/>
          </p:spPr>
          <p:txBody>
            <a:bodyPr vert="horz" wrap="square" lIns="91440" tIns="137160" rIns="91440" bIns="13716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100" b="0" i="0" u="none" strike="noStrike" cap="none" normalizeH="0" baseline="0" smtClean="0">
                <a:ln>
                  <a:noFill/>
                </a:ln>
                <a:solidFill>
                  <a:schemeClr val="tx1"/>
                </a:solidFill>
                <a:effectLst/>
                <a:latin typeface="Arial" charset="0"/>
              </a:endParaRPr>
            </a:p>
          </p:txBody>
        </p:sp>
        <p:sp>
          <p:nvSpPr>
            <p:cNvPr id="14" name="矩形 26"/>
            <p:cNvSpPr/>
            <p:nvPr/>
          </p:nvSpPr>
          <p:spPr bwMode="auto">
            <a:xfrm>
              <a:off x="2498831" y="4940389"/>
              <a:ext cx="1224821" cy="336974"/>
            </a:xfrm>
            <a:prstGeom prst="rect">
              <a:avLst/>
            </a:prstGeom>
            <a:solidFill>
              <a:schemeClr val="tx1">
                <a:lumMod val="75000"/>
              </a:schemeClr>
            </a:solidFill>
            <a:ln>
              <a:solidFill>
                <a:schemeClr val="bg2"/>
              </a:solidFill>
            </a:ln>
            <a:effectLst/>
            <a:extLst/>
          </p:spPr>
          <p:txBody>
            <a:bodyPr vert="horz" wrap="square" lIns="91440" tIns="137160" rIns="91440" bIns="13716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100" b="0" i="0" u="none" strike="noStrike" cap="none" normalizeH="0" baseline="0" smtClean="0">
                <a:ln>
                  <a:noFill/>
                </a:ln>
                <a:solidFill>
                  <a:schemeClr val="tx1"/>
                </a:solidFill>
                <a:effectLst/>
                <a:latin typeface="Arial" charset="0"/>
              </a:endParaRPr>
            </a:p>
          </p:txBody>
        </p:sp>
        <p:sp>
          <p:nvSpPr>
            <p:cNvPr id="15" name="文字方塊 27"/>
            <p:cNvSpPr txBox="1"/>
            <p:nvPr/>
          </p:nvSpPr>
          <p:spPr>
            <a:xfrm>
              <a:off x="1030759" y="3147353"/>
              <a:ext cx="899542" cy="415498"/>
            </a:xfrm>
            <a:prstGeom prst="rect">
              <a:avLst/>
            </a:prstGeom>
            <a:noFill/>
          </p:spPr>
          <p:txBody>
            <a:bodyPr wrap="none" rtlCol="0">
              <a:spAutoFit/>
            </a:bodyPr>
            <a:lstStyle/>
            <a:p>
              <a:r>
                <a:rPr lang="en-US" altLang="zh-TW" dirty="0" smtClean="0">
                  <a:solidFill>
                    <a:schemeClr val="bg2"/>
                  </a:solidFill>
                </a:rPr>
                <a:t>Offset</a:t>
              </a:r>
              <a:endParaRPr lang="zh-TW" altLang="en-US" dirty="0">
                <a:solidFill>
                  <a:schemeClr val="bg2"/>
                </a:solidFill>
              </a:endParaRPr>
            </a:p>
          </p:txBody>
        </p:sp>
        <p:sp>
          <p:nvSpPr>
            <p:cNvPr id="16" name="文字方塊 28"/>
            <p:cNvSpPr txBox="1"/>
            <p:nvPr/>
          </p:nvSpPr>
          <p:spPr>
            <a:xfrm>
              <a:off x="984321" y="4556582"/>
              <a:ext cx="1454244" cy="415498"/>
            </a:xfrm>
            <a:prstGeom prst="rect">
              <a:avLst/>
            </a:prstGeom>
            <a:noFill/>
          </p:spPr>
          <p:txBody>
            <a:bodyPr wrap="none" rtlCol="0">
              <a:spAutoFit/>
            </a:bodyPr>
            <a:lstStyle/>
            <a:p>
              <a:r>
                <a:rPr lang="en-US" altLang="zh-TW" dirty="0" smtClean="0">
                  <a:solidFill>
                    <a:schemeClr val="bg2"/>
                  </a:solidFill>
                </a:rPr>
                <a:t>00000FFC</a:t>
              </a:r>
              <a:endParaRPr lang="zh-TW" altLang="en-US" dirty="0">
                <a:solidFill>
                  <a:schemeClr val="bg2"/>
                </a:solidFill>
              </a:endParaRPr>
            </a:p>
          </p:txBody>
        </p:sp>
        <p:sp>
          <p:nvSpPr>
            <p:cNvPr id="17" name="文字方塊 29"/>
            <p:cNvSpPr txBox="1"/>
            <p:nvPr/>
          </p:nvSpPr>
          <p:spPr>
            <a:xfrm>
              <a:off x="984321" y="3890319"/>
              <a:ext cx="1409360" cy="415498"/>
            </a:xfrm>
            <a:prstGeom prst="rect">
              <a:avLst/>
            </a:prstGeom>
            <a:noFill/>
          </p:spPr>
          <p:txBody>
            <a:bodyPr wrap="none" rtlCol="0">
              <a:spAutoFit/>
            </a:bodyPr>
            <a:lstStyle/>
            <a:p>
              <a:r>
                <a:rPr lang="en-US" altLang="zh-TW" dirty="0" smtClean="0">
                  <a:solidFill>
                    <a:schemeClr val="bg2"/>
                  </a:solidFill>
                </a:rPr>
                <a:t>00000FF4</a:t>
              </a:r>
              <a:endParaRPr lang="zh-TW" altLang="en-US" dirty="0">
                <a:solidFill>
                  <a:schemeClr val="bg2"/>
                </a:solidFill>
              </a:endParaRPr>
            </a:p>
          </p:txBody>
        </p:sp>
        <p:sp>
          <p:nvSpPr>
            <p:cNvPr id="18" name="文字方塊 30"/>
            <p:cNvSpPr txBox="1"/>
            <p:nvPr/>
          </p:nvSpPr>
          <p:spPr>
            <a:xfrm>
              <a:off x="984321" y="4231109"/>
              <a:ext cx="1409360" cy="415498"/>
            </a:xfrm>
            <a:prstGeom prst="rect">
              <a:avLst/>
            </a:prstGeom>
            <a:noFill/>
          </p:spPr>
          <p:txBody>
            <a:bodyPr wrap="none" rtlCol="0">
              <a:spAutoFit/>
            </a:bodyPr>
            <a:lstStyle/>
            <a:p>
              <a:r>
                <a:rPr lang="en-US" altLang="zh-TW" dirty="0" smtClean="0">
                  <a:solidFill>
                    <a:schemeClr val="bg2"/>
                  </a:solidFill>
                </a:rPr>
                <a:t>00000FF8</a:t>
              </a:r>
              <a:endParaRPr lang="zh-TW" altLang="en-US" dirty="0">
                <a:solidFill>
                  <a:schemeClr val="bg2"/>
                </a:solidFill>
              </a:endParaRPr>
            </a:p>
          </p:txBody>
        </p:sp>
        <p:sp>
          <p:nvSpPr>
            <p:cNvPr id="19" name="文字方塊 31"/>
            <p:cNvSpPr txBox="1"/>
            <p:nvPr/>
          </p:nvSpPr>
          <p:spPr>
            <a:xfrm>
              <a:off x="999206" y="3549480"/>
              <a:ext cx="1409360" cy="415498"/>
            </a:xfrm>
            <a:prstGeom prst="rect">
              <a:avLst/>
            </a:prstGeom>
            <a:noFill/>
          </p:spPr>
          <p:txBody>
            <a:bodyPr wrap="none" rtlCol="0">
              <a:spAutoFit/>
            </a:bodyPr>
            <a:lstStyle/>
            <a:p>
              <a:r>
                <a:rPr lang="en-US" altLang="zh-TW" dirty="0" smtClean="0">
                  <a:solidFill>
                    <a:schemeClr val="bg2"/>
                  </a:solidFill>
                </a:rPr>
                <a:t>00000FF0</a:t>
              </a:r>
              <a:endParaRPr lang="zh-TW" altLang="en-US" dirty="0">
                <a:solidFill>
                  <a:schemeClr val="bg2"/>
                </a:solidFill>
              </a:endParaRPr>
            </a:p>
          </p:txBody>
        </p:sp>
        <p:sp>
          <p:nvSpPr>
            <p:cNvPr id="20" name="文字方塊 32"/>
            <p:cNvSpPr txBox="1"/>
            <p:nvPr/>
          </p:nvSpPr>
          <p:spPr>
            <a:xfrm>
              <a:off x="999206" y="4912738"/>
              <a:ext cx="1377300" cy="415498"/>
            </a:xfrm>
            <a:prstGeom prst="rect">
              <a:avLst/>
            </a:prstGeom>
            <a:noFill/>
          </p:spPr>
          <p:txBody>
            <a:bodyPr wrap="none" rtlCol="0">
              <a:spAutoFit/>
            </a:bodyPr>
            <a:lstStyle/>
            <a:p>
              <a:r>
                <a:rPr lang="en-US" altLang="zh-TW" dirty="0" smtClean="0">
                  <a:solidFill>
                    <a:schemeClr val="bg2"/>
                  </a:solidFill>
                </a:rPr>
                <a:t>00001000</a:t>
              </a:r>
              <a:endParaRPr lang="zh-TW" altLang="en-US" dirty="0">
                <a:solidFill>
                  <a:schemeClr val="bg2"/>
                </a:solidFill>
              </a:endParaRPr>
            </a:p>
          </p:txBody>
        </p:sp>
        <p:sp>
          <p:nvSpPr>
            <p:cNvPr id="21" name="文字方塊 34"/>
            <p:cNvSpPr txBox="1"/>
            <p:nvPr/>
          </p:nvSpPr>
          <p:spPr>
            <a:xfrm>
              <a:off x="2434445" y="4910885"/>
              <a:ext cx="1377300" cy="415498"/>
            </a:xfrm>
            <a:prstGeom prst="rect">
              <a:avLst/>
            </a:prstGeom>
            <a:noFill/>
          </p:spPr>
          <p:txBody>
            <a:bodyPr wrap="none" rtlCol="0">
              <a:spAutoFit/>
            </a:bodyPr>
            <a:lstStyle/>
            <a:p>
              <a:r>
                <a:rPr lang="en-US" altLang="zh-TW" dirty="0" smtClean="0">
                  <a:solidFill>
                    <a:schemeClr val="bg2"/>
                  </a:solidFill>
                </a:rPr>
                <a:t>00000006</a:t>
              </a:r>
              <a:endParaRPr lang="zh-TW" altLang="en-US" dirty="0">
                <a:solidFill>
                  <a:schemeClr val="bg2"/>
                </a:solidFill>
              </a:endParaRPr>
            </a:p>
          </p:txBody>
        </p:sp>
        <p:pic>
          <p:nvPicPr>
            <p:cNvPr id="22" name="圖片 35"/>
            <p:cNvPicPr>
              <a:picLocks noChangeAspect="1"/>
            </p:cNvPicPr>
            <p:nvPr/>
          </p:nvPicPr>
          <p:blipFill>
            <a:blip r:embed="rId5"/>
            <a:stretch>
              <a:fillRect/>
            </a:stretch>
          </p:blipFill>
          <p:spPr>
            <a:xfrm>
              <a:off x="3783105" y="4987568"/>
              <a:ext cx="700338" cy="289795"/>
            </a:xfrm>
            <a:prstGeom prst="rect">
              <a:avLst/>
            </a:prstGeom>
          </p:spPr>
        </p:pic>
      </p:grpSp>
      <p:sp>
        <p:nvSpPr>
          <p:cNvPr id="24" name="Rectangle 23"/>
          <p:cNvSpPr/>
          <p:nvPr/>
        </p:nvSpPr>
        <p:spPr bwMode="auto">
          <a:xfrm>
            <a:off x="715924" y="4315645"/>
            <a:ext cx="2847790" cy="632515"/>
          </a:xfrm>
          <a:prstGeom prst="rect">
            <a:avLst/>
          </a:prstGeom>
          <a:noFill/>
          <a:ln w="28575" cap="flat" cmpd="sng" algn="ctr">
            <a:solidFill>
              <a:srgbClr val="FF0000"/>
            </a:solidFill>
            <a:prstDash val="solid"/>
            <a:round/>
            <a:headEnd type="none" w="med" len="med"/>
            <a:tailEnd type="none" w="med" len="med"/>
          </a:ln>
          <a:effectLst/>
          <a:extLst/>
        </p:spPr>
        <p:txBody>
          <a:bodyPr vert="horz" wrap="square" lIns="91440" tIns="137160" rIns="91440" bIns="13716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100" b="0" i="0" u="none" strike="noStrike" cap="none" normalizeH="0" baseline="0" smtClean="0">
              <a:ln>
                <a:noFill/>
              </a:ln>
              <a:solidFill>
                <a:schemeClr val="tx1"/>
              </a:solidFill>
              <a:effectLst/>
              <a:latin typeface="Arial" charset="0"/>
            </a:endParaRPr>
          </a:p>
        </p:txBody>
      </p:sp>
      <p:sp>
        <p:nvSpPr>
          <p:cNvPr id="61" name="TextBox 60"/>
          <p:cNvSpPr txBox="1"/>
          <p:nvPr/>
        </p:nvSpPr>
        <p:spPr>
          <a:xfrm>
            <a:off x="6935886" y="2558589"/>
            <a:ext cx="1399486" cy="307777"/>
          </a:xfrm>
          <a:prstGeom prst="rect">
            <a:avLst/>
          </a:prstGeom>
          <a:noFill/>
        </p:spPr>
        <p:txBody>
          <a:bodyPr wrap="none" rtlCol="0">
            <a:spAutoFit/>
          </a:bodyPr>
          <a:lstStyle/>
          <a:p>
            <a:r>
              <a:rPr lang="en-US" altLang="zh-TW" sz="1400" dirty="0" smtClean="0"/>
              <a:t>Low Addresses</a:t>
            </a:r>
            <a:endParaRPr lang="zh-TW" altLang="en-US" sz="1400" dirty="0"/>
          </a:p>
        </p:txBody>
      </p:sp>
      <p:sp>
        <p:nvSpPr>
          <p:cNvPr id="62" name="TextBox 61"/>
          <p:cNvSpPr txBox="1"/>
          <p:nvPr/>
        </p:nvSpPr>
        <p:spPr>
          <a:xfrm>
            <a:off x="6932282" y="4780774"/>
            <a:ext cx="1439561" cy="307777"/>
          </a:xfrm>
          <a:prstGeom prst="rect">
            <a:avLst/>
          </a:prstGeom>
          <a:noFill/>
        </p:spPr>
        <p:txBody>
          <a:bodyPr wrap="none" rtlCol="0">
            <a:spAutoFit/>
          </a:bodyPr>
          <a:lstStyle/>
          <a:p>
            <a:r>
              <a:rPr lang="en-US" altLang="zh-TW" sz="1400" dirty="0" smtClean="0"/>
              <a:t>High Addresses</a:t>
            </a:r>
            <a:endParaRPr lang="zh-TW" altLang="en-US" sz="1400" dirty="0"/>
          </a:p>
        </p:txBody>
      </p:sp>
      <p:sp>
        <p:nvSpPr>
          <p:cNvPr id="63" name="TextBox 62"/>
          <p:cNvSpPr txBox="1"/>
          <p:nvPr/>
        </p:nvSpPr>
        <p:spPr>
          <a:xfrm>
            <a:off x="5667696" y="2219869"/>
            <a:ext cx="930063" cy="307777"/>
          </a:xfrm>
          <a:prstGeom prst="rect">
            <a:avLst/>
          </a:prstGeom>
          <a:noFill/>
        </p:spPr>
        <p:txBody>
          <a:bodyPr wrap="none" rtlCol="0">
            <a:spAutoFit/>
          </a:bodyPr>
          <a:lstStyle/>
          <a:p>
            <a:r>
              <a:rPr lang="en-US" altLang="zh-TW" sz="1400" dirty="0" err="1" smtClean="0"/>
              <a:t>memeory</a:t>
            </a:r>
            <a:endParaRPr lang="zh-TW" altLang="en-US" sz="1400" dirty="0"/>
          </a:p>
        </p:txBody>
      </p:sp>
      <p:grpSp>
        <p:nvGrpSpPr>
          <p:cNvPr id="69" name="Group 68"/>
          <p:cNvGrpSpPr/>
          <p:nvPr/>
        </p:nvGrpSpPr>
        <p:grpSpPr>
          <a:xfrm>
            <a:off x="4930215" y="3098489"/>
            <a:ext cx="718017" cy="1693520"/>
            <a:chOff x="4837767" y="3080522"/>
            <a:chExt cx="718017" cy="1693520"/>
          </a:xfrm>
        </p:grpSpPr>
        <p:sp>
          <p:nvSpPr>
            <p:cNvPr id="64" name="TextBox 63"/>
            <p:cNvSpPr txBox="1"/>
            <p:nvPr/>
          </p:nvSpPr>
          <p:spPr>
            <a:xfrm>
              <a:off x="4837767" y="3080522"/>
              <a:ext cx="681597" cy="307777"/>
            </a:xfrm>
            <a:prstGeom prst="rect">
              <a:avLst/>
            </a:prstGeom>
            <a:noFill/>
          </p:spPr>
          <p:txBody>
            <a:bodyPr wrap="none" rtlCol="0">
              <a:spAutoFit/>
            </a:bodyPr>
            <a:lstStyle/>
            <a:p>
              <a:r>
                <a:rPr lang="en-US" altLang="zh-TW" sz="1400" dirty="0" smtClean="0"/>
                <a:t>1000h</a:t>
              </a:r>
              <a:endParaRPr lang="zh-TW" altLang="en-US" sz="1400" dirty="0"/>
            </a:p>
          </p:txBody>
        </p:sp>
        <p:sp>
          <p:nvSpPr>
            <p:cNvPr id="65" name="TextBox 64"/>
            <p:cNvSpPr txBox="1"/>
            <p:nvPr/>
          </p:nvSpPr>
          <p:spPr>
            <a:xfrm>
              <a:off x="4845797" y="3412080"/>
              <a:ext cx="681597" cy="307777"/>
            </a:xfrm>
            <a:prstGeom prst="rect">
              <a:avLst/>
            </a:prstGeom>
            <a:noFill/>
          </p:spPr>
          <p:txBody>
            <a:bodyPr wrap="none" rtlCol="0">
              <a:spAutoFit/>
            </a:bodyPr>
            <a:lstStyle/>
            <a:p>
              <a:r>
                <a:rPr lang="en-US" altLang="zh-TW" sz="1400" dirty="0" smtClean="0"/>
                <a:t>1001h</a:t>
              </a:r>
              <a:endParaRPr lang="zh-TW" altLang="en-US" sz="1400" dirty="0"/>
            </a:p>
          </p:txBody>
        </p:sp>
        <p:sp>
          <p:nvSpPr>
            <p:cNvPr id="66" name="TextBox 65"/>
            <p:cNvSpPr txBox="1"/>
            <p:nvPr/>
          </p:nvSpPr>
          <p:spPr>
            <a:xfrm>
              <a:off x="4857495" y="3754524"/>
              <a:ext cx="681597" cy="307777"/>
            </a:xfrm>
            <a:prstGeom prst="rect">
              <a:avLst/>
            </a:prstGeom>
            <a:noFill/>
          </p:spPr>
          <p:txBody>
            <a:bodyPr wrap="none" rtlCol="0">
              <a:spAutoFit/>
            </a:bodyPr>
            <a:lstStyle/>
            <a:p>
              <a:r>
                <a:rPr lang="en-US" altLang="zh-TW" sz="1400" dirty="0" smtClean="0"/>
                <a:t>1002h</a:t>
              </a:r>
              <a:endParaRPr lang="zh-TW" altLang="en-US" sz="1400" dirty="0"/>
            </a:p>
          </p:txBody>
        </p:sp>
        <p:sp>
          <p:nvSpPr>
            <p:cNvPr id="67" name="TextBox 66"/>
            <p:cNvSpPr txBox="1"/>
            <p:nvPr/>
          </p:nvSpPr>
          <p:spPr>
            <a:xfrm>
              <a:off x="4874187" y="4116398"/>
              <a:ext cx="681597" cy="307777"/>
            </a:xfrm>
            <a:prstGeom prst="rect">
              <a:avLst/>
            </a:prstGeom>
            <a:noFill/>
          </p:spPr>
          <p:txBody>
            <a:bodyPr wrap="none" rtlCol="0">
              <a:spAutoFit/>
            </a:bodyPr>
            <a:lstStyle/>
            <a:p>
              <a:r>
                <a:rPr lang="en-US" altLang="zh-TW" sz="1400" dirty="0" smtClean="0"/>
                <a:t>1003h</a:t>
              </a:r>
              <a:endParaRPr lang="zh-TW" altLang="en-US" sz="1400" dirty="0"/>
            </a:p>
          </p:txBody>
        </p:sp>
        <p:sp>
          <p:nvSpPr>
            <p:cNvPr id="68" name="TextBox 67"/>
            <p:cNvSpPr txBox="1"/>
            <p:nvPr/>
          </p:nvSpPr>
          <p:spPr>
            <a:xfrm>
              <a:off x="4869267" y="4466265"/>
              <a:ext cx="681597" cy="307777"/>
            </a:xfrm>
            <a:prstGeom prst="rect">
              <a:avLst/>
            </a:prstGeom>
            <a:noFill/>
          </p:spPr>
          <p:txBody>
            <a:bodyPr wrap="none" rtlCol="0">
              <a:spAutoFit/>
            </a:bodyPr>
            <a:lstStyle/>
            <a:p>
              <a:r>
                <a:rPr lang="en-US" altLang="zh-TW" sz="1400" dirty="0" smtClean="0"/>
                <a:t>1004h</a:t>
              </a:r>
              <a:endParaRPr lang="zh-TW" altLang="en-US" sz="1400" dirty="0"/>
            </a:p>
          </p:txBody>
        </p:sp>
      </p:grpSp>
      <p:grpSp>
        <p:nvGrpSpPr>
          <p:cNvPr id="76" name="Group 75"/>
          <p:cNvGrpSpPr/>
          <p:nvPr/>
        </p:nvGrpSpPr>
        <p:grpSpPr>
          <a:xfrm>
            <a:off x="6964025" y="3074114"/>
            <a:ext cx="1371347" cy="415498"/>
            <a:chOff x="4285073" y="5040458"/>
            <a:chExt cx="1371347" cy="415498"/>
          </a:xfrm>
        </p:grpSpPr>
        <p:sp>
          <p:nvSpPr>
            <p:cNvPr id="77" name="TextBox 76"/>
            <p:cNvSpPr txBox="1"/>
            <p:nvPr/>
          </p:nvSpPr>
          <p:spPr>
            <a:xfrm>
              <a:off x="4933145" y="5040458"/>
              <a:ext cx="723275" cy="415498"/>
            </a:xfrm>
            <a:prstGeom prst="rect">
              <a:avLst/>
            </a:prstGeom>
            <a:noFill/>
          </p:spPr>
          <p:txBody>
            <a:bodyPr wrap="none" rtlCol="0">
              <a:spAutoFit/>
            </a:bodyPr>
            <a:lstStyle/>
            <a:p>
              <a:r>
                <a:rPr lang="en-US" altLang="zh-TW" dirty="0" smtClean="0"/>
                <a:t>ESP</a:t>
              </a:r>
              <a:endParaRPr lang="zh-TW" altLang="en-US" dirty="0"/>
            </a:p>
          </p:txBody>
        </p:sp>
        <p:cxnSp>
          <p:nvCxnSpPr>
            <p:cNvPr id="78" name="Straight Arrow Connector 77"/>
            <p:cNvCxnSpPr>
              <a:stCxn id="77" idx="1"/>
            </p:cNvCxnSpPr>
            <p:nvPr/>
          </p:nvCxnSpPr>
          <p:spPr bwMode="auto">
            <a:xfrm flipH="1">
              <a:off x="4285073" y="5248207"/>
              <a:ext cx="648072" cy="0"/>
            </a:xfrm>
            <a:prstGeom prst="straightConnector1">
              <a:avLst/>
            </a:prstGeom>
            <a:ln w="38100">
              <a:solidFill>
                <a:schemeClr val="tx1"/>
              </a:solidFill>
              <a:headEnd type="none" w="med" len="med"/>
              <a:tailEnd type="triangle" w="med" len="med"/>
            </a:ln>
          </p:spPr>
          <p:style>
            <a:lnRef idx="1">
              <a:schemeClr val="accent4"/>
            </a:lnRef>
            <a:fillRef idx="0">
              <a:schemeClr val="accent4"/>
            </a:fillRef>
            <a:effectRef idx="0">
              <a:schemeClr val="accent4"/>
            </a:effectRef>
            <a:fontRef idx="minor">
              <a:schemeClr val="tx1"/>
            </a:fontRef>
          </p:style>
        </p:cxnSp>
      </p:grpSp>
      <p:grpSp>
        <p:nvGrpSpPr>
          <p:cNvPr id="105" name="Group 104"/>
          <p:cNvGrpSpPr/>
          <p:nvPr/>
        </p:nvGrpSpPr>
        <p:grpSpPr>
          <a:xfrm>
            <a:off x="5621104" y="2759002"/>
            <a:ext cx="1224822" cy="2021772"/>
            <a:chOff x="-2141502" y="2590515"/>
            <a:chExt cx="1224822" cy="2021772"/>
          </a:xfrm>
        </p:grpSpPr>
        <p:pic>
          <p:nvPicPr>
            <p:cNvPr id="84" name="圖片 17"/>
            <p:cNvPicPr>
              <a:picLocks noChangeAspect="1"/>
            </p:cNvPicPr>
            <p:nvPr/>
          </p:nvPicPr>
          <p:blipFill>
            <a:blip r:embed="rId4"/>
            <a:stretch>
              <a:fillRect/>
            </a:stretch>
          </p:blipFill>
          <p:spPr>
            <a:xfrm>
              <a:off x="-2141501" y="2923666"/>
              <a:ext cx="1224821" cy="1612423"/>
            </a:xfrm>
            <a:prstGeom prst="rect">
              <a:avLst/>
            </a:prstGeom>
          </p:spPr>
        </p:pic>
        <p:sp>
          <p:nvSpPr>
            <p:cNvPr id="85" name="矩形 18"/>
            <p:cNvSpPr/>
            <p:nvPr/>
          </p:nvSpPr>
          <p:spPr bwMode="auto">
            <a:xfrm>
              <a:off x="-2141501" y="2923666"/>
              <a:ext cx="1224821" cy="336974"/>
            </a:xfrm>
            <a:prstGeom prst="rect">
              <a:avLst/>
            </a:prstGeom>
            <a:solidFill>
              <a:schemeClr val="tx1"/>
            </a:solidFill>
            <a:ln>
              <a:solidFill>
                <a:schemeClr val="bg2"/>
              </a:solidFill>
            </a:ln>
            <a:effectLst/>
            <a:extLst/>
          </p:spPr>
          <p:txBody>
            <a:bodyPr vert="horz" wrap="square" lIns="91440" tIns="137160" rIns="91440" bIns="13716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100" b="0" i="0" u="none" strike="noStrike" cap="none" normalizeH="0" baseline="0" smtClean="0">
                <a:ln>
                  <a:noFill/>
                </a:ln>
                <a:solidFill>
                  <a:schemeClr val="tx1"/>
                </a:solidFill>
                <a:effectLst/>
                <a:latin typeface="Arial" charset="0"/>
              </a:endParaRPr>
            </a:p>
          </p:txBody>
        </p:sp>
        <p:sp>
          <p:nvSpPr>
            <p:cNvPr id="86" name="矩形 19"/>
            <p:cNvSpPr/>
            <p:nvPr/>
          </p:nvSpPr>
          <p:spPr bwMode="auto">
            <a:xfrm>
              <a:off x="-2141501" y="3264505"/>
              <a:ext cx="1224821" cy="336974"/>
            </a:xfrm>
            <a:prstGeom prst="rect">
              <a:avLst/>
            </a:prstGeom>
            <a:solidFill>
              <a:schemeClr val="tx1"/>
            </a:solidFill>
            <a:ln>
              <a:solidFill>
                <a:schemeClr val="bg2"/>
              </a:solidFill>
            </a:ln>
            <a:effectLst/>
            <a:extLst/>
          </p:spPr>
          <p:txBody>
            <a:bodyPr vert="horz" wrap="square" lIns="91440" tIns="137160" rIns="91440" bIns="13716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100" b="0" i="0" u="none" strike="noStrike" cap="none" normalizeH="0" baseline="0" smtClean="0">
                <a:ln>
                  <a:noFill/>
                </a:ln>
                <a:solidFill>
                  <a:schemeClr val="tx1"/>
                </a:solidFill>
                <a:effectLst/>
                <a:latin typeface="Arial" charset="0"/>
              </a:endParaRPr>
            </a:p>
          </p:txBody>
        </p:sp>
        <p:sp>
          <p:nvSpPr>
            <p:cNvPr id="87" name="矩形 20"/>
            <p:cNvSpPr/>
            <p:nvPr/>
          </p:nvSpPr>
          <p:spPr bwMode="auto">
            <a:xfrm>
              <a:off x="-2141502" y="3586037"/>
              <a:ext cx="1224821" cy="336974"/>
            </a:xfrm>
            <a:prstGeom prst="rect">
              <a:avLst/>
            </a:prstGeom>
            <a:solidFill>
              <a:schemeClr val="tx1"/>
            </a:solidFill>
            <a:ln>
              <a:solidFill>
                <a:schemeClr val="bg2"/>
              </a:solidFill>
            </a:ln>
            <a:effectLst/>
            <a:extLst/>
          </p:spPr>
          <p:txBody>
            <a:bodyPr vert="horz" wrap="square" lIns="91440" tIns="137160" rIns="91440" bIns="13716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100" b="0" i="0" u="none" strike="noStrike" cap="none" normalizeH="0" baseline="0" smtClean="0">
                <a:ln>
                  <a:noFill/>
                </a:ln>
                <a:solidFill>
                  <a:schemeClr val="tx1"/>
                </a:solidFill>
                <a:effectLst/>
                <a:latin typeface="Arial" charset="0"/>
              </a:endParaRPr>
            </a:p>
          </p:txBody>
        </p:sp>
        <p:sp>
          <p:nvSpPr>
            <p:cNvPr id="88" name="矩形 21"/>
            <p:cNvSpPr/>
            <p:nvPr/>
          </p:nvSpPr>
          <p:spPr bwMode="auto">
            <a:xfrm>
              <a:off x="-2141501" y="3930768"/>
              <a:ext cx="1224821" cy="336974"/>
            </a:xfrm>
            <a:prstGeom prst="rect">
              <a:avLst/>
            </a:prstGeom>
            <a:solidFill>
              <a:schemeClr val="tx1"/>
            </a:solidFill>
            <a:ln>
              <a:solidFill>
                <a:schemeClr val="bg2"/>
              </a:solidFill>
            </a:ln>
            <a:effectLst/>
            <a:extLst/>
          </p:spPr>
          <p:txBody>
            <a:bodyPr vert="horz" wrap="square" lIns="91440" tIns="137160" rIns="91440" bIns="13716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100" b="0" i="0" u="none" strike="noStrike" cap="none" normalizeH="0" baseline="0" smtClean="0">
                <a:ln>
                  <a:noFill/>
                </a:ln>
                <a:solidFill>
                  <a:schemeClr val="tx1"/>
                </a:solidFill>
                <a:effectLst/>
                <a:latin typeface="Arial" charset="0"/>
              </a:endParaRPr>
            </a:p>
          </p:txBody>
        </p:sp>
        <p:sp>
          <p:nvSpPr>
            <p:cNvPr id="89" name="矩形 22"/>
            <p:cNvSpPr/>
            <p:nvPr/>
          </p:nvSpPr>
          <p:spPr bwMode="auto">
            <a:xfrm>
              <a:off x="-2141502" y="4275313"/>
              <a:ext cx="1224821" cy="336974"/>
            </a:xfrm>
            <a:prstGeom prst="rect">
              <a:avLst/>
            </a:prstGeom>
            <a:solidFill>
              <a:schemeClr val="tx1"/>
            </a:solidFill>
            <a:ln>
              <a:solidFill>
                <a:schemeClr val="bg2"/>
              </a:solidFill>
            </a:ln>
            <a:effectLst/>
            <a:extLst/>
          </p:spPr>
          <p:txBody>
            <a:bodyPr vert="horz" wrap="square" lIns="91440" tIns="137160" rIns="91440" bIns="13716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100" b="0" i="0" u="none" strike="noStrike" cap="none" normalizeH="0" baseline="0" smtClean="0">
                <a:ln>
                  <a:noFill/>
                </a:ln>
                <a:solidFill>
                  <a:schemeClr val="tx1"/>
                </a:solidFill>
                <a:effectLst/>
                <a:latin typeface="Arial" charset="0"/>
              </a:endParaRPr>
            </a:p>
          </p:txBody>
        </p:sp>
        <p:sp>
          <p:nvSpPr>
            <p:cNvPr id="90" name="文字方塊 37"/>
            <p:cNvSpPr txBox="1"/>
            <p:nvPr/>
          </p:nvSpPr>
          <p:spPr>
            <a:xfrm>
              <a:off x="-1797168" y="3562582"/>
              <a:ext cx="482824" cy="415498"/>
            </a:xfrm>
            <a:prstGeom prst="rect">
              <a:avLst/>
            </a:prstGeom>
            <a:noFill/>
          </p:spPr>
          <p:txBody>
            <a:bodyPr wrap="none" rtlCol="0">
              <a:spAutoFit/>
            </a:bodyPr>
            <a:lstStyle/>
            <a:p>
              <a:r>
                <a:rPr lang="en-US" altLang="zh-TW" dirty="0" smtClean="0">
                  <a:solidFill>
                    <a:schemeClr val="bg2"/>
                  </a:solidFill>
                </a:rPr>
                <a:t>00</a:t>
              </a:r>
              <a:endParaRPr lang="zh-TW" altLang="en-US" dirty="0">
                <a:solidFill>
                  <a:schemeClr val="bg2"/>
                </a:solidFill>
              </a:endParaRPr>
            </a:p>
          </p:txBody>
        </p:sp>
        <p:sp>
          <p:nvSpPr>
            <p:cNvPr id="91" name="文字方塊 38"/>
            <p:cNvSpPr txBox="1"/>
            <p:nvPr/>
          </p:nvSpPr>
          <p:spPr>
            <a:xfrm>
              <a:off x="-1804611" y="3233293"/>
              <a:ext cx="482824" cy="415498"/>
            </a:xfrm>
            <a:prstGeom prst="rect">
              <a:avLst/>
            </a:prstGeom>
            <a:noFill/>
          </p:spPr>
          <p:txBody>
            <a:bodyPr wrap="none" rtlCol="0">
              <a:spAutoFit/>
            </a:bodyPr>
            <a:lstStyle/>
            <a:p>
              <a:r>
                <a:rPr lang="en-US" altLang="zh-TW" dirty="0" smtClean="0">
                  <a:solidFill>
                    <a:schemeClr val="bg2"/>
                  </a:solidFill>
                </a:rPr>
                <a:t>00</a:t>
              </a:r>
              <a:endParaRPr lang="zh-TW" altLang="en-US" dirty="0">
                <a:solidFill>
                  <a:schemeClr val="bg2"/>
                </a:solidFill>
              </a:endParaRPr>
            </a:p>
          </p:txBody>
        </p:sp>
        <p:sp>
          <p:nvSpPr>
            <p:cNvPr id="100" name="文字方塊 38"/>
            <p:cNvSpPr txBox="1"/>
            <p:nvPr/>
          </p:nvSpPr>
          <p:spPr>
            <a:xfrm>
              <a:off x="-1800052" y="2896301"/>
              <a:ext cx="482824" cy="415498"/>
            </a:xfrm>
            <a:prstGeom prst="rect">
              <a:avLst/>
            </a:prstGeom>
            <a:noFill/>
          </p:spPr>
          <p:txBody>
            <a:bodyPr wrap="none" rtlCol="0">
              <a:spAutoFit/>
            </a:bodyPr>
            <a:lstStyle/>
            <a:p>
              <a:r>
                <a:rPr lang="en-US" altLang="zh-TW" dirty="0" smtClean="0">
                  <a:solidFill>
                    <a:schemeClr val="bg2"/>
                  </a:solidFill>
                </a:rPr>
                <a:t>06</a:t>
              </a:r>
              <a:endParaRPr lang="zh-TW" altLang="en-US" dirty="0">
                <a:solidFill>
                  <a:schemeClr val="bg2"/>
                </a:solidFill>
              </a:endParaRPr>
            </a:p>
          </p:txBody>
        </p:sp>
        <p:sp>
          <p:nvSpPr>
            <p:cNvPr id="101" name="文字方塊 37"/>
            <p:cNvSpPr txBox="1"/>
            <p:nvPr/>
          </p:nvSpPr>
          <p:spPr>
            <a:xfrm>
              <a:off x="-1805623" y="3907010"/>
              <a:ext cx="482824" cy="415498"/>
            </a:xfrm>
            <a:prstGeom prst="rect">
              <a:avLst/>
            </a:prstGeom>
            <a:noFill/>
          </p:spPr>
          <p:txBody>
            <a:bodyPr wrap="none" rtlCol="0">
              <a:spAutoFit/>
            </a:bodyPr>
            <a:lstStyle/>
            <a:p>
              <a:r>
                <a:rPr lang="en-US" altLang="zh-TW" dirty="0" smtClean="0">
                  <a:solidFill>
                    <a:schemeClr val="bg2"/>
                  </a:solidFill>
                </a:rPr>
                <a:t>00</a:t>
              </a:r>
              <a:endParaRPr lang="zh-TW" altLang="en-US" dirty="0">
                <a:solidFill>
                  <a:schemeClr val="bg2"/>
                </a:solidFill>
              </a:endParaRPr>
            </a:p>
          </p:txBody>
        </p:sp>
        <p:sp>
          <p:nvSpPr>
            <p:cNvPr id="102" name="矩形 22"/>
            <p:cNvSpPr/>
            <p:nvPr/>
          </p:nvSpPr>
          <p:spPr bwMode="auto">
            <a:xfrm>
              <a:off x="-2139189" y="2590515"/>
              <a:ext cx="1217781" cy="336974"/>
            </a:xfrm>
            <a:prstGeom prst="rect">
              <a:avLst/>
            </a:prstGeom>
            <a:solidFill>
              <a:schemeClr val="tx1"/>
            </a:solidFill>
            <a:ln>
              <a:solidFill>
                <a:schemeClr val="bg2"/>
              </a:solidFill>
            </a:ln>
            <a:effectLst/>
            <a:extLst/>
          </p:spPr>
          <p:txBody>
            <a:bodyPr vert="horz" wrap="square" lIns="91440" tIns="137160" rIns="91440" bIns="13716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100" b="0" i="0" u="none" strike="noStrike" cap="none" normalizeH="0" baseline="0" smtClean="0">
                <a:ln>
                  <a:noFill/>
                </a:ln>
                <a:solidFill>
                  <a:schemeClr val="tx1"/>
                </a:solidFill>
                <a:effectLst/>
                <a:latin typeface="Arial" charset="0"/>
              </a:endParaRPr>
            </a:p>
          </p:txBody>
        </p:sp>
        <p:cxnSp>
          <p:nvCxnSpPr>
            <p:cNvPr id="103" name="Straight Arrow Connector 102"/>
            <p:cNvCxnSpPr/>
            <p:nvPr/>
          </p:nvCxnSpPr>
          <p:spPr bwMode="auto">
            <a:xfrm>
              <a:off x="-1524000" y="4282645"/>
              <a:ext cx="0" cy="307777"/>
            </a:xfrm>
            <a:prstGeom prst="straightConnector1">
              <a:avLst/>
            </a:prstGeom>
            <a:ln w="76200">
              <a:solidFill>
                <a:schemeClr val="bg2"/>
              </a:solidFill>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104" name="Straight Arrow Connector 103"/>
            <p:cNvCxnSpPr/>
            <p:nvPr/>
          </p:nvCxnSpPr>
          <p:spPr bwMode="auto">
            <a:xfrm flipV="1">
              <a:off x="-1533144" y="2617378"/>
              <a:ext cx="0" cy="306288"/>
            </a:xfrm>
            <a:prstGeom prst="straightConnector1">
              <a:avLst/>
            </a:prstGeom>
            <a:ln w="76200">
              <a:solidFill>
                <a:schemeClr val="bg2"/>
              </a:solidFill>
              <a:headEnd type="none" w="med" len="med"/>
              <a:tailEnd type="triangle" w="med" len="med"/>
            </a:ln>
          </p:spPr>
          <p:style>
            <a:lnRef idx="1">
              <a:schemeClr val="dk1"/>
            </a:lnRef>
            <a:fillRef idx="0">
              <a:schemeClr val="dk1"/>
            </a:fillRef>
            <a:effectRef idx="0">
              <a:schemeClr val="dk1"/>
            </a:effectRef>
            <a:fontRef idx="minor">
              <a:schemeClr val="tx1"/>
            </a:fontRef>
          </p:style>
        </p:cxnSp>
      </p:grpSp>
      <p:sp>
        <p:nvSpPr>
          <p:cNvPr id="107" name="TextBox 106"/>
          <p:cNvSpPr txBox="1"/>
          <p:nvPr/>
        </p:nvSpPr>
        <p:spPr>
          <a:xfrm>
            <a:off x="4920922" y="2774173"/>
            <a:ext cx="710451" cy="307777"/>
          </a:xfrm>
          <a:prstGeom prst="rect">
            <a:avLst/>
          </a:prstGeom>
          <a:noFill/>
        </p:spPr>
        <p:txBody>
          <a:bodyPr wrap="none" rtlCol="0">
            <a:spAutoFit/>
          </a:bodyPr>
          <a:lstStyle/>
          <a:p>
            <a:r>
              <a:rPr lang="en-US" altLang="zh-TW" sz="1400" dirty="0" smtClean="0"/>
              <a:t>0FFFh</a:t>
            </a:r>
            <a:endParaRPr lang="zh-TW" altLang="en-US" sz="1400" dirty="0"/>
          </a:p>
        </p:txBody>
      </p:sp>
    </p:spTree>
    <p:extLst>
      <p:ext uri="{BB962C8B-B14F-4D97-AF65-F5344CB8AC3E}">
        <p14:creationId xmlns:p14="http://schemas.microsoft.com/office/powerpoint/2010/main" val="3058448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4" presetClass="path" presetSubtype="0" accel="50000" decel="50000" fill="hold" nodeType="withEffect">
                                  <p:stCondLst>
                                    <p:cond delay="0"/>
                                  </p:stCondLst>
                                  <p:childTnLst>
                                    <p:animMotion origin="layout" path="M -1.94444E-6 -2.22222E-6 L -1.94444E-6 -0.04328 " pathEditMode="relative" rAng="0" ptsTypes="AA">
                                      <p:cBhvr>
                                        <p:cTn id="6" dur="2000" fill="hold"/>
                                        <p:tgtEl>
                                          <p:spTgt spid="76"/>
                                        </p:tgtEl>
                                        <p:attrNameLst>
                                          <p:attrName>ppt_x</p:attrName>
                                          <p:attrName>ppt_y</p:attrName>
                                        </p:attrNameLst>
                                      </p:cBhvr>
                                      <p:rCtr x="0" y="-2176"/>
                                    </p:animMotion>
                                  </p:childTnLst>
                                </p:cTn>
                              </p:par>
                              <p:par>
                                <p:cTn id="7" presetID="42" presetClass="path" presetSubtype="0" accel="50000" decel="50000" fill="hold" nodeType="withEffect">
                                  <p:stCondLst>
                                    <p:cond delay="0"/>
                                  </p:stCondLst>
                                  <p:childTnLst>
                                    <p:animMotion origin="layout" path="M -1.94444E-6 -0.04328 L -1.94444E-6 -0.08518 " pathEditMode="relative" rAng="0" ptsTypes="AA">
                                      <p:cBhvr>
                                        <p:cTn id="8" dur="2000" fill="hold"/>
                                        <p:tgtEl>
                                          <p:spTgt spid="76"/>
                                        </p:tgtEl>
                                        <p:attrNameLst>
                                          <p:attrName>ppt_x</p:attrName>
                                          <p:attrName>ppt_y</p:attrName>
                                        </p:attrNameLst>
                                      </p:cBhvr>
                                      <p:rCtr x="0" y="-2106"/>
                                    </p:animMotion>
                                  </p:childTnLst>
                                </p:cTn>
                              </p:par>
                              <p:par>
                                <p:cTn id="9" presetID="42" presetClass="path" presetSubtype="0" accel="50000" decel="50000" fill="hold" nodeType="withEffect">
                                  <p:stCondLst>
                                    <p:cond delay="0"/>
                                  </p:stCondLst>
                                  <p:childTnLst>
                                    <p:animMotion origin="layout" path="M -1.94444E-6 -0.08518 L -1.94444E-6 -0.04328 " pathEditMode="relative" rAng="0" ptsTypes="AA">
                                      <p:cBhvr>
                                        <p:cTn id="10" dur="2000" fill="hold"/>
                                        <p:tgtEl>
                                          <p:spTgt spid="76"/>
                                        </p:tgtEl>
                                        <p:attrNameLst>
                                          <p:attrName>ppt_x</p:attrName>
                                          <p:attrName>ppt_y</p:attrName>
                                        </p:attrNameLst>
                                      </p:cBhvr>
                                      <p:rCtr x="0" y="2083"/>
                                    </p:animMotion>
                                  </p:childTnLst>
                                </p:cTn>
                              </p:par>
                              <p:par>
                                <p:cTn id="11" presetID="42" presetClass="path" presetSubtype="0" accel="50000" decel="50000" fill="hold" nodeType="withEffect">
                                  <p:stCondLst>
                                    <p:cond delay="0"/>
                                  </p:stCondLst>
                                  <p:childTnLst>
                                    <p:animMotion origin="layout" path="M -1.94444E-6 -0.04328 L -1.94444E-6 -0.00116 " pathEditMode="relative" rAng="0" ptsTypes="AA">
                                      <p:cBhvr>
                                        <p:cTn id="12" dur="2000" fill="hold"/>
                                        <p:tgtEl>
                                          <p:spTgt spid="76"/>
                                        </p:tgtEl>
                                        <p:attrNameLst>
                                          <p:attrName>ppt_x</p:attrName>
                                          <p:attrName>ppt_y</p:attrName>
                                        </p:attrNameLst>
                                      </p:cBhvr>
                                      <p:rCtr x="0" y="210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ea typeface="新細明體" charset="-120"/>
              </a:rPr>
              <a:t>Runtime </a:t>
            </a:r>
            <a:r>
              <a:rPr lang="en-US" altLang="zh-TW" dirty="0" smtClean="0">
                <a:ea typeface="新細明體" charset="-120"/>
              </a:rPr>
              <a:t>Stack (3/3)</a:t>
            </a:r>
            <a:endParaRPr lang="zh-TW" altLang="en-US" dirty="0"/>
          </a:p>
        </p:txBody>
      </p:sp>
      <p:sp>
        <p:nvSpPr>
          <p:cNvPr id="4" name="Footer Placeholder 3"/>
          <p:cNvSpPr>
            <a:spLocks noGrp="1"/>
          </p:cNvSpPr>
          <p:nvPr>
            <p:ph type="ftr" sz="quarter" idx="10"/>
          </p:nvPr>
        </p:nvSpPr>
        <p:spPr/>
        <p:txBody>
          <a:bodyPr/>
          <a:lstStyle/>
          <a:p>
            <a:pPr>
              <a:defRPr/>
            </a:pPr>
            <a:r>
              <a:rPr lang="en-US" altLang="zh-TW" smtClean="0"/>
              <a:t>Irvine, Kip R. Assembly Language for Intel-Based Computers 5/e, 2007.</a:t>
            </a:r>
            <a:endParaRPr lang="en-US" altLang="zh-TW"/>
          </a:p>
        </p:txBody>
      </p:sp>
      <p:sp>
        <p:nvSpPr>
          <p:cNvPr id="5" name="Slide Number Placeholder 4"/>
          <p:cNvSpPr>
            <a:spLocks noGrp="1"/>
          </p:cNvSpPr>
          <p:nvPr>
            <p:ph type="sldNum" sz="quarter" idx="11"/>
          </p:nvPr>
        </p:nvSpPr>
        <p:spPr/>
        <p:txBody>
          <a:bodyPr/>
          <a:lstStyle/>
          <a:p>
            <a:pPr>
              <a:defRPr/>
            </a:pPr>
            <a:fld id="{5E278822-EF95-4D74-A1B3-6B525CCF0E11}" type="slidenum">
              <a:rPr lang="en-US" altLang="zh-TW" smtClean="0"/>
              <a:pPr>
                <a:defRPr/>
              </a:pPr>
              <a:t>9</a:t>
            </a:fld>
            <a:endParaRPr lang="en-US" altLang="zh-TW"/>
          </a:p>
        </p:txBody>
      </p:sp>
      <p:grpSp>
        <p:nvGrpSpPr>
          <p:cNvPr id="6" name="Canvas 26"/>
          <p:cNvGrpSpPr/>
          <p:nvPr/>
        </p:nvGrpSpPr>
        <p:grpSpPr>
          <a:xfrm>
            <a:off x="1164160" y="1268760"/>
            <a:ext cx="6684440" cy="4499334"/>
            <a:chOff x="0" y="-196868"/>
            <a:chExt cx="6115050" cy="5316238"/>
          </a:xfrm>
        </p:grpSpPr>
        <p:sp>
          <p:nvSpPr>
            <p:cNvPr id="7" name="Rectangle 6"/>
            <p:cNvSpPr/>
            <p:nvPr/>
          </p:nvSpPr>
          <p:spPr>
            <a:xfrm>
              <a:off x="0" y="0"/>
              <a:ext cx="6115050" cy="5119370"/>
            </a:xfrm>
            <a:prstGeom prst="rect">
              <a:avLst/>
            </a:prstGeom>
          </p:spPr>
        </p:sp>
        <p:sp>
          <p:nvSpPr>
            <p:cNvPr id="8" name="Rectangle 7"/>
            <p:cNvSpPr/>
            <p:nvPr/>
          </p:nvSpPr>
          <p:spPr>
            <a:xfrm>
              <a:off x="0" y="-196868"/>
              <a:ext cx="3677702" cy="5280933"/>
            </a:xfrm>
            <a:prstGeom prst="rect">
              <a:avLst/>
            </a:prstGeom>
            <a:solidFill>
              <a:schemeClr val="tx1"/>
            </a:solidFill>
            <a:ln w="19050" cap="flat" cmpd="sng" algn="ctr">
              <a:solidFill>
                <a:sysClr val="windowText" lastClr="00000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a:ln>
                  <a:noFill/>
                </a:ln>
                <a:solidFill>
                  <a:sysClr val="window" lastClr="FFFFFF"/>
                </a:solidFill>
                <a:effectLst/>
                <a:uLnTx/>
                <a:uFillTx/>
                <a:latin typeface="Consolas"/>
                <a:ea typeface="微軟正黑體"/>
                <a:cs typeface="+mn-cs"/>
              </a:endParaRPr>
            </a:p>
          </p:txBody>
        </p:sp>
        <p:sp>
          <p:nvSpPr>
            <p:cNvPr id="9" name="Text Box 17"/>
            <p:cNvSpPr txBox="1"/>
            <p:nvPr/>
          </p:nvSpPr>
          <p:spPr>
            <a:xfrm>
              <a:off x="80554" y="1956618"/>
              <a:ext cx="647323" cy="3046835"/>
            </a:xfrm>
            <a:prstGeom prst="rect">
              <a:avLst/>
            </a:prstGeom>
            <a:solidFill>
              <a:sysClr val="window" lastClr="FFFFFF"/>
            </a:solidFill>
            <a:ln w="6350">
              <a:solidFill>
                <a:prstClr val="black"/>
              </a:solidFill>
            </a:ln>
            <a:effectLst/>
          </p:spPr>
          <p:txBody>
            <a:bodyPr rot="0" spcFirstLastPara="0" vert="vert270"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TW" altLang="en-US" sz="1600" b="0" i="0" u="none" strike="noStrike" kern="100" cap="none" spc="0" normalizeH="0" baseline="0" noProof="0" dirty="0">
                  <a:ln>
                    <a:noFill/>
                  </a:ln>
                  <a:solidFill>
                    <a:sysClr val="windowText" lastClr="000000"/>
                  </a:solidFill>
                  <a:effectLst/>
                  <a:uLnTx/>
                  <a:uFillTx/>
                  <a:latin typeface="微軟正黑體" panose="020B0604030504040204" pitchFamily="34" charset="-120"/>
                  <a:ea typeface="微軟正黑體" panose="020B0604030504040204" pitchFamily="34" charset="-120"/>
                  <a:cs typeface="Times New Roman"/>
                </a:rPr>
                <a:t>算術邏輯單元 </a:t>
              </a:r>
              <a:r>
                <a:rPr kumimoji="0" lang="en-US" sz="1600" b="0" i="0" u="none" strike="noStrike" kern="100" cap="none" spc="0" normalizeH="0" baseline="0" noProof="0" dirty="0">
                  <a:ln>
                    <a:noFill/>
                  </a:ln>
                  <a:solidFill>
                    <a:sysClr val="windowText" lastClr="000000"/>
                  </a:solidFill>
                  <a:effectLst/>
                  <a:uLnTx/>
                  <a:uFillTx/>
                  <a:latin typeface="Consolas"/>
                  <a:ea typeface="新細明體"/>
                  <a:cs typeface="Times New Roman"/>
                </a:rPr>
                <a:t>(ALU)</a:t>
              </a:r>
              <a:endParaRPr kumimoji="0" lang="zh-TW" altLang="en-US" sz="1600" b="0" i="0" u="none" strike="noStrike" kern="100" cap="none" spc="0" normalizeH="0" baseline="0" noProof="0" dirty="0">
                <a:ln>
                  <a:noFill/>
                </a:ln>
                <a:solidFill>
                  <a:sysClr val="windowText" lastClr="000000"/>
                </a:solidFill>
                <a:effectLst/>
                <a:uLnTx/>
                <a:uFillTx/>
                <a:latin typeface="Calibri"/>
                <a:ea typeface="新細明體"/>
                <a:cs typeface="Times New Roman"/>
              </a:endParaRPr>
            </a:p>
          </p:txBody>
        </p:sp>
        <p:sp>
          <p:nvSpPr>
            <p:cNvPr id="10" name="Text Box 8"/>
            <p:cNvSpPr txBox="1"/>
            <p:nvPr/>
          </p:nvSpPr>
          <p:spPr>
            <a:xfrm>
              <a:off x="96964" y="1272501"/>
              <a:ext cx="3300019" cy="376151"/>
            </a:xfrm>
            <a:prstGeom prst="rect">
              <a:avLst/>
            </a:prstGeom>
            <a:solidFill>
              <a:sysClr val="window" lastClr="FFFFFF"/>
            </a:solidFill>
            <a:ln w="6350">
              <a:solidFill>
                <a:prstClr val="black"/>
              </a:solidFill>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Consolas"/>
                  <a:ea typeface="微軟正黑體"/>
                  <a:cs typeface="新細明體"/>
                </a:rPr>
                <a:t>System bus</a:t>
              </a:r>
              <a:endParaRPr kumimoji="0" lang="zh-TW" altLang="en-US" sz="1600" b="0" i="0" u="none" strike="noStrike" kern="0" cap="none" spc="0" normalizeH="0" baseline="0" noProof="0" dirty="0">
                <a:ln>
                  <a:noFill/>
                </a:ln>
                <a:solidFill>
                  <a:sysClr val="windowText" lastClr="000000"/>
                </a:solidFill>
                <a:effectLst/>
                <a:uLnTx/>
                <a:uFillTx/>
                <a:latin typeface="新細明體"/>
                <a:ea typeface="微軟正黑體"/>
                <a:cs typeface="新細明體"/>
              </a:endParaRPr>
            </a:p>
          </p:txBody>
        </p:sp>
        <p:sp>
          <p:nvSpPr>
            <p:cNvPr id="11" name="Text Box 19"/>
            <p:cNvSpPr txBox="1"/>
            <p:nvPr/>
          </p:nvSpPr>
          <p:spPr>
            <a:xfrm>
              <a:off x="487313" y="-106833"/>
              <a:ext cx="2992767" cy="1120044"/>
            </a:xfrm>
            <a:prstGeom prst="rect">
              <a:avLst/>
            </a:prstGeom>
            <a:solidFill>
              <a:sysClr val="window" lastClr="FFFFFF"/>
            </a:solidFill>
            <a:ln w="6350">
              <a:solidFill>
                <a:prstClr val="black"/>
              </a:solidFill>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TW" altLang="en-US" sz="1600" b="0" i="0" u="none" strike="noStrike" kern="0" cap="none" spc="0" normalizeH="0" baseline="0" noProof="0" dirty="0">
                  <a:ln>
                    <a:noFill/>
                  </a:ln>
                  <a:solidFill>
                    <a:sysClr val="windowText" lastClr="000000"/>
                  </a:solidFill>
                  <a:effectLst/>
                  <a:uLnTx/>
                  <a:uFillTx/>
                  <a:latin typeface="新細明體"/>
                  <a:ea typeface="微軟正黑體"/>
                  <a:cs typeface="Times New Roman"/>
                </a:rPr>
                <a:t>控制單元</a:t>
              </a:r>
              <a:r>
                <a:rPr kumimoji="0" lang="en-US" sz="1600" b="0" i="0" u="none" strike="noStrike" kern="0" cap="none" spc="0" normalizeH="0" baseline="0" noProof="0" dirty="0">
                  <a:ln>
                    <a:noFill/>
                  </a:ln>
                  <a:solidFill>
                    <a:sysClr val="windowText" lastClr="000000"/>
                  </a:solidFill>
                  <a:effectLst/>
                  <a:uLnTx/>
                  <a:uFillTx/>
                  <a:latin typeface="新細明體"/>
                  <a:ea typeface="微軟正黑體"/>
                  <a:cs typeface="Times New Roman"/>
                </a:rPr>
                <a:t> </a:t>
              </a:r>
              <a:endParaRPr kumimoji="0" lang="en-US" sz="1600" b="0" i="0" u="none" strike="noStrike" kern="0" cap="none" spc="0" normalizeH="0" baseline="0" noProof="0" dirty="0" smtClean="0">
                <a:ln>
                  <a:noFill/>
                </a:ln>
                <a:solidFill>
                  <a:sysClr val="windowText" lastClr="000000"/>
                </a:solidFill>
                <a:effectLst/>
                <a:uLnTx/>
                <a:uFillTx/>
                <a:latin typeface="新細明體"/>
                <a:ea typeface="微軟正黑體"/>
                <a:cs typeface="Times New Roman"/>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ysClr val="windowText" lastClr="000000"/>
                  </a:solidFill>
                  <a:effectLst/>
                  <a:uLnTx/>
                  <a:uFillTx/>
                  <a:latin typeface="新細明體"/>
                  <a:ea typeface="微軟正黑體"/>
                  <a:cs typeface="Times New Roman"/>
                </a:rPr>
                <a:t>(</a:t>
              </a:r>
              <a:r>
                <a:rPr kumimoji="0" lang="en-US" sz="1600" b="0" i="0" u="none" strike="noStrike" kern="0" cap="none" spc="0" normalizeH="0" baseline="0" noProof="0" dirty="0">
                  <a:ln>
                    <a:noFill/>
                  </a:ln>
                  <a:solidFill>
                    <a:sysClr val="windowText" lastClr="000000"/>
                  </a:solidFill>
                  <a:effectLst/>
                  <a:uLnTx/>
                  <a:uFillTx/>
                  <a:latin typeface="Consolas"/>
                  <a:ea typeface="微軟正黑體"/>
                  <a:cs typeface="新細明體"/>
                </a:rPr>
                <a:t>Control Unit)</a:t>
              </a:r>
              <a:endParaRPr kumimoji="0" lang="zh-TW" altLang="en-US" sz="1600" b="0" i="0" u="none" strike="noStrike" kern="0" cap="none" spc="0" normalizeH="0" baseline="0" noProof="0" dirty="0">
                <a:ln>
                  <a:noFill/>
                </a:ln>
                <a:solidFill>
                  <a:sysClr val="windowText" lastClr="000000"/>
                </a:solidFill>
                <a:effectLst/>
                <a:uLnTx/>
                <a:uFillTx/>
                <a:latin typeface="新細明體"/>
                <a:ea typeface="微軟正黑體"/>
                <a:cs typeface="新細明體"/>
              </a:endParaRPr>
            </a:p>
          </p:txBody>
        </p:sp>
        <p:sp>
          <p:nvSpPr>
            <p:cNvPr id="12" name="Text Box 8"/>
            <p:cNvSpPr txBox="1"/>
            <p:nvPr/>
          </p:nvSpPr>
          <p:spPr>
            <a:xfrm>
              <a:off x="1064496" y="1948971"/>
              <a:ext cx="2332486" cy="3054482"/>
            </a:xfrm>
            <a:prstGeom prst="rect">
              <a:avLst/>
            </a:prstGeom>
            <a:solidFill>
              <a:sysClr val="window" lastClr="FFFFFF"/>
            </a:solidFill>
            <a:ln w="6350">
              <a:solidFill>
                <a:prstClr val="black"/>
              </a:solid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TW" altLang="en-US" sz="1600" b="0" i="0" u="none" strike="noStrike" kern="0" cap="none" spc="0" normalizeH="0" baseline="0" noProof="0" dirty="0">
                  <a:ln>
                    <a:noFill/>
                  </a:ln>
                  <a:solidFill>
                    <a:sysClr val="windowText" lastClr="000000"/>
                  </a:solidFill>
                  <a:effectLst/>
                  <a:uLnTx/>
                  <a:uFillTx/>
                  <a:latin typeface="Consolas"/>
                  <a:ea typeface="微軟正黑體"/>
                  <a:cs typeface="Times New Roman"/>
                </a:rPr>
                <a:t>暫存器</a:t>
              </a:r>
              <a:r>
                <a:rPr kumimoji="0" lang="en-US" sz="1600" b="0" i="0" u="none" strike="noStrike" kern="0" cap="none" spc="0" normalizeH="0" baseline="0" noProof="0" dirty="0">
                  <a:ln>
                    <a:noFill/>
                  </a:ln>
                  <a:solidFill>
                    <a:sysClr val="windowText" lastClr="000000"/>
                  </a:solidFill>
                  <a:effectLst/>
                  <a:uLnTx/>
                  <a:uFillTx/>
                  <a:latin typeface="Consolas"/>
                  <a:ea typeface="微軟正黑體"/>
                  <a:cs typeface="Times New Roman"/>
                </a:rPr>
                <a:t>Register</a:t>
              </a:r>
              <a:endParaRPr kumimoji="0" lang="zh-TW" altLang="en-US" sz="1600" b="0" i="0" u="none" strike="noStrike" kern="0" cap="none" spc="0" normalizeH="0" baseline="0" noProof="0" dirty="0">
                <a:ln>
                  <a:noFill/>
                </a:ln>
                <a:solidFill>
                  <a:sysClr val="windowText" lastClr="000000"/>
                </a:solidFill>
                <a:effectLst/>
                <a:uLnTx/>
                <a:uFillTx/>
                <a:latin typeface="新細明體"/>
                <a:ea typeface="微軟正黑體"/>
                <a:cs typeface="新細明體"/>
              </a:endParaRPr>
            </a:p>
            <a:p>
              <a:pPr marL="0" marR="0" lvl="0" indent="0" algn="r" defTabSz="914400" eaLnBrk="1" fontAlgn="auto" latinLnBrk="0" hangingPunct="1">
                <a:lnSpc>
                  <a:spcPct val="100000"/>
                </a:lnSpc>
                <a:spcBef>
                  <a:spcPts val="0"/>
                </a:spcBef>
                <a:spcAft>
                  <a:spcPts val="0"/>
                </a:spcAft>
                <a:buClrTx/>
                <a:buSzTx/>
                <a:buFontTx/>
                <a:buNone/>
                <a:tabLst/>
                <a:defRPr/>
              </a:pPr>
              <a:r>
                <a:rPr kumimoji="0" lang="en-US" sz="1200" b="0" i="0" u="none" strike="noStrike" kern="100" cap="none" spc="0" normalizeH="0" baseline="0" noProof="0" dirty="0">
                  <a:ln>
                    <a:noFill/>
                  </a:ln>
                  <a:solidFill>
                    <a:sysClr val="windowText" lastClr="000000"/>
                  </a:solidFill>
                  <a:effectLst/>
                  <a:uLnTx/>
                  <a:uFillTx/>
                  <a:latin typeface="Consolas"/>
                  <a:ea typeface="新細明體"/>
                  <a:cs typeface="Times New Roman"/>
                </a:rPr>
                <a:t> </a:t>
              </a:r>
              <a:endParaRPr kumimoji="0" lang="zh-TW" altLang="en-US" sz="1200" b="0" i="0" u="none" strike="noStrike" kern="100" cap="none" spc="0" normalizeH="0" baseline="0" noProof="0" dirty="0">
                <a:ln>
                  <a:noFill/>
                </a:ln>
                <a:solidFill>
                  <a:sysClr val="windowText" lastClr="000000"/>
                </a:solidFill>
                <a:effectLst/>
                <a:uLnTx/>
                <a:uFillTx/>
                <a:latin typeface="Calibri"/>
                <a:ea typeface="新細明體"/>
                <a:cs typeface="Times New Roman"/>
              </a:endParaRPr>
            </a:p>
          </p:txBody>
        </p:sp>
        <p:cxnSp>
          <p:nvCxnSpPr>
            <p:cNvPr id="13" name="Straight Arrow Connector 12"/>
            <p:cNvCxnSpPr>
              <a:stCxn id="9" idx="3"/>
              <a:endCxn id="12" idx="1"/>
            </p:cNvCxnSpPr>
            <p:nvPr/>
          </p:nvCxnSpPr>
          <p:spPr>
            <a:xfrm flipV="1">
              <a:off x="727877" y="3476212"/>
              <a:ext cx="336618" cy="3824"/>
            </a:xfrm>
            <a:prstGeom prst="straightConnector1">
              <a:avLst/>
            </a:prstGeom>
            <a:noFill/>
            <a:ln w="9525" cap="flat" cmpd="sng" algn="ctr">
              <a:solidFill>
                <a:sysClr val="windowText" lastClr="000000">
                  <a:shade val="95000"/>
                  <a:satMod val="105000"/>
                </a:sysClr>
              </a:solidFill>
              <a:prstDash val="solid"/>
              <a:headEnd type="triangle" w="med" len="med"/>
              <a:tailEnd type="triangle" w="med" len="med"/>
            </a:ln>
            <a:effectLst/>
          </p:spPr>
        </p:cxnSp>
        <p:cxnSp>
          <p:nvCxnSpPr>
            <p:cNvPr id="14" name="Elbow Connector 13"/>
            <p:cNvCxnSpPr>
              <a:endCxn id="10" idx="2"/>
            </p:cNvCxnSpPr>
            <p:nvPr/>
          </p:nvCxnSpPr>
          <p:spPr>
            <a:xfrm rot="16200000" flipV="1">
              <a:off x="1592992" y="1802635"/>
              <a:ext cx="307966" cy="2"/>
            </a:xfrm>
            <a:prstGeom prst="bentConnector3">
              <a:avLst>
                <a:gd name="adj1" fmla="val 50000"/>
              </a:avLst>
            </a:prstGeom>
            <a:noFill/>
            <a:ln w="9525" cap="flat" cmpd="sng" algn="ctr">
              <a:solidFill>
                <a:sysClr val="windowText" lastClr="000000">
                  <a:shade val="95000"/>
                  <a:satMod val="105000"/>
                </a:sysClr>
              </a:solidFill>
              <a:prstDash val="solid"/>
              <a:headEnd type="triangle" w="med" len="med"/>
              <a:tailEnd type="triangle" w="med" len="med"/>
            </a:ln>
            <a:effectLst/>
          </p:spPr>
        </p:cxnSp>
        <p:cxnSp>
          <p:nvCxnSpPr>
            <p:cNvPr id="15" name="Straight Arrow Connector 14"/>
            <p:cNvCxnSpPr>
              <a:endCxn id="10" idx="0"/>
            </p:cNvCxnSpPr>
            <p:nvPr/>
          </p:nvCxnSpPr>
          <p:spPr>
            <a:xfrm>
              <a:off x="1746973" y="1013211"/>
              <a:ext cx="0" cy="259290"/>
            </a:xfrm>
            <a:prstGeom prst="straightConnector1">
              <a:avLst/>
            </a:prstGeom>
            <a:noFill/>
            <a:ln w="9525" cap="flat" cmpd="sng" algn="ctr">
              <a:solidFill>
                <a:sysClr val="windowText" lastClr="000000">
                  <a:shade val="95000"/>
                  <a:satMod val="105000"/>
                </a:sysClr>
              </a:solidFill>
              <a:prstDash val="solid"/>
              <a:headEnd type="triangle" w="med" len="med"/>
              <a:tailEnd type="triangle" w="med" len="med"/>
            </a:ln>
            <a:effectLst/>
          </p:spPr>
        </p:cxnSp>
        <p:sp>
          <p:nvSpPr>
            <p:cNvPr id="16" name="Text Box 16"/>
            <p:cNvSpPr txBox="1"/>
            <p:nvPr/>
          </p:nvSpPr>
          <p:spPr>
            <a:xfrm>
              <a:off x="0" y="-106833"/>
              <a:ext cx="454592" cy="430137"/>
            </a:xfrm>
            <a:prstGeom prst="rect">
              <a:avLst/>
            </a:prstGeom>
            <a:noFill/>
            <a:ln w="6350">
              <a:noFill/>
            </a:ln>
            <a:effectLst/>
          </p:spPr>
          <p:txBody>
            <a:bodyPr rot="0" spcFirstLastPara="0" vert="horz" wrap="none" lIns="91440"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Consolas"/>
                  <a:ea typeface="微軟正黑體"/>
                  <a:cs typeface="新細明體"/>
                </a:rPr>
                <a:t>CPU</a:t>
              </a:r>
              <a:endParaRPr kumimoji="0" lang="zh-TW" altLang="en-US" sz="1800" b="0" i="0" u="none" strike="noStrike" kern="0" cap="none" spc="0" normalizeH="0" baseline="0" noProof="0" dirty="0">
                <a:ln>
                  <a:noFill/>
                </a:ln>
                <a:solidFill>
                  <a:sysClr val="windowText" lastClr="000000"/>
                </a:solidFill>
                <a:effectLst/>
                <a:uLnTx/>
                <a:uFillTx/>
                <a:latin typeface="新細明體"/>
                <a:ea typeface="微軟正黑體"/>
                <a:cs typeface="新細明體"/>
              </a:endParaRPr>
            </a:p>
          </p:txBody>
        </p:sp>
        <p:sp>
          <p:nvSpPr>
            <p:cNvPr id="17" name="Rectangle 16"/>
            <p:cNvSpPr/>
            <p:nvPr/>
          </p:nvSpPr>
          <p:spPr>
            <a:xfrm>
              <a:off x="3973921" y="-196867"/>
              <a:ext cx="1767441" cy="5255728"/>
            </a:xfrm>
            <a:prstGeom prst="rect">
              <a:avLst/>
            </a:prstGeom>
            <a:solidFill>
              <a:schemeClr val="tx1"/>
            </a:solidFill>
            <a:ln w="19050" cap="flat" cmpd="sng" algn="ctr">
              <a:solidFill>
                <a:sysClr val="windowText" lastClr="000000"/>
              </a:solidFill>
              <a:prstDash val="solid"/>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100" cap="none" spc="0" normalizeH="0" baseline="0" noProof="0" dirty="0">
                  <a:ln>
                    <a:noFill/>
                  </a:ln>
                  <a:solidFill>
                    <a:srgbClr val="000000"/>
                  </a:solidFill>
                  <a:effectLst/>
                  <a:uLnTx/>
                  <a:uFillTx/>
                  <a:latin typeface="Consolas"/>
                  <a:ea typeface="新細明體"/>
                  <a:cs typeface="Times New Roman"/>
                </a:rPr>
                <a:t>Memory</a:t>
              </a:r>
              <a:endParaRPr kumimoji="0" lang="zh-TW" altLang="en-US" sz="1200" b="0" i="0" u="none" strike="noStrike" kern="100" cap="none" spc="0" normalizeH="0" baseline="0" noProof="0" dirty="0">
                <a:ln>
                  <a:noFill/>
                </a:ln>
                <a:solidFill>
                  <a:sysClr val="window" lastClr="FFFFFF"/>
                </a:solidFill>
                <a:effectLst/>
                <a:uLnTx/>
                <a:uFillTx/>
                <a:latin typeface="Calibri"/>
                <a:ea typeface="新細明體"/>
                <a:cs typeface="Times New Roman"/>
              </a:endParaRPr>
            </a:p>
          </p:txBody>
        </p:sp>
        <p:cxnSp>
          <p:nvCxnSpPr>
            <p:cNvPr id="18" name="Elbow Connector 17"/>
            <p:cNvCxnSpPr>
              <a:endCxn id="10" idx="3"/>
            </p:cNvCxnSpPr>
            <p:nvPr/>
          </p:nvCxnSpPr>
          <p:spPr>
            <a:xfrm rot="10800000" flipV="1">
              <a:off x="3396983" y="1460575"/>
              <a:ext cx="591483" cy="1"/>
            </a:xfrm>
            <a:prstGeom prst="bentConnector3">
              <a:avLst>
                <a:gd name="adj1" fmla="val 50000"/>
              </a:avLst>
            </a:prstGeom>
            <a:ln w="38100">
              <a:solidFill>
                <a:schemeClr val="bg1">
                  <a:lumMod val="60000"/>
                  <a:lumOff val="40000"/>
                </a:schemeClr>
              </a:solidFill>
              <a:headEnd type="triangle" w="med" len="med"/>
              <a:tailEnd type="triangle" w="med" len="med"/>
            </a:ln>
          </p:spPr>
          <p:style>
            <a:lnRef idx="1">
              <a:schemeClr val="accent4"/>
            </a:lnRef>
            <a:fillRef idx="0">
              <a:schemeClr val="accent4"/>
            </a:fillRef>
            <a:effectRef idx="0">
              <a:schemeClr val="accent4"/>
            </a:effectRef>
            <a:fontRef idx="minor">
              <a:schemeClr val="tx1"/>
            </a:fontRef>
          </p:style>
        </p:cxnSp>
      </p:grpSp>
      <p:sp>
        <p:nvSpPr>
          <p:cNvPr id="73" name="Rectangle 72"/>
          <p:cNvSpPr/>
          <p:nvPr/>
        </p:nvSpPr>
        <p:spPr bwMode="auto">
          <a:xfrm>
            <a:off x="5603675" y="1612343"/>
            <a:ext cx="1740870" cy="9000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137160" rIns="91440" bIns="13716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TW" sz="2100" b="0" i="0" u="none" strike="noStrike" cap="none" normalizeH="0" baseline="0" dirty="0" smtClean="0">
                <a:ln>
                  <a:noFill/>
                </a:ln>
                <a:solidFill>
                  <a:sysClr val="windowText" lastClr="000000"/>
                </a:solidFill>
                <a:effectLst/>
                <a:latin typeface="Arial" charset="0"/>
              </a:rPr>
              <a:t>Code</a:t>
            </a:r>
            <a:endParaRPr kumimoji="0" lang="zh-TW" altLang="en-US" sz="2100" b="0" i="0" u="none" strike="noStrike" cap="none" normalizeH="0" baseline="0" dirty="0" smtClean="0">
              <a:ln>
                <a:noFill/>
              </a:ln>
              <a:solidFill>
                <a:sysClr val="windowText" lastClr="000000"/>
              </a:solidFill>
              <a:effectLst/>
              <a:latin typeface="Arial" charset="0"/>
            </a:endParaRPr>
          </a:p>
        </p:txBody>
      </p:sp>
      <p:sp>
        <p:nvSpPr>
          <p:cNvPr id="74" name="Rectangle 73"/>
          <p:cNvSpPr/>
          <p:nvPr/>
        </p:nvSpPr>
        <p:spPr bwMode="auto">
          <a:xfrm>
            <a:off x="5603333" y="2581574"/>
            <a:ext cx="1740870" cy="4320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137160" rIns="91440" bIns="13716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TW" sz="2100" b="0" i="0" u="none" strike="noStrike" cap="none" normalizeH="0" baseline="0" dirty="0" smtClean="0">
                <a:ln>
                  <a:noFill/>
                </a:ln>
                <a:solidFill>
                  <a:sysClr val="windowText" lastClr="000000"/>
                </a:solidFill>
                <a:effectLst/>
                <a:latin typeface="Arial" charset="0"/>
              </a:rPr>
              <a:t>Data</a:t>
            </a:r>
            <a:endParaRPr kumimoji="0" lang="zh-TW" altLang="en-US" sz="2100" b="0" i="0" u="none" strike="noStrike" cap="none" normalizeH="0" baseline="0" dirty="0" smtClean="0">
              <a:ln>
                <a:noFill/>
              </a:ln>
              <a:solidFill>
                <a:sysClr val="windowText" lastClr="000000"/>
              </a:solidFill>
              <a:effectLst/>
              <a:latin typeface="Arial" charset="0"/>
            </a:endParaRPr>
          </a:p>
        </p:txBody>
      </p:sp>
      <p:sp>
        <p:nvSpPr>
          <p:cNvPr id="75" name="TextBox 74"/>
          <p:cNvSpPr txBox="1"/>
          <p:nvPr/>
        </p:nvSpPr>
        <p:spPr>
          <a:xfrm>
            <a:off x="7589447" y="5255812"/>
            <a:ext cx="1454244" cy="738664"/>
          </a:xfrm>
          <a:prstGeom prst="rect">
            <a:avLst/>
          </a:prstGeom>
          <a:noFill/>
        </p:spPr>
        <p:txBody>
          <a:bodyPr wrap="none" rtlCol="0">
            <a:spAutoFit/>
          </a:bodyPr>
          <a:lstStyle/>
          <a:p>
            <a:r>
              <a:rPr lang="en-US" altLang="zh-TW" dirty="0" smtClean="0"/>
              <a:t>High</a:t>
            </a:r>
          </a:p>
          <a:p>
            <a:r>
              <a:rPr lang="en-US" altLang="zh-TW" dirty="0" smtClean="0"/>
              <a:t>Addresses</a:t>
            </a:r>
            <a:endParaRPr lang="zh-TW" altLang="en-US" dirty="0"/>
          </a:p>
        </p:txBody>
      </p:sp>
      <p:sp>
        <p:nvSpPr>
          <p:cNvPr id="76" name="TextBox 75"/>
          <p:cNvSpPr txBox="1"/>
          <p:nvPr/>
        </p:nvSpPr>
        <p:spPr>
          <a:xfrm>
            <a:off x="7551021" y="767457"/>
            <a:ext cx="1454244" cy="738664"/>
          </a:xfrm>
          <a:prstGeom prst="rect">
            <a:avLst/>
          </a:prstGeom>
          <a:noFill/>
        </p:spPr>
        <p:txBody>
          <a:bodyPr wrap="none" rtlCol="0">
            <a:spAutoFit/>
          </a:bodyPr>
          <a:lstStyle/>
          <a:p>
            <a:r>
              <a:rPr lang="en-US" altLang="zh-TW" dirty="0" smtClean="0"/>
              <a:t>Low</a:t>
            </a:r>
          </a:p>
          <a:p>
            <a:r>
              <a:rPr lang="en-US" altLang="zh-TW" dirty="0" smtClean="0"/>
              <a:t>Addresses</a:t>
            </a:r>
            <a:endParaRPr lang="zh-TW" altLang="en-US" dirty="0"/>
          </a:p>
        </p:txBody>
      </p:sp>
      <p:cxnSp>
        <p:nvCxnSpPr>
          <p:cNvPr id="78" name="Straight Arrow Connector 77"/>
          <p:cNvCxnSpPr/>
          <p:nvPr/>
        </p:nvCxnSpPr>
        <p:spPr bwMode="auto">
          <a:xfrm>
            <a:off x="6493847" y="3585017"/>
            <a:ext cx="0" cy="301894"/>
          </a:xfrm>
          <a:prstGeom prst="straightConnector1">
            <a:avLst/>
          </a:prstGeom>
          <a:ln w="76200">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80" name="Straight Arrow Connector 79"/>
          <p:cNvCxnSpPr/>
          <p:nvPr/>
        </p:nvCxnSpPr>
        <p:spPr bwMode="auto">
          <a:xfrm flipV="1">
            <a:off x="6497574" y="4118791"/>
            <a:ext cx="0" cy="272128"/>
          </a:xfrm>
          <a:prstGeom prst="straightConnector1">
            <a:avLst/>
          </a:prstGeom>
          <a:ln w="76200">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77" name="Rectangle 76"/>
          <p:cNvSpPr/>
          <p:nvPr/>
        </p:nvSpPr>
        <p:spPr bwMode="auto">
          <a:xfrm>
            <a:off x="5598167" y="3087948"/>
            <a:ext cx="1740870" cy="5040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137160" rIns="91440" bIns="13716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TW" dirty="0" smtClean="0">
                <a:solidFill>
                  <a:sysClr val="windowText" lastClr="000000"/>
                </a:solidFill>
                <a:latin typeface="Arial" charset="0"/>
              </a:rPr>
              <a:t>Heap</a:t>
            </a:r>
          </a:p>
        </p:txBody>
      </p:sp>
      <p:sp>
        <p:nvSpPr>
          <p:cNvPr id="72" name="Rectangle 71"/>
          <p:cNvSpPr/>
          <p:nvPr/>
        </p:nvSpPr>
        <p:spPr bwMode="auto">
          <a:xfrm>
            <a:off x="5580112" y="4377035"/>
            <a:ext cx="1740870" cy="9000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137160" rIns="91440" bIns="13716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TW" sz="2100" b="0" i="0" u="none" strike="noStrike" cap="none" normalizeH="0" baseline="0" dirty="0" smtClean="0">
                <a:ln>
                  <a:noFill/>
                </a:ln>
                <a:solidFill>
                  <a:sysClr val="windowText" lastClr="000000"/>
                </a:solidFill>
                <a:effectLst/>
                <a:latin typeface="Arial" charset="0"/>
              </a:rPr>
              <a:t>Stack</a:t>
            </a:r>
            <a:endParaRPr kumimoji="0" lang="zh-TW" altLang="en-US" sz="2100" b="0" i="0" u="none" strike="noStrike" cap="none" normalizeH="0" baseline="0" dirty="0" smtClean="0">
              <a:ln>
                <a:noFill/>
              </a:ln>
              <a:solidFill>
                <a:sysClr val="windowText" lastClr="000000"/>
              </a:solidFill>
              <a:effectLst/>
              <a:latin typeface="Arial" charset="0"/>
            </a:endParaRPr>
          </a:p>
        </p:txBody>
      </p:sp>
      <p:graphicFrame>
        <p:nvGraphicFramePr>
          <p:cNvPr id="89" name="Table 88"/>
          <p:cNvGraphicFramePr>
            <a:graphicFrameLocks noGrp="1"/>
          </p:cNvGraphicFramePr>
          <p:nvPr>
            <p:extLst/>
          </p:nvPr>
        </p:nvGraphicFramePr>
        <p:xfrm>
          <a:off x="3851920" y="4335274"/>
          <a:ext cx="864096" cy="365760"/>
        </p:xfrm>
        <a:graphic>
          <a:graphicData uri="http://schemas.openxmlformats.org/drawingml/2006/table">
            <a:tbl>
              <a:tblPr>
                <a:tableStyleId>{1FECB4D8-DB02-4DC6-A0A2-4F2EBAE1DC90}</a:tableStyleId>
              </a:tblPr>
              <a:tblGrid>
                <a:gridCol w="864096">
                  <a:extLst>
                    <a:ext uri="{9D8B030D-6E8A-4147-A177-3AD203B41FA5}">
                      <a16:colId xmlns:a16="http://schemas.microsoft.com/office/drawing/2014/main" val="20000"/>
                    </a:ext>
                  </a:extLst>
                </a:gridCol>
              </a:tblGrid>
              <a:tr h="355615">
                <a:tc>
                  <a:txBody>
                    <a:bodyPr/>
                    <a:lstStyle/>
                    <a:p>
                      <a:pPr algn="ctr"/>
                      <a:r>
                        <a:rPr lang="en-US" altLang="zh-TW" dirty="0" smtClean="0"/>
                        <a:t>ESP</a:t>
                      </a:r>
                      <a:endParaRPr lang="zh-TW" altLang="en-US"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91" name="Table 90"/>
          <p:cNvGraphicFramePr>
            <a:graphicFrameLocks noGrp="1"/>
          </p:cNvGraphicFramePr>
          <p:nvPr>
            <p:extLst/>
          </p:nvPr>
        </p:nvGraphicFramePr>
        <p:xfrm>
          <a:off x="3851920" y="5099744"/>
          <a:ext cx="864096" cy="365760"/>
        </p:xfrm>
        <a:graphic>
          <a:graphicData uri="http://schemas.openxmlformats.org/drawingml/2006/table">
            <a:tbl>
              <a:tblPr>
                <a:tableStyleId>{1FECB4D8-DB02-4DC6-A0A2-4F2EBAE1DC90}</a:tableStyleId>
              </a:tblPr>
              <a:tblGrid>
                <a:gridCol w="864096">
                  <a:extLst>
                    <a:ext uri="{9D8B030D-6E8A-4147-A177-3AD203B41FA5}">
                      <a16:colId xmlns:a16="http://schemas.microsoft.com/office/drawing/2014/main" val="20000"/>
                    </a:ext>
                  </a:extLst>
                </a:gridCol>
              </a:tblGrid>
              <a:tr h="152400">
                <a:tc>
                  <a:txBody>
                    <a:bodyPr/>
                    <a:lstStyle/>
                    <a:p>
                      <a:pPr algn="ctr"/>
                      <a:r>
                        <a:rPr lang="en-US" altLang="zh-TW" dirty="0" smtClean="0"/>
                        <a:t>EIP</a:t>
                      </a:r>
                      <a:endParaRPr lang="zh-TW" altLang="en-US"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cxnSp>
        <p:nvCxnSpPr>
          <p:cNvPr id="93" name="Elbow Connector 92"/>
          <p:cNvCxnSpPr>
            <a:stCxn id="89" idx="3"/>
          </p:cNvCxnSpPr>
          <p:nvPr/>
        </p:nvCxnSpPr>
        <p:spPr bwMode="auto">
          <a:xfrm>
            <a:off x="4716016" y="4518154"/>
            <a:ext cx="874430" cy="734590"/>
          </a:xfrm>
          <a:prstGeom prst="bentConnector3">
            <a:avLst>
              <a:gd name="adj1" fmla="val 81853"/>
            </a:avLst>
          </a:prstGeom>
          <a:solidFill>
            <a:schemeClr val="accent1"/>
          </a:solidFill>
          <a:ln w="19050" cap="flat" cmpd="sng" algn="ctr">
            <a:solidFill>
              <a:schemeClr val="accent4">
                <a:lumMod val="75000"/>
              </a:schemeClr>
            </a:solidFill>
            <a:prstDash val="solid"/>
            <a:round/>
            <a:headEnd type="none" w="med" len="med"/>
            <a:tailEnd type="arrow"/>
          </a:ln>
          <a:effectLst/>
        </p:spPr>
      </p:cxnSp>
      <p:sp>
        <p:nvSpPr>
          <p:cNvPr id="112" name="Rectangle 111"/>
          <p:cNvSpPr/>
          <p:nvPr/>
        </p:nvSpPr>
        <p:spPr bwMode="auto">
          <a:xfrm>
            <a:off x="5627139" y="2230530"/>
            <a:ext cx="1740870" cy="600164"/>
          </a:xfrm>
          <a:prstGeom prst="rect">
            <a:avLst/>
          </a:prstGeom>
          <a:no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137160" rIns="91440" bIns="13716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TW" altLang="en-US" sz="2100" b="0" i="0" u="none" strike="noStrike" cap="none" normalizeH="0" baseline="0" dirty="0" smtClean="0">
              <a:ln>
                <a:noFill/>
              </a:ln>
              <a:solidFill>
                <a:sysClr val="windowText" lastClr="000000"/>
              </a:solidFill>
              <a:effectLst/>
              <a:latin typeface="Arial" charset="0"/>
            </a:endParaRPr>
          </a:p>
        </p:txBody>
      </p:sp>
      <p:cxnSp>
        <p:nvCxnSpPr>
          <p:cNvPr id="45" name="Elbow Connector 92"/>
          <p:cNvCxnSpPr>
            <a:endCxn id="73" idx="1"/>
          </p:cNvCxnSpPr>
          <p:nvPr/>
        </p:nvCxnSpPr>
        <p:spPr bwMode="auto">
          <a:xfrm rot="5400000" flipH="1" flipV="1">
            <a:off x="4273728" y="3060973"/>
            <a:ext cx="2328576" cy="331317"/>
          </a:xfrm>
          <a:prstGeom prst="bentConnector2">
            <a:avLst/>
          </a:prstGeom>
          <a:solidFill>
            <a:schemeClr val="accent1"/>
          </a:solidFill>
          <a:ln w="19050" cap="flat" cmpd="sng" algn="ctr">
            <a:solidFill>
              <a:schemeClr val="accent4">
                <a:lumMod val="75000"/>
              </a:schemeClr>
            </a:solidFill>
            <a:prstDash val="solid"/>
            <a:round/>
            <a:headEnd type="none" w="med" len="med"/>
            <a:tailEnd type="arrow"/>
          </a:ln>
          <a:effectLst/>
        </p:spPr>
      </p:cxnSp>
      <p:sp>
        <p:nvSpPr>
          <p:cNvPr id="39" name="弧形 38"/>
          <p:cNvSpPr/>
          <p:nvPr/>
        </p:nvSpPr>
        <p:spPr bwMode="auto">
          <a:xfrm>
            <a:off x="5155767" y="4384497"/>
            <a:ext cx="225028" cy="238492"/>
          </a:xfrm>
          <a:prstGeom prst="arc">
            <a:avLst>
              <a:gd name="adj1" fmla="val 16200000"/>
              <a:gd name="adj2" fmla="val 5259885"/>
            </a:avLst>
          </a:prstGeom>
          <a:noFill/>
          <a:ln w="19050" cap="flat" cmpd="sng" algn="ctr">
            <a:solidFill>
              <a:schemeClr val="tx1">
                <a:lumMod val="75000"/>
              </a:schemeClr>
            </a:solidFill>
            <a:prstDash val="solid"/>
            <a:round/>
            <a:headEnd type="none" w="med" len="med"/>
            <a:tailEnd type="none" w="med" len="med"/>
          </a:ln>
          <a:effectLst/>
          <a:extLst/>
        </p:spPr>
        <p:txBody>
          <a:bodyPr vert="horz" wrap="square" lIns="91440" tIns="137160" rIns="91440" bIns="13716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100" b="0" i="0" u="none" strike="noStrike" cap="none" normalizeH="0" baseline="0" smtClean="0">
              <a:ln>
                <a:noFill/>
              </a:ln>
              <a:solidFill>
                <a:schemeClr val="tx1"/>
              </a:solidFill>
              <a:effectLst/>
              <a:latin typeface="Arial" charset="0"/>
            </a:endParaRPr>
          </a:p>
        </p:txBody>
      </p:sp>
      <p:cxnSp>
        <p:nvCxnSpPr>
          <p:cNvPr id="44" name="肘形接點 43"/>
          <p:cNvCxnSpPr>
            <a:endCxn id="91" idx="3"/>
          </p:cNvCxnSpPr>
          <p:nvPr/>
        </p:nvCxnSpPr>
        <p:spPr bwMode="auto">
          <a:xfrm rot="5400000">
            <a:off x="4665392" y="4668129"/>
            <a:ext cx="665119" cy="563870"/>
          </a:xfrm>
          <a:prstGeom prst="bentConnector2">
            <a:avLst/>
          </a:prstGeom>
          <a:solidFill>
            <a:schemeClr val="accent1"/>
          </a:solidFill>
          <a:ln w="19050" cap="flat" cmpd="sng" algn="ctr">
            <a:solidFill>
              <a:schemeClr val="tx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740843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89"/>
                                        </p:tgtEl>
                                        <p:attrNameLst>
                                          <p:attrName>style.visibility</p:attrName>
                                        </p:attrNameLst>
                                      </p:cBhvr>
                                      <p:to>
                                        <p:strVal val="visible"/>
                                      </p:to>
                                    </p:set>
                                    <p:animEffect transition="in" filter="wipe(down)">
                                      <p:cBhvr>
                                        <p:cTn id="7" dur="500"/>
                                        <p:tgtEl>
                                          <p:spTgt spid="89"/>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91"/>
                                        </p:tgtEl>
                                        <p:attrNameLst>
                                          <p:attrName>style.visibility</p:attrName>
                                        </p:attrNameLst>
                                      </p:cBhvr>
                                      <p:to>
                                        <p:strVal val="visible"/>
                                      </p:to>
                                    </p:set>
                                    <p:animEffect transition="in" filter="wipe(down)">
                                      <p:cBhvr>
                                        <p:cTn id="11" dur="500"/>
                                        <p:tgtEl>
                                          <p:spTgt spid="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oaring">
  <a:themeElements>
    <a:clrScheme name="">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ECFE02"/>
      </a:hlink>
      <a:folHlink>
        <a:srgbClr val="FFFF00"/>
      </a:folHlink>
    </a:clrScheme>
    <a:fontScheme name="Soaring">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137160" rIns="91440" bIns="13716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1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137160" rIns="91440" bIns="13716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100" b="0" i="0" u="none" strike="noStrike" cap="none" normalizeH="0" baseline="0" smtClean="0">
            <a:ln>
              <a:noFill/>
            </a:ln>
            <a:solidFill>
              <a:schemeClr val="tx1"/>
            </a:solidFill>
            <a:effectLst/>
            <a:latin typeface="Arial" charset="0"/>
          </a:defRPr>
        </a:defPPr>
      </a:lstStyle>
    </a:lnDef>
  </a:objectDefaults>
  <a:extraClrSchemeLst>
    <a:extraClrScheme>
      <a:clrScheme name="Soaring 1">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Soaring 2">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Soaring 3">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Soaring 4">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
      <a:clrScheme name="Soaring 5">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D:\ProgramFiles2000\Microsoft Office\Templates\Presentation Designs\Soaring.pot</Template>
  <TotalTime>3315</TotalTime>
  <Words>4231</Words>
  <Application>Microsoft Office PowerPoint</Application>
  <PresentationFormat>如螢幕大小 (4:3)</PresentationFormat>
  <Paragraphs>972</Paragraphs>
  <Slides>69</Slides>
  <Notes>8</Notes>
  <HiddenSlides>0</HiddenSlides>
  <MMClips>0</MMClips>
  <ScaleCrop>false</ScaleCrop>
  <HeadingPairs>
    <vt:vector size="10" baseType="variant">
      <vt:variant>
        <vt:lpstr>使用字型</vt:lpstr>
      </vt:variant>
      <vt:variant>
        <vt:i4>8</vt:i4>
      </vt:variant>
      <vt:variant>
        <vt:lpstr>佈景主題</vt:lpstr>
      </vt:variant>
      <vt:variant>
        <vt:i4>1</vt:i4>
      </vt:variant>
      <vt:variant>
        <vt:lpstr>內嵌 OLE 伺服程式</vt:lpstr>
      </vt:variant>
      <vt:variant>
        <vt:i4>2</vt:i4>
      </vt:variant>
      <vt:variant>
        <vt:lpstr>投影片標題</vt:lpstr>
      </vt:variant>
      <vt:variant>
        <vt:i4>69</vt:i4>
      </vt:variant>
      <vt:variant>
        <vt:lpstr>自訂放映</vt:lpstr>
      </vt:variant>
      <vt:variant>
        <vt:i4>38</vt:i4>
      </vt:variant>
    </vt:vector>
  </HeadingPairs>
  <TitlesOfParts>
    <vt:vector size="118" baseType="lpstr">
      <vt:lpstr>微軟正黑體</vt:lpstr>
      <vt:lpstr>新細明體</vt:lpstr>
      <vt:lpstr>Arial</vt:lpstr>
      <vt:lpstr>Calibri</vt:lpstr>
      <vt:lpstr>Consolas</vt:lpstr>
      <vt:lpstr>Courier New</vt:lpstr>
      <vt:lpstr>Times New Roman</vt:lpstr>
      <vt:lpstr>Wingdings</vt:lpstr>
      <vt:lpstr>Soaring</vt:lpstr>
      <vt:lpstr>Clip</vt:lpstr>
      <vt:lpstr>VISIO</vt:lpstr>
      <vt:lpstr>Assembly Language for x86 Processors 7th Edition , Global Edition </vt:lpstr>
      <vt:lpstr>Chapter Overview</vt:lpstr>
      <vt:lpstr>Summary</vt:lpstr>
      <vt:lpstr>55 64 67 61 6E 67 65 6E</vt:lpstr>
      <vt:lpstr>Stack Operations</vt:lpstr>
      <vt:lpstr>Runtime Stack (1/3)</vt:lpstr>
      <vt:lpstr>Runtime Stack (2/3)</vt:lpstr>
      <vt:lpstr>In real memory…</vt:lpstr>
      <vt:lpstr>Runtime Stack (3/3)</vt:lpstr>
      <vt:lpstr>PUSH Operation (1 of 2)</vt:lpstr>
      <vt:lpstr>PUSH Operation (2 of 2)</vt:lpstr>
      <vt:lpstr>POP Operation</vt:lpstr>
      <vt:lpstr>PUSH and POP Instructions</vt:lpstr>
      <vt:lpstr>Using PUSH and POP</vt:lpstr>
      <vt:lpstr>Example: Nested Loop</vt:lpstr>
      <vt:lpstr>Nested Loop (Older version – Ch.4)</vt:lpstr>
      <vt:lpstr>Example: Reversing a String</vt:lpstr>
      <vt:lpstr>Your turn . . .</vt:lpstr>
      <vt:lpstr>Related Instructions</vt:lpstr>
      <vt:lpstr>Your Turn . . .</vt:lpstr>
      <vt:lpstr>What's Next</vt:lpstr>
      <vt:lpstr>Defining and Using Procedures</vt:lpstr>
      <vt:lpstr>Creating Procedures</vt:lpstr>
      <vt:lpstr>Documenting Procedures</vt:lpstr>
      <vt:lpstr>Example: SumOf Procedure</vt:lpstr>
      <vt:lpstr>CALL and RET Instructions</vt:lpstr>
      <vt:lpstr>CALL-RET Example (1 of 3)</vt:lpstr>
      <vt:lpstr>CALL-RET Example (2 of 3)</vt:lpstr>
      <vt:lpstr>CALL-RET Example (3 of 3)</vt:lpstr>
      <vt:lpstr>Nested Procedure Calls</vt:lpstr>
      <vt:lpstr>Local and Global Labels</vt:lpstr>
      <vt:lpstr>Procedure Parameters (1 of 3)</vt:lpstr>
      <vt:lpstr>Procedure Parameters (2 of 3)</vt:lpstr>
      <vt:lpstr>Procedure Parameters (3 of 3)</vt:lpstr>
      <vt:lpstr>USES Operator</vt:lpstr>
      <vt:lpstr>USES Example (1/4)</vt:lpstr>
      <vt:lpstr>USES Example (2/4)</vt:lpstr>
      <vt:lpstr>USES Example (3/4)</vt:lpstr>
      <vt:lpstr>USES Example (4/4)</vt:lpstr>
      <vt:lpstr>When not to push a register</vt:lpstr>
      <vt:lpstr>What's Next</vt:lpstr>
      <vt:lpstr>Linking to an External Library</vt:lpstr>
      <vt:lpstr>What is a Link Library?</vt:lpstr>
      <vt:lpstr>How The Linker Works</vt:lpstr>
      <vt:lpstr>What's Next</vt:lpstr>
      <vt:lpstr> The Irvine32 Library </vt:lpstr>
      <vt:lpstr>Calling Irvine32 Library Procedures</vt:lpstr>
      <vt:lpstr>Library Procedures - Overview (1 of 5)</vt:lpstr>
      <vt:lpstr>Library Procedures - Overview (2 of 5)</vt:lpstr>
      <vt:lpstr>Library Procedures - Overview (3 of 5)</vt:lpstr>
      <vt:lpstr>Library Procedures - Overview (4 of 5)</vt:lpstr>
      <vt:lpstr>Library Procedures - Overview (5 of 5)</vt:lpstr>
      <vt:lpstr>Example 1</vt:lpstr>
      <vt:lpstr>Example 1 - Sample Output</vt:lpstr>
      <vt:lpstr>Example 2</vt:lpstr>
      <vt:lpstr>Example 2a</vt:lpstr>
      <vt:lpstr>Example 3</vt:lpstr>
      <vt:lpstr>Example 4</vt:lpstr>
      <vt:lpstr>Example 4 - Sample Output</vt:lpstr>
      <vt:lpstr>Example 5</vt:lpstr>
      <vt:lpstr>Example 5 - Sample Output</vt:lpstr>
      <vt:lpstr>Example 6</vt:lpstr>
      <vt:lpstr>Example 6 - Sample Output</vt:lpstr>
      <vt:lpstr>What's Next</vt:lpstr>
      <vt:lpstr>64-Bit Assembly Programming</vt:lpstr>
      <vt:lpstr>The Irvine64 Library</vt:lpstr>
      <vt:lpstr>The Irvine64 Library (cont'd)</vt:lpstr>
      <vt:lpstr>Calling 64-Bit Subroutines</vt:lpstr>
      <vt:lpstr>The x64 Calling Convention</vt:lpstr>
      <vt:lpstr>Stack Operations</vt:lpstr>
      <vt:lpstr>Defining and Using Procedures</vt:lpstr>
      <vt:lpstr>Linking to an External Library</vt:lpstr>
      <vt:lpstr>The Irvine32 Library</vt:lpstr>
      <vt:lpstr>64-Bit Assembly programming</vt:lpstr>
      <vt:lpstr>Runtime Stack</vt:lpstr>
      <vt:lpstr>PUSH Operation</vt:lpstr>
      <vt:lpstr>POP Operation</vt:lpstr>
      <vt:lpstr>PUSH and POP Instructions</vt:lpstr>
      <vt:lpstr>Using PUSH and POP</vt:lpstr>
      <vt:lpstr>Example: Reversing a String</vt:lpstr>
      <vt:lpstr>Related Instructions</vt:lpstr>
      <vt:lpstr>Creating Procedures</vt:lpstr>
      <vt:lpstr>Documenting Procedures</vt:lpstr>
      <vt:lpstr>Example: SumOf Procedure</vt:lpstr>
      <vt:lpstr>CALL and RET Instructions</vt:lpstr>
      <vt:lpstr>Nested Procedure Calls</vt:lpstr>
      <vt:lpstr>Local and Global Labels</vt:lpstr>
      <vt:lpstr>Procedure Parameters</vt:lpstr>
      <vt:lpstr>USES Operator</vt:lpstr>
      <vt:lpstr>The Irvine64 Library</vt:lpstr>
      <vt:lpstr>Calling 64-Bit Subroutines</vt:lpstr>
      <vt:lpstr>The x64 Calling Convention</vt:lpstr>
      <vt:lpstr>What is a Link Library</vt:lpstr>
      <vt:lpstr>How the Linker Work</vt:lpstr>
      <vt:lpstr>Calling Irvine32 Library Procedures</vt:lpstr>
      <vt:lpstr>Library Procedures -- Overview</vt:lpstr>
      <vt:lpstr>Six Examples</vt:lpstr>
      <vt:lpstr>Example1</vt:lpstr>
      <vt:lpstr>Example2</vt:lpstr>
      <vt:lpstr>Example2a</vt:lpstr>
      <vt:lpstr>Example 3</vt:lpstr>
      <vt:lpstr>Example 4</vt:lpstr>
      <vt:lpstr>Example 5</vt:lpstr>
      <vt:lpstr>Example 6</vt:lpstr>
      <vt:lpstr>USES Example</vt:lpstr>
      <vt:lpstr>Example: Nested Loop</vt:lpstr>
      <vt:lpstr>Older version</vt:lpstr>
    </vt:vector>
  </TitlesOfParts>
  <Company>Prentice-Hall Publishing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5</dc:title>
  <dc:subject>Procedures</dc:subject>
  <dc:creator>Kip Irvine</dc:creator>
  <cp:lastModifiedBy>程昱 高</cp:lastModifiedBy>
  <cp:revision>653</cp:revision>
  <cp:lastPrinted>1601-01-01T00:00:00Z</cp:lastPrinted>
  <dcterms:created xsi:type="dcterms:W3CDTF">2002-05-30T02:31:33Z</dcterms:created>
  <dcterms:modified xsi:type="dcterms:W3CDTF">2022-10-04T14:43:52Z</dcterms:modified>
</cp:coreProperties>
</file>