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6"/>
  </p:notesMasterIdLst>
  <p:handoutMasterIdLst>
    <p:handoutMasterId r:id="rId37"/>
  </p:handoutMasterIdLst>
  <p:sldIdLst>
    <p:sldId id="256" r:id="rId2"/>
    <p:sldId id="507" r:id="rId3"/>
    <p:sldId id="533" r:id="rId4"/>
    <p:sldId id="506" r:id="rId5"/>
    <p:sldId id="540" r:id="rId6"/>
    <p:sldId id="534" r:id="rId7"/>
    <p:sldId id="508" r:id="rId8"/>
    <p:sldId id="509" r:id="rId9"/>
    <p:sldId id="515" r:id="rId10"/>
    <p:sldId id="514" r:id="rId11"/>
    <p:sldId id="535" r:id="rId12"/>
    <p:sldId id="520" r:id="rId13"/>
    <p:sldId id="521" r:id="rId14"/>
    <p:sldId id="539" r:id="rId15"/>
    <p:sldId id="526" r:id="rId16"/>
    <p:sldId id="510" r:id="rId17"/>
    <p:sldId id="516" r:id="rId18"/>
    <p:sldId id="522" r:id="rId19"/>
    <p:sldId id="528" r:id="rId20"/>
    <p:sldId id="538" r:id="rId21"/>
    <p:sldId id="523" r:id="rId22"/>
    <p:sldId id="536" r:id="rId23"/>
    <p:sldId id="537" r:id="rId24"/>
    <p:sldId id="529" r:id="rId25"/>
    <p:sldId id="524" r:id="rId26"/>
    <p:sldId id="530" r:id="rId27"/>
    <p:sldId id="531" r:id="rId28"/>
    <p:sldId id="525" r:id="rId29"/>
    <p:sldId id="517" r:id="rId30"/>
    <p:sldId id="518" r:id="rId31"/>
    <p:sldId id="519" r:id="rId32"/>
    <p:sldId id="527" r:id="rId33"/>
    <p:sldId id="532" r:id="rId34"/>
    <p:sldId id="485" r:id="rId3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FFFF"/>
    <a:srgbClr val="993300"/>
    <a:srgbClr val="FFCCFF"/>
    <a:srgbClr val="FF66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76316" autoAdjust="0"/>
  </p:normalViewPr>
  <p:slideViewPr>
    <p:cSldViewPr>
      <p:cViewPr>
        <p:scale>
          <a:sx n="83" d="100"/>
          <a:sy n="83" d="100"/>
        </p:scale>
        <p:origin x="-3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64" tIns="47532" rIns="95064" bIns="47532" numCol="1" anchor="t" anchorCtr="0" compatLnSpc="1">
            <a:prstTxWarp prst="textNoShape">
              <a:avLst/>
            </a:prstTxWarp>
          </a:bodyPr>
          <a:lstStyle>
            <a:lvl1pPr defTabSz="950866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64" tIns="47532" rIns="95064" bIns="47532" numCol="1" anchor="t" anchorCtr="0" compatLnSpc="1">
            <a:prstTxWarp prst="textNoShape">
              <a:avLst/>
            </a:prstTxWarp>
          </a:bodyPr>
          <a:lstStyle>
            <a:lvl1pPr algn="r" defTabSz="950866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312063C5-1D55-493F-9C71-B1A84A2BC755}" type="datetime1">
              <a:rPr lang="zh-TW" altLang="en-US"/>
              <a:pPr>
                <a:defRPr/>
              </a:pPr>
              <a:t>2018/1/18</a:t>
            </a:fld>
            <a:endParaRPr lang="en-US" altLang="zh-TW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64" tIns="47532" rIns="95064" bIns="47532" numCol="1" anchor="b" anchorCtr="0" compatLnSpc="1">
            <a:prstTxWarp prst="textNoShape">
              <a:avLst/>
            </a:prstTxWarp>
          </a:bodyPr>
          <a:lstStyle>
            <a:lvl1pPr defTabSz="950866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64" tIns="47532" rIns="95064" bIns="4753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63E7B3F-5577-413A-8102-1302D369EC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1109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64" tIns="47532" rIns="95064" bIns="47532" numCol="1" anchor="t" anchorCtr="0" compatLnSpc="1">
            <a:prstTxWarp prst="textNoShape">
              <a:avLst/>
            </a:prstTxWarp>
          </a:bodyPr>
          <a:lstStyle>
            <a:lvl1pPr defTabSz="950866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64" tIns="47532" rIns="95064" bIns="47532" numCol="1" anchor="t" anchorCtr="0" compatLnSpc="1">
            <a:prstTxWarp prst="textNoShape">
              <a:avLst/>
            </a:prstTxWarp>
          </a:bodyPr>
          <a:lstStyle>
            <a:lvl1pPr algn="r" defTabSz="950866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F93D9ACC-6E25-45D1-88BF-196132FF20FA}" type="datetime1">
              <a:rPr lang="zh-TW" altLang="en-US"/>
              <a:pPr>
                <a:defRPr/>
              </a:pPr>
              <a:t>2018/1/18</a:t>
            </a:fld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64" tIns="47532" rIns="95064" bIns="475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64" tIns="47532" rIns="95064" bIns="47532" numCol="1" anchor="b" anchorCtr="0" compatLnSpc="1">
            <a:prstTxWarp prst="textNoShape">
              <a:avLst/>
            </a:prstTxWarp>
          </a:bodyPr>
          <a:lstStyle>
            <a:lvl1pPr defTabSz="950866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64" tIns="47532" rIns="95064" bIns="4753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7A2CB8-A01E-48B1-959D-7AECA0D456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44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3%81%E5%A0%B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5%B0%BC%E5%8F%A4%E6%8B%89%C2%B7%E7%89%B9%E6%96%AF%E6%8B%89#cite_note-19" TargetMode="External"/><Relationship Id="rId5" Type="http://schemas.openxmlformats.org/officeDocument/2006/relationships/hyperlink" Target="https://zh.wikipedia.org/wiki/%E5%B0%BC%E5%8F%A4%E6%8B%89%C2%B7%E7%89%B9%E6%96%AF%E6%8B%89#cite_note-18" TargetMode="External"/><Relationship Id="rId4" Type="http://schemas.openxmlformats.org/officeDocument/2006/relationships/hyperlink" Target="https://zh.wikipedia.org/wiki/%E6%89%98%E9%A9%AC%E6%96%AF%C2%B7%E7%88%B1%E8%BF%AA%E7%94%9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71525" indent="-296863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87450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63700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383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95563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2763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09963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67163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4DD065A-6DB4-49C5-980F-05C91BF33034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017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>
                <a:latin typeface="Arial" panose="020B0604020202020204" pitchFamily="34" charset="0"/>
              </a:rPr>
              <a:t>在</a:t>
            </a:r>
            <a:r>
              <a:rPr lang="en-US" altLang="zh-TW" smtClean="0">
                <a:latin typeface="Arial" panose="020B0604020202020204" pitchFamily="34" charset="0"/>
              </a:rPr>
              <a:t>1882</a:t>
            </a:r>
            <a:r>
              <a:rPr lang="zh-TW" altLang="en-US" smtClean="0">
                <a:latin typeface="Arial" panose="020B0604020202020204" pitchFamily="34" charset="0"/>
              </a:rPr>
              <a:t>年他去了法國巴黎，在愛迪生公司做一名工程師，設計改進電器。同年特斯拉發明了感應馬達並開始開發各種用到旋轉</a:t>
            </a:r>
            <a:r>
              <a:rPr lang="zh-TW" altLang="en-US" smtClean="0">
                <a:latin typeface="Arial" panose="020B0604020202020204" pitchFamily="34" charset="0"/>
                <a:hlinkClick r:id="rId3" tooltip="磁場"/>
              </a:rPr>
              <a:t>磁場</a:t>
            </a:r>
            <a:r>
              <a:rPr lang="zh-TW" altLang="en-US" smtClean="0">
                <a:latin typeface="Arial" panose="020B0604020202020204" pitchFamily="34" charset="0"/>
              </a:rPr>
              <a:t>的設備（於</a:t>
            </a:r>
            <a:r>
              <a:rPr lang="en-US" altLang="zh-TW" smtClean="0">
                <a:latin typeface="Arial" panose="020B0604020202020204" pitchFamily="34" charset="0"/>
              </a:rPr>
              <a:t>1888</a:t>
            </a:r>
            <a:r>
              <a:rPr lang="zh-TW" altLang="en-US" smtClean="0">
                <a:latin typeface="Arial" panose="020B0604020202020204" pitchFamily="34" charset="0"/>
              </a:rPr>
              <a:t>年取得了專利）。</a:t>
            </a:r>
          </a:p>
          <a:p>
            <a:r>
              <a:rPr lang="zh-TW" altLang="en-US" smtClean="0">
                <a:latin typeface="Arial" panose="020B0604020202020204" pitchFamily="34" charset="0"/>
              </a:rPr>
              <a:t>不久以後，特斯拉因得知母親病危而急匆匆地離開巴黎，剛到達不久後的幾個小時母親就死了，當時是</a:t>
            </a:r>
            <a:r>
              <a:rPr lang="en-US" altLang="zh-TW" smtClean="0">
                <a:latin typeface="Arial" panose="020B0604020202020204" pitchFamily="34" charset="0"/>
              </a:rPr>
              <a:t>1882</a:t>
            </a:r>
            <a:r>
              <a:rPr lang="zh-TW" altLang="en-US" smtClean="0">
                <a:latin typeface="Arial" panose="020B0604020202020204" pitchFamily="34" charset="0"/>
              </a:rPr>
              <a:t>年</a:t>
            </a:r>
            <a:r>
              <a:rPr lang="en-US" altLang="zh-TW" smtClean="0">
                <a:latin typeface="Arial" panose="020B0604020202020204" pitchFamily="34" charset="0"/>
              </a:rPr>
              <a:t>4</a:t>
            </a:r>
            <a:r>
              <a:rPr lang="zh-TW" altLang="en-US" smtClean="0">
                <a:latin typeface="Arial" panose="020B0604020202020204" pitchFamily="34" charset="0"/>
              </a:rPr>
              <a:t>月。她臨終前的最後一句話是：「你終於來了，尼古拉，我的驕傲。」當她死後，特斯拉就病了。他在母親的出生地查茨和戈斯皮奇休養了兩三個星期。</a:t>
            </a:r>
          </a:p>
          <a:p>
            <a:r>
              <a:rPr lang="en-US" altLang="zh-TW" smtClean="0">
                <a:latin typeface="Arial" panose="020B0604020202020204" pitchFamily="34" charset="0"/>
              </a:rPr>
              <a:t>1884</a:t>
            </a:r>
            <a:r>
              <a:rPr lang="zh-TW" altLang="en-US" smtClean="0">
                <a:latin typeface="Arial" panose="020B0604020202020204" pitchFamily="34" charset="0"/>
              </a:rPr>
              <a:t>年，特斯拉第一次踏上美國國土，來到了紐約。除了前僱主查爾斯</a:t>
            </a:r>
            <a:r>
              <a:rPr lang="en-US" altLang="zh-TW" smtClean="0">
                <a:latin typeface="Arial" panose="020B0604020202020204" pitchFamily="34" charset="0"/>
              </a:rPr>
              <a:t>·</a:t>
            </a:r>
            <a:r>
              <a:rPr lang="zh-TW" altLang="en-US" smtClean="0">
                <a:latin typeface="Arial" panose="020B0604020202020204" pitchFamily="34" charset="0"/>
              </a:rPr>
              <a:t>巴奇勒所寫的推薦函外，他幾乎是一無所有。這封信是寫給</a:t>
            </a:r>
            <a:r>
              <a:rPr lang="zh-TW" altLang="en-US" smtClean="0">
                <a:latin typeface="Arial" panose="020B0604020202020204" pitchFamily="34" charset="0"/>
                <a:hlinkClick r:id="rId4" tooltip="托馬斯·愛迪生"/>
              </a:rPr>
              <a:t>托馬斯</a:t>
            </a:r>
            <a:r>
              <a:rPr lang="en-US" altLang="zh-TW" smtClean="0">
                <a:latin typeface="Arial" panose="020B0604020202020204" pitchFamily="34" charset="0"/>
                <a:hlinkClick r:id="rId4" tooltip="托馬斯·愛迪生"/>
              </a:rPr>
              <a:t>·</a:t>
            </a:r>
            <a:r>
              <a:rPr lang="zh-TW" altLang="en-US" smtClean="0">
                <a:latin typeface="Arial" panose="020B0604020202020204" pitchFamily="34" charset="0"/>
                <a:hlinkClick r:id="rId4" tooltip="托馬斯·愛迪生"/>
              </a:rPr>
              <a:t>愛迪生</a:t>
            </a:r>
            <a:r>
              <a:rPr lang="zh-TW" altLang="en-US" smtClean="0">
                <a:latin typeface="Arial" panose="020B0604020202020204" pitchFamily="34" charset="0"/>
              </a:rPr>
              <a:t>的，信中提到：「我知道有兩個偉大的人，你是其中之一，另一個就是這個年輕人了。」愛迪生雇用了特斯拉，安排他在愛迪生機械公司工作。特斯拉開始為愛迪生進行簡單的電器設計，他進步很快，不久以後就能解決公司一些非常難的問題。特斯拉完全負責了愛迪生公司直流電機的重新設計。</a:t>
            </a:r>
          </a:p>
          <a:p>
            <a:r>
              <a:rPr lang="en-US" altLang="zh-TW" smtClean="0">
                <a:latin typeface="Arial" panose="020B0604020202020204" pitchFamily="34" charset="0"/>
              </a:rPr>
              <a:t>1919</a:t>
            </a:r>
            <a:r>
              <a:rPr lang="zh-TW" altLang="en-US" smtClean="0">
                <a:latin typeface="Arial" panose="020B0604020202020204" pitchFamily="34" charset="0"/>
              </a:rPr>
              <a:t>年，特斯拉寫道：「如果他完成馬達和發電機的改進工作，愛迪生將提供給他驚人的</a:t>
            </a:r>
            <a:r>
              <a:rPr lang="en-US" altLang="zh-TW" smtClean="0">
                <a:latin typeface="Arial" panose="020B0604020202020204" pitchFamily="34" charset="0"/>
              </a:rPr>
              <a:t>5</a:t>
            </a:r>
            <a:r>
              <a:rPr lang="zh-TW" altLang="en-US" smtClean="0">
                <a:latin typeface="Arial" panose="020B0604020202020204" pitchFamily="34" charset="0"/>
              </a:rPr>
              <a:t>萬美元（如計入通貨膨脹，相當於今天（</a:t>
            </a:r>
            <a:r>
              <a:rPr lang="en-US" altLang="zh-TW" smtClean="0">
                <a:latin typeface="Arial" panose="020B0604020202020204" pitchFamily="34" charset="0"/>
              </a:rPr>
              <a:t>2006</a:t>
            </a:r>
            <a:r>
              <a:rPr lang="zh-TW" altLang="en-US" smtClean="0">
                <a:latin typeface="Arial" panose="020B0604020202020204" pitchFamily="34" charset="0"/>
              </a:rPr>
              <a:t>年）的一百萬美元）」。特斯拉說他的工作持續了將近一年，幾乎將整個發電機重新設計了，使愛迪生公司從中獲得巨大的利潤和新的專利所有權。當特斯拉向愛迪生索取</a:t>
            </a:r>
            <a:r>
              <a:rPr lang="en-US" altLang="zh-TW" smtClean="0">
                <a:latin typeface="Arial" panose="020B0604020202020204" pitchFamily="34" charset="0"/>
              </a:rPr>
              <a:t>5</a:t>
            </a:r>
            <a:r>
              <a:rPr lang="zh-TW" altLang="en-US" smtClean="0">
                <a:latin typeface="Arial" panose="020B0604020202020204" pitchFamily="34" charset="0"/>
              </a:rPr>
              <a:t>萬美元時，愛迪生回答他：「特斯拉，你不懂我們美國人的幽默」，就此違背了自己的諾言</a:t>
            </a:r>
            <a:r>
              <a:rPr lang="en-US" altLang="zh-TW" baseline="30000" smtClean="0">
                <a:latin typeface="Arial" panose="020B0604020202020204" pitchFamily="34" charset="0"/>
                <a:hlinkClick r:id="rId5"/>
              </a:rPr>
              <a:t>[18]</a:t>
            </a:r>
            <a:r>
              <a:rPr lang="en-US" altLang="zh-TW" baseline="30000" smtClean="0">
                <a:latin typeface="Arial" panose="020B0604020202020204" pitchFamily="34" charset="0"/>
                <a:hlinkClick r:id="rId6"/>
              </a:rPr>
              <a:t>[19]</a:t>
            </a:r>
            <a:r>
              <a:rPr lang="zh-TW" altLang="en-US" smtClean="0">
                <a:latin typeface="Arial" panose="020B0604020202020204" pitchFamily="34" charset="0"/>
              </a:rPr>
              <a:t>。這筆獎金的金額相當於公司創始資本，而以特斯拉當時每周</a:t>
            </a:r>
            <a:r>
              <a:rPr lang="en-US" altLang="zh-TW" smtClean="0">
                <a:latin typeface="Arial" panose="020B0604020202020204" pitchFamily="34" charset="0"/>
              </a:rPr>
              <a:t>18</a:t>
            </a:r>
            <a:r>
              <a:rPr lang="zh-TW" altLang="en-US" smtClean="0">
                <a:latin typeface="Arial" panose="020B0604020202020204" pitchFamily="34" charset="0"/>
              </a:rPr>
              <a:t>美元的薪水，他需要工作</a:t>
            </a:r>
            <a:r>
              <a:rPr lang="en-US" altLang="zh-TW" smtClean="0">
                <a:latin typeface="Arial" panose="020B0604020202020204" pitchFamily="34" charset="0"/>
              </a:rPr>
              <a:t>53</a:t>
            </a:r>
            <a:r>
              <a:rPr lang="zh-TW" altLang="en-US" smtClean="0">
                <a:latin typeface="Arial" panose="020B0604020202020204" pitchFamily="34" charset="0"/>
              </a:rPr>
              <a:t>年才能賺到。當特斯拉要求加薪至每周</a:t>
            </a:r>
            <a:r>
              <a:rPr lang="en-US" altLang="zh-TW" smtClean="0">
                <a:latin typeface="Arial" panose="020B0604020202020204" pitchFamily="34" charset="0"/>
              </a:rPr>
              <a:t>25</a:t>
            </a:r>
            <a:r>
              <a:rPr lang="zh-TW" altLang="en-US" smtClean="0">
                <a:latin typeface="Arial" panose="020B0604020202020204" pitchFamily="34" charset="0"/>
              </a:rPr>
              <a:t>美元遭到拒絕後辭職。</a:t>
            </a:r>
          </a:p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7C168DB-1FF6-4EF2-9106-B541DAACB3A3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351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</a:rPr>
              <a:t>Wirelectriy: https://www.youtube.com/watch?v=MgBYQh4zC2Y</a:t>
            </a:r>
          </a:p>
          <a:p>
            <a:r>
              <a:rPr lang="en-US" altLang="zh-TW" smtClean="0">
                <a:latin typeface="Arial" panose="020B0604020202020204" pitchFamily="34" charset="0"/>
              </a:rPr>
              <a:t>TI energy harvesting sensors: https://www.youtube.com/watch?v=nLR6k-Nk1o0</a:t>
            </a:r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E47DB4D-DCA4-4AAF-A20D-304F8D03D21C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6932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4432A-CE87-46DA-9799-265843C184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98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9C81B-F7C7-4963-AB6E-E23A2B5874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5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ABC6B-4910-4331-A2F4-0B882494DB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74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DD740-A9E6-422E-9C75-B465674D7E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9505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39426-81FD-4874-BE26-B789FB0D4D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4422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C3F0-0415-4813-AF98-E97E9C4417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50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B81E-6578-47F2-9C36-E4BE92E9F1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209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43C9-5E06-4621-B1B9-E02B139EA4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067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FF71-BCD4-4D17-9B10-CA2663D6F8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97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00E96-3932-4E17-BDAD-B95F7BE735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E5AC7-E47F-4B63-8272-8D6B400C99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839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BFC62-858F-4FF9-9A36-BEB5262186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18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6A589-A9AA-48C9-9E94-E886771CB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04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55501-A838-4D90-A218-C5C95CB3CA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47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8D9D4BF8-DE09-4C40-BFD9-038319AFDA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  <p:sldLayoutId id="214748420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2250" y="618648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F185EE-F0EE-4D1E-BB16-91D7CD6993A1}" type="slidenum">
              <a:rPr kumimoji="0" lang="en-US" altLang="zh-TW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 smtClean="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5638" y="1268413"/>
            <a:ext cx="8020050" cy="233203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Green ICT: Energy Harvesting Communications and Networking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81225"/>
          </a:xfrm>
        </p:spPr>
        <p:txBody>
          <a:bodyPr/>
          <a:lstStyle/>
          <a:p>
            <a:pPr eaLnBrk="1" hangingPunct="1"/>
            <a:r>
              <a:rPr lang="en-US" altLang="zh-TW" sz="1700" dirty="0" err="1" smtClean="0"/>
              <a:t>Meng</a:t>
            </a:r>
            <a:r>
              <a:rPr lang="en-US" altLang="zh-TW" sz="1700" dirty="0" smtClean="0"/>
              <a:t>-Lin Ku</a:t>
            </a:r>
          </a:p>
          <a:p>
            <a:pPr eaLnBrk="1" hangingPunct="1"/>
            <a:r>
              <a:rPr lang="en-US" altLang="zh-TW" sz="1700" dirty="0" smtClean="0"/>
              <a:t>Department of Communication Engineering</a:t>
            </a:r>
          </a:p>
          <a:p>
            <a:pPr eaLnBrk="1" hangingPunct="1"/>
            <a:r>
              <a:rPr lang="en-US" altLang="zh-TW" sz="1700" dirty="0" smtClean="0"/>
              <a:t>National Central University</a:t>
            </a:r>
          </a:p>
          <a:p>
            <a:pPr eaLnBrk="1" hangingPunct="1"/>
            <a:endParaRPr lang="en-US" altLang="zh-TW" sz="1700" dirty="0" smtClean="0"/>
          </a:p>
          <a:p>
            <a:pPr eaLnBrk="1" hangingPunct="1"/>
            <a:r>
              <a:rPr lang="en-US" altLang="zh-TW" sz="1700" dirty="0" smtClean="0"/>
              <a:t>2018/04/17</a:t>
            </a:r>
            <a:endParaRPr lang="en-US" altLang="zh-TW" sz="1700" dirty="0" smtClean="0"/>
          </a:p>
          <a:p>
            <a:pPr eaLnBrk="1" hangingPunct="1"/>
            <a:endParaRPr lang="en-US" altLang="zh-TW" sz="1700" baseline="30000" dirty="0" smtClean="0"/>
          </a:p>
          <a:p>
            <a:pPr eaLnBrk="1" hangingPunct="1"/>
            <a:endParaRPr lang="en-US" altLang="zh-TW" sz="1700" baseline="30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Energy Scheduling Approaches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/>
              <a:t>Three common protocols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harvest-use: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nodes </a:t>
            </a:r>
            <a:r>
              <a:rPr lang="en-US" altLang="zh-TW" sz="1600" dirty="0"/>
              <a:t>are directly powered by energy harvesting devices </a:t>
            </a:r>
            <a:r>
              <a:rPr lang="en-US" altLang="zh-TW" sz="1600" dirty="0" smtClean="0"/>
              <a:t>without </a:t>
            </a:r>
            <a:r>
              <a:rPr lang="en-US" altLang="zh-TW" sz="1600" dirty="0"/>
              <a:t>storage.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harvest-store-use: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/>
              <a:t>energy can be used only after it is stored in the storage devices.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harvest-use-store: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/>
              <a:t>energy </a:t>
            </a:r>
            <a:r>
              <a:rPr lang="en-US" altLang="zh-TW" sz="1600" dirty="0" smtClean="0"/>
              <a:t>temporarily </a:t>
            </a:r>
            <a:r>
              <a:rPr lang="en-US" altLang="zh-TW" sz="1600" dirty="0"/>
              <a:t>stored in a super-capacitor is immediately used, and 	the remaining is stored.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 smtClean="0"/>
          </a:p>
          <a:p>
            <a:pPr>
              <a:defRPr/>
            </a:pPr>
            <a:r>
              <a:rPr lang="en-US" altLang="zh-TW" sz="1800" dirty="0" smtClean="0"/>
              <a:t>Energy scheduling to harmonize energy </a:t>
            </a:r>
            <a:r>
              <a:rPr lang="en-US" altLang="zh-TW" sz="1800" dirty="0"/>
              <a:t>consumption </a:t>
            </a:r>
            <a:r>
              <a:rPr lang="en-US" altLang="zh-TW" sz="1800" dirty="0" smtClean="0"/>
              <a:t>with </a:t>
            </a:r>
            <a:r>
              <a:rPr lang="en-US" altLang="zh-TW" sz="1800" dirty="0"/>
              <a:t>battery recharge </a:t>
            </a:r>
            <a:r>
              <a:rPr lang="en-US" altLang="zh-TW" sz="1800" dirty="0" smtClean="0"/>
              <a:t>rates (CSI: channel state information; ESI: energy state information)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offline scheduling: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full </a:t>
            </a:r>
            <a:r>
              <a:rPr lang="en-US" altLang="zh-TW" sz="1600" dirty="0"/>
              <a:t>(causal and non-causal) knowledge of </a:t>
            </a:r>
            <a:r>
              <a:rPr lang="en-US" altLang="zh-TW" sz="1600" dirty="0" smtClean="0"/>
              <a:t>CSI and ESI </a:t>
            </a:r>
            <a:r>
              <a:rPr lang="en-US" altLang="zh-TW" sz="1600" dirty="0"/>
              <a:t>during the energy </a:t>
            </a:r>
            <a:r>
              <a:rPr lang="en-US" altLang="zh-TW" sz="1600" dirty="0" smtClean="0"/>
              <a:t>	scheduling </a:t>
            </a:r>
            <a:r>
              <a:rPr lang="en-US" altLang="zh-TW" sz="1600" dirty="0"/>
              <a:t>period </a:t>
            </a:r>
            <a:r>
              <a:rPr lang="en-US" altLang="zh-TW" sz="1600" dirty="0" smtClean="0"/>
              <a:t>is known </a:t>
            </a:r>
            <a:r>
              <a:rPr lang="en-US" altLang="zh-TW" sz="1600" dirty="0"/>
              <a:t>to </a:t>
            </a:r>
            <a:r>
              <a:rPr lang="en-US" altLang="zh-TW" sz="1600" dirty="0" smtClean="0"/>
              <a:t>the </a:t>
            </a:r>
            <a:r>
              <a:rPr lang="en-US" altLang="zh-TW" sz="1600" dirty="0"/>
              <a:t>transmitter side a </a:t>
            </a:r>
            <a:r>
              <a:rPr lang="en-US" altLang="zh-TW" sz="1600" dirty="0" smtClean="0"/>
              <a:t>priori.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online scheduling: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/>
              <a:t>only causal knowledge of the CSI and ESI or some statistical knowledge of the 	channel and energy harvesting dynamic processes are required.</a:t>
            </a:r>
            <a:endParaRPr lang="en-US" altLang="zh-TW" sz="1400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600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600" dirty="0" smtClean="0"/>
          </a:p>
        </p:txBody>
      </p:sp>
      <p:sp>
        <p:nvSpPr>
          <p:cNvPr id="1536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DFB49-CF58-4998-8638-E34E16457AAC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Nikola Tesla’s Dream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5483225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>
                <a:solidFill>
                  <a:srgbClr val="00B050"/>
                </a:solidFill>
              </a:rPr>
              <a:t>1882-</a:t>
            </a:r>
            <a:r>
              <a:rPr lang="en-US" altLang="zh-TW" sz="1800" dirty="0" smtClean="0"/>
              <a:t> Tesla Coil (high frequency, high voltage transformer)</a:t>
            </a:r>
          </a:p>
          <a:p>
            <a:pPr>
              <a:defRPr/>
            </a:pPr>
            <a:r>
              <a:rPr lang="en-US" altLang="zh-TW" sz="1800" dirty="0" smtClean="0">
                <a:solidFill>
                  <a:srgbClr val="00B050"/>
                </a:solidFill>
              </a:rPr>
              <a:t>188?- </a:t>
            </a:r>
            <a:r>
              <a:rPr lang="en-US" altLang="zh-TW" sz="1800" dirty="0" smtClean="0"/>
              <a:t>power transmission by radio waves (resonance to increase transmission of energy without wires)</a:t>
            </a:r>
          </a:p>
          <a:p>
            <a:pPr>
              <a:defRPr/>
            </a:pPr>
            <a:r>
              <a:rPr lang="en-US" altLang="zh-TW" sz="1800" dirty="0" smtClean="0">
                <a:solidFill>
                  <a:srgbClr val="00B050"/>
                </a:solidFill>
              </a:rPr>
              <a:t>1889-</a:t>
            </a:r>
            <a:r>
              <a:rPr lang="en-US" altLang="zh-TW" sz="1800" dirty="0" smtClean="0"/>
              <a:t> high-frequency transformer with coil diameter of 15 meters in Colorado Springs</a:t>
            </a:r>
          </a:p>
          <a:p>
            <a:pPr>
              <a:defRPr/>
            </a:pPr>
            <a:r>
              <a:rPr lang="en-US" altLang="zh-TW" sz="1800" dirty="0">
                <a:solidFill>
                  <a:srgbClr val="00B050"/>
                </a:solidFill>
              </a:rPr>
              <a:t>1891-</a:t>
            </a:r>
            <a:r>
              <a:rPr lang="en-US" altLang="zh-TW" sz="1800" dirty="0"/>
              <a:t> short-distance energy transmission for lighting lamps and driving receivers in </a:t>
            </a:r>
            <a:r>
              <a:rPr lang="en-US" altLang="zh-TW" sz="1800" dirty="0" smtClean="0"/>
              <a:t>NY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 smtClean="0"/>
              <a:t>  </a:t>
            </a:r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600" dirty="0"/>
          </a:p>
          <a:p>
            <a:pPr lvl="1">
              <a:defRPr/>
            </a:pPr>
            <a:endParaRPr lang="en-US" altLang="zh-TW" sz="1400" dirty="0"/>
          </a:p>
        </p:txBody>
      </p:sp>
      <p:sp>
        <p:nvSpPr>
          <p:cNvPr id="163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BBB981-77DF-4959-B528-036D751C603C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16389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311275"/>
            <a:ext cx="248285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867400" y="5589588"/>
            <a:ext cx="263048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Visionary or charlatan ?</a:t>
            </a:r>
          </a:p>
        </p:txBody>
      </p:sp>
      <p:sp>
        <p:nvSpPr>
          <p:cNvPr id="11" name="矩形 10"/>
          <p:cNvSpPr/>
          <p:nvPr/>
        </p:nvSpPr>
        <p:spPr>
          <a:xfrm>
            <a:off x="900113" y="4292600"/>
            <a:ext cx="1201737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bg1"/>
                </a:solidFill>
              </a:rPr>
              <a:t>5G Vision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6392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132263"/>
            <a:ext cx="4670425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508375" y="4508500"/>
            <a:ext cx="1568450" cy="30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tx1"/>
                </a:solidFill>
              </a:rPr>
              <a:t>[Source: Wiki]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Simultaneous Information and Power Transfer 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/>
              <a:t>By leveraging RF signals, information and power are </a:t>
            </a:r>
            <a:r>
              <a:rPr lang="en-US" altLang="zh-TW" sz="1800" dirty="0" smtClean="0"/>
              <a:t>simultaneously delivered by transmitters.</a:t>
            </a:r>
            <a:endParaRPr lang="en-US" altLang="zh-TW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>
              <a:defRPr/>
            </a:pPr>
            <a:r>
              <a:rPr lang="en-US" altLang="zh-TW" sz="1800" dirty="0"/>
              <a:t>Due to circuit design constraint, it is impossible to realize simultaneous signal decoding and energy harvesting.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>
              <a:defRPr/>
            </a:pPr>
            <a:r>
              <a:rPr lang="en-US" altLang="zh-TW" sz="1800" dirty="0"/>
              <a:t>Two common protocols are </a:t>
            </a:r>
            <a:r>
              <a:rPr lang="en-US" altLang="zh-TW" sz="1800" dirty="0" smtClean="0"/>
              <a:t>considered:</a:t>
            </a:r>
            <a:endParaRPr lang="en-US" altLang="zh-TW" sz="1800" dirty="0"/>
          </a:p>
          <a:p>
            <a:pPr lvl="1">
              <a:defRPr/>
            </a:pPr>
            <a:r>
              <a:rPr lang="en-US" altLang="zh-TW" sz="1600" dirty="0" smtClean="0"/>
              <a:t>time-switching</a:t>
            </a:r>
          </a:p>
          <a:p>
            <a:pPr lvl="1">
              <a:defRPr/>
            </a:pPr>
            <a:r>
              <a:rPr lang="en-US" altLang="zh-TW" sz="1600" dirty="0" smtClean="0"/>
              <a:t>power-splitting</a:t>
            </a:r>
            <a:endParaRPr lang="en-US" altLang="zh-TW" sz="15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>
              <a:defRPr/>
            </a:pPr>
            <a:r>
              <a:rPr lang="en-US" altLang="zh-TW" sz="1800" dirty="0" smtClean="0"/>
              <a:t>Tradeoff </a:t>
            </a:r>
            <a:r>
              <a:rPr lang="en-US" altLang="zh-TW" sz="1800" dirty="0"/>
              <a:t>between the rates of energy transfer and information transmission</a:t>
            </a:r>
          </a:p>
          <a:p>
            <a:pPr lvl="1">
              <a:defRPr/>
            </a:pPr>
            <a:endParaRPr lang="en-US" altLang="zh-TW" sz="1600" dirty="0"/>
          </a:p>
          <a:p>
            <a:pPr lvl="1">
              <a:defRPr/>
            </a:pPr>
            <a:endParaRPr lang="en-US" altLang="zh-TW" sz="1400" dirty="0"/>
          </a:p>
        </p:txBody>
      </p:sp>
      <p:sp>
        <p:nvSpPr>
          <p:cNvPr id="1843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D535FD-F6E2-4D1D-93DF-A46324D95F7C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sp>
        <p:nvSpPr>
          <p:cNvPr id="18437" name="圖片 4"/>
          <p:cNvSpPr>
            <a:spLocks noChangeAspect="1"/>
          </p:cNvSpPr>
          <p:nvPr/>
        </p:nvSpPr>
        <p:spPr bwMode="auto">
          <a:xfrm>
            <a:off x="1476375" y="4149725"/>
            <a:ext cx="273526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8438" name="圖片 5"/>
          <p:cNvSpPr>
            <a:spLocks noChangeAspect="1"/>
          </p:cNvSpPr>
          <p:nvPr/>
        </p:nvSpPr>
        <p:spPr bwMode="auto">
          <a:xfrm>
            <a:off x="5003800" y="4149725"/>
            <a:ext cx="287972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3" name="雲朵形圖說文字 2"/>
          <p:cNvSpPr/>
          <p:nvPr/>
        </p:nvSpPr>
        <p:spPr>
          <a:xfrm>
            <a:off x="5003800" y="2728913"/>
            <a:ext cx="4032250" cy="1439862"/>
          </a:xfrm>
          <a:prstGeom prst="cloudCallout">
            <a:avLst>
              <a:gd name="adj1" fmla="val 13181"/>
              <a:gd name="adj2" fmla="val 69907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1844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882900"/>
            <a:ext cx="3538538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149725"/>
            <a:ext cx="273526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149725"/>
            <a:ext cx="287972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Energy Harvesting Models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/>
              <a:t>Deterministic </a:t>
            </a:r>
            <a:r>
              <a:rPr lang="en-US" altLang="zh-TW" sz="1800" dirty="0" smtClean="0"/>
              <a:t>models</a:t>
            </a:r>
          </a:p>
          <a:p>
            <a:pPr lvl="1">
              <a:defRPr/>
            </a:pPr>
            <a:r>
              <a:rPr lang="en-US" altLang="zh-TW" sz="1600" dirty="0" smtClean="0"/>
              <a:t>causal ESI</a:t>
            </a:r>
          </a:p>
          <a:p>
            <a:pPr lvl="1">
              <a:defRPr/>
            </a:pPr>
            <a:r>
              <a:rPr lang="en-US" altLang="zh-TW" sz="1600" dirty="0" smtClean="0"/>
              <a:t>convex optimization</a:t>
            </a:r>
          </a:p>
          <a:p>
            <a:pPr lvl="1">
              <a:defRPr/>
            </a:pPr>
            <a:r>
              <a:rPr lang="en-US" altLang="zh-TW" sz="1600" dirty="0" smtClean="0"/>
              <a:t>performance improvement with an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/>
              <a:t>      increased </a:t>
            </a:r>
            <a:r>
              <a:rPr lang="en-US" altLang="zh-TW" sz="1600" dirty="0"/>
              <a:t>scheduling </a:t>
            </a:r>
            <a:r>
              <a:rPr lang="en-US" altLang="zh-TW" sz="1600" dirty="0" smtClean="0"/>
              <a:t>period</a:t>
            </a:r>
          </a:p>
          <a:p>
            <a:pPr lvl="1">
              <a:defRPr/>
            </a:pPr>
            <a:r>
              <a:rPr lang="en-US" altLang="zh-TW" sz="1600" dirty="0" smtClean="0"/>
              <a:t>difficulty </a:t>
            </a:r>
            <a:r>
              <a:rPr lang="en-US" altLang="zh-TW" sz="1600" dirty="0"/>
              <a:t>of prediction on ESI for a </a:t>
            </a:r>
            <a:endParaRPr lang="en-US" altLang="zh-TW" sz="1600" dirty="0" smtClean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large </a:t>
            </a:r>
            <a:r>
              <a:rPr lang="en-US" altLang="zh-TW" sz="1600" dirty="0"/>
              <a:t>scheduling period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>
              <a:defRPr/>
            </a:pPr>
            <a:r>
              <a:rPr lang="en-US" altLang="zh-TW" sz="1800" dirty="0"/>
              <a:t>Stochastic </a:t>
            </a:r>
            <a:r>
              <a:rPr lang="en-US" altLang="zh-TW" sz="1800" dirty="0" smtClean="0"/>
              <a:t>models</a:t>
            </a:r>
            <a:endParaRPr lang="en-US" altLang="zh-TW" sz="1800" dirty="0"/>
          </a:p>
          <a:p>
            <a:pPr lvl="1">
              <a:defRPr/>
            </a:pPr>
            <a:r>
              <a:rPr lang="en-US" altLang="zh-TW" sz="1600" dirty="0" smtClean="0"/>
              <a:t>Bernoulli, Poisson, two-state </a:t>
            </a:r>
            <a:r>
              <a:rPr lang="en-US" altLang="zh-TW" sz="1600" dirty="0"/>
              <a:t>(on/off) </a:t>
            </a:r>
            <a:endParaRPr lang="en-US" altLang="zh-TW" sz="1600" dirty="0" smtClean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correlated process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generalized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Markov </a:t>
            </a:r>
            <a:r>
              <a:rPr lang="en-US" altLang="zh-TW" sz="1600" dirty="0"/>
              <a:t>chains</a:t>
            </a:r>
            <a:r>
              <a:rPr lang="en-US" altLang="zh-TW" sz="1600" dirty="0" smtClean="0"/>
              <a:t>.</a:t>
            </a:r>
          </a:p>
          <a:p>
            <a:pPr lvl="1">
              <a:defRPr/>
            </a:pPr>
            <a:r>
              <a:rPr lang="en-US" altLang="zh-TW" sz="1600" dirty="0" smtClean="0"/>
              <a:t>Markov decision process (MDP)</a:t>
            </a:r>
            <a:endParaRPr lang="en-US" altLang="zh-TW" sz="1600" dirty="0"/>
          </a:p>
          <a:p>
            <a:pPr lvl="1">
              <a:defRPr/>
            </a:pPr>
            <a:r>
              <a:rPr lang="en-US" altLang="zh-TW" sz="1600" dirty="0"/>
              <a:t>modeling mismatch problems</a:t>
            </a:r>
          </a:p>
          <a:p>
            <a:pPr lvl="1">
              <a:defRPr/>
            </a:pPr>
            <a:r>
              <a:rPr lang="en-US" altLang="zh-TW" sz="1600" dirty="0"/>
              <a:t>training of underlying </a:t>
            </a:r>
            <a:r>
              <a:rPr lang="en-US" altLang="zh-TW" sz="1600" dirty="0" smtClean="0"/>
              <a:t>model parameters</a:t>
            </a:r>
            <a:endParaRPr lang="en-US" altLang="zh-TW" sz="1600" dirty="0"/>
          </a:p>
          <a:p>
            <a:pPr>
              <a:defRPr/>
            </a:pPr>
            <a:endParaRPr lang="en-US" altLang="zh-TW" sz="1600" dirty="0"/>
          </a:p>
          <a:p>
            <a:pPr lvl="1">
              <a:defRPr/>
            </a:pPr>
            <a:endParaRPr lang="en-US" altLang="zh-TW" sz="1400" dirty="0"/>
          </a:p>
        </p:txBody>
      </p:sp>
      <p:sp>
        <p:nvSpPr>
          <p:cNvPr id="1946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DFE2CE-D954-4302-AC60-D47711C866E7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sp>
        <p:nvSpPr>
          <p:cNvPr id="19461" name="圖片 1"/>
          <p:cNvSpPr>
            <a:spLocks noChangeAspect="1"/>
          </p:cNvSpPr>
          <p:nvPr/>
        </p:nvSpPr>
        <p:spPr bwMode="auto">
          <a:xfrm>
            <a:off x="4389438" y="1484313"/>
            <a:ext cx="4181475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pic>
        <p:nvPicPr>
          <p:cNvPr id="19462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2060575"/>
            <a:ext cx="4181475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Energy Harvesting Models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Examples of stochastic solar energy harvesting model:</a:t>
            </a:r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r>
              <a:rPr lang="en-US" altLang="zh-TW" sz="1800" dirty="0" smtClean="0"/>
              <a:t>Examples of Markov decision process:</a:t>
            </a:r>
          </a:p>
          <a:p>
            <a:pPr lvl="1">
              <a:defRPr/>
            </a:pPr>
            <a:r>
              <a:rPr lang="en-US" altLang="zh-TW" sz="1600" dirty="0"/>
              <a:t>r</a:t>
            </a:r>
            <a:r>
              <a:rPr lang="en-US" altLang="zh-TW" sz="1600" dirty="0" smtClean="0"/>
              <a:t>unning a company</a:t>
            </a:r>
          </a:p>
          <a:p>
            <a:pPr lvl="1">
              <a:defRPr/>
            </a:pPr>
            <a:r>
              <a:rPr lang="en-US" altLang="zh-TW" sz="1600" dirty="0"/>
              <a:t>s</a:t>
            </a:r>
            <a:r>
              <a:rPr lang="en-US" altLang="zh-TW" sz="1600" dirty="0" smtClean="0"/>
              <a:t>aving money or advertising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</a:t>
            </a:r>
            <a:endParaRPr lang="en-US" altLang="zh-TW" sz="1600" dirty="0"/>
          </a:p>
          <a:p>
            <a:pPr>
              <a:defRPr/>
            </a:pPr>
            <a:endParaRPr lang="en-US" altLang="zh-TW" sz="1600" dirty="0"/>
          </a:p>
          <a:p>
            <a:pPr lvl="1">
              <a:defRPr/>
            </a:pPr>
            <a:endParaRPr lang="en-US" altLang="zh-TW" sz="1400" dirty="0"/>
          </a:p>
        </p:txBody>
      </p:sp>
      <p:sp>
        <p:nvSpPr>
          <p:cNvPr id="204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7CB8A6-B4EE-4559-B9A6-8792AA0DBCF3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20485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29019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1701800"/>
            <a:ext cx="28956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1989138"/>
            <a:ext cx="19716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114800"/>
            <a:ext cx="30924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6688138" y="2762250"/>
            <a:ext cx="26035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Energy Harvesting Models</a:t>
            </a:r>
            <a:endParaRPr lang="zh-TW" altLang="en-US" sz="3200" smtClean="0"/>
          </a:p>
        </p:txBody>
      </p:sp>
      <p:sp>
        <p:nvSpPr>
          <p:cNvPr id="2150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6D8E04-243B-4E62-A703-2FB1E3D3F161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21509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414588"/>
            <a:ext cx="4233862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477000" y="5078413"/>
            <a:ext cx="1568450" cy="30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tx1"/>
                </a:solidFill>
              </a:rPr>
              <a:t>[Source: Wiki]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10953" y="1702104"/>
            <a:ext cx="3039678" cy="76937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27084" cy="4530725"/>
              </a:xfrm>
            </p:spPr>
            <p:txBody>
              <a:bodyPr/>
              <a:lstStyle/>
              <a:p>
                <a:r>
                  <a:rPr lang="en-US" altLang="zh-TW" sz="1800" dirty="0" smtClean="0"/>
                  <a:t>Other models</a:t>
                </a:r>
                <a:endParaRPr lang="en-US" altLang="zh-TW" sz="1800" dirty="0"/>
              </a:p>
              <a:p>
                <a:pPr lvl="1"/>
                <a:r>
                  <a:rPr lang="en-US" altLang="zh-TW" sz="1600" dirty="0"/>
                  <a:t>RF free space propagation model (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1600" dirty="0"/>
                  <a:t>: distance)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TW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TW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TW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𝛽𝜆</m:t>
                                  </m:r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1800" dirty="0"/>
              </a:p>
              <a:p>
                <a:pPr lvl="1"/>
                <a:r>
                  <a:rPr lang="en-US" altLang="zh-TW" sz="1600" dirty="0"/>
                  <a:t>hybrid models to replenish battery</a:t>
                </a:r>
              </a:p>
              <a:p>
                <a:pPr lvl="2"/>
                <a:r>
                  <a:rPr lang="en-US" altLang="zh-TW" sz="1600" dirty="0"/>
                  <a:t>different methods: battery recharge and batter replacement</a:t>
                </a:r>
              </a:p>
              <a:p>
                <a:pPr lvl="2"/>
                <a:r>
                  <a:rPr lang="en-US" altLang="zh-TW" sz="1600" dirty="0"/>
                  <a:t>different storage devices: super-capacitor and battery </a:t>
                </a:r>
              </a:p>
              <a:p>
                <a:pPr lvl="2"/>
                <a:r>
                  <a:rPr lang="en-US" altLang="zh-TW" sz="1600" dirty="0"/>
                  <a:t>different energy sources: renewable power and grid power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27084" cy="4530725"/>
              </a:xfrm>
              <a:blipFill rotWithShape="0">
                <a:blip r:embed="rId4"/>
                <a:stretch>
                  <a:fillRect t="-8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Related Design Issues</a:t>
            </a:r>
            <a:endParaRPr lang="zh-TW" altLang="en-US" sz="3200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TW" sz="1800" dirty="0" smtClean="0"/>
              <a:t>Design issues in energy harvesting communications:</a:t>
            </a:r>
            <a:endParaRPr lang="en-US" altLang="zh-TW" sz="1600" dirty="0" smtClean="0"/>
          </a:p>
        </p:txBody>
      </p:sp>
      <p:sp>
        <p:nvSpPr>
          <p:cNvPr id="2253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25F5DE-0BEE-4079-A0F2-776811497E78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sp>
        <p:nvSpPr>
          <p:cNvPr id="22533" name="圖片 1"/>
          <p:cNvSpPr>
            <a:spLocks noChangeAspect="1"/>
          </p:cNvSpPr>
          <p:nvPr/>
        </p:nvSpPr>
        <p:spPr bwMode="auto">
          <a:xfrm>
            <a:off x="954088" y="1882775"/>
            <a:ext cx="72358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pic>
        <p:nvPicPr>
          <p:cNvPr id="22534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882775"/>
            <a:ext cx="72358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Energy Harvesting Networking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The spirit of </a:t>
            </a:r>
            <a:r>
              <a:rPr lang="en-US" altLang="zh-TW" sz="1800" dirty="0" smtClean="0">
                <a:solidFill>
                  <a:srgbClr val="C00000"/>
                </a:solidFill>
              </a:rPr>
              <a:t>cooperation among nodes </a:t>
            </a:r>
            <a:r>
              <a:rPr lang="en-US" altLang="zh-TW" sz="1800" dirty="0" smtClean="0"/>
              <a:t>has fostered tremendous progress on the development of modern wireless communications.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 smtClean="0"/>
          </a:p>
          <a:p>
            <a:pPr>
              <a:defRPr/>
            </a:pPr>
            <a:r>
              <a:rPr lang="en-US" altLang="zh-TW" sz="1800" dirty="0" smtClean="0"/>
              <a:t>Energy </a:t>
            </a:r>
            <a:r>
              <a:rPr lang="en-US" altLang="zh-TW" sz="1800" dirty="0"/>
              <a:t>harvesting </a:t>
            </a:r>
            <a:r>
              <a:rPr lang="en-US" altLang="zh-TW" sz="1800" dirty="0" smtClean="0"/>
              <a:t>is being applied in different network topologies</a:t>
            </a:r>
          </a:p>
          <a:p>
            <a:pPr lvl="1">
              <a:defRPr/>
            </a:pPr>
            <a:r>
              <a:rPr lang="en-US" altLang="zh-TW" sz="1600" dirty="0" smtClean="0"/>
              <a:t>cooperative networks</a:t>
            </a:r>
          </a:p>
          <a:p>
            <a:pPr lvl="1">
              <a:defRPr/>
            </a:pPr>
            <a:r>
              <a:rPr lang="en-US" altLang="zh-TW" sz="1600" dirty="0"/>
              <a:t>c</a:t>
            </a:r>
            <a:r>
              <a:rPr lang="en-US" altLang="zh-TW" sz="1600" dirty="0" smtClean="0"/>
              <a:t>ognitive radio networks</a:t>
            </a:r>
          </a:p>
          <a:p>
            <a:pPr lvl="1">
              <a:defRPr/>
            </a:pPr>
            <a:r>
              <a:rPr lang="en-US" altLang="zh-TW" sz="1600" dirty="0"/>
              <a:t>m</a:t>
            </a:r>
            <a:r>
              <a:rPr lang="en-US" altLang="zh-TW" sz="1600" dirty="0" smtClean="0"/>
              <a:t>ulti-user interference networks</a:t>
            </a:r>
          </a:p>
          <a:p>
            <a:pPr lvl="1">
              <a:defRPr/>
            </a:pPr>
            <a:r>
              <a:rPr lang="en-US" altLang="zh-TW" sz="1600" dirty="0" smtClean="0"/>
              <a:t>cellular networks</a:t>
            </a:r>
          </a:p>
          <a:p>
            <a:pPr lvl="1">
              <a:defRPr/>
            </a:pPr>
            <a:endParaRPr lang="en-US" altLang="zh-TW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000" dirty="0" smtClean="0"/>
          </a:p>
        </p:txBody>
      </p:sp>
      <p:sp>
        <p:nvSpPr>
          <p:cNvPr id="235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55DDB-255B-461A-89BE-9ED0A6D17EA2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sp>
        <p:nvSpPr>
          <p:cNvPr id="23557" name="圖片 1"/>
          <p:cNvSpPr>
            <a:spLocks noChangeAspect="1"/>
          </p:cNvSpPr>
          <p:nvPr/>
        </p:nvSpPr>
        <p:spPr bwMode="auto">
          <a:xfrm>
            <a:off x="2124075" y="3738563"/>
            <a:ext cx="511175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pic>
        <p:nvPicPr>
          <p:cNvPr id="23558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38563"/>
            <a:ext cx="511175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Cooperative Energy Harvesting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Cooperative communications</a:t>
            </a:r>
          </a:p>
          <a:p>
            <a:pPr lvl="1">
              <a:defRPr/>
            </a:pPr>
            <a:r>
              <a:rPr lang="en-US" altLang="zh-TW" sz="1600" dirty="0"/>
              <a:t>i</a:t>
            </a:r>
            <a:r>
              <a:rPr lang="en-US" altLang="zh-TW" sz="1600" dirty="0" smtClean="0"/>
              <a:t>nformation cooperation</a:t>
            </a:r>
          </a:p>
          <a:p>
            <a:pPr lvl="1">
              <a:defRPr/>
            </a:pPr>
            <a:r>
              <a:rPr lang="en-US" altLang="zh-TW" sz="1600" dirty="0" smtClean="0"/>
              <a:t>virtual multi-input multi-output systems using relays</a:t>
            </a:r>
          </a:p>
          <a:p>
            <a:pPr lvl="1">
              <a:defRPr/>
            </a:pPr>
            <a:r>
              <a:rPr lang="en-US" altLang="zh-TW" sz="1600" dirty="0"/>
              <a:t>a</a:t>
            </a:r>
            <a:r>
              <a:rPr lang="en-US" altLang="zh-TW" sz="1600" dirty="0" smtClean="0"/>
              <a:t>chieving spatial diversity</a:t>
            </a:r>
          </a:p>
          <a:p>
            <a:pPr lvl="1">
              <a:defRPr/>
            </a:pPr>
            <a:endParaRPr lang="en-US" altLang="zh-TW" sz="1500" dirty="0" smtClean="0"/>
          </a:p>
          <a:p>
            <a:pPr>
              <a:defRPr/>
            </a:pPr>
            <a:r>
              <a:rPr lang="en-US" altLang="zh-TW" sz="1800" dirty="0" smtClean="0"/>
              <a:t>Energy harvesting in cooperative communications</a:t>
            </a:r>
          </a:p>
          <a:p>
            <a:pPr lvl="1">
              <a:defRPr/>
            </a:pPr>
            <a:r>
              <a:rPr lang="en-US" altLang="zh-TW" sz="1600" dirty="0"/>
              <a:t>s</a:t>
            </a:r>
            <a:r>
              <a:rPr lang="en-US" altLang="zh-TW" sz="1600" dirty="0" smtClean="0"/>
              <a:t>elf-sustainable cooperative relays for throughput and reliability improvement</a:t>
            </a:r>
          </a:p>
          <a:p>
            <a:pPr lvl="1">
              <a:defRPr/>
            </a:pPr>
            <a:r>
              <a:rPr lang="en-US" altLang="zh-TW" sz="1600" dirty="0"/>
              <a:t>t</a:t>
            </a:r>
            <a:r>
              <a:rPr lang="en-US" altLang="zh-TW" sz="1600" dirty="0" smtClean="0"/>
              <a:t>radeoff between link performance of each hop and battery recharge rate at each node</a:t>
            </a:r>
          </a:p>
          <a:p>
            <a:pPr lvl="1">
              <a:defRPr/>
            </a:pPr>
            <a:r>
              <a:rPr lang="en-US" altLang="zh-TW" sz="1600" dirty="0" smtClean="0"/>
              <a:t>perpetual cooperative network lifetime</a:t>
            </a:r>
          </a:p>
          <a:p>
            <a:pPr lvl="1">
              <a:defRPr/>
            </a:pPr>
            <a:endParaRPr lang="en-US" altLang="zh-TW" sz="1500" dirty="0"/>
          </a:p>
          <a:p>
            <a:pPr>
              <a:defRPr/>
            </a:pPr>
            <a:r>
              <a:rPr lang="en-US" altLang="zh-TW" sz="1800" dirty="0"/>
              <a:t>Recent research issues have been revisited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power allocation: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transmit power of source and relay nodes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scheduling:</a:t>
            </a:r>
            <a:endParaRPr lang="en-US" altLang="zh-TW" sz="1600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/>
              <a:t>	direct transmission or relaying</a:t>
            </a:r>
          </a:p>
        </p:txBody>
      </p:sp>
      <p:sp>
        <p:nvSpPr>
          <p:cNvPr id="2458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411F2F-FAB3-46D0-AB30-9BFCF6C77380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24581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3856038"/>
            <a:ext cx="305117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Cooperative Energy Harvesting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time switching/power </a:t>
            </a:r>
            <a:r>
              <a:rPr lang="en-US" altLang="zh-TW" sz="1600" dirty="0" smtClean="0">
                <a:solidFill>
                  <a:srgbClr val="C00000"/>
                </a:solidFill>
              </a:rPr>
              <a:t>splitting: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tradeoff </a:t>
            </a:r>
            <a:r>
              <a:rPr lang="en-US" altLang="zh-TW" sz="1600" dirty="0"/>
              <a:t>between signal relaying and energy </a:t>
            </a:r>
            <a:r>
              <a:rPr lang="en-US" altLang="zh-TW" sz="1600" dirty="0" smtClean="0"/>
              <a:t>harvesting</a:t>
            </a:r>
            <a:endParaRPr lang="en-US" altLang="zh-TW" sz="1600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antenna selection: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optimum antenna sets for signal relaying and energy harvesting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multiple </a:t>
            </a:r>
            <a:r>
              <a:rPr lang="en-US" altLang="zh-TW" sz="1600" dirty="0">
                <a:solidFill>
                  <a:srgbClr val="C00000"/>
                </a:solidFill>
              </a:rPr>
              <a:t>sources and </a:t>
            </a:r>
            <a:r>
              <a:rPr lang="en-US" altLang="zh-TW" sz="1600" dirty="0" smtClean="0">
                <a:solidFill>
                  <a:srgbClr val="C00000"/>
                </a:solidFill>
              </a:rPr>
              <a:t>destinations: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game theory approaches, e.g., coalitional game, non-cooperative game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relay selection: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/>
              <a:t>	leveraging energy harvesting opportunity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multi-hop relay: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power allocation, routing and scheduling among multiple hops</a:t>
            </a:r>
          </a:p>
          <a:p>
            <a:pPr lvl="1">
              <a:defRPr/>
            </a:pPr>
            <a:endParaRPr lang="en-US" altLang="zh-TW" sz="15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zh-TW" sz="1800" dirty="0" smtClean="0"/>
              <a:t>Energy cooperation is another new dimension of cooperation</a:t>
            </a:r>
          </a:p>
          <a:p>
            <a:pPr lvl="1">
              <a:defRPr/>
            </a:pPr>
            <a:r>
              <a:rPr lang="en-US" altLang="zh-TW" sz="1600" dirty="0"/>
              <a:t>h</a:t>
            </a:r>
            <a:r>
              <a:rPr lang="en-US" altLang="zh-TW" sz="1600" dirty="0" smtClean="0"/>
              <a:t>eterogeneity and variability of energy harvesting conditions among nodes</a:t>
            </a:r>
          </a:p>
          <a:p>
            <a:pPr lvl="1">
              <a:defRPr/>
            </a:pPr>
            <a:r>
              <a:rPr lang="en-US" altLang="zh-TW" sz="1600" dirty="0" smtClean="0"/>
              <a:t>dedicated energy harvesting for sharing energy among nodes</a:t>
            </a:r>
          </a:p>
        </p:txBody>
      </p:sp>
      <p:sp>
        <p:nvSpPr>
          <p:cNvPr id="2560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3A2D28-6F04-4D84-B845-E9AA32B64F36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Outline</a:t>
            </a:r>
            <a:endParaRPr lang="zh-TW" altLang="en-US" sz="320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TW" sz="1800" b="1" dirty="0" smtClean="0"/>
              <a:t>Energy Harvesting in Wireless Communications</a:t>
            </a:r>
          </a:p>
          <a:p>
            <a:r>
              <a:rPr lang="en-US" altLang="zh-TW" sz="1800" b="1" dirty="0" smtClean="0"/>
              <a:t>Ambient Energy Sources and Characteristics</a:t>
            </a:r>
          </a:p>
          <a:p>
            <a:r>
              <a:rPr lang="en-US" altLang="zh-TW" sz="1800" b="1" dirty="0" smtClean="0"/>
              <a:t>Energy Scheduling</a:t>
            </a:r>
          </a:p>
          <a:p>
            <a:r>
              <a:rPr lang="en-US" altLang="zh-TW" sz="1800" b="1" dirty="0" smtClean="0"/>
              <a:t>Energy Harvesting Models</a:t>
            </a:r>
          </a:p>
          <a:p>
            <a:r>
              <a:rPr lang="en-US" altLang="zh-TW" sz="1800" b="1" dirty="0" smtClean="0"/>
              <a:t>Energy Harvesting Networking</a:t>
            </a:r>
          </a:p>
          <a:p>
            <a:r>
              <a:rPr lang="en-US" altLang="zh-TW" sz="1800" b="1" dirty="0" smtClean="0"/>
              <a:t>Conclusions</a:t>
            </a:r>
          </a:p>
          <a:p>
            <a:pPr lvl="1"/>
            <a:endParaRPr lang="en-US" altLang="zh-TW" sz="1600" dirty="0" smtClean="0"/>
          </a:p>
        </p:txBody>
      </p:sp>
      <p:sp>
        <p:nvSpPr>
          <p:cNvPr id="71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F17719-5346-4124-95AC-9A9E266C3874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sp>
        <p:nvSpPr>
          <p:cNvPr id="7173" name="圖片 4"/>
          <p:cNvSpPr>
            <a:spLocks noChangeAspect="1"/>
          </p:cNvSpPr>
          <p:nvPr/>
        </p:nvSpPr>
        <p:spPr bwMode="auto">
          <a:xfrm>
            <a:off x="3708400" y="3765550"/>
            <a:ext cx="26638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pic>
        <p:nvPicPr>
          <p:cNvPr id="7174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765550"/>
            <a:ext cx="26638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Cooperative Energy Harvesting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Applications in 5G: energy and information cooperation in cellular networks</a:t>
            </a:r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[</a:t>
            </a:r>
            <a:r>
              <a:rPr lang="en-US" altLang="zh-TW" sz="1600" dirty="0"/>
              <a:t>Source: Cost-Aware Green Cellular Networks with Energy and Communication </a:t>
            </a:r>
            <a:r>
              <a:rPr lang="en-US" altLang="zh-TW" sz="1600" dirty="0" smtClean="0"/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Cooperation</a:t>
            </a:r>
            <a:r>
              <a:rPr lang="en-US" altLang="zh-TW" sz="1600" dirty="0"/>
              <a:t>]</a:t>
            </a:r>
            <a:endParaRPr lang="en-US" altLang="zh-TW" sz="1600" dirty="0" smtClean="0"/>
          </a:p>
        </p:txBody>
      </p:sp>
      <p:sp>
        <p:nvSpPr>
          <p:cNvPr id="2662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4D3127-B8AF-4127-BCF2-DE0AC7B7C99D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26629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879600"/>
            <a:ext cx="58578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Cognitive Energy Harvesting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Cognitive radio</a:t>
            </a:r>
          </a:p>
          <a:p>
            <a:pPr lvl="1">
              <a:defRPr/>
            </a:pPr>
            <a:r>
              <a:rPr lang="en-US" altLang="zh-TW" sz="1600" dirty="0"/>
              <a:t>k</a:t>
            </a:r>
            <a:r>
              <a:rPr lang="en-US" altLang="zh-TW" sz="1600" dirty="0" smtClean="0"/>
              <a:t>ey enabling technology to resolve the spectrum scarcity problem</a:t>
            </a:r>
          </a:p>
          <a:p>
            <a:pPr lvl="1">
              <a:defRPr/>
            </a:pPr>
            <a:r>
              <a:rPr lang="en-US" altLang="zh-TW" sz="1600" dirty="0"/>
              <a:t>s</a:t>
            </a:r>
            <a:r>
              <a:rPr lang="en-US" altLang="zh-TW" sz="1600" dirty="0" smtClean="0"/>
              <a:t>econdary users sharing the spectrum owned by primary users with one-way or full cooperation</a:t>
            </a:r>
          </a:p>
          <a:p>
            <a:pPr lvl="1">
              <a:defRPr/>
            </a:pPr>
            <a:r>
              <a:rPr lang="en-US" altLang="zh-TW" sz="1600" dirty="0"/>
              <a:t>s</a:t>
            </a:r>
            <a:r>
              <a:rPr lang="en-US" altLang="zh-TW" sz="1600" dirty="0" smtClean="0"/>
              <a:t>pectrum overlay and spectrum underlay</a:t>
            </a:r>
            <a:endParaRPr lang="en-US" altLang="zh-TW" sz="1600" dirty="0"/>
          </a:p>
          <a:p>
            <a:pPr lvl="1">
              <a:defRPr/>
            </a:pPr>
            <a:r>
              <a:rPr lang="en-US" altLang="zh-TW" sz="1600" dirty="0"/>
              <a:t>c</a:t>
            </a:r>
            <a:r>
              <a:rPr lang="en-US" altLang="zh-TW" sz="1600" dirty="0" smtClean="0"/>
              <a:t>ognitive relaying (cooperative communication plus cognitive radio)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200" dirty="0" smtClean="0"/>
          </a:p>
          <a:p>
            <a:pPr lvl="1">
              <a:defRPr/>
            </a:pPr>
            <a:endParaRPr lang="en-US" altLang="zh-TW" sz="1200" dirty="0" smtClean="0"/>
          </a:p>
        </p:txBody>
      </p:sp>
      <p:sp>
        <p:nvSpPr>
          <p:cNvPr id="2765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F050CB-04FE-4B35-8A5D-B90C18467438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3429000"/>
            <a:ext cx="34575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群組 37"/>
          <p:cNvGrpSpPr>
            <a:grpSpLocks/>
          </p:cNvGrpSpPr>
          <p:nvPr/>
        </p:nvGrpSpPr>
        <p:grpSpPr bwMode="auto">
          <a:xfrm>
            <a:off x="4340225" y="4056063"/>
            <a:ext cx="4248150" cy="1749425"/>
            <a:chOff x="4283968" y="3983533"/>
            <a:chExt cx="4248472" cy="1749723"/>
          </a:xfrm>
        </p:grpSpPr>
        <p:sp>
          <p:nvSpPr>
            <p:cNvPr id="27655" name="AutoShape 3"/>
            <p:cNvSpPr>
              <a:spLocks noChangeAspect="1" noChangeArrowheads="1"/>
            </p:cNvSpPr>
            <p:nvPr/>
          </p:nvSpPr>
          <p:spPr bwMode="auto">
            <a:xfrm>
              <a:off x="4516970" y="4649748"/>
              <a:ext cx="3105631" cy="574183"/>
            </a:xfrm>
            <a:prstGeom prst="parallelogram">
              <a:avLst>
                <a:gd name="adj" fmla="val 107424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/>
            </a:p>
          </p:txBody>
        </p:sp>
        <p:sp>
          <p:nvSpPr>
            <p:cNvPr id="27656" name="Freeform 4"/>
            <p:cNvSpPr>
              <a:spLocks noChangeAspect="1"/>
            </p:cNvSpPr>
            <p:nvPr/>
          </p:nvSpPr>
          <p:spPr bwMode="auto">
            <a:xfrm>
              <a:off x="4516970" y="4471385"/>
              <a:ext cx="2998173" cy="746846"/>
            </a:xfrm>
            <a:custGeom>
              <a:avLst/>
              <a:gdLst>
                <a:gd name="T0" fmla="*/ 2147483646 w 2450"/>
                <a:gd name="T1" fmla="*/ 0 h 998"/>
                <a:gd name="T2" fmla="*/ 0 w 2450"/>
                <a:gd name="T3" fmla="*/ 2147483646 h 998"/>
                <a:gd name="T4" fmla="*/ 2147483646 w 2450"/>
                <a:gd name="T5" fmla="*/ 2147483646 h 998"/>
                <a:gd name="T6" fmla="*/ 0 60000 65536"/>
                <a:gd name="T7" fmla="*/ 0 60000 65536"/>
                <a:gd name="T8" fmla="*/ 0 60000 65536"/>
                <a:gd name="T9" fmla="*/ 0 w 2450"/>
                <a:gd name="T10" fmla="*/ 0 h 998"/>
                <a:gd name="T11" fmla="*/ 2450 w 2450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0" h="998">
                  <a:moveTo>
                    <a:pt x="908" y="0"/>
                  </a:moveTo>
                  <a:lnTo>
                    <a:pt x="0" y="998"/>
                  </a:lnTo>
                  <a:lnTo>
                    <a:pt x="2450" y="998"/>
                  </a:lnTo>
                </a:path>
              </a:pathLst>
            </a:custGeom>
            <a:noFill/>
            <a:ln w="50800">
              <a:solidFill>
                <a:srgbClr val="B2B2B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57" name="Line 6"/>
            <p:cNvSpPr>
              <a:spLocks noChangeAspect="1" noChangeShapeType="1"/>
            </p:cNvSpPr>
            <p:nvPr/>
          </p:nvSpPr>
          <p:spPr bwMode="auto">
            <a:xfrm>
              <a:off x="5235127" y="4859060"/>
              <a:ext cx="222043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Text Box 11"/>
            <p:cNvSpPr txBox="1">
              <a:spLocks noChangeAspect="1" noChangeArrowheads="1"/>
            </p:cNvSpPr>
            <p:nvPr/>
          </p:nvSpPr>
          <p:spPr bwMode="auto">
            <a:xfrm>
              <a:off x="6767006" y="3989884"/>
              <a:ext cx="1292323" cy="277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6213" indent="-176213" eaLnBrk="1" latinLnBrk="1" hangingPunct="1">
                <a:buFont typeface="Arial" charset="0"/>
                <a:buNone/>
                <a:defRPr/>
              </a:pPr>
              <a:r>
                <a:rPr lang="en-US" altLang="ko-KR" sz="1200" b="1" dirty="0">
                  <a:solidFill>
                    <a:srgbClr val="FF0000"/>
                  </a:solidFill>
                  <a:latin typeface="+mj-lt"/>
                  <a:ea typeface="굴림" pitchFamily="-109" charset="-127"/>
                </a:rPr>
                <a:t>Spectrum holes</a:t>
              </a:r>
            </a:p>
          </p:txBody>
        </p:sp>
        <p:sp>
          <p:nvSpPr>
            <p:cNvPr id="27659" name="AutoShape 12"/>
            <p:cNvSpPr>
              <a:spLocks noChangeAspect="1" noChangeArrowheads="1"/>
            </p:cNvSpPr>
            <p:nvPr/>
          </p:nvSpPr>
          <p:spPr bwMode="auto">
            <a:xfrm>
              <a:off x="5391526" y="4531654"/>
              <a:ext cx="1939556" cy="153115"/>
            </a:xfrm>
            <a:prstGeom prst="cube">
              <a:avLst>
                <a:gd name="adj" fmla="val 49602"/>
              </a:avLst>
            </a:prstGeom>
            <a:solidFill>
              <a:srgbClr val="99FFCC"/>
            </a:solidFill>
            <a:ln w="31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/>
            </a:p>
          </p:txBody>
        </p:sp>
        <p:sp>
          <p:nvSpPr>
            <p:cNvPr id="27660" name="AutoShape 13"/>
            <p:cNvSpPr>
              <a:spLocks noChangeAspect="1" noChangeArrowheads="1"/>
            </p:cNvSpPr>
            <p:nvPr/>
          </p:nvSpPr>
          <p:spPr bwMode="auto">
            <a:xfrm>
              <a:off x="6833160" y="4666851"/>
              <a:ext cx="747948" cy="179178"/>
            </a:xfrm>
            <a:prstGeom prst="cube">
              <a:avLst>
                <a:gd name="adj" fmla="val 50417"/>
              </a:avLst>
            </a:prstGeom>
            <a:solidFill>
              <a:srgbClr val="0099FF"/>
            </a:solidFill>
            <a:ln w="31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/>
            </a:p>
          </p:txBody>
        </p:sp>
        <p:sp>
          <p:nvSpPr>
            <p:cNvPr id="27661" name="AutoShape 14"/>
            <p:cNvSpPr>
              <a:spLocks noChangeAspect="1" noChangeArrowheads="1"/>
            </p:cNvSpPr>
            <p:nvPr/>
          </p:nvSpPr>
          <p:spPr bwMode="auto">
            <a:xfrm>
              <a:off x="5171291" y="4531654"/>
              <a:ext cx="692623" cy="276911"/>
            </a:xfrm>
            <a:prstGeom prst="cube">
              <a:avLst>
                <a:gd name="adj" fmla="val 45653"/>
              </a:avLst>
            </a:prstGeom>
            <a:solidFill>
              <a:srgbClr val="99FFCC"/>
            </a:solidFill>
            <a:ln w="31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/>
            </a:p>
          </p:txBody>
        </p:sp>
        <p:sp>
          <p:nvSpPr>
            <p:cNvPr id="27662" name="AutoShape 15"/>
            <p:cNvSpPr>
              <a:spLocks noChangeAspect="1" noChangeArrowheads="1"/>
            </p:cNvSpPr>
            <p:nvPr/>
          </p:nvSpPr>
          <p:spPr bwMode="auto">
            <a:xfrm>
              <a:off x="5097880" y="4846844"/>
              <a:ext cx="2349172" cy="71671"/>
            </a:xfrm>
            <a:prstGeom prst="cube">
              <a:avLst>
                <a:gd name="adj" fmla="val 26264"/>
              </a:avLst>
            </a:prstGeom>
            <a:solidFill>
              <a:srgbClr val="00B0F0"/>
            </a:solidFill>
            <a:ln w="31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/>
            </a:p>
          </p:txBody>
        </p:sp>
        <p:sp>
          <p:nvSpPr>
            <p:cNvPr id="27663" name="AutoShape 16"/>
            <p:cNvSpPr>
              <a:spLocks noChangeAspect="1" noChangeArrowheads="1"/>
            </p:cNvSpPr>
            <p:nvPr/>
          </p:nvSpPr>
          <p:spPr bwMode="auto">
            <a:xfrm>
              <a:off x="4804233" y="4891638"/>
              <a:ext cx="1292683" cy="169404"/>
            </a:xfrm>
            <a:prstGeom prst="cube">
              <a:avLst>
                <a:gd name="adj" fmla="val 85398"/>
              </a:avLst>
            </a:prstGeom>
            <a:solidFill>
              <a:srgbClr val="92D05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/>
            </a:p>
          </p:txBody>
        </p:sp>
        <p:sp>
          <p:nvSpPr>
            <p:cNvPr id="27664" name="AutoShape 17"/>
            <p:cNvSpPr>
              <a:spLocks noChangeAspect="1" noChangeArrowheads="1"/>
            </p:cNvSpPr>
            <p:nvPr/>
          </p:nvSpPr>
          <p:spPr bwMode="auto">
            <a:xfrm>
              <a:off x="5226616" y="5016248"/>
              <a:ext cx="2055526" cy="215013"/>
            </a:xfrm>
            <a:prstGeom prst="cube">
              <a:avLst>
                <a:gd name="adj" fmla="val 73597"/>
              </a:avLst>
            </a:prstGeom>
            <a:solidFill>
              <a:srgbClr val="92D050"/>
            </a:solidFill>
            <a:ln w="317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/>
            </a:p>
          </p:txBody>
        </p:sp>
        <p:sp>
          <p:nvSpPr>
            <p:cNvPr id="27665" name="Freeform 20"/>
            <p:cNvSpPr>
              <a:spLocks noChangeAspect="1"/>
            </p:cNvSpPr>
            <p:nvPr/>
          </p:nvSpPr>
          <p:spPr bwMode="auto">
            <a:xfrm>
              <a:off x="6441632" y="4791462"/>
              <a:ext cx="233002" cy="177549"/>
            </a:xfrm>
            <a:custGeom>
              <a:avLst/>
              <a:gdLst>
                <a:gd name="T0" fmla="*/ 0 w 317"/>
                <a:gd name="T1" fmla="*/ 2147483646 h 363"/>
                <a:gd name="T2" fmla="*/ 2147483646 w 317"/>
                <a:gd name="T3" fmla="*/ 2147483646 h 363"/>
                <a:gd name="T4" fmla="*/ 2147483646 w 317"/>
                <a:gd name="T5" fmla="*/ 0 h 363"/>
                <a:gd name="T6" fmla="*/ 0 60000 65536"/>
                <a:gd name="T7" fmla="*/ 0 60000 65536"/>
                <a:gd name="T8" fmla="*/ 0 60000 65536"/>
                <a:gd name="T9" fmla="*/ 0 w 317"/>
                <a:gd name="T10" fmla="*/ 0 h 363"/>
                <a:gd name="T11" fmla="*/ 317 w 317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363">
                  <a:moveTo>
                    <a:pt x="0" y="363"/>
                  </a:moveTo>
                  <a:cubicBezTo>
                    <a:pt x="18" y="280"/>
                    <a:pt x="37" y="197"/>
                    <a:pt x="90" y="136"/>
                  </a:cubicBezTo>
                  <a:cubicBezTo>
                    <a:pt x="143" y="75"/>
                    <a:pt x="230" y="37"/>
                    <a:pt x="317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Line 22"/>
            <p:cNvSpPr>
              <a:spLocks noChangeAspect="1" noChangeShapeType="1"/>
            </p:cNvSpPr>
            <p:nvPr/>
          </p:nvSpPr>
          <p:spPr bwMode="auto">
            <a:xfrm flipV="1">
              <a:off x="6192288" y="4220110"/>
              <a:ext cx="706492" cy="539842"/>
            </a:xfrm>
            <a:prstGeom prst="line">
              <a:avLst/>
            </a:prstGeom>
            <a:ln>
              <a:headEnd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7667" name="Line 24"/>
            <p:cNvSpPr>
              <a:spLocks noChangeAspect="1" noChangeShapeType="1"/>
            </p:cNvSpPr>
            <p:nvPr/>
          </p:nvSpPr>
          <p:spPr bwMode="auto">
            <a:xfrm flipV="1">
              <a:off x="4526546" y="4173298"/>
              <a:ext cx="0" cy="1028643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25"/>
            <p:cNvSpPr txBox="1">
              <a:spLocks noChangeAspect="1" noChangeArrowheads="1"/>
            </p:cNvSpPr>
            <p:nvPr/>
          </p:nvSpPr>
          <p:spPr bwMode="auto">
            <a:xfrm>
              <a:off x="4283968" y="3983533"/>
              <a:ext cx="593770" cy="249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j-lt"/>
                  <a:ea typeface="굴림" pitchFamily="-109" charset="-127"/>
                </a:rPr>
                <a:t>Power</a:t>
              </a:r>
            </a:p>
          </p:txBody>
        </p:sp>
        <p:sp>
          <p:nvSpPr>
            <p:cNvPr id="22" name="Text Box 26"/>
            <p:cNvSpPr txBox="1">
              <a:spLocks noChangeAspect="1" noChangeArrowheads="1"/>
            </p:cNvSpPr>
            <p:nvPr/>
          </p:nvSpPr>
          <p:spPr bwMode="auto">
            <a:xfrm>
              <a:off x="5569940" y="5309321"/>
              <a:ext cx="1622548" cy="423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6213" indent="-176213" eaLnBrk="1" latinLnBrk="1" hangingPunct="1">
                <a:buFont typeface="Arial" charset="0"/>
                <a:buNone/>
                <a:defRPr/>
              </a:pPr>
              <a:r>
                <a:rPr lang="en-US" altLang="ko-KR" sz="1400" b="1" dirty="0">
                  <a:solidFill>
                    <a:srgbClr val="FFC000"/>
                  </a:solidFill>
                  <a:latin typeface="+mj-lt"/>
                  <a:ea typeface="굴림" pitchFamily="-109" charset="-127"/>
                </a:rPr>
                <a:t>Spectrum occupied by licensed users</a:t>
              </a:r>
            </a:p>
          </p:txBody>
        </p:sp>
        <p:sp>
          <p:nvSpPr>
            <p:cNvPr id="23" name="Line 27"/>
            <p:cNvSpPr>
              <a:spLocks noChangeAspect="1" noChangeShapeType="1"/>
            </p:cNvSpPr>
            <p:nvPr/>
          </p:nvSpPr>
          <p:spPr bwMode="auto">
            <a:xfrm flipV="1">
              <a:off x="6639997" y="4756777"/>
              <a:ext cx="763646" cy="57477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4" name="Line 28"/>
            <p:cNvSpPr>
              <a:spLocks noChangeAspect="1" noChangeShapeType="1"/>
            </p:cNvSpPr>
            <p:nvPr/>
          </p:nvSpPr>
          <p:spPr bwMode="auto">
            <a:xfrm flipH="1" flipV="1">
              <a:off x="6419318" y="5090208"/>
              <a:ext cx="0" cy="25086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5" name="Line 29"/>
            <p:cNvSpPr>
              <a:spLocks noChangeAspect="1" noChangeShapeType="1"/>
            </p:cNvSpPr>
            <p:nvPr/>
          </p:nvSpPr>
          <p:spPr bwMode="auto">
            <a:xfrm flipH="1" flipV="1">
              <a:off x="5809672" y="4950485"/>
              <a:ext cx="236555" cy="39535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" name="Text Box 25"/>
            <p:cNvSpPr txBox="1">
              <a:spLocks noChangeAspect="1" noChangeArrowheads="1"/>
            </p:cNvSpPr>
            <p:nvPr/>
          </p:nvSpPr>
          <p:spPr bwMode="auto">
            <a:xfrm>
              <a:off x="7533827" y="5120377"/>
              <a:ext cx="860490" cy="249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j-lt"/>
                  <a:ea typeface="굴림" pitchFamily="-109" charset="-127"/>
                </a:rPr>
                <a:t>Frequency</a:t>
              </a:r>
            </a:p>
          </p:txBody>
        </p:sp>
        <p:sp>
          <p:nvSpPr>
            <p:cNvPr id="27" name="Text Box 25"/>
            <p:cNvSpPr txBox="1">
              <a:spLocks noChangeAspect="1" noChangeArrowheads="1"/>
            </p:cNvSpPr>
            <p:nvPr/>
          </p:nvSpPr>
          <p:spPr bwMode="auto">
            <a:xfrm>
              <a:off x="5076191" y="4128020"/>
              <a:ext cx="1104984" cy="249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j-lt"/>
                  <a:ea typeface="굴림" pitchFamily="-109" charset="-127"/>
                </a:rPr>
                <a:t>Time or Space</a:t>
              </a:r>
            </a:p>
          </p:txBody>
        </p:sp>
        <p:sp>
          <p:nvSpPr>
            <p:cNvPr id="28" name="Text Box 11"/>
            <p:cNvSpPr txBox="1">
              <a:spLocks noChangeAspect="1" noChangeArrowheads="1"/>
            </p:cNvSpPr>
            <p:nvPr/>
          </p:nvSpPr>
          <p:spPr bwMode="auto">
            <a:xfrm>
              <a:off x="6695564" y="4293148"/>
              <a:ext cx="1836876" cy="27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6213" indent="-176213" eaLnBrk="1" latinLnBrk="1" hangingPunct="1">
                <a:buFont typeface="Arial" charset="0"/>
                <a:buNone/>
                <a:defRPr/>
              </a:pPr>
              <a:r>
                <a:rPr lang="en-US" altLang="ko-KR" sz="1200" b="1" dirty="0">
                  <a:solidFill>
                    <a:srgbClr val="FF0000"/>
                  </a:solidFill>
                  <a:latin typeface="+mj-lt"/>
                  <a:ea typeface="굴림" pitchFamily="-109" charset="-127"/>
                </a:rPr>
                <a:t>Dynamic spectrum access</a:t>
              </a:r>
            </a:p>
          </p:txBody>
        </p:sp>
        <p:sp>
          <p:nvSpPr>
            <p:cNvPr id="29" name="手繪多邊形 28"/>
            <p:cNvSpPr/>
            <p:nvPr/>
          </p:nvSpPr>
          <p:spPr>
            <a:xfrm>
              <a:off x="4952357" y="4782181"/>
              <a:ext cx="1055767" cy="411233"/>
            </a:xfrm>
            <a:custGeom>
              <a:avLst/>
              <a:gdLst>
                <a:gd name="connsiteX0" fmla="*/ 0 w 1574800"/>
                <a:gd name="connsiteY0" fmla="*/ 800100 h 800100"/>
                <a:gd name="connsiteX1" fmla="*/ 533400 w 1574800"/>
                <a:gd name="connsiteY1" fmla="*/ 177800 h 800100"/>
                <a:gd name="connsiteX2" fmla="*/ 1574800 w 1574800"/>
                <a:gd name="connsiteY2" fmla="*/ 0 h 800100"/>
                <a:gd name="connsiteX3" fmla="*/ 1574800 w 1574800"/>
                <a:gd name="connsiteY3" fmla="*/ 0 h 800100"/>
                <a:gd name="connsiteX4" fmla="*/ 1574800 w 157480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800" h="800100">
                  <a:moveTo>
                    <a:pt x="0" y="800100"/>
                  </a:moveTo>
                  <a:cubicBezTo>
                    <a:pt x="135466" y="555625"/>
                    <a:pt x="270933" y="311150"/>
                    <a:pt x="533400" y="177800"/>
                  </a:cubicBezTo>
                  <a:cubicBezTo>
                    <a:pt x="795867" y="44450"/>
                    <a:pt x="1574800" y="0"/>
                    <a:pt x="1574800" y="0"/>
                  </a:cubicBezTo>
                  <a:lnTo>
                    <a:pt x="1574800" y="0"/>
                  </a:lnTo>
                  <a:lnTo>
                    <a:pt x="1574800" y="0"/>
                  </a:lnTo>
                </a:path>
              </a:pathLst>
            </a:custGeom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Cognitive Energy Harvesting Networks</a:t>
            </a:r>
            <a:endParaRPr lang="zh-TW" altLang="en-US" sz="3200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Energy harvesting in cognitive radio</a:t>
            </a:r>
          </a:p>
          <a:p>
            <a:pPr lvl="1"/>
            <a:r>
              <a:rPr lang="en-US" altLang="zh-TW" sz="1600" dirty="0" smtClean="0"/>
              <a:t>green energy to support dynamic spectrum access</a:t>
            </a:r>
          </a:p>
          <a:p>
            <a:pPr lvl="1"/>
            <a:r>
              <a:rPr lang="en-US" altLang="zh-TW" sz="1600" dirty="0" smtClean="0"/>
              <a:t>four conflicting objectives due to unstable energy sources and limited spectrum resource:</a:t>
            </a:r>
          </a:p>
          <a:p>
            <a:pPr lvl="2"/>
            <a:r>
              <a:rPr lang="en-US" altLang="zh-TW" sz="1600" dirty="0" smtClean="0"/>
              <a:t>obtaining the knowledge of spectrum activity</a:t>
            </a:r>
          </a:p>
          <a:p>
            <a:pPr lvl="2"/>
            <a:r>
              <a:rPr lang="en-US" altLang="zh-TW" sz="1600" dirty="0" smtClean="0"/>
              <a:t>protecting primary users from interference or collision</a:t>
            </a:r>
          </a:p>
          <a:p>
            <a:pPr lvl="2"/>
            <a:r>
              <a:rPr lang="en-US" altLang="zh-TW" sz="1600" dirty="0" smtClean="0"/>
              <a:t>maximizing the transmission opportunity of secondary users</a:t>
            </a:r>
          </a:p>
          <a:p>
            <a:pPr lvl="2"/>
            <a:r>
              <a:rPr lang="en-US" altLang="zh-TW" sz="1600" dirty="0" smtClean="0"/>
              <a:t>harvesting, spending or conserving energy</a:t>
            </a:r>
          </a:p>
          <a:p>
            <a:pPr lvl="1"/>
            <a:endParaRPr lang="en-US" altLang="zh-TW" sz="1200" dirty="0" smtClean="0"/>
          </a:p>
          <a:p>
            <a:pPr lvl="1"/>
            <a:endParaRPr lang="en-US" altLang="zh-TW" sz="1200" dirty="0" smtClean="0"/>
          </a:p>
        </p:txBody>
      </p:sp>
      <p:sp>
        <p:nvSpPr>
          <p:cNvPr id="2867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BAD1B-E078-404B-B2CC-759358E0569E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grpSp>
        <p:nvGrpSpPr>
          <p:cNvPr id="28677" name="群組 1"/>
          <p:cNvGrpSpPr>
            <a:grpSpLocks/>
          </p:cNvGrpSpPr>
          <p:nvPr/>
        </p:nvGrpSpPr>
        <p:grpSpPr bwMode="auto">
          <a:xfrm>
            <a:off x="1835150" y="1363663"/>
            <a:ext cx="5040313" cy="2209800"/>
            <a:chOff x="1835150" y="1363216"/>
            <a:chExt cx="5040312" cy="2209800"/>
          </a:xfrm>
        </p:grpSpPr>
        <p:sp>
          <p:nvSpPr>
            <p:cNvPr id="8" name="橢圓 7"/>
            <p:cNvSpPr/>
            <p:nvPr/>
          </p:nvSpPr>
          <p:spPr>
            <a:xfrm>
              <a:off x="3995738" y="1542603"/>
              <a:ext cx="2879724" cy="18002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grpSp>
          <p:nvGrpSpPr>
            <p:cNvPr id="28679" name="Group 10"/>
            <p:cNvGrpSpPr>
              <a:grpSpLocks noChangeAspect="1"/>
            </p:cNvGrpSpPr>
            <p:nvPr/>
          </p:nvGrpSpPr>
          <p:grpSpPr bwMode="auto">
            <a:xfrm>
              <a:off x="4859338" y="1363216"/>
              <a:ext cx="319087" cy="719137"/>
              <a:chOff x="1348" y="1536"/>
              <a:chExt cx="332" cy="754"/>
            </a:xfrm>
          </p:grpSpPr>
          <p:sp>
            <p:nvSpPr>
              <p:cNvPr id="28701" name="Oval 11"/>
              <p:cNvSpPr>
                <a:spLocks noChangeAspect="1" noChangeArrowheads="1"/>
              </p:cNvSpPr>
              <p:nvPr/>
            </p:nvSpPr>
            <p:spPr bwMode="auto">
              <a:xfrm>
                <a:off x="1454" y="1857"/>
                <a:ext cx="120" cy="57"/>
              </a:xfrm>
              <a:prstGeom prst="ellipse">
                <a:avLst/>
              </a:pr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800"/>
              </a:p>
            </p:txBody>
          </p:sp>
          <p:sp>
            <p:nvSpPr>
              <p:cNvPr id="28702" name="Freeform 12"/>
              <p:cNvSpPr>
                <a:spLocks noChangeAspect="1"/>
              </p:cNvSpPr>
              <p:nvPr/>
            </p:nvSpPr>
            <p:spPr bwMode="auto">
              <a:xfrm>
                <a:off x="1387" y="1883"/>
                <a:ext cx="250" cy="407"/>
              </a:xfrm>
              <a:custGeom>
                <a:avLst/>
                <a:gdLst>
                  <a:gd name="T0" fmla="*/ 248 w 250"/>
                  <a:gd name="T1" fmla="*/ 2 h 492"/>
                  <a:gd name="T2" fmla="*/ 189 w 250"/>
                  <a:gd name="T3" fmla="*/ 0 h 492"/>
                  <a:gd name="T4" fmla="*/ 100 w 250"/>
                  <a:gd name="T5" fmla="*/ 2 h 492"/>
                  <a:gd name="T6" fmla="*/ 68 w 250"/>
                  <a:gd name="T7" fmla="*/ 0 h 492"/>
                  <a:gd name="T8" fmla="*/ 68 w 250"/>
                  <a:gd name="T9" fmla="*/ 0 h 492"/>
                  <a:gd name="T10" fmla="*/ 8 w 250"/>
                  <a:gd name="T11" fmla="*/ 2 h 492"/>
                  <a:gd name="T12" fmla="*/ 113 w 250"/>
                  <a:gd name="T13" fmla="*/ 2 h 492"/>
                  <a:gd name="T14" fmla="*/ 248 w 250"/>
                  <a:gd name="T15" fmla="*/ 2 h 492"/>
                  <a:gd name="T16" fmla="*/ 248 w 250"/>
                  <a:gd name="T17" fmla="*/ 2 h 4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0"/>
                  <a:gd name="T28" fmla="*/ 0 h 492"/>
                  <a:gd name="T29" fmla="*/ 250 w 250"/>
                  <a:gd name="T30" fmla="*/ 492 h 4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0" h="492">
                    <a:moveTo>
                      <a:pt x="248" y="409"/>
                    </a:moveTo>
                    <a:lnTo>
                      <a:pt x="189" y="0"/>
                    </a:lnTo>
                    <a:cubicBezTo>
                      <a:pt x="173" y="34"/>
                      <a:pt x="133" y="48"/>
                      <a:pt x="100" y="32"/>
                    </a:cubicBezTo>
                    <a:cubicBezTo>
                      <a:pt x="86" y="25"/>
                      <a:pt x="75" y="14"/>
                      <a:pt x="68" y="0"/>
                    </a:cubicBezTo>
                    <a:lnTo>
                      <a:pt x="8" y="409"/>
                    </a:lnTo>
                    <a:cubicBezTo>
                      <a:pt x="0" y="447"/>
                      <a:pt x="46" y="482"/>
                      <a:pt x="113" y="487"/>
                    </a:cubicBezTo>
                    <a:cubicBezTo>
                      <a:pt x="179" y="492"/>
                      <a:pt x="240" y="465"/>
                      <a:pt x="248" y="427"/>
                    </a:cubicBezTo>
                    <a:cubicBezTo>
                      <a:pt x="250" y="421"/>
                      <a:pt x="250" y="415"/>
                      <a:pt x="248" y="409"/>
                    </a:cubicBezTo>
                    <a:close/>
                  </a:path>
                </a:pathLst>
              </a:cu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3" name="Oval 13"/>
              <p:cNvSpPr>
                <a:spLocks noChangeAspect="1" noChangeArrowheads="1"/>
              </p:cNvSpPr>
              <p:nvPr/>
            </p:nvSpPr>
            <p:spPr bwMode="auto">
              <a:xfrm>
                <a:off x="1484" y="1599"/>
                <a:ext cx="60" cy="50"/>
              </a:xfrm>
              <a:prstGeom prst="ellipse">
                <a:avLst/>
              </a:pr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800"/>
              </a:p>
            </p:txBody>
          </p:sp>
          <p:sp>
            <p:nvSpPr>
              <p:cNvPr id="28704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1514" y="1649"/>
                <a:ext cx="2" cy="236"/>
              </a:xfrm>
              <a:prstGeom prst="line">
                <a:avLst/>
              </a:pr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5" name="Freeform 15"/>
              <p:cNvSpPr>
                <a:spLocks noChangeAspect="1" noEditPoints="1"/>
              </p:cNvSpPr>
              <p:nvPr/>
            </p:nvSpPr>
            <p:spPr bwMode="auto">
              <a:xfrm>
                <a:off x="1348" y="1536"/>
                <a:ext cx="332" cy="177"/>
              </a:xfrm>
              <a:custGeom>
                <a:avLst/>
                <a:gdLst>
                  <a:gd name="T0" fmla="*/ 102 w 332"/>
                  <a:gd name="T1" fmla="*/ 2 h 214"/>
                  <a:gd name="T2" fmla="*/ 102 w 332"/>
                  <a:gd name="T3" fmla="*/ 2 h 214"/>
                  <a:gd name="T4" fmla="*/ 102 w 332"/>
                  <a:gd name="T5" fmla="*/ 2 h 214"/>
                  <a:gd name="T6" fmla="*/ 230 w 332"/>
                  <a:gd name="T7" fmla="*/ 2 h 214"/>
                  <a:gd name="T8" fmla="*/ 230 w 332"/>
                  <a:gd name="T9" fmla="*/ 2 h 214"/>
                  <a:gd name="T10" fmla="*/ 59 w 332"/>
                  <a:gd name="T11" fmla="*/ 0 h 214"/>
                  <a:gd name="T12" fmla="*/ 59 w 332"/>
                  <a:gd name="T13" fmla="*/ 2 h 214"/>
                  <a:gd name="T14" fmla="*/ 59 w 332"/>
                  <a:gd name="T15" fmla="*/ 2 h 214"/>
                  <a:gd name="T16" fmla="*/ 273 w 332"/>
                  <a:gd name="T17" fmla="*/ 2 h 214"/>
                  <a:gd name="T18" fmla="*/ 273 w 332"/>
                  <a:gd name="T19" fmla="*/ 0 h 2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2"/>
                  <a:gd name="T31" fmla="*/ 0 h 214"/>
                  <a:gd name="T32" fmla="*/ 332 w 332"/>
                  <a:gd name="T33" fmla="*/ 214 h 2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2" h="214">
                    <a:moveTo>
                      <a:pt x="102" y="43"/>
                    </a:moveTo>
                    <a:cubicBezTo>
                      <a:pt x="67" y="78"/>
                      <a:pt x="67" y="136"/>
                      <a:pt x="102" y="171"/>
                    </a:cubicBezTo>
                    <a:cubicBezTo>
                      <a:pt x="102" y="171"/>
                      <a:pt x="102" y="171"/>
                      <a:pt x="102" y="171"/>
                    </a:cubicBezTo>
                    <a:moveTo>
                      <a:pt x="230" y="171"/>
                    </a:moveTo>
                    <a:cubicBezTo>
                      <a:pt x="266" y="136"/>
                      <a:pt x="266" y="78"/>
                      <a:pt x="230" y="43"/>
                    </a:cubicBezTo>
                    <a:moveTo>
                      <a:pt x="59" y="0"/>
                    </a:moveTo>
                    <a:cubicBezTo>
                      <a:pt x="0" y="59"/>
                      <a:pt x="0" y="155"/>
                      <a:pt x="59" y="214"/>
                    </a:cubicBezTo>
                    <a:cubicBezTo>
                      <a:pt x="59" y="214"/>
                      <a:pt x="59" y="214"/>
                      <a:pt x="59" y="214"/>
                    </a:cubicBezTo>
                    <a:moveTo>
                      <a:pt x="273" y="214"/>
                    </a:moveTo>
                    <a:cubicBezTo>
                      <a:pt x="332" y="155"/>
                      <a:pt x="332" y="59"/>
                      <a:pt x="273" y="0"/>
                    </a:cubicBezTo>
                  </a:path>
                </a:pathLst>
              </a:cu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6" name="Freeform 16"/>
              <p:cNvSpPr>
                <a:spLocks noChangeAspect="1" noEditPoints="1"/>
              </p:cNvSpPr>
              <p:nvPr/>
            </p:nvSpPr>
            <p:spPr bwMode="auto">
              <a:xfrm>
                <a:off x="1387" y="1599"/>
                <a:ext cx="250" cy="691"/>
              </a:xfrm>
              <a:custGeom>
                <a:avLst/>
                <a:gdLst>
                  <a:gd name="T0" fmla="*/ 128 w 250"/>
                  <a:gd name="T1" fmla="*/ 2 h 835"/>
                  <a:gd name="T2" fmla="*/ 68 w 250"/>
                  <a:gd name="T3" fmla="*/ 2 h 835"/>
                  <a:gd name="T4" fmla="*/ 8 w 250"/>
                  <a:gd name="T5" fmla="*/ 2 h 835"/>
                  <a:gd name="T6" fmla="*/ 113 w 250"/>
                  <a:gd name="T7" fmla="*/ 2 h 835"/>
                  <a:gd name="T8" fmla="*/ 248 w 250"/>
                  <a:gd name="T9" fmla="*/ 2 h 835"/>
                  <a:gd name="T10" fmla="*/ 248 w 250"/>
                  <a:gd name="T11" fmla="*/ 2 h 835"/>
                  <a:gd name="T12" fmla="*/ 248 w 250"/>
                  <a:gd name="T13" fmla="*/ 2 h 835"/>
                  <a:gd name="T14" fmla="*/ 189 w 250"/>
                  <a:gd name="T15" fmla="*/ 2 h 835"/>
                  <a:gd name="T16" fmla="*/ 128 w 250"/>
                  <a:gd name="T17" fmla="*/ 2 h 835"/>
                  <a:gd name="T18" fmla="*/ 159 w 250"/>
                  <a:gd name="T19" fmla="*/ 2 h 835"/>
                  <a:gd name="T20" fmla="*/ 128 w 250"/>
                  <a:gd name="T21" fmla="*/ 0 h 835"/>
                  <a:gd name="T22" fmla="*/ 98 w 250"/>
                  <a:gd name="T23" fmla="*/ 2 h 835"/>
                  <a:gd name="T24" fmla="*/ 128 w 250"/>
                  <a:gd name="T25" fmla="*/ 2 h 835"/>
                  <a:gd name="T26" fmla="*/ 159 w 250"/>
                  <a:gd name="T27" fmla="*/ 2 h 8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0"/>
                  <a:gd name="T43" fmla="*/ 0 h 835"/>
                  <a:gd name="T44" fmla="*/ 250 w 250"/>
                  <a:gd name="T45" fmla="*/ 835 h 8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0" h="835">
                    <a:moveTo>
                      <a:pt x="128" y="312"/>
                    </a:moveTo>
                    <a:cubicBezTo>
                      <a:pt x="97" y="312"/>
                      <a:pt x="71" y="325"/>
                      <a:pt x="68" y="343"/>
                    </a:cubicBezTo>
                    <a:lnTo>
                      <a:pt x="8" y="752"/>
                    </a:lnTo>
                    <a:cubicBezTo>
                      <a:pt x="0" y="790"/>
                      <a:pt x="46" y="825"/>
                      <a:pt x="113" y="830"/>
                    </a:cubicBezTo>
                    <a:cubicBezTo>
                      <a:pt x="179" y="835"/>
                      <a:pt x="240" y="808"/>
                      <a:pt x="248" y="770"/>
                    </a:cubicBezTo>
                    <a:cubicBezTo>
                      <a:pt x="250" y="764"/>
                      <a:pt x="250" y="758"/>
                      <a:pt x="248" y="752"/>
                    </a:cubicBezTo>
                    <a:lnTo>
                      <a:pt x="189" y="346"/>
                    </a:lnTo>
                    <a:cubicBezTo>
                      <a:pt x="189" y="327"/>
                      <a:pt x="162" y="312"/>
                      <a:pt x="128" y="312"/>
                    </a:cubicBezTo>
                    <a:close/>
                    <a:moveTo>
                      <a:pt x="159" y="30"/>
                    </a:moveTo>
                    <a:cubicBezTo>
                      <a:pt x="159" y="13"/>
                      <a:pt x="145" y="0"/>
                      <a:pt x="128" y="0"/>
                    </a:cubicBezTo>
                    <a:cubicBezTo>
                      <a:pt x="112" y="0"/>
                      <a:pt x="98" y="13"/>
                      <a:pt x="98" y="30"/>
                    </a:cubicBezTo>
                    <a:cubicBezTo>
                      <a:pt x="98" y="47"/>
                      <a:pt x="112" y="60"/>
                      <a:pt x="128" y="60"/>
                    </a:cubicBezTo>
                    <a:cubicBezTo>
                      <a:pt x="145" y="60"/>
                      <a:pt x="159" y="47"/>
                      <a:pt x="159" y="30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aphicFrame>
          <p:nvGraphicFramePr>
            <p:cNvPr id="28680" name="Object 2"/>
            <p:cNvGraphicFramePr>
              <a:graphicFrameLocks noChangeAspect="1"/>
            </p:cNvGraphicFramePr>
            <p:nvPr/>
          </p:nvGraphicFramePr>
          <p:xfrm>
            <a:off x="5651500" y="3092003"/>
            <a:ext cx="347663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5" name="Visio" r:id="rId3" imgW="506254" imgH="771049" progId="Visio.Drawing.11">
                    <p:embed/>
                  </p:oleObj>
                </mc:Choice>
                <mc:Fallback>
                  <p:oleObj name="Visio" r:id="rId3" imgW="506254" imgH="771049" progId="Visio.Drawing.11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3092003"/>
                          <a:ext cx="347663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>
                                  <a:alpha val="69019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群組 50"/>
            <p:cNvGrpSpPr/>
            <p:nvPr/>
          </p:nvGrpSpPr>
          <p:grpSpPr>
            <a:xfrm>
              <a:off x="5292080" y="2083122"/>
              <a:ext cx="432048" cy="936104"/>
              <a:chOff x="3059832" y="2924944"/>
              <a:chExt cx="936104" cy="100811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8" name="直線接點 17"/>
              <p:cNvCxnSpPr/>
              <p:nvPr/>
            </p:nvCxnSpPr>
            <p:spPr>
              <a:xfrm>
                <a:off x="3059832" y="2924944"/>
                <a:ext cx="288032" cy="576064"/>
              </a:xfrm>
              <a:prstGeom prst="line">
                <a:avLst/>
              </a:prstGeom>
              <a:ln w="444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V="1">
                <a:off x="3347864" y="3212976"/>
                <a:ext cx="144016" cy="288032"/>
              </a:xfrm>
              <a:prstGeom prst="line">
                <a:avLst/>
              </a:prstGeom>
              <a:ln w="444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3491880" y="3212976"/>
                <a:ext cx="504056" cy="720080"/>
              </a:xfrm>
              <a:prstGeom prst="line">
                <a:avLst/>
              </a:prstGeom>
              <a:ln w="444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橢圓 20"/>
            <p:cNvSpPr/>
            <p:nvPr/>
          </p:nvSpPr>
          <p:spPr>
            <a:xfrm>
              <a:off x="1835150" y="1579116"/>
              <a:ext cx="2952749" cy="1728787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graphicFrame>
          <p:nvGraphicFramePr>
            <p:cNvPr id="28683" name="Object 3"/>
            <p:cNvGraphicFramePr>
              <a:graphicFrameLocks noChangeAspect="1"/>
            </p:cNvGraphicFramePr>
            <p:nvPr/>
          </p:nvGraphicFramePr>
          <p:xfrm>
            <a:off x="2339975" y="2587178"/>
            <a:ext cx="347663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6" name="Visio" r:id="rId5" imgW="506254" imgH="771049" progId="Visio.Drawing.11">
                    <p:embed/>
                  </p:oleObj>
                </mc:Choice>
                <mc:Fallback>
                  <p:oleObj name="Visio" r:id="rId5" imgW="506254" imgH="771049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5" y="2587178"/>
                          <a:ext cx="347663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>
                                  <a:alpha val="69019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84" name="Group 10"/>
            <p:cNvGrpSpPr>
              <a:grpSpLocks noChangeAspect="1"/>
            </p:cNvGrpSpPr>
            <p:nvPr/>
          </p:nvGrpSpPr>
          <p:grpSpPr bwMode="auto">
            <a:xfrm>
              <a:off x="3246438" y="1363216"/>
              <a:ext cx="317500" cy="719137"/>
              <a:chOff x="1348" y="1536"/>
              <a:chExt cx="332" cy="754"/>
            </a:xfrm>
          </p:grpSpPr>
          <p:sp>
            <p:nvSpPr>
              <p:cNvPr id="28695" name="Oval 11"/>
              <p:cNvSpPr>
                <a:spLocks noChangeAspect="1" noChangeArrowheads="1"/>
              </p:cNvSpPr>
              <p:nvPr/>
            </p:nvSpPr>
            <p:spPr bwMode="auto">
              <a:xfrm>
                <a:off x="1454" y="1857"/>
                <a:ext cx="120" cy="57"/>
              </a:xfrm>
              <a:prstGeom prst="ellipse">
                <a:avLst/>
              </a:pr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800"/>
              </a:p>
            </p:txBody>
          </p:sp>
          <p:sp>
            <p:nvSpPr>
              <p:cNvPr id="28696" name="Freeform 12"/>
              <p:cNvSpPr>
                <a:spLocks noChangeAspect="1"/>
              </p:cNvSpPr>
              <p:nvPr/>
            </p:nvSpPr>
            <p:spPr bwMode="auto">
              <a:xfrm>
                <a:off x="1387" y="1883"/>
                <a:ext cx="250" cy="407"/>
              </a:xfrm>
              <a:custGeom>
                <a:avLst/>
                <a:gdLst>
                  <a:gd name="T0" fmla="*/ 248 w 250"/>
                  <a:gd name="T1" fmla="*/ 2 h 492"/>
                  <a:gd name="T2" fmla="*/ 189 w 250"/>
                  <a:gd name="T3" fmla="*/ 0 h 492"/>
                  <a:gd name="T4" fmla="*/ 100 w 250"/>
                  <a:gd name="T5" fmla="*/ 2 h 492"/>
                  <a:gd name="T6" fmla="*/ 68 w 250"/>
                  <a:gd name="T7" fmla="*/ 0 h 492"/>
                  <a:gd name="T8" fmla="*/ 68 w 250"/>
                  <a:gd name="T9" fmla="*/ 0 h 492"/>
                  <a:gd name="T10" fmla="*/ 8 w 250"/>
                  <a:gd name="T11" fmla="*/ 2 h 492"/>
                  <a:gd name="T12" fmla="*/ 113 w 250"/>
                  <a:gd name="T13" fmla="*/ 2 h 492"/>
                  <a:gd name="T14" fmla="*/ 248 w 250"/>
                  <a:gd name="T15" fmla="*/ 2 h 492"/>
                  <a:gd name="T16" fmla="*/ 248 w 250"/>
                  <a:gd name="T17" fmla="*/ 2 h 4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0"/>
                  <a:gd name="T28" fmla="*/ 0 h 492"/>
                  <a:gd name="T29" fmla="*/ 250 w 250"/>
                  <a:gd name="T30" fmla="*/ 492 h 4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0" h="492">
                    <a:moveTo>
                      <a:pt x="248" y="409"/>
                    </a:moveTo>
                    <a:lnTo>
                      <a:pt x="189" y="0"/>
                    </a:lnTo>
                    <a:cubicBezTo>
                      <a:pt x="173" y="34"/>
                      <a:pt x="133" y="48"/>
                      <a:pt x="100" y="32"/>
                    </a:cubicBezTo>
                    <a:cubicBezTo>
                      <a:pt x="86" y="25"/>
                      <a:pt x="75" y="14"/>
                      <a:pt x="68" y="0"/>
                    </a:cubicBezTo>
                    <a:lnTo>
                      <a:pt x="8" y="409"/>
                    </a:lnTo>
                    <a:cubicBezTo>
                      <a:pt x="0" y="447"/>
                      <a:pt x="46" y="482"/>
                      <a:pt x="113" y="487"/>
                    </a:cubicBezTo>
                    <a:cubicBezTo>
                      <a:pt x="179" y="492"/>
                      <a:pt x="240" y="465"/>
                      <a:pt x="248" y="427"/>
                    </a:cubicBezTo>
                    <a:cubicBezTo>
                      <a:pt x="250" y="421"/>
                      <a:pt x="250" y="415"/>
                      <a:pt x="248" y="409"/>
                    </a:cubicBezTo>
                    <a:close/>
                  </a:path>
                </a:pathLst>
              </a:cu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7" name="Oval 13"/>
              <p:cNvSpPr>
                <a:spLocks noChangeAspect="1" noChangeArrowheads="1"/>
              </p:cNvSpPr>
              <p:nvPr/>
            </p:nvSpPr>
            <p:spPr bwMode="auto">
              <a:xfrm>
                <a:off x="1484" y="1599"/>
                <a:ext cx="60" cy="50"/>
              </a:xfrm>
              <a:prstGeom prst="ellipse">
                <a:avLst/>
              </a:pr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800"/>
              </a:p>
            </p:txBody>
          </p:sp>
          <p:sp>
            <p:nvSpPr>
              <p:cNvPr id="28698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1514" y="1649"/>
                <a:ext cx="2" cy="236"/>
              </a:xfrm>
              <a:prstGeom prst="line">
                <a:avLst/>
              </a:pr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9" name="Freeform 15"/>
              <p:cNvSpPr>
                <a:spLocks noChangeAspect="1" noEditPoints="1"/>
              </p:cNvSpPr>
              <p:nvPr/>
            </p:nvSpPr>
            <p:spPr bwMode="auto">
              <a:xfrm>
                <a:off x="1348" y="1536"/>
                <a:ext cx="332" cy="177"/>
              </a:xfrm>
              <a:custGeom>
                <a:avLst/>
                <a:gdLst>
                  <a:gd name="T0" fmla="*/ 102 w 332"/>
                  <a:gd name="T1" fmla="*/ 2 h 214"/>
                  <a:gd name="T2" fmla="*/ 102 w 332"/>
                  <a:gd name="T3" fmla="*/ 2 h 214"/>
                  <a:gd name="T4" fmla="*/ 102 w 332"/>
                  <a:gd name="T5" fmla="*/ 2 h 214"/>
                  <a:gd name="T6" fmla="*/ 230 w 332"/>
                  <a:gd name="T7" fmla="*/ 2 h 214"/>
                  <a:gd name="T8" fmla="*/ 230 w 332"/>
                  <a:gd name="T9" fmla="*/ 2 h 214"/>
                  <a:gd name="T10" fmla="*/ 59 w 332"/>
                  <a:gd name="T11" fmla="*/ 0 h 214"/>
                  <a:gd name="T12" fmla="*/ 59 w 332"/>
                  <a:gd name="T13" fmla="*/ 2 h 214"/>
                  <a:gd name="T14" fmla="*/ 59 w 332"/>
                  <a:gd name="T15" fmla="*/ 2 h 214"/>
                  <a:gd name="T16" fmla="*/ 273 w 332"/>
                  <a:gd name="T17" fmla="*/ 2 h 214"/>
                  <a:gd name="T18" fmla="*/ 273 w 332"/>
                  <a:gd name="T19" fmla="*/ 0 h 2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2"/>
                  <a:gd name="T31" fmla="*/ 0 h 214"/>
                  <a:gd name="T32" fmla="*/ 332 w 332"/>
                  <a:gd name="T33" fmla="*/ 214 h 2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2" h="214">
                    <a:moveTo>
                      <a:pt x="102" y="43"/>
                    </a:moveTo>
                    <a:cubicBezTo>
                      <a:pt x="67" y="78"/>
                      <a:pt x="67" y="136"/>
                      <a:pt x="102" y="171"/>
                    </a:cubicBezTo>
                    <a:cubicBezTo>
                      <a:pt x="102" y="171"/>
                      <a:pt x="102" y="171"/>
                      <a:pt x="102" y="171"/>
                    </a:cubicBezTo>
                    <a:moveTo>
                      <a:pt x="230" y="171"/>
                    </a:moveTo>
                    <a:cubicBezTo>
                      <a:pt x="266" y="136"/>
                      <a:pt x="266" y="78"/>
                      <a:pt x="230" y="43"/>
                    </a:cubicBezTo>
                    <a:moveTo>
                      <a:pt x="59" y="0"/>
                    </a:moveTo>
                    <a:cubicBezTo>
                      <a:pt x="0" y="59"/>
                      <a:pt x="0" y="155"/>
                      <a:pt x="59" y="214"/>
                    </a:cubicBezTo>
                    <a:cubicBezTo>
                      <a:pt x="59" y="214"/>
                      <a:pt x="59" y="214"/>
                      <a:pt x="59" y="214"/>
                    </a:cubicBezTo>
                    <a:moveTo>
                      <a:pt x="273" y="214"/>
                    </a:moveTo>
                    <a:cubicBezTo>
                      <a:pt x="332" y="155"/>
                      <a:pt x="332" y="59"/>
                      <a:pt x="273" y="0"/>
                    </a:cubicBezTo>
                  </a:path>
                </a:pathLst>
              </a:custGeom>
              <a:noFill/>
              <a:ln w="11113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0" name="Freeform 16"/>
              <p:cNvSpPr>
                <a:spLocks noChangeAspect="1" noEditPoints="1"/>
              </p:cNvSpPr>
              <p:nvPr/>
            </p:nvSpPr>
            <p:spPr bwMode="auto">
              <a:xfrm>
                <a:off x="1387" y="1599"/>
                <a:ext cx="250" cy="691"/>
              </a:xfrm>
              <a:custGeom>
                <a:avLst/>
                <a:gdLst>
                  <a:gd name="T0" fmla="*/ 128 w 250"/>
                  <a:gd name="T1" fmla="*/ 2 h 835"/>
                  <a:gd name="T2" fmla="*/ 68 w 250"/>
                  <a:gd name="T3" fmla="*/ 2 h 835"/>
                  <a:gd name="T4" fmla="*/ 8 w 250"/>
                  <a:gd name="T5" fmla="*/ 2 h 835"/>
                  <a:gd name="T6" fmla="*/ 113 w 250"/>
                  <a:gd name="T7" fmla="*/ 2 h 835"/>
                  <a:gd name="T8" fmla="*/ 248 w 250"/>
                  <a:gd name="T9" fmla="*/ 2 h 835"/>
                  <a:gd name="T10" fmla="*/ 248 w 250"/>
                  <a:gd name="T11" fmla="*/ 2 h 835"/>
                  <a:gd name="T12" fmla="*/ 248 w 250"/>
                  <a:gd name="T13" fmla="*/ 2 h 835"/>
                  <a:gd name="T14" fmla="*/ 189 w 250"/>
                  <a:gd name="T15" fmla="*/ 2 h 835"/>
                  <a:gd name="T16" fmla="*/ 128 w 250"/>
                  <a:gd name="T17" fmla="*/ 2 h 835"/>
                  <a:gd name="T18" fmla="*/ 159 w 250"/>
                  <a:gd name="T19" fmla="*/ 2 h 835"/>
                  <a:gd name="T20" fmla="*/ 128 w 250"/>
                  <a:gd name="T21" fmla="*/ 0 h 835"/>
                  <a:gd name="T22" fmla="*/ 98 w 250"/>
                  <a:gd name="T23" fmla="*/ 2 h 835"/>
                  <a:gd name="T24" fmla="*/ 128 w 250"/>
                  <a:gd name="T25" fmla="*/ 2 h 835"/>
                  <a:gd name="T26" fmla="*/ 159 w 250"/>
                  <a:gd name="T27" fmla="*/ 2 h 8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0"/>
                  <a:gd name="T43" fmla="*/ 0 h 835"/>
                  <a:gd name="T44" fmla="*/ 250 w 250"/>
                  <a:gd name="T45" fmla="*/ 835 h 8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0" h="835">
                    <a:moveTo>
                      <a:pt x="128" y="312"/>
                    </a:moveTo>
                    <a:cubicBezTo>
                      <a:pt x="97" y="312"/>
                      <a:pt x="71" y="325"/>
                      <a:pt x="68" y="343"/>
                    </a:cubicBezTo>
                    <a:lnTo>
                      <a:pt x="8" y="752"/>
                    </a:lnTo>
                    <a:cubicBezTo>
                      <a:pt x="0" y="790"/>
                      <a:pt x="46" y="825"/>
                      <a:pt x="113" y="830"/>
                    </a:cubicBezTo>
                    <a:cubicBezTo>
                      <a:pt x="179" y="835"/>
                      <a:pt x="240" y="808"/>
                      <a:pt x="248" y="770"/>
                    </a:cubicBezTo>
                    <a:cubicBezTo>
                      <a:pt x="250" y="764"/>
                      <a:pt x="250" y="758"/>
                      <a:pt x="248" y="752"/>
                    </a:cubicBezTo>
                    <a:lnTo>
                      <a:pt x="189" y="346"/>
                    </a:lnTo>
                    <a:cubicBezTo>
                      <a:pt x="189" y="327"/>
                      <a:pt x="162" y="312"/>
                      <a:pt x="128" y="312"/>
                    </a:cubicBezTo>
                    <a:close/>
                    <a:moveTo>
                      <a:pt x="159" y="30"/>
                    </a:moveTo>
                    <a:cubicBezTo>
                      <a:pt x="159" y="13"/>
                      <a:pt x="145" y="0"/>
                      <a:pt x="128" y="0"/>
                    </a:cubicBezTo>
                    <a:cubicBezTo>
                      <a:pt x="112" y="0"/>
                      <a:pt x="98" y="13"/>
                      <a:pt x="98" y="30"/>
                    </a:cubicBezTo>
                    <a:cubicBezTo>
                      <a:pt x="98" y="47"/>
                      <a:pt x="112" y="60"/>
                      <a:pt x="128" y="60"/>
                    </a:cubicBezTo>
                    <a:cubicBezTo>
                      <a:pt x="145" y="60"/>
                      <a:pt x="159" y="47"/>
                      <a:pt x="159" y="30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685" name="群組 66"/>
            <p:cNvGrpSpPr>
              <a:grpSpLocks/>
            </p:cNvGrpSpPr>
            <p:nvPr/>
          </p:nvGrpSpPr>
          <p:grpSpPr bwMode="auto">
            <a:xfrm>
              <a:off x="2627313" y="2010916"/>
              <a:ext cx="576262" cy="576262"/>
              <a:chOff x="4860032" y="2924944"/>
              <a:chExt cx="576064" cy="576064"/>
            </a:xfrm>
          </p:grpSpPr>
          <p:cxnSp>
            <p:nvCxnSpPr>
              <p:cNvPr id="31" name="直線接點 30"/>
              <p:cNvCxnSpPr/>
              <p:nvPr/>
            </p:nvCxnSpPr>
            <p:spPr>
              <a:xfrm flipH="1">
                <a:off x="5004444" y="2924944"/>
                <a:ext cx="431652" cy="288826"/>
              </a:xfrm>
              <a:prstGeom prst="line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5004444" y="3213770"/>
                <a:ext cx="287239" cy="0"/>
              </a:xfrm>
              <a:prstGeom prst="line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H="1">
                <a:off x="4860032" y="3213770"/>
                <a:ext cx="431652" cy="287238"/>
              </a:xfrm>
              <a:prstGeom prst="line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 33"/>
            <p:cNvSpPr/>
            <p:nvPr/>
          </p:nvSpPr>
          <p:spPr>
            <a:xfrm>
              <a:off x="5003799" y="2803078"/>
              <a:ext cx="1439863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b="1" dirty="0">
                  <a:solidFill>
                    <a:srgbClr val="FF0000"/>
                  </a:solidFill>
                </a:rPr>
                <a:t>Primary user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79613" y="3018978"/>
              <a:ext cx="1655762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b="1" dirty="0">
                  <a:solidFill>
                    <a:srgbClr val="FF0000"/>
                  </a:solidFill>
                </a:rPr>
                <a:t>Secondary user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868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2204591"/>
              <a:ext cx="863600" cy="81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弧形 36"/>
            <p:cNvSpPr/>
            <p:nvPr/>
          </p:nvSpPr>
          <p:spPr>
            <a:xfrm>
              <a:off x="3924300" y="2155378"/>
              <a:ext cx="360363" cy="431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>
              <a:off x="3708400" y="2010916"/>
              <a:ext cx="719138" cy="79216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39" name="弧形 38"/>
            <p:cNvSpPr/>
            <p:nvPr/>
          </p:nvSpPr>
          <p:spPr>
            <a:xfrm>
              <a:off x="3348038" y="1795016"/>
              <a:ext cx="1223962" cy="136842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Cognitive Energy Harvesting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Applications in 5G: energy harvesting D2D communications</a:t>
            </a:r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>
              <a:defRPr/>
            </a:pPr>
            <a:endParaRPr lang="en-US" altLang="zh-TW" sz="1800" dirty="0"/>
          </a:p>
          <a:p>
            <a:pPr>
              <a:defRPr/>
            </a:pPr>
            <a:endParaRPr lang="en-US" altLang="zh-TW" sz="1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/>
              <a:t>       </a:t>
            </a:r>
            <a:r>
              <a:rPr lang="en-US" altLang="zh-TW" sz="1600" dirty="0"/>
              <a:t>[Source: Energy Harvesting Aided Device-to-Device Communication </a:t>
            </a:r>
            <a:r>
              <a:rPr lang="en-US" altLang="zh-TW" sz="1600" dirty="0" err="1"/>
              <a:t>Underlaying</a:t>
            </a:r>
            <a:r>
              <a:rPr lang="en-US" altLang="zh-TW" sz="1600" dirty="0"/>
              <a:t> the </a:t>
            </a:r>
            <a:endParaRPr lang="en-US" altLang="zh-TW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Cellular </a:t>
            </a:r>
            <a:r>
              <a:rPr lang="en-US" altLang="zh-TW" sz="1600" dirty="0"/>
              <a:t>Downlink]</a:t>
            </a:r>
          </a:p>
          <a:p>
            <a:pPr>
              <a:defRPr/>
            </a:pPr>
            <a:endParaRPr lang="en-US" altLang="zh-TW" sz="1600" dirty="0" smtClean="0"/>
          </a:p>
          <a:p>
            <a:pPr lvl="1">
              <a:defRPr/>
            </a:pPr>
            <a:endParaRPr lang="en-US" altLang="zh-TW" sz="1200" dirty="0" smtClean="0"/>
          </a:p>
          <a:p>
            <a:pPr lvl="1">
              <a:defRPr/>
            </a:pPr>
            <a:endParaRPr lang="en-US" altLang="zh-TW" sz="1200" dirty="0" smtClean="0"/>
          </a:p>
          <a:p>
            <a:pPr lvl="1">
              <a:defRPr/>
            </a:pPr>
            <a:endParaRPr lang="en-US" altLang="zh-TW" sz="1200" dirty="0" smtClean="0"/>
          </a:p>
        </p:txBody>
      </p:sp>
      <p:sp>
        <p:nvSpPr>
          <p:cNvPr id="2970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1D1827-94FA-4545-85A7-E165BC3CA77E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29701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735138"/>
            <a:ext cx="78898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Cognitive Energy Harvesting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/>
              <a:t>Recent research issues have been revisited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spectrum sensing and access: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when to sense spectrum and when to access channel with harvested energy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s</a:t>
            </a:r>
            <a:r>
              <a:rPr lang="en-US" altLang="zh-TW" sz="1600" dirty="0" smtClean="0">
                <a:solidFill>
                  <a:srgbClr val="C00000"/>
                </a:solidFill>
              </a:rPr>
              <a:t>pectrum occupancy: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partially observable MDP with incomplete spectrum occupancy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o</a:t>
            </a:r>
            <a:r>
              <a:rPr lang="en-US" altLang="zh-TW" sz="1600" dirty="0" smtClean="0">
                <a:solidFill>
                  <a:srgbClr val="C00000"/>
                </a:solidFill>
              </a:rPr>
              <a:t>pportunistic harvesting and transmission: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secondary users using an idle channel to transmit data and a busy channel to 	recharge the battery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spectrum overlay and underlay: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mode selection of spectrum usage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robust design for multiple antennas: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channel uncertainty problem in sensing and harvesting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c</a:t>
            </a:r>
            <a:r>
              <a:rPr lang="en-US" altLang="zh-TW" sz="1600" dirty="0" smtClean="0">
                <a:solidFill>
                  <a:srgbClr val="C00000"/>
                </a:solidFill>
              </a:rPr>
              <a:t>ognitive relay: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tradeoff between time duration of energy harvesting, data transmission and 	cooperative transmission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j</a:t>
            </a:r>
            <a:r>
              <a:rPr lang="en-US" altLang="zh-TW" sz="1600" dirty="0" smtClean="0">
                <a:solidFill>
                  <a:srgbClr val="C00000"/>
                </a:solidFill>
              </a:rPr>
              <a:t>oint spectrum, information and energy cooperation</a:t>
            </a:r>
            <a:endParaRPr lang="en-US" altLang="zh-TW" sz="1600" dirty="0" smtClean="0"/>
          </a:p>
          <a:p>
            <a:pPr lvl="1">
              <a:defRPr/>
            </a:pPr>
            <a:endParaRPr lang="en-US" altLang="zh-TW" sz="1200" dirty="0" smtClean="0"/>
          </a:p>
          <a:p>
            <a:pPr lvl="1">
              <a:defRPr/>
            </a:pPr>
            <a:endParaRPr lang="en-US" altLang="zh-TW" sz="1200" dirty="0" smtClean="0"/>
          </a:p>
          <a:p>
            <a:pPr lvl="1">
              <a:defRPr/>
            </a:pPr>
            <a:endParaRPr lang="en-US" altLang="zh-TW" sz="1200" dirty="0" smtClean="0"/>
          </a:p>
        </p:txBody>
      </p:sp>
      <p:sp>
        <p:nvSpPr>
          <p:cNvPr id="307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4D6581-075D-4DC3-B947-7821F42DDD5B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Multi-user Energy Harvesting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Four types of multi-user scenarios</a:t>
            </a:r>
          </a:p>
          <a:p>
            <a:pPr lvl="1">
              <a:defRPr/>
            </a:pPr>
            <a:r>
              <a:rPr lang="en-US" altLang="zh-TW" sz="1600" dirty="0"/>
              <a:t>m</a:t>
            </a:r>
            <a:r>
              <a:rPr lang="en-US" altLang="zh-TW" sz="1600" dirty="0" smtClean="0"/>
              <a:t>ultiple access channels</a:t>
            </a:r>
          </a:p>
          <a:p>
            <a:pPr lvl="1">
              <a:defRPr/>
            </a:pPr>
            <a:r>
              <a:rPr lang="en-US" altLang="zh-TW" sz="1600" dirty="0"/>
              <a:t>b</a:t>
            </a:r>
            <a:r>
              <a:rPr lang="en-US" altLang="zh-TW" sz="1600" dirty="0" smtClean="0"/>
              <a:t>roadcast channels</a:t>
            </a:r>
          </a:p>
          <a:p>
            <a:pPr lvl="1">
              <a:defRPr/>
            </a:pPr>
            <a:r>
              <a:rPr lang="en-US" altLang="zh-TW" sz="1600" dirty="0"/>
              <a:t>m</a:t>
            </a:r>
            <a:r>
              <a:rPr lang="en-US" altLang="zh-TW" sz="1600" dirty="0" smtClean="0"/>
              <a:t>ulticast channels</a:t>
            </a:r>
          </a:p>
          <a:p>
            <a:pPr lvl="1">
              <a:defRPr/>
            </a:pPr>
            <a:r>
              <a:rPr lang="en-US" altLang="zh-TW" sz="1600" dirty="0"/>
              <a:t>m</a:t>
            </a:r>
            <a:r>
              <a:rPr lang="en-US" altLang="zh-TW" sz="1600" dirty="0" smtClean="0"/>
              <a:t>ulti-user interference channels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600" dirty="0" smtClean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600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600" dirty="0" smtClean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600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600" dirty="0" smtClean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600" dirty="0"/>
          </a:p>
        </p:txBody>
      </p:sp>
      <p:sp>
        <p:nvSpPr>
          <p:cNvPr id="317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6A2C52-0BE9-471E-957B-72C9525EB6D6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sp>
        <p:nvSpPr>
          <p:cNvPr id="31749" name="圖片 2"/>
          <p:cNvSpPr>
            <a:spLocks noChangeAspect="1"/>
          </p:cNvSpPr>
          <p:nvPr/>
        </p:nvSpPr>
        <p:spPr bwMode="auto">
          <a:xfrm>
            <a:off x="1476375" y="3051175"/>
            <a:ext cx="250031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31750" name="圖片 3"/>
          <p:cNvSpPr>
            <a:spLocks noChangeAspect="1"/>
          </p:cNvSpPr>
          <p:nvPr/>
        </p:nvSpPr>
        <p:spPr bwMode="auto">
          <a:xfrm>
            <a:off x="4787900" y="2968625"/>
            <a:ext cx="25003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31751" name="圖片 4"/>
          <p:cNvSpPr>
            <a:spLocks noChangeAspect="1"/>
          </p:cNvSpPr>
          <p:nvPr/>
        </p:nvSpPr>
        <p:spPr bwMode="auto">
          <a:xfrm>
            <a:off x="1506538" y="4510088"/>
            <a:ext cx="250031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31752" name="圖片 5"/>
          <p:cNvSpPr>
            <a:spLocks noChangeAspect="1"/>
          </p:cNvSpPr>
          <p:nvPr/>
        </p:nvSpPr>
        <p:spPr bwMode="auto">
          <a:xfrm>
            <a:off x="4932363" y="4694238"/>
            <a:ext cx="2241550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pic>
        <p:nvPicPr>
          <p:cNvPr id="31753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51175"/>
            <a:ext cx="250031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968625"/>
            <a:ext cx="25003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4510088"/>
            <a:ext cx="250031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694238"/>
            <a:ext cx="2241550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Multi-user Energy Harvesting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2000" dirty="0"/>
              <a:t>Recent research issues have been revisited</a:t>
            </a:r>
          </a:p>
          <a:p>
            <a:pPr lvl="1">
              <a:defRPr/>
            </a:pPr>
            <a:r>
              <a:rPr lang="en-US" altLang="zh-TW" sz="1600" dirty="0"/>
              <a:t>multiple access channels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>
                <a:solidFill>
                  <a:srgbClr val="C00000"/>
                </a:solidFill>
              </a:rPr>
              <a:t>RF (radio </a:t>
            </a:r>
            <a:r>
              <a:rPr lang="en-US" altLang="zh-TW" sz="1600" dirty="0" err="1" smtClean="0">
                <a:solidFill>
                  <a:srgbClr val="C00000"/>
                </a:solidFill>
              </a:rPr>
              <a:t>beamforming</a:t>
            </a:r>
            <a:r>
              <a:rPr lang="en-US" altLang="zh-TW" sz="1600" dirty="0" smtClean="0">
                <a:solidFill>
                  <a:srgbClr val="C00000"/>
                </a:solidFill>
              </a:rPr>
              <a:t>) </a:t>
            </a:r>
            <a:r>
              <a:rPr lang="en-US" altLang="zh-TW" sz="1600" dirty="0">
                <a:solidFill>
                  <a:srgbClr val="C00000"/>
                </a:solidFill>
              </a:rPr>
              <a:t>beamforming and time allocation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coexistence of battery and harvesting nodes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node selection and energy </a:t>
            </a:r>
            <a:r>
              <a:rPr lang="en-US" altLang="zh-TW" sz="1600" dirty="0" smtClean="0">
                <a:solidFill>
                  <a:srgbClr val="C00000"/>
                </a:solidFill>
              </a:rPr>
              <a:t>scheduling</a:t>
            </a:r>
            <a:endParaRPr lang="en-US" altLang="zh-TW" sz="1600" dirty="0" smtClean="0"/>
          </a:p>
          <a:p>
            <a:pPr lvl="1">
              <a:defRPr/>
            </a:pPr>
            <a:r>
              <a:rPr lang="en-US" altLang="zh-TW" sz="1600" dirty="0" smtClean="0"/>
              <a:t>broadcast channels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>
                <a:solidFill>
                  <a:srgbClr val="C00000"/>
                </a:solidFill>
              </a:rPr>
              <a:t>MIMO (multiple antennas) </a:t>
            </a:r>
            <a:r>
              <a:rPr lang="en-US" altLang="zh-TW" sz="1600" dirty="0">
                <a:solidFill>
                  <a:srgbClr val="C00000"/>
                </a:solidFill>
              </a:rPr>
              <a:t>RF </a:t>
            </a:r>
            <a:r>
              <a:rPr lang="en-US" altLang="zh-TW" sz="1600" dirty="0" smtClean="0">
                <a:solidFill>
                  <a:srgbClr val="C00000"/>
                </a:solidFill>
              </a:rPr>
              <a:t>harvesting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>
                <a:solidFill>
                  <a:srgbClr val="C00000"/>
                </a:solidFill>
              </a:rPr>
              <a:t>rate </a:t>
            </a:r>
            <a:r>
              <a:rPr lang="en-US" altLang="zh-TW" sz="1600" dirty="0">
                <a:solidFill>
                  <a:srgbClr val="C00000"/>
                </a:solidFill>
              </a:rPr>
              <a:t>allocation </a:t>
            </a:r>
            <a:r>
              <a:rPr lang="en-US" altLang="zh-TW" sz="1600" dirty="0" smtClean="0">
                <a:solidFill>
                  <a:srgbClr val="C00000"/>
                </a:solidFill>
              </a:rPr>
              <a:t>and </a:t>
            </a:r>
            <a:r>
              <a:rPr lang="en-US" altLang="zh-TW" sz="1600" dirty="0" err="1" smtClean="0">
                <a:solidFill>
                  <a:srgbClr val="C00000"/>
                </a:solidFill>
              </a:rPr>
              <a:t>precoder</a:t>
            </a:r>
            <a:r>
              <a:rPr lang="en-US" altLang="zh-TW" sz="1600" dirty="0" smtClean="0">
                <a:solidFill>
                  <a:srgbClr val="C00000"/>
                </a:solidFill>
              </a:rPr>
              <a:t> designs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	power control and user fairness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zh-TW" sz="1600" dirty="0" smtClean="0"/>
              <a:t>multicast channels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>
                <a:solidFill>
                  <a:srgbClr val="C00000"/>
                </a:solidFill>
              </a:rPr>
              <a:t>MIMO</a:t>
            </a:r>
            <a:r>
              <a:rPr lang="en-US" altLang="zh-TW" sz="1600" dirty="0">
                <a:solidFill>
                  <a:srgbClr val="C00000"/>
                </a:solidFill>
              </a:rPr>
              <a:t>, harvesting and decoding model </a:t>
            </a:r>
            <a:r>
              <a:rPr lang="en-US" altLang="zh-TW" sz="1600" dirty="0" smtClean="0">
                <a:solidFill>
                  <a:srgbClr val="C00000"/>
                </a:solidFill>
              </a:rPr>
              <a:t>switching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>
                <a:solidFill>
                  <a:srgbClr val="C00000"/>
                </a:solidFill>
              </a:rPr>
              <a:t>physical-layer security</a:t>
            </a:r>
          </a:p>
          <a:p>
            <a:pPr lvl="1">
              <a:defRPr/>
            </a:pPr>
            <a:r>
              <a:rPr lang="en-US" altLang="zh-TW" sz="1600" dirty="0"/>
              <a:t>m</a:t>
            </a:r>
            <a:r>
              <a:rPr lang="en-US" altLang="zh-TW" sz="1600" dirty="0" smtClean="0"/>
              <a:t>ulti-user interference channels</a:t>
            </a:r>
            <a:endParaRPr lang="en-US" altLang="zh-TW" sz="1600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>
                <a:solidFill>
                  <a:srgbClr val="C00000"/>
                </a:solidFill>
              </a:rPr>
              <a:t>MIMO, power allocation and interference management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>
                <a:solidFill>
                  <a:srgbClr val="C00000"/>
                </a:solidFill>
              </a:rPr>
              <a:t>interference </a:t>
            </a:r>
            <a:r>
              <a:rPr lang="en-US" altLang="zh-TW" sz="1600" dirty="0">
                <a:solidFill>
                  <a:srgbClr val="C00000"/>
                </a:solidFill>
              </a:rPr>
              <a:t>alignment and antenna </a:t>
            </a:r>
            <a:r>
              <a:rPr lang="en-US" altLang="zh-TW" sz="1600" dirty="0" smtClean="0">
                <a:solidFill>
                  <a:srgbClr val="C00000"/>
                </a:solidFill>
              </a:rPr>
              <a:t>selection</a:t>
            </a:r>
            <a:endParaRPr lang="en-US" altLang="zh-TW" sz="1600" dirty="0">
              <a:solidFill>
                <a:srgbClr val="C00000"/>
              </a:solidFill>
            </a:endParaRPr>
          </a:p>
        </p:txBody>
      </p:sp>
      <p:sp>
        <p:nvSpPr>
          <p:cNvPr id="327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3F5A05-8257-41A0-8E7A-06AFB3242208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36912"/>
            <a:ext cx="3255156" cy="15841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7726" y="4210555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1600" dirty="0" err="1" smtClean="0">
                <a:solidFill>
                  <a:srgbClr val="00B050"/>
                </a:solidFill>
              </a:rPr>
              <a:t>Beamforming</a:t>
            </a:r>
            <a:endParaRPr lang="en-US" altLang="zh-TW" sz="1600" dirty="0" smtClean="0">
              <a:solidFill>
                <a:srgbClr val="00B050"/>
              </a:solidFill>
            </a:endParaRPr>
          </a:p>
          <a:p>
            <a:pPr algn="ctr" eaLnBrk="1" hangingPunct="1">
              <a:defRPr/>
            </a:pPr>
            <a:r>
              <a:rPr lang="en-US" altLang="zh-TW" sz="1600" dirty="0" smtClean="0">
                <a:solidFill>
                  <a:srgbClr val="00B050"/>
                </a:solidFill>
              </a:rPr>
              <a:t>technology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Energy Harvesting Cellular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Energy harvesting cellular networks</a:t>
            </a:r>
          </a:p>
          <a:p>
            <a:pPr lvl="1">
              <a:defRPr/>
            </a:pPr>
            <a:r>
              <a:rPr lang="en-US" altLang="zh-TW" sz="1600" dirty="0" smtClean="0"/>
              <a:t>Simultaneous wireless information and power transfer (SWIT) in downlink</a:t>
            </a:r>
          </a:p>
          <a:p>
            <a:pPr lvl="1">
              <a:defRPr/>
            </a:pPr>
            <a:r>
              <a:rPr lang="en-US" altLang="zh-TW" sz="1600" dirty="0" smtClean="0"/>
              <a:t>Wireless-powered cellular networks (WPCN) in uplink</a:t>
            </a:r>
          </a:p>
          <a:p>
            <a:pPr lvl="1">
              <a:defRPr/>
            </a:pPr>
            <a:endParaRPr lang="en-US" altLang="zh-TW" sz="1600" dirty="0"/>
          </a:p>
          <a:p>
            <a:pPr lvl="1">
              <a:defRPr/>
            </a:pPr>
            <a:endParaRPr lang="en-US" altLang="zh-TW" sz="1600" dirty="0" smtClean="0"/>
          </a:p>
          <a:p>
            <a:pPr lvl="1">
              <a:defRPr/>
            </a:pPr>
            <a:endParaRPr lang="en-US" altLang="zh-TW" sz="1600" dirty="0"/>
          </a:p>
          <a:p>
            <a:pPr lvl="1">
              <a:defRPr/>
            </a:pPr>
            <a:endParaRPr lang="en-US" altLang="zh-TW" sz="1600" dirty="0" smtClean="0"/>
          </a:p>
          <a:p>
            <a:pPr lvl="1">
              <a:defRPr/>
            </a:pPr>
            <a:endParaRPr lang="en-US" altLang="zh-TW" sz="1600" dirty="0"/>
          </a:p>
          <a:p>
            <a:pPr lvl="1">
              <a:defRPr/>
            </a:pPr>
            <a:endParaRPr lang="en-US" altLang="zh-TW" sz="1600" dirty="0" smtClean="0"/>
          </a:p>
          <a:p>
            <a:pPr lvl="1">
              <a:defRPr/>
            </a:pPr>
            <a:endParaRPr lang="en-US" altLang="zh-TW" sz="1600" dirty="0"/>
          </a:p>
          <a:p>
            <a:pPr lvl="1">
              <a:defRPr/>
            </a:pPr>
            <a:endParaRPr lang="en-US" altLang="zh-TW" sz="1600" dirty="0" smtClean="0"/>
          </a:p>
          <a:p>
            <a:pPr lvl="1">
              <a:defRPr/>
            </a:pPr>
            <a:endParaRPr lang="en-US" altLang="zh-TW" sz="1600" dirty="0"/>
          </a:p>
          <a:p>
            <a:pPr>
              <a:defRPr/>
            </a:pPr>
            <a:r>
              <a:rPr lang="en-US" altLang="zh-TW" sz="1800" dirty="0"/>
              <a:t>Recent research issues have been revisited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h</a:t>
            </a:r>
            <a:r>
              <a:rPr lang="en-US" altLang="zh-TW" sz="1600" dirty="0" smtClean="0">
                <a:solidFill>
                  <a:srgbClr val="C00000"/>
                </a:solidFill>
              </a:rPr>
              <a:t>ybrid energy: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resource allocation with a solar/wind energy harvester and a conventional 	power grid</a:t>
            </a:r>
          </a:p>
        </p:txBody>
      </p:sp>
      <p:sp>
        <p:nvSpPr>
          <p:cNvPr id="3379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F34A9E-CB50-4149-834C-F386714E9026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sp>
        <p:nvSpPr>
          <p:cNvPr id="33797" name="圖片 2"/>
          <p:cNvSpPr>
            <a:spLocks noChangeAspect="1"/>
          </p:cNvSpPr>
          <p:nvPr/>
        </p:nvSpPr>
        <p:spPr bwMode="auto">
          <a:xfrm>
            <a:off x="1619250" y="2349500"/>
            <a:ext cx="216058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33798" name="圖片 3"/>
          <p:cNvSpPr>
            <a:spLocks noChangeAspect="1"/>
          </p:cNvSpPr>
          <p:nvPr/>
        </p:nvSpPr>
        <p:spPr bwMode="auto">
          <a:xfrm>
            <a:off x="4716463" y="2349500"/>
            <a:ext cx="248602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pic>
        <p:nvPicPr>
          <p:cNvPr id="33799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49500"/>
            <a:ext cx="216058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0"/>
            <a:ext cx="248602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Energy Harvesting Cellular Networks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broadband </a:t>
            </a:r>
            <a:r>
              <a:rPr lang="en-US" altLang="zh-TW" sz="1600" dirty="0" smtClean="0">
                <a:solidFill>
                  <a:srgbClr val="C00000"/>
                </a:solidFill>
              </a:rPr>
              <a:t>communications: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transmission and processing energy cost in energy harvesting multicarrier 	systems</a:t>
            </a:r>
            <a:endParaRPr lang="en-US" altLang="zh-TW" sz="1600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grid power saving and base station turning-off: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grid power minimization with blocking probability constraints 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energy transfer and sharing: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information transmission and energy transfer in TDD or FDD modes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c</a:t>
            </a:r>
            <a:r>
              <a:rPr lang="en-US" altLang="zh-TW" sz="1600" dirty="0" smtClean="0">
                <a:solidFill>
                  <a:srgbClr val="C00000"/>
                </a:solidFill>
              </a:rPr>
              <a:t>ell deployment: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deployment of renewable harvesters for base stations 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h</a:t>
            </a:r>
            <a:r>
              <a:rPr lang="en-US" altLang="zh-TW" sz="1600" dirty="0" smtClean="0">
                <a:solidFill>
                  <a:srgbClr val="C00000"/>
                </a:solidFill>
              </a:rPr>
              <a:t>eterogeneous cellular networks: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base stations with different energy harvesting rates, energy storage capacity 	and deployment densities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p</a:t>
            </a:r>
            <a:r>
              <a:rPr lang="en-US" altLang="zh-TW" sz="1600" dirty="0" smtClean="0">
                <a:solidFill>
                  <a:srgbClr val="C00000"/>
                </a:solidFill>
              </a:rPr>
              <a:t>ower stations: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uplink cellular networks overlaid with randomly deployed power stations</a:t>
            </a:r>
          </a:p>
        </p:txBody>
      </p:sp>
      <p:sp>
        <p:nvSpPr>
          <p:cNvPr id="3482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EEF54C-F683-4714-8791-4A8E4249AD6B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dirty="0" smtClean="0"/>
              <a:t>On-going Development in Energy Harvesting</a:t>
            </a:r>
            <a:endParaRPr lang="zh-TW" altLang="en-US" sz="3200" dirty="0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TW" sz="1800" smtClean="0">
                <a:solidFill>
                  <a:srgbClr val="C00000"/>
                </a:solidFill>
              </a:rPr>
              <a:t>Fundamental limits of energy harvesting channel capacity</a:t>
            </a:r>
          </a:p>
          <a:p>
            <a:pPr lvl="1"/>
            <a:r>
              <a:rPr lang="en-US" altLang="zh-TW" sz="1600" smtClean="0"/>
              <a:t>channel capacity with ESI side information</a:t>
            </a:r>
          </a:p>
          <a:p>
            <a:pPr lvl="1"/>
            <a:r>
              <a:rPr lang="en-US" altLang="zh-TW" sz="1600" smtClean="0"/>
              <a:t>channel capacity with energy harvesting receivers</a:t>
            </a:r>
          </a:p>
          <a:p>
            <a:pPr lvl="1"/>
            <a:endParaRPr lang="en-US" altLang="zh-TW" sz="1500" smtClean="0"/>
          </a:p>
          <a:p>
            <a:r>
              <a:rPr lang="en-US" altLang="zh-TW" sz="1800" smtClean="0">
                <a:solidFill>
                  <a:srgbClr val="C00000"/>
                </a:solidFill>
              </a:rPr>
              <a:t>Energy harvesting at receiver side</a:t>
            </a:r>
          </a:p>
          <a:p>
            <a:pPr lvl="1"/>
            <a:r>
              <a:rPr lang="en-US" altLang="zh-TW" sz="1600" smtClean="0"/>
              <a:t>energy consumption of signal reception and decoding at the receivers</a:t>
            </a:r>
          </a:p>
          <a:p>
            <a:pPr lvl="1"/>
            <a:r>
              <a:rPr lang="en-US" altLang="zh-TW" sz="1600" smtClean="0"/>
              <a:t>balance between energy harvesting transmitters and receivers</a:t>
            </a:r>
          </a:p>
          <a:p>
            <a:endParaRPr lang="en-US" altLang="zh-TW" sz="1500" smtClean="0"/>
          </a:p>
          <a:p>
            <a:r>
              <a:rPr lang="en-US" altLang="zh-TW" sz="1800" smtClean="0">
                <a:solidFill>
                  <a:srgbClr val="C00000"/>
                </a:solidFill>
              </a:rPr>
              <a:t>Energy harvesting models and combination of heterogeneous energy sources</a:t>
            </a:r>
          </a:p>
          <a:p>
            <a:pPr lvl="1"/>
            <a:r>
              <a:rPr lang="en-US" altLang="zh-TW" sz="1600" smtClean="0"/>
              <a:t>energy arrival characteristics for different energy sources </a:t>
            </a:r>
          </a:p>
          <a:p>
            <a:pPr lvl="1"/>
            <a:r>
              <a:rPr lang="en-US" altLang="zh-TW" sz="1600" smtClean="0"/>
              <a:t>time-variant battery recharging rates</a:t>
            </a:r>
          </a:p>
          <a:p>
            <a:pPr lvl="1"/>
            <a:r>
              <a:rPr lang="en-US" altLang="zh-TW" sz="1600" smtClean="0"/>
              <a:t>integration of multiple energy sources, e.g., solar and vibrational sources for wearable devices </a:t>
            </a:r>
          </a:p>
          <a:p>
            <a:pPr lvl="1"/>
            <a:endParaRPr lang="en-US" altLang="zh-TW" sz="1600" smtClean="0"/>
          </a:p>
          <a:p>
            <a:endParaRPr lang="en-US" altLang="zh-TW" sz="1600" smtClean="0"/>
          </a:p>
        </p:txBody>
      </p:sp>
      <p:sp>
        <p:nvSpPr>
          <p:cNvPr id="3584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0174DA-C241-47AD-845E-B0AAAEB360D0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Green ICT and Life </a:t>
            </a:r>
            <a:endParaRPr lang="zh-TW" altLang="en-US" sz="3200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600" smtClean="0"/>
              <a:t> [Source: SPANSION]</a:t>
            </a:r>
          </a:p>
        </p:txBody>
      </p:sp>
      <p:sp>
        <p:nvSpPr>
          <p:cNvPr id="819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5C4EB4-5BE2-4BFF-ACD1-1E3C47BCA9D7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819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892175"/>
            <a:ext cx="305752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981075"/>
            <a:ext cx="4017963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471863"/>
            <a:ext cx="471011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14725" y="3141663"/>
            <a:ext cx="1201738" cy="287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bg1"/>
                </a:solidFill>
              </a:rPr>
              <a:t>5G Vision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659563" y="2276475"/>
            <a:ext cx="18002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641975" y="2428875"/>
            <a:ext cx="2025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795963" y="5732463"/>
            <a:ext cx="2808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651500" y="5884863"/>
            <a:ext cx="10080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651500" y="1557338"/>
            <a:ext cx="21605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372225" y="1412875"/>
            <a:ext cx="21605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dirty="0" smtClean="0"/>
              <a:t>On-going Development in Energy Harvesting</a:t>
            </a:r>
            <a:endParaRPr lang="zh-TW" altLang="en-US" sz="3200" dirty="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>
                <a:solidFill>
                  <a:srgbClr val="C00000"/>
                </a:solidFill>
              </a:rPr>
              <a:t>Robust designs with imperfect knowledge</a:t>
            </a:r>
          </a:p>
          <a:p>
            <a:pPr lvl="1">
              <a:defRPr/>
            </a:pPr>
            <a:r>
              <a:rPr lang="en-US" altLang="zh-TW" sz="1600" dirty="0"/>
              <a:t>t</a:t>
            </a:r>
            <a:r>
              <a:rPr lang="en-US" altLang="zh-TW" sz="1600" dirty="0" smtClean="0"/>
              <a:t>ime-variant ESI and CSI due to dynamic activities of energy sources or the mobility of nodes</a:t>
            </a:r>
          </a:p>
          <a:p>
            <a:pPr lvl="1">
              <a:defRPr/>
            </a:pPr>
            <a:r>
              <a:rPr lang="en-US" altLang="zh-TW" sz="1600" dirty="0"/>
              <a:t>t</a:t>
            </a:r>
            <a:r>
              <a:rPr lang="en-US" altLang="zh-TW" sz="1600" dirty="0" smtClean="0"/>
              <a:t>radeoff between CSI estimation and limited energy resources</a:t>
            </a:r>
          </a:p>
          <a:p>
            <a:pPr lvl="1">
              <a:defRPr/>
            </a:pPr>
            <a:r>
              <a:rPr lang="en-US" altLang="zh-TW" sz="1600" dirty="0"/>
              <a:t>o</a:t>
            </a:r>
            <a:r>
              <a:rPr lang="en-US" altLang="zh-TW" sz="1600" dirty="0" smtClean="0"/>
              <a:t>ther knowledge, e.g., primary user’s activity in cognitive radio, battery storage conditions among nodes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>
              <a:defRPr/>
            </a:pPr>
            <a:r>
              <a:rPr lang="en-US" altLang="zh-TW" sz="1800" dirty="0" smtClean="0">
                <a:solidFill>
                  <a:srgbClr val="C00000"/>
                </a:solidFill>
              </a:rPr>
              <a:t>Multiple antenna techniques</a:t>
            </a:r>
          </a:p>
          <a:p>
            <a:pPr lvl="1">
              <a:defRPr/>
            </a:pPr>
            <a:r>
              <a:rPr lang="en-US" altLang="zh-TW" sz="1600" dirty="0" err="1"/>
              <a:t>b</a:t>
            </a:r>
            <a:r>
              <a:rPr lang="en-US" altLang="zh-TW" sz="1600" dirty="0" err="1" smtClean="0"/>
              <a:t>eamforming</a:t>
            </a:r>
            <a:r>
              <a:rPr lang="en-US" altLang="zh-TW" sz="1600" dirty="0" smtClean="0"/>
              <a:t>, space-time coding, distributed antennas, and massive MIMO for energy-efficient transmissions</a:t>
            </a:r>
          </a:p>
          <a:p>
            <a:pPr lvl="1">
              <a:defRPr/>
            </a:pPr>
            <a:r>
              <a:rPr lang="en-US" altLang="zh-TW" sz="1600" dirty="0"/>
              <a:t>h</a:t>
            </a:r>
            <a:r>
              <a:rPr lang="en-US" altLang="zh-TW" sz="1600" dirty="0" smtClean="0"/>
              <a:t>igh-resolution beams for wireless RF energy harvesting</a:t>
            </a:r>
          </a:p>
          <a:p>
            <a:pPr>
              <a:defRPr/>
            </a:pPr>
            <a:endParaRPr lang="en-US" altLang="zh-TW" sz="1500" dirty="0" smtClean="0"/>
          </a:p>
          <a:p>
            <a:pPr>
              <a:defRPr/>
            </a:pPr>
            <a:r>
              <a:rPr lang="en-US" altLang="zh-TW" sz="1800" dirty="0" smtClean="0">
                <a:solidFill>
                  <a:srgbClr val="C00000"/>
                </a:solidFill>
              </a:rPr>
              <a:t>Security in RF energy harvesting</a:t>
            </a:r>
          </a:p>
          <a:p>
            <a:pPr lvl="1">
              <a:defRPr/>
            </a:pPr>
            <a:r>
              <a:rPr lang="en-US" altLang="zh-TW" sz="1600" dirty="0" smtClean="0"/>
              <a:t>sensitivity of energy receivers larger than that of information receivers</a:t>
            </a:r>
          </a:p>
          <a:p>
            <a:pPr lvl="1">
              <a:defRPr/>
            </a:pPr>
            <a:r>
              <a:rPr lang="en-US" altLang="zh-TW" sz="1600" dirty="0" smtClean="0"/>
              <a:t>physical-layer security due to near-far problems</a:t>
            </a:r>
          </a:p>
          <a:p>
            <a:pPr lvl="1">
              <a:defRPr/>
            </a:pPr>
            <a:r>
              <a:rPr lang="en-US" altLang="zh-TW" sz="1600" dirty="0"/>
              <a:t>e</a:t>
            </a:r>
            <a:r>
              <a:rPr lang="en-US" altLang="zh-TW" sz="1600" dirty="0" smtClean="0"/>
              <a:t>nergy receivers as eavesdroppers</a:t>
            </a:r>
            <a:endParaRPr lang="en-US" altLang="zh-TW" sz="1600" dirty="0"/>
          </a:p>
          <a:p>
            <a:pPr>
              <a:defRPr/>
            </a:pPr>
            <a:endParaRPr lang="en-US" altLang="zh-TW" sz="1600" dirty="0" smtClean="0"/>
          </a:p>
        </p:txBody>
      </p:sp>
      <p:sp>
        <p:nvSpPr>
          <p:cNvPr id="368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37E8E0-8349-4A1F-A511-DA259395B999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dirty="0" smtClean="0"/>
              <a:t>On-going Development in Energy Harvesting</a:t>
            </a:r>
            <a:endParaRPr lang="zh-TW" altLang="en-US" sz="3200" dirty="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>
                <a:solidFill>
                  <a:srgbClr val="C00000"/>
                </a:solidFill>
              </a:rPr>
              <a:t>Energy harvesting networks with multiple nodes</a:t>
            </a:r>
          </a:p>
          <a:p>
            <a:pPr lvl="1">
              <a:defRPr/>
            </a:pPr>
            <a:r>
              <a:rPr lang="en-US" altLang="zh-TW" sz="1600" dirty="0"/>
              <a:t>r</a:t>
            </a:r>
            <a:r>
              <a:rPr lang="en-US" altLang="zh-TW" sz="1600" dirty="0" smtClean="0"/>
              <a:t>outing, multi-hop relaying, relay selection</a:t>
            </a:r>
          </a:p>
          <a:p>
            <a:pPr lvl="1">
              <a:defRPr/>
            </a:pPr>
            <a:r>
              <a:rPr lang="en-US" altLang="zh-TW" sz="1600" dirty="0"/>
              <a:t>e</a:t>
            </a:r>
            <a:r>
              <a:rPr lang="en-US" altLang="zh-TW" sz="1600" dirty="0" smtClean="0"/>
              <a:t>nergy, spectrum, and information cooperation from game theory</a:t>
            </a:r>
          </a:p>
          <a:p>
            <a:pPr lvl="1">
              <a:defRPr/>
            </a:pPr>
            <a:r>
              <a:rPr lang="en-US" altLang="zh-TW" sz="1600" dirty="0"/>
              <a:t>d</a:t>
            </a:r>
            <a:r>
              <a:rPr lang="en-US" altLang="zh-TW" sz="1600" dirty="0" smtClean="0"/>
              <a:t>istributed energy scheduling, device-to-device communications, machine-to-machine communications</a:t>
            </a:r>
          </a:p>
          <a:p>
            <a:pPr lvl="1">
              <a:defRPr/>
            </a:pPr>
            <a:r>
              <a:rPr lang="en-US" altLang="zh-TW" sz="1600" dirty="0" smtClean="0"/>
              <a:t>cross-layer optimization</a:t>
            </a:r>
          </a:p>
          <a:p>
            <a:pPr lvl="1">
              <a:defRPr/>
            </a:pPr>
            <a:r>
              <a:rPr lang="en-US" altLang="zh-TW" sz="1600" dirty="0" smtClean="0"/>
              <a:t>green small cells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>
              <a:defRPr/>
            </a:pPr>
            <a:r>
              <a:rPr lang="en-US" altLang="zh-TW" sz="1800" dirty="0" smtClean="0">
                <a:solidFill>
                  <a:srgbClr val="C00000"/>
                </a:solidFill>
              </a:rPr>
              <a:t>Energy harvesting for activity recognition</a:t>
            </a:r>
          </a:p>
          <a:p>
            <a:pPr lvl="1">
              <a:defRPr/>
            </a:pPr>
            <a:r>
              <a:rPr lang="en-US" altLang="zh-TW" sz="1600" dirty="0" smtClean="0"/>
              <a:t>energy harvesting computing</a:t>
            </a:r>
          </a:p>
          <a:p>
            <a:pPr lvl="1">
              <a:defRPr/>
            </a:pPr>
            <a:r>
              <a:rPr lang="en-US" altLang="zh-TW" sz="1600" dirty="0" smtClean="0"/>
              <a:t>non-uniform property of energy harvesting power signals as the source for activity recognition</a:t>
            </a:r>
          </a:p>
          <a:p>
            <a:pPr lvl="1">
              <a:defRPr/>
            </a:pPr>
            <a:r>
              <a:rPr lang="en-US" altLang="zh-TW" sz="1600" dirty="0"/>
              <a:t>d</a:t>
            </a:r>
            <a:r>
              <a:rPr lang="en-US" altLang="zh-TW" sz="1600" dirty="0" smtClean="0"/>
              <a:t>ifferent activities (e.g., walking and running) generating kinetic power signals with different signatures (e.g., maximum values and autocorrelation values) </a:t>
            </a:r>
          </a:p>
          <a:p>
            <a:pPr>
              <a:defRPr/>
            </a:pPr>
            <a:endParaRPr lang="en-US" altLang="zh-TW" sz="1600" dirty="0" smtClean="0"/>
          </a:p>
        </p:txBody>
      </p:sp>
      <p:sp>
        <p:nvSpPr>
          <p:cNvPr id="3789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32EF1D-E32F-471C-8AA3-956B0E686EA6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Conclusions</a:t>
            </a:r>
            <a:endParaRPr lang="zh-TW" altLang="en-US" sz="3200" smtClean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TW" sz="1800" smtClean="0"/>
              <a:t>Energy harvesting techniques have been proposed as a revolutionary solution toward green, untethered and ubiquitous communications.</a:t>
            </a:r>
          </a:p>
          <a:p>
            <a:endParaRPr lang="en-US" altLang="zh-TW" sz="1500" smtClean="0"/>
          </a:p>
          <a:p>
            <a:r>
              <a:rPr lang="en-US" altLang="zh-TW" sz="1800" smtClean="0"/>
              <a:t>In this talk, we presented an overview of recent developments in energy harvesting communications and networks.</a:t>
            </a:r>
          </a:p>
          <a:p>
            <a:endParaRPr lang="en-US" altLang="zh-TW" sz="1500" smtClean="0"/>
          </a:p>
          <a:p>
            <a:r>
              <a:rPr lang="en-US" altLang="zh-TW" sz="1800" smtClean="0"/>
              <a:t>Several essential issues, including characteristics of different energy sources, fundamental concepts of energy scheduling approaches, research challenges and topics on energy harvesting, and directions for future research, were discussed.</a:t>
            </a:r>
          </a:p>
          <a:p>
            <a:endParaRPr lang="en-US" altLang="zh-TW" sz="1500" smtClean="0"/>
          </a:p>
          <a:p>
            <a:endParaRPr lang="en-US" altLang="zh-TW" sz="1600" smtClean="0"/>
          </a:p>
        </p:txBody>
      </p:sp>
      <p:sp>
        <p:nvSpPr>
          <p:cNvPr id="389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A0F677-62F9-448F-A6F7-E6E5563593A0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References</a:t>
            </a:r>
            <a:endParaRPr lang="zh-TW" altLang="en-US" sz="3200" smtClean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algn="just"/>
            <a:r>
              <a:rPr lang="en-US" altLang="zh-TW" sz="1200" u="sng" smtClean="0"/>
              <a:t>Meng-Lin Ku</a:t>
            </a:r>
            <a:r>
              <a:rPr lang="en-US" altLang="zh-TW" sz="1200" smtClean="0"/>
              <a:t>*, Yan Chen and K. J. Ray Liu, "</a:t>
            </a:r>
            <a:r>
              <a:rPr lang="en-US" altLang="zh-TW" sz="1200" b="1" smtClean="0"/>
              <a:t>Data-Driven Stochastic Models and Policies for Energy Harvesting Sensor Communications</a:t>
            </a:r>
            <a:r>
              <a:rPr lang="en-US" altLang="zh-TW" sz="1200" smtClean="0"/>
              <a:t>,"</a:t>
            </a:r>
            <a:r>
              <a:rPr lang="en-US" altLang="zh-TW" sz="1200" i="1" smtClean="0"/>
              <a:t> IEEE Journal on Selected Areas in Communications: Wireless Communications Powered by Energy Harvesting and Wireless Energy Transfer</a:t>
            </a:r>
            <a:r>
              <a:rPr lang="en-US" altLang="zh-TW" sz="1200" smtClean="0"/>
              <a:t>,  Vol. 33, No. 8, pp. 1505-1520, Aug. 2015.</a:t>
            </a:r>
          </a:p>
          <a:p>
            <a:pPr algn="just">
              <a:spcBef>
                <a:spcPts val="100"/>
              </a:spcBef>
            </a:pPr>
            <a:endParaRPr lang="en-US" altLang="zh-TW" sz="1200" smtClean="0"/>
          </a:p>
          <a:p>
            <a:pPr algn="just"/>
            <a:r>
              <a:rPr lang="en-US" altLang="zh-TW" sz="1200" smtClean="0"/>
              <a:t>Wei Li*, </a:t>
            </a:r>
            <a:r>
              <a:rPr lang="en-US" altLang="zh-TW" sz="1200" u="sng" smtClean="0"/>
              <a:t>Meng-Lin Ku</a:t>
            </a:r>
            <a:r>
              <a:rPr lang="en-US" altLang="zh-TW" sz="1200" smtClean="0"/>
              <a:t>, Yan Chen and K. J. Ray Liu, "</a:t>
            </a:r>
            <a:r>
              <a:rPr lang="en-US" altLang="zh-TW" sz="1200" b="1" smtClean="0"/>
              <a:t>On Outage Probability for Stochastic Energy Harvesting Communications in Fading Channels</a:t>
            </a:r>
            <a:r>
              <a:rPr lang="en-US" altLang="zh-TW" sz="1200" smtClean="0"/>
              <a:t>,"</a:t>
            </a:r>
            <a:r>
              <a:rPr lang="en-US" altLang="zh-TW" sz="1200" i="1" smtClean="0"/>
              <a:t> IEEE Signal Processing Letters</a:t>
            </a:r>
            <a:r>
              <a:rPr lang="en-US" altLang="zh-TW" sz="1200" smtClean="0"/>
              <a:t>, Vol. 22, No. 11, pp. 1893-1897, Nov. 2015.</a:t>
            </a:r>
          </a:p>
          <a:p>
            <a:pPr algn="just">
              <a:spcBef>
                <a:spcPts val="100"/>
              </a:spcBef>
            </a:pPr>
            <a:endParaRPr lang="en-US" altLang="zh-TW" sz="1200" smtClean="0"/>
          </a:p>
          <a:p>
            <a:pPr algn="just"/>
            <a:r>
              <a:rPr lang="en-US" altLang="zh-TW" sz="1200" u="sng" smtClean="0"/>
              <a:t>Meng-Lin Ku</a:t>
            </a:r>
            <a:r>
              <a:rPr lang="en-US" altLang="zh-TW" sz="1200" smtClean="0"/>
              <a:t>*, Wei Li, Yan Chen and K. J. Ray Liu, "</a:t>
            </a:r>
            <a:r>
              <a:rPr lang="en-US" altLang="zh-TW" sz="1200" b="1" smtClean="0"/>
              <a:t>On Energy Harvesting Gain and Diversity Analysis in Cooperative Communications</a:t>
            </a:r>
            <a:r>
              <a:rPr lang="en-US" altLang="zh-TW" sz="1200" smtClean="0"/>
              <a:t>,"</a:t>
            </a:r>
            <a:r>
              <a:rPr lang="en-US" altLang="zh-TW" sz="1200" i="1" smtClean="0"/>
              <a:t> IEEE Journal on Selected Areas in Communications: Green Communications and Networking</a:t>
            </a:r>
            <a:r>
              <a:rPr lang="en-US" altLang="zh-TW" sz="1200" smtClean="0"/>
              <a:t>, Vol. 33, No. 12, pp. 2641-2657, Dec. 2015.</a:t>
            </a:r>
          </a:p>
          <a:p>
            <a:pPr algn="just">
              <a:spcBef>
                <a:spcPts val="100"/>
              </a:spcBef>
            </a:pPr>
            <a:endParaRPr lang="en-US" altLang="zh-TW" sz="1200" smtClean="0"/>
          </a:p>
          <a:p>
            <a:pPr algn="just"/>
            <a:r>
              <a:rPr lang="en-US" altLang="zh-TW" sz="1200" u="sng" smtClean="0"/>
              <a:t>Meng-Lin Ku</a:t>
            </a:r>
            <a:r>
              <a:rPr lang="en-US" altLang="zh-TW" sz="1200" smtClean="0"/>
              <a:t>*, Wei Li, Yan Chen and K. J. Ray Liu, "</a:t>
            </a:r>
            <a:r>
              <a:rPr lang="en-US" altLang="zh-TW" sz="1200" b="1" smtClean="0"/>
              <a:t>Advances in Energy Harvesting Communications: Past, Present, and Future Challenges</a:t>
            </a:r>
            <a:r>
              <a:rPr lang="en-US" altLang="zh-TW" sz="1200" smtClean="0"/>
              <a:t>,"</a:t>
            </a:r>
            <a:r>
              <a:rPr lang="en-US" altLang="zh-TW" sz="1200" i="1" smtClean="0"/>
              <a:t> IEEE Communications Surveys and Tutorials</a:t>
            </a:r>
            <a:r>
              <a:rPr lang="en-US" altLang="zh-TW" sz="1200" smtClean="0"/>
              <a:t>, Vol. 18, No. 2, pp. 1384-1412, Second Quarter 2016.</a:t>
            </a:r>
          </a:p>
          <a:p>
            <a:pPr algn="just">
              <a:spcBef>
                <a:spcPts val="100"/>
              </a:spcBef>
            </a:pPr>
            <a:endParaRPr lang="en-US" altLang="zh-TW" sz="1200" smtClean="0"/>
          </a:p>
          <a:p>
            <a:pPr algn="just"/>
            <a:r>
              <a:rPr lang="en-US" altLang="zh-TW" sz="1200" smtClean="0"/>
              <a:t>Kun-Yueh Hsieh, Fan-Shuo Tseng* and </a:t>
            </a:r>
            <a:r>
              <a:rPr lang="en-US" altLang="zh-TW" sz="1200" u="sng" smtClean="0"/>
              <a:t>Meng-Lin Ku</a:t>
            </a:r>
            <a:r>
              <a:rPr lang="en-US" altLang="zh-TW" sz="1200" smtClean="0"/>
              <a:t>, "</a:t>
            </a:r>
            <a:r>
              <a:rPr lang="en-US" altLang="zh-TW" sz="1200" b="1" smtClean="0"/>
              <a:t>A Spectrum and Energy Cooperation Strategy in Hierarchical Cognitive Radio Cellular Networks</a:t>
            </a:r>
            <a:r>
              <a:rPr lang="en-US" altLang="zh-TW" sz="1200" smtClean="0"/>
              <a:t>,"</a:t>
            </a:r>
            <a:r>
              <a:rPr lang="en-US" altLang="zh-TW" sz="1200" i="1" smtClean="0"/>
              <a:t> IEEE Wireless Communications Letters, </a:t>
            </a:r>
            <a:r>
              <a:rPr lang="en-US" altLang="zh-TW" sz="1200" smtClean="0"/>
              <a:t>Vol. 5, No. 3, pp. 252-255, Jun. 2016.</a:t>
            </a:r>
          </a:p>
          <a:p>
            <a:pPr algn="just">
              <a:spcBef>
                <a:spcPts val="100"/>
              </a:spcBef>
            </a:pPr>
            <a:endParaRPr lang="en-US" altLang="zh-TW" sz="1200" smtClean="0"/>
          </a:p>
          <a:p>
            <a:pPr algn="just"/>
            <a:r>
              <a:rPr lang="en-US" altLang="zh-TW" sz="1200" smtClean="0"/>
              <a:t>Wei Li*, </a:t>
            </a:r>
            <a:r>
              <a:rPr lang="en-US" altLang="zh-TW" sz="1200" u="sng" smtClean="0"/>
              <a:t>Meng-Lin Ku</a:t>
            </a:r>
            <a:r>
              <a:rPr lang="en-US" altLang="zh-TW" sz="1200" smtClean="0"/>
              <a:t>, Yan Chen and K. J. Ray Liu, "</a:t>
            </a:r>
            <a:r>
              <a:rPr lang="en-US" altLang="zh-TW" sz="1200" b="1" smtClean="0"/>
              <a:t>On Outage Probability for Two-Way Relay Networks with Stochastic Energy Harvesting</a:t>
            </a:r>
            <a:r>
              <a:rPr lang="en-US" altLang="zh-TW" sz="1200" smtClean="0"/>
              <a:t>,"</a:t>
            </a:r>
            <a:r>
              <a:rPr lang="en-US" altLang="zh-TW" sz="1200" i="1" smtClean="0"/>
              <a:t> IEEE Trans. Communications</a:t>
            </a:r>
            <a:r>
              <a:rPr lang="en-US" altLang="zh-TW" sz="1200" smtClean="0"/>
              <a:t>, revised</a:t>
            </a:r>
            <a:r>
              <a:rPr lang="en-US" altLang="zh-TW" sz="1200" i="1" smtClean="0"/>
              <a:t>, </a:t>
            </a:r>
            <a:r>
              <a:rPr lang="en-US" altLang="zh-TW" sz="1200" smtClean="0"/>
              <a:t>Vol. 64, No. 5, pp. 1901-1915, May 2016.</a:t>
            </a:r>
            <a:endParaRPr lang="en-US" altLang="zh-TW" sz="1600" smtClean="0"/>
          </a:p>
        </p:txBody>
      </p:sp>
      <p:sp>
        <p:nvSpPr>
          <p:cNvPr id="4096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44FEA4-D80E-4C3B-8299-302518268C25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TW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3400" smtClean="0"/>
              <a:t>Q&amp;A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zh-TW" sz="150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3400" smtClean="0"/>
              <a:t>Thank you !</a:t>
            </a:r>
            <a:endParaRPr lang="zh-TW" altLang="en-US" sz="3400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C33133-568C-4F3F-9586-4DDB66488859}" type="slidenum">
              <a:rPr kumimoji="0" lang="en-US" altLang="zh-TW" smtClean="0">
                <a:latin typeface="Garamond" panose="02020404030301010803" pitchFamily="18" charset="0"/>
              </a:rPr>
              <a:pPr/>
              <a:t>34</a:t>
            </a:fld>
            <a:endParaRPr kumimoji="0" lang="en-US" altLang="zh-TW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dirty="0" smtClean="0"/>
              <a:t>Energy Harvesting Market</a:t>
            </a:r>
            <a:endParaRPr lang="zh-TW" altLang="en-US" sz="3200" dirty="0" smtClean="0"/>
          </a:p>
        </p:txBody>
      </p:sp>
      <p:pic>
        <p:nvPicPr>
          <p:cNvPr id="9219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9638" y="1270000"/>
            <a:ext cx="4913312" cy="4246563"/>
          </a:xfrm>
        </p:spPr>
      </p:pic>
      <p:sp>
        <p:nvSpPr>
          <p:cNvPr id="922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BB3F1-208E-4017-B05E-EA6AB4E33EF7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sp>
        <p:nvSpPr>
          <p:cNvPr id="9221" name="矩形 2"/>
          <p:cNvSpPr>
            <a:spLocks noChangeArrowheads="1"/>
          </p:cNvSpPr>
          <p:nvPr/>
        </p:nvSpPr>
        <p:spPr bwMode="auto">
          <a:xfrm>
            <a:off x="2466975" y="5610225"/>
            <a:ext cx="3617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/>
              <a:t>[Source: Yole Développement Report]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Energy Harvesting in Wireless Communications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A new paradigm shift of power supply</a:t>
            </a:r>
          </a:p>
          <a:p>
            <a:pPr lvl="1">
              <a:defRPr/>
            </a:pPr>
            <a:r>
              <a:rPr lang="en-US" altLang="zh-TW" sz="1600" dirty="0"/>
              <a:t>l</a:t>
            </a:r>
            <a:r>
              <a:rPr lang="en-US" altLang="zh-TW" sz="1600" dirty="0" smtClean="0"/>
              <a:t>ess fossil fuels</a:t>
            </a:r>
          </a:p>
          <a:p>
            <a:pPr lvl="1">
              <a:defRPr/>
            </a:pPr>
            <a:r>
              <a:rPr lang="en-US" altLang="zh-TW" sz="1600" dirty="0"/>
              <a:t>m</a:t>
            </a:r>
            <a:r>
              <a:rPr lang="en-US" altLang="zh-TW" sz="1600" dirty="0" smtClean="0"/>
              <a:t>ore renewable energy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 smtClean="0"/>
          </a:p>
          <a:p>
            <a:pPr>
              <a:defRPr/>
            </a:pPr>
            <a:r>
              <a:rPr lang="en-US" altLang="zh-TW" sz="1800" dirty="0" smtClean="0"/>
              <a:t>Advantages of ambient energy over grid or battery energy</a:t>
            </a:r>
          </a:p>
          <a:p>
            <a:pPr lvl="1">
              <a:defRPr/>
            </a:pPr>
            <a:r>
              <a:rPr lang="en-US" altLang="zh-TW" sz="1600" dirty="0"/>
              <a:t>s</a:t>
            </a:r>
            <a:r>
              <a:rPr lang="en-US" altLang="zh-TW" sz="1600" dirty="0" smtClean="0"/>
              <a:t>elf-sustainable capability</a:t>
            </a:r>
            <a:endParaRPr lang="en-US" altLang="zh-TW" sz="1600" dirty="0"/>
          </a:p>
          <a:p>
            <a:pPr lvl="1">
              <a:defRPr/>
            </a:pPr>
            <a:r>
              <a:rPr lang="en-US" altLang="zh-TW" sz="1600" dirty="0"/>
              <a:t>n</a:t>
            </a:r>
            <a:r>
              <a:rPr lang="en-US" altLang="zh-TW" sz="1600" dirty="0" smtClean="0"/>
              <a:t>early permanent network lifetime</a:t>
            </a:r>
          </a:p>
          <a:p>
            <a:pPr lvl="1">
              <a:defRPr/>
            </a:pPr>
            <a:r>
              <a:rPr lang="en-US" altLang="zh-TW" sz="1600" dirty="0"/>
              <a:t>c</a:t>
            </a:r>
            <a:r>
              <a:rPr lang="en-US" altLang="zh-TW" sz="1600" dirty="0" smtClean="0"/>
              <a:t>arbon footprint reduction</a:t>
            </a:r>
          </a:p>
          <a:p>
            <a:pPr lvl="1">
              <a:defRPr/>
            </a:pPr>
            <a:r>
              <a:rPr lang="en-US" altLang="zh-TW" sz="1600" dirty="0"/>
              <a:t>t</a:t>
            </a:r>
            <a:r>
              <a:rPr lang="en-US" altLang="zh-TW" sz="1600" dirty="0" smtClean="0"/>
              <a:t>ruly wireless nodes</a:t>
            </a:r>
          </a:p>
          <a:p>
            <a:pPr lvl="1">
              <a:defRPr/>
            </a:pPr>
            <a:r>
              <a:rPr lang="en-US" altLang="zh-TW" sz="1600" dirty="0"/>
              <a:t>e</a:t>
            </a:r>
            <a:r>
              <a:rPr lang="en-US" altLang="zh-TW" sz="1600" dirty="0" smtClean="0"/>
              <a:t>asy and fast deployment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>
              <a:defRPr/>
            </a:pPr>
            <a:r>
              <a:rPr lang="en-US" altLang="zh-TW" sz="1800" dirty="0" smtClean="0"/>
              <a:t>Emerging applications</a:t>
            </a:r>
          </a:p>
          <a:p>
            <a:pPr lvl="1">
              <a:defRPr/>
            </a:pPr>
            <a:r>
              <a:rPr lang="en-US" altLang="zh-TW" sz="1600" dirty="0" smtClean="0"/>
              <a:t>remote environmental monitoring, consumer electronics, biomedical implants, etc.</a:t>
            </a:r>
          </a:p>
          <a:p>
            <a:pPr lvl="1">
              <a:defRPr/>
            </a:pPr>
            <a:r>
              <a:rPr lang="en-US" altLang="zh-TW" sz="1600" dirty="0" smtClean="0"/>
              <a:t>Internet-of-Things (</a:t>
            </a:r>
            <a:r>
              <a:rPr lang="en-US" altLang="zh-TW" sz="1600" dirty="0" err="1" smtClean="0"/>
              <a:t>IoT</a:t>
            </a:r>
            <a:r>
              <a:rPr lang="en-US" altLang="zh-TW" sz="1600" dirty="0" smtClean="0"/>
              <a:t>)</a:t>
            </a:r>
          </a:p>
          <a:p>
            <a:pPr lvl="1">
              <a:defRPr/>
            </a:pPr>
            <a:r>
              <a:rPr lang="en-US" altLang="zh-TW" sz="1600" dirty="0"/>
              <a:t>g</a:t>
            </a:r>
            <a:r>
              <a:rPr lang="en-US" altLang="zh-TW" sz="1600" dirty="0" smtClean="0"/>
              <a:t>reen cellular infrastructures and systems</a:t>
            </a:r>
            <a:endParaRPr lang="en-US" altLang="zh-TW" sz="1600" dirty="0"/>
          </a:p>
          <a:p>
            <a:pPr lvl="1">
              <a:defRPr/>
            </a:pPr>
            <a:endParaRPr lang="en-US" altLang="zh-TW" sz="1600" dirty="0"/>
          </a:p>
        </p:txBody>
      </p:sp>
      <p:sp>
        <p:nvSpPr>
          <p:cNvPr id="1024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886689-2981-40B0-A24B-B3584D964DC1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Green Power Sources</a:t>
            </a:r>
            <a:endParaRPr lang="zh-TW" altLang="en-US" sz="3200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600" smtClean="0"/>
              <a:t>          [Source: Nikola Tesla’s dream realized wireless power energy harvesting]</a:t>
            </a:r>
          </a:p>
        </p:txBody>
      </p:sp>
      <p:sp>
        <p:nvSpPr>
          <p:cNvPr id="112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395107-E89F-4031-9972-38C766580006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pic>
        <p:nvPicPr>
          <p:cNvPr id="11269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62075"/>
            <a:ext cx="71882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Ambient Energy Sources</a:t>
            </a:r>
            <a:endParaRPr lang="zh-TW" altLang="en-US" sz="3200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3106738" cy="4789487"/>
          </a:xfrm>
        </p:spPr>
        <p:txBody>
          <a:bodyPr/>
          <a:lstStyle/>
          <a:p>
            <a:r>
              <a:rPr lang="en-US" altLang="zh-TW" sz="1800" dirty="0" smtClean="0"/>
              <a:t>Ambient energy sources in our daily life</a:t>
            </a:r>
          </a:p>
          <a:p>
            <a:pPr lvl="1"/>
            <a:r>
              <a:rPr lang="en-US" altLang="zh-TW" sz="1600" dirty="0" smtClean="0"/>
              <a:t>physical effects or chemical effects </a:t>
            </a:r>
          </a:p>
          <a:p>
            <a:pPr lvl="1"/>
            <a:r>
              <a:rPr lang="en-US" altLang="zh-TW" sz="1600" dirty="0" smtClean="0"/>
              <a:t>natural (solar/light, wind, liquid flow, etc.)</a:t>
            </a:r>
          </a:p>
          <a:p>
            <a:pPr lvl="1"/>
            <a:r>
              <a:rPr lang="en-US" altLang="zh-TW" sz="1600" dirty="0" smtClean="0"/>
              <a:t>man-made (vibration, motion, electromagnetic wave, etc.)</a:t>
            </a:r>
          </a:p>
          <a:p>
            <a:pPr lvl="1"/>
            <a:r>
              <a:rPr lang="en-US" altLang="zh-TW" sz="1600" dirty="0" smtClean="0"/>
              <a:t>intermittent, limited and random (time-varying) nature of renewable energy</a:t>
            </a:r>
          </a:p>
        </p:txBody>
      </p:sp>
      <p:sp>
        <p:nvSpPr>
          <p:cNvPr id="1229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C2798-F87F-4F35-B946-1D1878A24462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sp>
        <p:nvSpPr>
          <p:cNvPr id="12293" name="圖片 3"/>
          <p:cNvSpPr>
            <a:spLocks noChangeAspect="1"/>
          </p:cNvSpPr>
          <p:nvPr/>
        </p:nvSpPr>
        <p:spPr bwMode="auto">
          <a:xfrm>
            <a:off x="3779838" y="1412875"/>
            <a:ext cx="47402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pic>
        <p:nvPicPr>
          <p:cNvPr id="12294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12875"/>
            <a:ext cx="47402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Characteristics of Ambient Energy Sources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/>
              <a:t>D</a:t>
            </a:r>
            <a:r>
              <a:rPr lang="en-US" altLang="zh-TW" sz="1800" dirty="0" smtClean="0"/>
              <a:t>ifferent characteristics of predictability, controllability and magnitude</a:t>
            </a:r>
            <a:endParaRPr lang="en-US" altLang="zh-TW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 smtClean="0"/>
          </a:p>
          <a:p>
            <a:pPr lvl="1">
              <a:defRPr/>
            </a:pPr>
            <a:endParaRPr lang="en-US" altLang="zh-TW" sz="1600" dirty="0"/>
          </a:p>
        </p:txBody>
      </p:sp>
      <p:sp>
        <p:nvSpPr>
          <p:cNvPr id="133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91A60B-D24C-4A1D-92B6-3061FB16964C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06557" y="1844824"/>
          <a:ext cx="816320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506"/>
                <a:gridCol w="1224136"/>
                <a:gridCol w="1512168"/>
                <a:gridCol w="1872208"/>
                <a:gridCol w="23421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Energy Source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Types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Characteristics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Amount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Applications</a:t>
                      </a:r>
                      <a:endParaRPr lang="zh-TW" altLang="en-US" sz="11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Solar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Solar/ light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Uncontrollable,</a:t>
                      </a:r>
                      <a:r>
                        <a:rPr lang="en-US" altLang="zh-TW" sz="1100" baseline="0" dirty="0" smtClean="0"/>
                        <a:t> partially predictable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10714" t="-88571" r="-125974" b="-8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Outdoor,</a:t>
                      </a:r>
                      <a:r>
                        <a:rPr lang="en-US" altLang="zh-TW" sz="1100" baseline="0" dirty="0" smtClean="0"/>
                        <a:t> wireless sensors, cellular BSs</a:t>
                      </a:r>
                      <a:endParaRPr lang="zh-TW" altLang="en-US" sz="11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Illumination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Solar/ light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Partially controllable, predictable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10714" t="-188571" r="-125974" b="-7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Indoor, wireless sensors</a:t>
                      </a:r>
                      <a:endParaRPr lang="zh-TW" altLang="en-US" sz="11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Thermal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Thermoelectric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Uncontrollable, unpredictable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10714" t="-288571" r="-125974" b="-6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Human body, wearable, consumer devices</a:t>
                      </a:r>
                      <a:endParaRPr lang="zh-TW" altLang="en-US" sz="11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Wind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Motion/ vibration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Uncontrollable, unpredictable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10714" t="-388571" r="-125974" b="-5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Outdoor, wireless sensors, cellular BSs</a:t>
                      </a:r>
                      <a:endParaRPr lang="zh-TW" altLang="en-US" sz="11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Car engine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Motion/ vibration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Controllable, predictable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10714" t="-481690" r="-125974" b="-40281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Vehicle,</a:t>
                      </a:r>
                      <a:r>
                        <a:rPr lang="en-US" altLang="zh-TW" sz="1100" baseline="0" dirty="0" smtClean="0"/>
                        <a:t> wireless sensors</a:t>
                      </a:r>
                      <a:endParaRPr lang="zh-TW" altLang="en-US" sz="11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Knee bending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Motion/ vibration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Controllable, predictable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10714" t="-590000" r="-125974" b="-30857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Human body, portable,</a:t>
                      </a:r>
                      <a:r>
                        <a:rPr lang="en-US" altLang="zh-TW" sz="1100" baseline="0" dirty="0" smtClean="0"/>
                        <a:t> wearable devices</a:t>
                      </a:r>
                      <a:endParaRPr lang="zh-TW" altLang="en-US" sz="11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EM induction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Electromagnetic radiation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Controllable, predictable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10714" t="-690000" r="-125974" b="-20857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49219" t="-690000" r="-1042" b="-208571"/>
                      </a:stretch>
                    </a:blip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Ambient</a:t>
                      </a:r>
                      <a:r>
                        <a:rPr lang="en-US" altLang="zh-TW" sz="1100" baseline="0" dirty="0" smtClean="0"/>
                        <a:t> RF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Electromagnetic radiation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Uncontrollable, unpredictable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10714" t="-790000" r="-125974" b="-10857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49219" t="-790000" r="-1042" b="-108571"/>
                      </a:stretch>
                    </a:blip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Dedicated</a:t>
                      </a:r>
                      <a:r>
                        <a:rPr lang="en-US" altLang="zh-TW" sz="1100" baseline="0" dirty="0" smtClean="0"/>
                        <a:t> RF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Electromagnetic radiation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Partially</a:t>
                      </a:r>
                      <a:r>
                        <a:rPr lang="en-US" altLang="zh-TW" sz="1100" baseline="0" dirty="0" smtClean="0"/>
                        <a:t> controllable,</a:t>
                      </a:r>
                    </a:p>
                    <a:p>
                      <a:r>
                        <a:rPr lang="en-US" altLang="zh-TW" sz="1100" baseline="0" dirty="0" smtClean="0"/>
                        <a:t>Partially predictable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10714" t="-890000" r="-125974" b="-857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0">
                      <a:blip r:embed="rId2"/>
                      <a:stretch>
                        <a:fillRect l="-249219" t="-890000" r="-1042" b="-8571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r>
              <a:rPr lang="en-US" altLang="zh-TW" sz="3200" smtClean="0"/>
              <a:t>Challenges in Energy Scheduling</a:t>
            </a:r>
            <a:endParaRPr lang="zh-TW" altLang="en-US" sz="32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>
              <a:defRPr/>
            </a:pPr>
            <a:r>
              <a:rPr lang="en-US" altLang="zh-TW" sz="1800" dirty="0" smtClean="0"/>
              <a:t>Design challenges in energy scheduling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Energy neutrality: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sz="1400" dirty="0" smtClean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the </a:t>
            </a:r>
            <a:r>
              <a:rPr lang="en-US" altLang="zh-TW" sz="1600" dirty="0"/>
              <a:t>cumulative energy expenditure cannot surpass the cumulative </a:t>
            </a:r>
            <a:r>
              <a:rPr lang="en-US" altLang="zh-TW" sz="1600" dirty="0" smtClean="0"/>
              <a:t>energy 	harvested </a:t>
            </a:r>
            <a:r>
              <a:rPr lang="en-US" altLang="zh-TW" sz="1600" dirty="0"/>
              <a:t>by that </a:t>
            </a:r>
            <a:r>
              <a:rPr lang="en-US" altLang="zh-TW" sz="1600" dirty="0" smtClean="0"/>
              <a:t>time.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Size of battery: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a battery or capacitor </a:t>
            </a:r>
            <a:r>
              <a:rPr lang="en-US" altLang="zh-TW" sz="1600" dirty="0"/>
              <a:t>can be used as an energy buffer to smooth out </a:t>
            </a:r>
            <a:r>
              <a:rPr lang="en-US" altLang="zh-TW" sz="1600" dirty="0" smtClean="0"/>
              <a:t>the 	random </a:t>
            </a:r>
            <a:r>
              <a:rPr lang="en-US" altLang="zh-TW" sz="1600" dirty="0"/>
              <a:t>effect of the scavenged </a:t>
            </a:r>
            <a:r>
              <a:rPr lang="en-US" altLang="zh-TW" sz="1600" dirty="0" smtClean="0"/>
              <a:t>energy.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Energy overflow problem: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the capacity of energy storage devices is limited.</a:t>
            </a:r>
            <a:endParaRPr lang="en-US" altLang="zh-TW" sz="1600" dirty="0"/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Energy outage problem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	</a:t>
            </a:r>
            <a:r>
              <a:rPr lang="en-US" altLang="zh-TW" sz="1600" dirty="0" smtClean="0"/>
              <a:t>the energy in the storage devices is exhausted.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500" dirty="0"/>
          </a:p>
          <a:p>
            <a:pPr>
              <a:defRPr/>
            </a:pPr>
            <a:r>
              <a:rPr lang="en-US" altLang="zh-TW" sz="1800" dirty="0"/>
              <a:t>Other practical considerations</a:t>
            </a:r>
          </a:p>
          <a:p>
            <a:pPr lvl="1">
              <a:defRPr/>
            </a:pPr>
            <a:r>
              <a:rPr lang="en-US" altLang="zh-TW" sz="1600" dirty="0"/>
              <a:t>efficiency in storing energy</a:t>
            </a:r>
          </a:p>
          <a:p>
            <a:pPr lvl="1">
              <a:defRPr/>
            </a:pPr>
            <a:r>
              <a:rPr lang="en-US" altLang="zh-TW" sz="1600" dirty="0"/>
              <a:t>energy leakage from storage devices</a:t>
            </a:r>
          </a:p>
          <a:p>
            <a:pPr lvl="1">
              <a:defRPr/>
            </a:pPr>
            <a:r>
              <a:rPr lang="en-US" altLang="zh-TW" sz="1600" dirty="0"/>
              <a:t>basic processing cost at communication nodes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1800" dirty="0" smtClean="0"/>
          </a:p>
        </p:txBody>
      </p:sp>
      <p:sp>
        <p:nvSpPr>
          <p:cNvPr id="143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0E716-C19C-489C-A5B5-6266AD9F2325}" type="slidenum">
              <a:rPr kumimoji="0" lang="zh-TW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zh-TW" altLang="en-US" sz="120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230533</TotalTime>
  <Words>1854</Words>
  <Application>Microsoft Office PowerPoint</Application>
  <PresentationFormat>如螢幕大小 (4:3)</PresentationFormat>
  <Paragraphs>497</Paragraphs>
  <Slides>34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6" baseType="lpstr">
      <vt:lpstr>Edge</vt:lpstr>
      <vt:lpstr>Visio</vt:lpstr>
      <vt:lpstr>Green ICT: Energy Harvesting Communications and Networking</vt:lpstr>
      <vt:lpstr>Outline</vt:lpstr>
      <vt:lpstr>Green ICT and Life </vt:lpstr>
      <vt:lpstr>Energy Harvesting Market</vt:lpstr>
      <vt:lpstr>Energy Harvesting in Wireless Communications</vt:lpstr>
      <vt:lpstr>Green Power Sources</vt:lpstr>
      <vt:lpstr>Ambient Energy Sources</vt:lpstr>
      <vt:lpstr>Characteristics of Ambient Energy Sources</vt:lpstr>
      <vt:lpstr>Challenges in Energy Scheduling</vt:lpstr>
      <vt:lpstr>Energy Scheduling Approaches</vt:lpstr>
      <vt:lpstr>Nikola Tesla’s Dream</vt:lpstr>
      <vt:lpstr>Simultaneous Information and Power Transfer </vt:lpstr>
      <vt:lpstr>Energy Harvesting Models</vt:lpstr>
      <vt:lpstr>Energy Harvesting Models</vt:lpstr>
      <vt:lpstr>Energy Harvesting Models</vt:lpstr>
      <vt:lpstr>Related Design Issues</vt:lpstr>
      <vt:lpstr>Energy Harvesting Networking</vt:lpstr>
      <vt:lpstr>Cooperative Energy Harvesting Networks</vt:lpstr>
      <vt:lpstr>Cooperative Energy Harvesting Networks</vt:lpstr>
      <vt:lpstr>Cooperative Energy Harvesting Networks</vt:lpstr>
      <vt:lpstr>Cognitive Energy Harvesting Networks</vt:lpstr>
      <vt:lpstr>Cognitive Energy Harvesting Networks</vt:lpstr>
      <vt:lpstr>Cognitive Energy Harvesting Networks</vt:lpstr>
      <vt:lpstr>Cognitive Energy Harvesting Networks</vt:lpstr>
      <vt:lpstr>Multi-user Energy Harvesting Networks</vt:lpstr>
      <vt:lpstr>Multi-user Energy Harvesting Networks</vt:lpstr>
      <vt:lpstr>Energy Harvesting Cellular Networks</vt:lpstr>
      <vt:lpstr>Energy Harvesting Cellular Networks</vt:lpstr>
      <vt:lpstr>On-going Development in Energy Harvesting</vt:lpstr>
      <vt:lpstr>On-going Development in Energy Harvesting</vt:lpstr>
      <vt:lpstr>On-going Development in Energy Harvesting</vt:lpstr>
      <vt:lpstr>Conclusions</vt:lpstr>
      <vt:lpstr>References</vt:lpstr>
      <vt:lpstr>PowerPoint 簡報</vt:lpstr>
    </vt:vector>
  </TitlesOfParts>
  <Company>Wireless Communication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Noku</dc:creator>
  <cp:lastModifiedBy>BMC</cp:lastModifiedBy>
  <cp:revision>7107</cp:revision>
  <cp:lastPrinted>2015-07-08T02:38:00Z</cp:lastPrinted>
  <dcterms:created xsi:type="dcterms:W3CDTF">2009-06-24T03:02:39Z</dcterms:created>
  <dcterms:modified xsi:type="dcterms:W3CDTF">2018-01-18T09:15:50Z</dcterms:modified>
</cp:coreProperties>
</file>