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4" r:id="rId3"/>
    <p:sldId id="281" r:id="rId4"/>
    <p:sldId id="282" r:id="rId5"/>
    <p:sldId id="283" r:id="rId6"/>
    <p:sldId id="304" r:id="rId7"/>
    <p:sldId id="302" r:id="rId8"/>
    <p:sldId id="305" r:id="rId9"/>
    <p:sldId id="307" r:id="rId10"/>
    <p:sldId id="308" r:id="rId11"/>
    <p:sldId id="28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01" r:id="rId21"/>
    <p:sldId id="335" r:id="rId22"/>
    <p:sldId id="332" r:id="rId23"/>
    <p:sldId id="336" r:id="rId24"/>
    <p:sldId id="337" r:id="rId25"/>
    <p:sldId id="341" r:id="rId26"/>
    <p:sldId id="327" r:id="rId27"/>
    <p:sldId id="333" r:id="rId28"/>
    <p:sldId id="334" r:id="rId29"/>
    <p:sldId id="33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163" autoAdjust="0"/>
  </p:normalViewPr>
  <p:slideViewPr>
    <p:cSldViewPr snapToGrid="0">
      <p:cViewPr varScale="1">
        <p:scale>
          <a:sx n="58" d="100"/>
          <a:sy n="58" d="100"/>
        </p:scale>
        <p:origin x="1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explained.com/articles/linear-algebra-guide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3300"/>
                </a:solidFill>
              </a:rPr>
              <a:t>scalar multiplication </a:t>
            </a:r>
            <a:br>
              <a:rPr lang="en-US" altLang="zh-TW" sz="1200" dirty="0" smtClean="0">
                <a:solidFill>
                  <a:srgbClr val="FF3300"/>
                </a:solidFill>
              </a:rPr>
            </a:br>
            <a:r>
              <a:rPr lang="en-US" altLang="zh-TW" sz="1200" dirty="0" smtClean="0">
                <a:solidFill>
                  <a:srgbClr val="FF3300"/>
                </a:solidFill>
              </a:rPr>
              <a:t>for a vector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6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0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Familiar?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 is an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matrix, and x is an vector with n components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9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Linear combination of columns of A whose coefficients are the components in x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8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smtClean="0">
                    <a:latin typeface="Cambria Math" panose="02040503050406030204" pitchFamily="18" charset="0"/>
                  </a:rPr>
                  <a:t>[■8(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0@7)]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last one can say something.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4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http://betterexplained.com/articles/linear-algebra-guide/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9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Matrix-vector Product Ax</a:t>
            </a:r>
          </a:p>
          <a:p>
            <a:pPr lvl="1"/>
            <a:r>
              <a:rPr lang="en-US" altLang="zh-TW" dirty="0" smtClean="0"/>
              <a:t>Row Aspect</a:t>
            </a:r>
          </a:p>
          <a:p>
            <a:pPr lvl="2"/>
            <a:r>
              <a:rPr lang="en-US" altLang="zh-TW" dirty="0" smtClean="0"/>
              <a:t>Inner project of x to each row of A</a:t>
            </a:r>
          </a:p>
          <a:p>
            <a:pPr lvl="1"/>
            <a:r>
              <a:rPr lang="en-US" altLang="zh-TW" dirty="0" smtClean="0"/>
              <a:t>Column Aspect</a:t>
            </a:r>
          </a:p>
          <a:p>
            <a:pPr lvl="2"/>
            <a:r>
              <a:rPr lang="en-US" altLang="zh-TW" dirty="0" smtClean="0"/>
              <a:t>The combination of columns of A</a:t>
            </a:r>
          </a:p>
          <a:p>
            <a:pPr lvl="2"/>
            <a:r>
              <a:rPr lang="en-US" altLang="zh-TW" dirty="0" smtClean="0"/>
              <a:t>The elements in x is the coefficients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4.emf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29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62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4.png"/><Relationship Id="rId7" Type="http://schemas.openxmlformats.org/officeDocument/2006/relationships/image" Target="../media/image5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66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8.png"/><Relationship Id="rId5" Type="http://schemas.openxmlformats.org/officeDocument/2006/relationships/image" Target="../media/image68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91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Vectors, Matrices </a:t>
            </a:r>
            <a:br>
              <a:rPr lang="en-US" altLang="zh-TW" dirty="0" smtClean="0"/>
            </a:br>
            <a:r>
              <a:rPr lang="en-US" altLang="zh-TW" dirty="0" smtClean="0"/>
              <a:t>and their Products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dirty="0">
                <a:cs typeface="Times New Roman" pitchFamily="18" charset="0"/>
              </a:rPr>
              <a:t>We denote the set of all </a:t>
            </a:r>
            <a:r>
              <a:rPr lang="en-US" altLang="zh-TW" b="1" dirty="0" smtClean="0">
                <a:solidFill>
                  <a:srgbClr val="3366FF"/>
                </a:solidFill>
                <a:cs typeface="Times New Roman" pitchFamily="18" charset="0"/>
              </a:rPr>
              <a:t>vectors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with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entries by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zh-TW" altLang="en-US" dirty="0"/>
          </a:p>
        </p:txBody>
      </p:sp>
      <p:pic>
        <p:nvPicPr>
          <p:cNvPr id="4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18" y="4854912"/>
            <a:ext cx="368300" cy="254000"/>
          </a:xfrm>
          <a:prstGeom prst="rect">
            <a:avLst/>
          </a:prstGeom>
        </p:spPr>
      </p:pic>
      <p:pic>
        <p:nvPicPr>
          <p:cNvPr id="5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2105">
            <a:off x="3134257" y="4581560"/>
            <a:ext cx="215900" cy="254000"/>
          </a:xfrm>
          <a:prstGeom prst="rect">
            <a:avLst/>
          </a:prstGeom>
        </p:spPr>
      </p:pic>
      <p:sp>
        <p:nvSpPr>
          <p:cNvPr id="7" name="Freeform 8"/>
          <p:cNvSpPr/>
          <p:nvPr/>
        </p:nvSpPr>
        <p:spPr>
          <a:xfrm>
            <a:off x="1076384" y="3294254"/>
            <a:ext cx="2504843" cy="2928925"/>
          </a:xfrm>
          <a:custGeom>
            <a:avLst/>
            <a:gdLst>
              <a:gd name="connsiteX0" fmla="*/ 0 w 2504843"/>
              <a:gd name="connsiteY0" fmla="*/ 247469 h 2928925"/>
              <a:gd name="connsiteX1" fmla="*/ 0 w 2504843"/>
              <a:gd name="connsiteY1" fmla="*/ 247469 h 2928925"/>
              <a:gd name="connsiteX2" fmla="*/ 723230 w 2504843"/>
              <a:gd name="connsiteY2" fmla="*/ 282751 h 2928925"/>
              <a:gd name="connsiteX3" fmla="*/ 740869 w 2504843"/>
              <a:gd name="connsiteY3" fmla="*/ 335675 h 2928925"/>
              <a:gd name="connsiteX4" fmla="*/ 705590 w 2504843"/>
              <a:gd name="connsiteY4" fmla="*/ 512086 h 2928925"/>
              <a:gd name="connsiteX5" fmla="*/ 652671 w 2504843"/>
              <a:gd name="connsiteY5" fmla="*/ 617933 h 2928925"/>
              <a:gd name="connsiteX6" fmla="*/ 582112 w 2504843"/>
              <a:gd name="connsiteY6" fmla="*/ 741421 h 2928925"/>
              <a:gd name="connsiteX7" fmla="*/ 440994 w 2504843"/>
              <a:gd name="connsiteY7" fmla="*/ 953115 h 2928925"/>
              <a:gd name="connsiteX8" fmla="*/ 405714 w 2504843"/>
              <a:gd name="connsiteY8" fmla="*/ 1023680 h 2928925"/>
              <a:gd name="connsiteX9" fmla="*/ 352795 w 2504843"/>
              <a:gd name="connsiteY9" fmla="*/ 1182450 h 2928925"/>
              <a:gd name="connsiteX10" fmla="*/ 299876 w 2504843"/>
              <a:gd name="connsiteY10" fmla="*/ 1253015 h 2928925"/>
              <a:gd name="connsiteX11" fmla="*/ 282236 w 2504843"/>
              <a:gd name="connsiteY11" fmla="*/ 1411785 h 2928925"/>
              <a:gd name="connsiteX12" fmla="*/ 264596 w 2504843"/>
              <a:gd name="connsiteY12" fmla="*/ 1535273 h 2928925"/>
              <a:gd name="connsiteX13" fmla="*/ 246957 w 2504843"/>
              <a:gd name="connsiteY13" fmla="*/ 1729326 h 2928925"/>
              <a:gd name="connsiteX14" fmla="*/ 282236 w 2504843"/>
              <a:gd name="connsiteY14" fmla="*/ 2276202 h 2928925"/>
              <a:gd name="connsiteX15" fmla="*/ 299876 w 2504843"/>
              <a:gd name="connsiteY15" fmla="*/ 2329126 h 2928925"/>
              <a:gd name="connsiteX16" fmla="*/ 352795 w 2504843"/>
              <a:gd name="connsiteY16" fmla="*/ 2399690 h 2928925"/>
              <a:gd name="connsiteX17" fmla="*/ 423354 w 2504843"/>
              <a:gd name="connsiteY17" fmla="*/ 2505537 h 2928925"/>
              <a:gd name="connsiteX18" fmla="*/ 440994 w 2504843"/>
              <a:gd name="connsiteY18" fmla="*/ 2558461 h 2928925"/>
              <a:gd name="connsiteX19" fmla="*/ 599751 w 2504843"/>
              <a:gd name="connsiteY19" fmla="*/ 2699590 h 2928925"/>
              <a:gd name="connsiteX20" fmla="*/ 705590 w 2504843"/>
              <a:gd name="connsiteY20" fmla="*/ 2734872 h 2928925"/>
              <a:gd name="connsiteX21" fmla="*/ 758509 w 2504843"/>
              <a:gd name="connsiteY21" fmla="*/ 2752513 h 2928925"/>
              <a:gd name="connsiteX22" fmla="*/ 987826 w 2504843"/>
              <a:gd name="connsiteY22" fmla="*/ 2840719 h 2928925"/>
              <a:gd name="connsiteX23" fmla="*/ 1040745 w 2504843"/>
              <a:gd name="connsiteY23" fmla="*/ 2893643 h 2928925"/>
              <a:gd name="connsiteX24" fmla="*/ 1146583 w 2504843"/>
              <a:gd name="connsiteY24" fmla="*/ 2928925 h 2928925"/>
              <a:gd name="connsiteX25" fmla="*/ 1640496 w 2504843"/>
              <a:gd name="connsiteY25" fmla="*/ 2911284 h 2928925"/>
              <a:gd name="connsiteX26" fmla="*/ 1693415 w 2504843"/>
              <a:gd name="connsiteY26" fmla="*/ 2893643 h 2928925"/>
              <a:gd name="connsiteX27" fmla="*/ 1816893 w 2504843"/>
              <a:gd name="connsiteY27" fmla="*/ 2876001 h 2928925"/>
              <a:gd name="connsiteX28" fmla="*/ 1869813 w 2504843"/>
              <a:gd name="connsiteY28" fmla="*/ 2858360 h 2928925"/>
              <a:gd name="connsiteX29" fmla="*/ 1922732 w 2504843"/>
              <a:gd name="connsiteY29" fmla="*/ 2823078 h 2928925"/>
              <a:gd name="connsiteX30" fmla="*/ 2010931 w 2504843"/>
              <a:gd name="connsiteY30" fmla="*/ 2805437 h 2928925"/>
              <a:gd name="connsiteX31" fmla="*/ 2063850 w 2504843"/>
              <a:gd name="connsiteY31" fmla="*/ 2752513 h 2928925"/>
              <a:gd name="connsiteX32" fmla="*/ 2116769 w 2504843"/>
              <a:gd name="connsiteY32" fmla="*/ 2734872 h 2928925"/>
              <a:gd name="connsiteX33" fmla="*/ 2187328 w 2504843"/>
              <a:gd name="connsiteY33" fmla="*/ 2681949 h 2928925"/>
              <a:gd name="connsiteX34" fmla="*/ 2257887 w 2504843"/>
              <a:gd name="connsiteY34" fmla="*/ 2593743 h 2928925"/>
              <a:gd name="connsiteX35" fmla="*/ 2293166 w 2504843"/>
              <a:gd name="connsiteY35" fmla="*/ 2540819 h 2928925"/>
              <a:gd name="connsiteX36" fmla="*/ 2381365 w 2504843"/>
              <a:gd name="connsiteY36" fmla="*/ 2452614 h 2928925"/>
              <a:gd name="connsiteX37" fmla="*/ 2399005 w 2504843"/>
              <a:gd name="connsiteY37" fmla="*/ 2382049 h 2928925"/>
              <a:gd name="connsiteX38" fmla="*/ 2434284 w 2504843"/>
              <a:gd name="connsiteY38" fmla="*/ 2311484 h 2928925"/>
              <a:gd name="connsiteX39" fmla="*/ 2451924 w 2504843"/>
              <a:gd name="connsiteY39" fmla="*/ 2205637 h 2928925"/>
              <a:gd name="connsiteX40" fmla="*/ 2487203 w 2504843"/>
              <a:gd name="connsiteY40" fmla="*/ 2117432 h 2928925"/>
              <a:gd name="connsiteX41" fmla="*/ 2504843 w 2504843"/>
              <a:gd name="connsiteY41" fmla="*/ 2046867 h 2928925"/>
              <a:gd name="connsiteX42" fmla="*/ 2487203 w 2504843"/>
              <a:gd name="connsiteY42" fmla="*/ 1588197 h 2928925"/>
              <a:gd name="connsiteX43" fmla="*/ 2416645 w 2504843"/>
              <a:gd name="connsiteY43" fmla="*/ 1411785 h 2928925"/>
              <a:gd name="connsiteX44" fmla="*/ 2381365 w 2504843"/>
              <a:gd name="connsiteY44" fmla="*/ 1270656 h 2928925"/>
              <a:gd name="connsiteX45" fmla="*/ 2293166 w 2504843"/>
              <a:gd name="connsiteY45" fmla="*/ 1129527 h 2928925"/>
              <a:gd name="connsiteX46" fmla="*/ 2275527 w 2504843"/>
              <a:gd name="connsiteY46" fmla="*/ 1076603 h 2928925"/>
              <a:gd name="connsiteX47" fmla="*/ 2169688 w 2504843"/>
              <a:gd name="connsiteY47" fmla="*/ 882551 h 2928925"/>
              <a:gd name="connsiteX48" fmla="*/ 2134409 w 2504843"/>
              <a:gd name="connsiteY48" fmla="*/ 759063 h 2928925"/>
              <a:gd name="connsiteX49" fmla="*/ 2099129 w 2504843"/>
              <a:gd name="connsiteY49" fmla="*/ 723780 h 2928925"/>
              <a:gd name="connsiteX50" fmla="*/ 2046210 w 2504843"/>
              <a:gd name="connsiteY50" fmla="*/ 617933 h 2928925"/>
              <a:gd name="connsiteX51" fmla="*/ 2028570 w 2504843"/>
              <a:gd name="connsiteY51" fmla="*/ 547369 h 2928925"/>
              <a:gd name="connsiteX52" fmla="*/ 2010931 w 2504843"/>
              <a:gd name="connsiteY52" fmla="*/ 494445 h 2928925"/>
              <a:gd name="connsiteX53" fmla="*/ 1993291 w 2504843"/>
              <a:gd name="connsiteY53" fmla="*/ 406239 h 2928925"/>
              <a:gd name="connsiteX54" fmla="*/ 1958011 w 2504843"/>
              <a:gd name="connsiteY54" fmla="*/ 300392 h 2928925"/>
              <a:gd name="connsiteX55" fmla="*/ 1905092 w 2504843"/>
              <a:gd name="connsiteY55" fmla="*/ 176904 h 2928925"/>
              <a:gd name="connsiteX56" fmla="*/ 1852173 w 2504843"/>
              <a:gd name="connsiteY56" fmla="*/ 123981 h 2928925"/>
              <a:gd name="connsiteX57" fmla="*/ 1869813 w 2504843"/>
              <a:gd name="connsiteY57" fmla="*/ 18134 h 2928925"/>
              <a:gd name="connsiteX58" fmla="*/ 1958011 w 2504843"/>
              <a:gd name="connsiteY58" fmla="*/ 493 h 2928925"/>
              <a:gd name="connsiteX59" fmla="*/ 2169688 w 2504843"/>
              <a:gd name="connsiteY59" fmla="*/ 18134 h 2928925"/>
              <a:gd name="connsiteX60" fmla="*/ 2275527 w 2504843"/>
              <a:gd name="connsiteY60" fmla="*/ 71057 h 29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04843" h="2928925">
                <a:moveTo>
                  <a:pt x="0" y="247469"/>
                </a:moveTo>
                <a:lnTo>
                  <a:pt x="0" y="247469"/>
                </a:lnTo>
                <a:cubicBezTo>
                  <a:pt x="241077" y="259230"/>
                  <a:pt x="483559" y="254216"/>
                  <a:pt x="723230" y="282751"/>
                </a:cubicBezTo>
                <a:cubicBezTo>
                  <a:pt x="741695" y="284949"/>
                  <a:pt x="742295" y="317134"/>
                  <a:pt x="740869" y="335675"/>
                </a:cubicBezTo>
                <a:cubicBezTo>
                  <a:pt x="736270" y="395466"/>
                  <a:pt x="723476" y="454847"/>
                  <a:pt x="705590" y="512086"/>
                </a:cubicBezTo>
                <a:cubicBezTo>
                  <a:pt x="693825" y="549737"/>
                  <a:pt x="671371" y="583201"/>
                  <a:pt x="652671" y="617933"/>
                </a:cubicBezTo>
                <a:cubicBezTo>
                  <a:pt x="630196" y="659675"/>
                  <a:pt x="607426" y="701337"/>
                  <a:pt x="582112" y="741421"/>
                </a:cubicBezTo>
                <a:cubicBezTo>
                  <a:pt x="536829" y="813125"/>
                  <a:pt x="478918" y="877261"/>
                  <a:pt x="440994" y="953115"/>
                </a:cubicBezTo>
                <a:cubicBezTo>
                  <a:pt x="429234" y="976637"/>
                  <a:pt x="415154" y="999135"/>
                  <a:pt x="405714" y="1023680"/>
                </a:cubicBezTo>
                <a:cubicBezTo>
                  <a:pt x="385689" y="1075748"/>
                  <a:pt x="386264" y="1137820"/>
                  <a:pt x="352795" y="1182450"/>
                </a:cubicBezTo>
                <a:lnTo>
                  <a:pt x="299876" y="1253015"/>
                </a:lnTo>
                <a:cubicBezTo>
                  <a:pt x="293996" y="1305938"/>
                  <a:pt x="288840" y="1358947"/>
                  <a:pt x="282236" y="1411785"/>
                </a:cubicBezTo>
                <a:cubicBezTo>
                  <a:pt x="277079" y="1453044"/>
                  <a:pt x="269187" y="1493947"/>
                  <a:pt x="264596" y="1535273"/>
                </a:cubicBezTo>
                <a:cubicBezTo>
                  <a:pt x="257424" y="1599827"/>
                  <a:pt x="252837" y="1664642"/>
                  <a:pt x="246957" y="1729326"/>
                </a:cubicBezTo>
                <a:cubicBezTo>
                  <a:pt x="257662" y="2018401"/>
                  <a:pt x="227260" y="2083771"/>
                  <a:pt x="282236" y="2276202"/>
                </a:cubicBezTo>
                <a:cubicBezTo>
                  <a:pt x="287344" y="2294082"/>
                  <a:pt x="290651" y="2312980"/>
                  <a:pt x="299876" y="2329126"/>
                </a:cubicBezTo>
                <a:cubicBezTo>
                  <a:pt x="314462" y="2354654"/>
                  <a:pt x="337214" y="2374758"/>
                  <a:pt x="352795" y="2399690"/>
                </a:cubicBezTo>
                <a:cubicBezTo>
                  <a:pt x="423989" y="2513611"/>
                  <a:pt x="351469" y="2433648"/>
                  <a:pt x="423354" y="2505537"/>
                </a:cubicBezTo>
                <a:cubicBezTo>
                  <a:pt x="429234" y="2523178"/>
                  <a:pt x="429578" y="2543782"/>
                  <a:pt x="440994" y="2558461"/>
                </a:cubicBezTo>
                <a:cubicBezTo>
                  <a:pt x="462082" y="2585576"/>
                  <a:pt x="547699" y="2676454"/>
                  <a:pt x="599751" y="2699590"/>
                </a:cubicBezTo>
                <a:cubicBezTo>
                  <a:pt x="633734" y="2714694"/>
                  <a:pt x="670310" y="2723111"/>
                  <a:pt x="705590" y="2734872"/>
                </a:cubicBezTo>
                <a:cubicBezTo>
                  <a:pt x="723230" y="2740752"/>
                  <a:pt x="741878" y="2744197"/>
                  <a:pt x="758509" y="2752513"/>
                </a:cubicBezTo>
                <a:cubicBezTo>
                  <a:pt x="926443" y="2836487"/>
                  <a:pt x="848056" y="2812763"/>
                  <a:pt x="987826" y="2840719"/>
                </a:cubicBezTo>
                <a:cubicBezTo>
                  <a:pt x="1005466" y="2858360"/>
                  <a:pt x="1018937" y="2881527"/>
                  <a:pt x="1040745" y="2893643"/>
                </a:cubicBezTo>
                <a:cubicBezTo>
                  <a:pt x="1073252" y="2911704"/>
                  <a:pt x="1146583" y="2928925"/>
                  <a:pt x="1146583" y="2928925"/>
                </a:cubicBezTo>
                <a:cubicBezTo>
                  <a:pt x="1311221" y="2923045"/>
                  <a:pt x="1476095" y="2921891"/>
                  <a:pt x="1640496" y="2911284"/>
                </a:cubicBezTo>
                <a:cubicBezTo>
                  <a:pt x="1659051" y="2910087"/>
                  <a:pt x="1675182" y="2897290"/>
                  <a:pt x="1693415" y="2893643"/>
                </a:cubicBezTo>
                <a:cubicBezTo>
                  <a:pt x="1734185" y="2885488"/>
                  <a:pt x="1775734" y="2881882"/>
                  <a:pt x="1816893" y="2876001"/>
                </a:cubicBezTo>
                <a:cubicBezTo>
                  <a:pt x="1834533" y="2870121"/>
                  <a:pt x="1853182" y="2866676"/>
                  <a:pt x="1869813" y="2858360"/>
                </a:cubicBezTo>
                <a:cubicBezTo>
                  <a:pt x="1888775" y="2848878"/>
                  <a:pt x="1902881" y="2830523"/>
                  <a:pt x="1922732" y="2823078"/>
                </a:cubicBezTo>
                <a:cubicBezTo>
                  <a:pt x="1950805" y="2812550"/>
                  <a:pt x="1981531" y="2811317"/>
                  <a:pt x="2010931" y="2805437"/>
                </a:cubicBezTo>
                <a:cubicBezTo>
                  <a:pt x="2028571" y="2787796"/>
                  <a:pt x="2043093" y="2766352"/>
                  <a:pt x="2063850" y="2752513"/>
                </a:cubicBezTo>
                <a:cubicBezTo>
                  <a:pt x="2079321" y="2742198"/>
                  <a:pt x="2100625" y="2744098"/>
                  <a:pt x="2116769" y="2734872"/>
                </a:cubicBezTo>
                <a:cubicBezTo>
                  <a:pt x="2142295" y="2720285"/>
                  <a:pt x="2163808" y="2699590"/>
                  <a:pt x="2187328" y="2681949"/>
                </a:cubicBezTo>
                <a:cubicBezTo>
                  <a:pt x="2295915" y="2519052"/>
                  <a:pt x="2157346" y="2719430"/>
                  <a:pt x="2257887" y="2593743"/>
                </a:cubicBezTo>
                <a:cubicBezTo>
                  <a:pt x="2271131" y="2577187"/>
                  <a:pt x="2279205" y="2556775"/>
                  <a:pt x="2293166" y="2540819"/>
                </a:cubicBezTo>
                <a:cubicBezTo>
                  <a:pt x="2320545" y="2509527"/>
                  <a:pt x="2381365" y="2452614"/>
                  <a:pt x="2381365" y="2452614"/>
                </a:cubicBezTo>
                <a:cubicBezTo>
                  <a:pt x="2387245" y="2429092"/>
                  <a:pt x="2390493" y="2404751"/>
                  <a:pt x="2399005" y="2382049"/>
                </a:cubicBezTo>
                <a:cubicBezTo>
                  <a:pt x="2408238" y="2357426"/>
                  <a:pt x="2426728" y="2336673"/>
                  <a:pt x="2434284" y="2311484"/>
                </a:cubicBezTo>
                <a:cubicBezTo>
                  <a:pt x="2444561" y="2277223"/>
                  <a:pt x="2442513" y="2240146"/>
                  <a:pt x="2451924" y="2205637"/>
                </a:cubicBezTo>
                <a:cubicBezTo>
                  <a:pt x="2460255" y="2175086"/>
                  <a:pt x="2477190" y="2147473"/>
                  <a:pt x="2487203" y="2117432"/>
                </a:cubicBezTo>
                <a:cubicBezTo>
                  <a:pt x="2494870" y="2094431"/>
                  <a:pt x="2498963" y="2070389"/>
                  <a:pt x="2504843" y="2046867"/>
                </a:cubicBezTo>
                <a:cubicBezTo>
                  <a:pt x="2498963" y="1893977"/>
                  <a:pt x="2508250" y="1739746"/>
                  <a:pt x="2487203" y="1588197"/>
                </a:cubicBezTo>
                <a:cubicBezTo>
                  <a:pt x="2478491" y="1525466"/>
                  <a:pt x="2432005" y="1473227"/>
                  <a:pt x="2416645" y="1411785"/>
                </a:cubicBezTo>
                <a:cubicBezTo>
                  <a:pt x="2404885" y="1364742"/>
                  <a:pt x="2408261" y="1311004"/>
                  <a:pt x="2381365" y="1270656"/>
                </a:cubicBezTo>
                <a:cubicBezTo>
                  <a:pt x="2353381" y="1228677"/>
                  <a:pt x="2314438" y="1172075"/>
                  <a:pt x="2293166" y="1129527"/>
                </a:cubicBezTo>
                <a:cubicBezTo>
                  <a:pt x="2284850" y="1112895"/>
                  <a:pt x="2283221" y="1093532"/>
                  <a:pt x="2275527" y="1076603"/>
                </a:cubicBezTo>
                <a:cubicBezTo>
                  <a:pt x="2218357" y="950817"/>
                  <a:pt x="2224922" y="965407"/>
                  <a:pt x="2169688" y="882551"/>
                </a:cubicBezTo>
                <a:cubicBezTo>
                  <a:pt x="2166394" y="869375"/>
                  <a:pt x="2145253" y="777138"/>
                  <a:pt x="2134409" y="759063"/>
                </a:cubicBezTo>
                <a:cubicBezTo>
                  <a:pt x="2125853" y="744801"/>
                  <a:pt x="2109518" y="736768"/>
                  <a:pt x="2099129" y="723780"/>
                </a:cubicBezTo>
                <a:cubicBezTo>
                  <a:pt x="2064769" y="680827"/>
                  <a:pt x="2060701" y="668655"/>
                  <a:pt x="2046210" y="617933"/>
                </a:cubicBezTo>
                <a:cubicBezTo>
                  <a:pt x="2039550" y="594621"/>
                  <a:pt x="2035230" y="570681"/>
                  <a:pt x="2028570" y="547369"/>
                </a:cubicBezTo>
                <a:cubicBezTo>
                  <a:pt x="2023462" y="529489"/>
                  <a:pt x="2015441" y="512485"/>
                  <a:pt x="2010931" y="494445"/>
                </a:cubicBezTo>
                <a:cubicBezTo>
                  <a:pt x="2003659" y="465356"/>
                  <a:pt x="2001180" y="435167"/>
                  <a:pt x="1993291" y="406239"/>
                </a:cubicBezTo>
                <a:cubicBezTo>
                  <a:pt x="1983506" y="370359"/>
                  <a:pt x="1969771" y="335674"/>
                  <a:pt x="1958011" y="300392"/>
                </a:cubicBezTo>
                <a:cubicBezTo>
                  <a:pt x="1943615" y="257200"/>
                  <a:pt x="1932342" y="215057"/>
                  <a:pt x="1905092" y="176904"/>
                </a:cubicBezTo>
                <a:cubicBezTo>
                  <a:pt x="1890592" y="156603"/>
                  <a:pt x="1869813" y="141622"/>
                  <a:pt x="1852173" y="123981"/>
                </a:cubicBezTo>
                <a:cubicBezTo>
                  <a:pt x="1858053" y="88699"/>
                  <a:pt x="1846536" y="45293"/>
                  <a:pt x="1869813" y="18134"/>
                </a:cubicBezTo>
                <a:cubicBezTo>
                  <a:pt x="1889324" y="-4631"/>
                  <a:pt x="1928029" y="493"/>
                  <a:pt x="1958011" y="493"/>
                </a:cubicBezTo>
                <a:cubicBezTo>
                  <a:pt x="2028815" y="493"/>
                  <a:pt x="2099129" y="12254"/>
                  <a:pt x="2169688" y="18134"/>
                </a:cubicBezTo>
                <a:cubicBezTo>
                  <a:pt x="2235080" y="83531"/>
                  <a:pt x="2197660" y="71057"/>
                  <a:pt x="2275527" y="71057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27" y="5698886"/>
            <a:ext cx="165100" cy="25400"/>
          </a:xfrm>
          <a:prstGeom prst="rect">
            <a:avLst/>
          </a:prstGeom>
        </p:spPr>
      </p:pic>
      <p:pic>
        <p:nvPicPr>
          <p:cNvPr id="9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986">
            <a:off x="2683949" y="4273183"/>
            <a:ext cx="444500" cy="381000"/>
          </a:xfrm>
          <a:prstGeom prst="rect">
            <a:avLst/>
          </a:prstGeom>
        </p:spPr>
      </p:pic>
      <p:pic>
        <p:nvPicPr>
          <p:cNvPr id="10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861">
            <a:off x="1625541" y="4535144"/>
            <a:ext cx="317500" cy="381000"/>
          </a:xfrm>
          <a:prstGeom prst="rect">
            <a:avLst/>
          </a:prstGeom>
        </p:spPr>
      </p:pic>
      <p:pic>
        <p:nvPicPr>
          <p:cNvPr id="11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990">
            <a:off x="1990020" y="4791411"/>
            <a:ext cx="317500" cy="381000"/>
          </a:xfrm>
          <a:prstGeom prst="rect">
            <a:avLst/>
          </a:prstGeom>
        </p:spPr>
      </p:pic>
      <p:pic>
        <p:nvPicPr>
          <p:cNvPr id="12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30">
            <a:off x="2929692" y="5002120"/>
            <a:ext cx="317500" cy="381000"/>
          </a:xfrm>
          <a:prstGeom prst="rect">
            <a:avLst/>
          </a:prstGeom>
        </p:spPr>
      </p:pic>
      <p:pic>
        <p:nvPicPr>
          <p:cNvPr id="13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423">
            <a:off x="1949300" y="4051083"/>
            <a:ext cx="444500" cy="381000"/>
          </a:xfrm>
          <a:prstGeom prst="rect">
            <a:avLst/>
          </a:prstGeom>
        </p:spPr>
      </p:pic>
      <p:pic>
        <p:nvPicPr>
          <p:cNvPr id="14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86">
            <a:off x="2290998" y="5400758"/>
            <a:ext cx="444500" cy="381000"/>
          </a:xfrm>
          <a:prstGeom prst="rect">
            <a:avLst/>
          </a:prstGeom>
        </p:spPr>
      </p:pic>
      <p:pic>
        <p:nvPicPr>
          <p:cNvPr id="15" name="Picture 2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1">
            <a:off x="2236214" y="4410715"/>
            <a:ext cx="292100" cy="254000"/>
          </a:xfrm>
          <a:prstGeom prst="rect">
            <a:avLst/>
          </a:prstGeom>
        </p:spPr>
      </p:pic>
      <p:pic>
        <p:nvPicPr>
          <p:cNvPr id="16" name="Picture 2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818">
            <a:off x="1726941" y="5156738"/>
            <a:ext cx="228600" cy="254000"/>
          </a:xfrm>
          <a:prstGeom prst="rect">
            <a:avLst/>
          </a:prstGeom>
        </p:spPr>
      </p:pic>
      <p:pic>
        <p:nvPicPr>
          <p:cNvPr id="17" name="Picture 3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6" y="6092456"/>
            <a:ext cx="584200" cy="419100"/>
          </a:xfrm>
          <a:prstGeom prst="rect">
            <a:avLst/>
          </a:prstGeom>
        </p:spPr>
      </p:pic>
      <p:cxnSp>
        <p:nvCxnSpPr>
          <p:cNvPr id="18" name="Straight Arrow Connector 32"/>
          <p:cNvCxnSpPr>
            <a:endCxn id="7" idx="33"/>
          </p:cNvCxnSpPr>
          <p:nvPr/>
        </p:nvCxnSpPr>
        <p:spPr>
          <a:xfrm flipH="1" flipV="1">
            <a:off x="3263712" y="5976203"/>
            <a:ext cx="409413" cy="2878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/>
          <p:nvPr/>
        </p:nvCxnSpPr>
        <p:spPr>
          <a:xfrm>
            <a:off x="4557842" y="4761509"/>
            <a:ext cx="3705938" cy="284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 flipV="1">
            <a:off x="6376388" y="2889928"/>
            <a:ext cx="0" cy="3639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3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23" y="2836095"/>
            <a:ext cx="584200" cy="419100"/>
          </a:xfrm>
          <a:prstGeom prst="rect">
            <a:avLst/>
          </a:prstGeom>
        </p:spPr>
      </p:pic>
      <p:sp>
        <p:nvSpPr>
          <p:cNvPr id="22" name="Rectangle 4"/>
          <p:cNvSpPr/>
          <p:nvPr/>
        </p:nvSpPr>
        <p:spPr>
          <a:xfrm>
            <a:off x="4649740" y="3201361"/>
            <a:ext cx="3381326" cy="3158710"/>
          </a:xfrm>
          <a:prstGeom prst="rect">
            <a:avLst/>
          </a:prstGeom>
          <a:solidFill>
            <a:srgbClr val="0000FF">
              <a:alpha val="42000"/>
            </a:srgbClr>
          </a:solidFill>
          <a:ln>
            <a:solidFill>
              <a:srgbClr val="3366FF"/>
            </a:solidFill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46" y="3091054"/>
            <a:ext cx="38100" cy="203200"/>
          </a:xfrm>
          <a:prstGeom prst="rect">
            <a:avLst/>
          </a:prstGeom>
        </p:spPr>
      </p:pic>
      <p:pic>
        <p:nvPicPr>
          <p:cNvPr id="26" name="Picture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17" y="6156871"/>
            <a:ext cx="381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Vectors, Matrices </a:t>
            </a:r>
            <a:br>
              <a:rPr lang="en-US" altLang="zh-TW" dirty="0" smtClean="0"/>
            </a:br>
            <a:r>
              <a:rPr lang="en-US" altLang="zh-TW" dirty="0" smtClean="0"/>
              <a:t>and their Products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0000FF"/>
                </a:solidFill>
              </a:rPr>
              <a:t>Matrix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matrix is a set of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If the matrix has m rows and n columns, we say the size of the matrix is m by n, written m x n</a:t>
            </a:r>
          </a:p>
          <a:p>
            <a:pPr lvl="1"/>
            <a:r>
              <a:rPr lang="en-US" altLang="zh-TW" dirty="0" smtClean="0"/>
              <a:t>The matrix is called square if m=n</a:t>
            </a:r>
          </a:p>
          <a:p>
            <a:pPr lvl="1"/>
            <a:r>
              <a:rPr lang="en-US" altLang="zh-TW" dirty="0" smtClean="0"/>
              <a:t>We use </a:t>
            </a:r>
            <a:r>
              <a:rPr lang="en-US" altLang="zh-TW" dirty="0" err="1" smtClean="0">
                <a:latin typeface="Script MT Bold" panose="03040602040607080904" pitchFamily="66" charset="0"/>
              </a:rPr>
              <a:t>M</a:t>
            </a:r>
            <a:r>
              <a:rPr lang="en-US" altLang="zh-TW" baseline="-25000" dirty="0" err="1" smtClean="0"/>
              <a:t>mxn</a:t>
            </a:r>
            <a:r>
              <a:rPr lang="en-US" altLang="zh-TW" baseline="-25000" dirty="0" smtClean="0"/>
              <a:t> </a:t>
            </a:r>
            <a:r>
              <a:rPr lang="en-US" altLang="zh-TW" dirty="0"/>
              <a:t>to denote the set that </a:t>
            </a:r>
            <a:r>
              <a:rPr lang="en-US" altLang="zh-TW" dirty="0" smtClean="0"/>
              <a:t>contains all matrices whose size is m x n</a:t>
            </a:r>
            <a:endParaRPr lang="en-US" altLang="zh-TW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14389" y="4521298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 rows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9659" y="3860350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 columns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98880" y="4471946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 rows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69269" y="3656815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 columns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25120" y="5217041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 X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577" y="528060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 X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 smtClean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 smtClean="0"/>
                  <a:t>2x3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 smtClean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 smtClean="0"/>
                  <a:t>3x2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3825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182471" y="5924932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先 </a:t>
            </a:r>
            <a:r>
              <a:rPr lang="en-US" altLang="zh-TW" sz="2800" dirty="0" smtClean="0"/>
              <a:t>Row </a:t>
            </a:r>
            <a:r>
              <a:rPr lang="zh-TW" altLang="en-US" sz="2800" dirty="0" smtClean="0"/>
              <a:t>再 </a:t>
            </a:r>
            <a:r>
              <a:rPr lang="en-US" altLang="zh-TW" sz="2800" dirty="0" smtClean="0"/>
              <a:t>Column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78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 smtClean="0"/>
              <a:t>Index of component</a:t>
            </a:r>
            <a:r>
              <a:rPr lang="en-US" altLang="zh-TW" dirty="0" smtClean="0"/>
              <a:t>: the scalar in the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row and j-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column is called 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)-entry of the matrix</a:t>
            </a:r>
            <a:endParaRPr lang="zh-TW" altLang="en-US" dirty="0"/>
          </a:p>
        </p:txBody>
      </p:sp>
      <p:pic>
        <p:nvPicPr>
          <p:cNvPr id="7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1627"/>
            <a:ext cx="3997778" cy="15475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62100" y="5389820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先 </a:t>
            </a:r>
            <a:r>
              <a:rPr lang="en-US" altLang="zh-TW" sz="2800" dirty="0" smtClean="0"/>
              <a:t>Row </a:t>
            </a:r>
            <a:r>
              <a:rPr lang="zh-TW" altLang="en-US" sz="2800" dirty="0" smtClean="0"/>
              <a:t>再 </a:t>
            </a:r>
            <a:r>
              <a:rPr lang="en-US" altLang="zh-TW" sz="2800" dirty="0" smtClean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60317" y="2962721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(1,2)-entry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96241" y="5247503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(3,1)-entry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4182" y="5557016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(3,3)-entry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6822149" y="3369600"/>
            <a:ext cx="159222" cy="4066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037943" y="4972504"/>
            <a:ext cx="321696" cy="39070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748634" y="4972504"/>
            <a:ext cx="217461" cy="5845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matrices with the same size can add or subtract.</a:t>
            </a:r>
          </a:p>
          <a:p>
            <a:r>
              <a:rPr lang="en-US" altLang="zh-TW" dirty="0" smtClean="0"/>
              <a:t>Matrix can multiply by a scalar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37168" y="3375793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00258" y="5178125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67469" y="5043189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Zero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zero matrix: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matrix with all zero entries, denoted by </a:t>
            </a:r>
            <a:r>
              <a:rPr kumimoji="1" lang="en-US" altLang="zh-TW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(any size) or </a:t>
            </a:r>
            <a:r>
              <a:rPr kumimoji="1" lang="en-US" altLang="zh-TW" sz="24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TW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For example, a 2-by-3 zero matrix can be </a:t>
            </a:r>
            <a:r>
              <a:rPr kumimoji="1" lang="en-US" altLang="zh-TW" dirty="0" smtClean="0">
                <a:latin typeface="Times New Roman" pitchFamily="18" charset="0"/>
                <a:cs typeface="Times New Roman" pitchFamily="18" charset="0"/>
              </a:rPr>
              <a:t>denoted</a:t>
            </a: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TW" sz="2400" dirty="0" smtClean="0">
                <a:latin typeface="Times New Roman" pitchFamily="18" charset="0"/>
                <a:cs typeface="Times New Roman" pitchFamily="18" charset="0"/>
              </a:rPr>
              <a:t>Identity matrix: must be square</a:t>
            </a:r>
          </a:p>
          <a:p>
            <a:pPr lvl="1"/>
            <a:r>
              <a:rPr kumimoji="1" lang="zh-TW" altLang="en-US" dirty="0" smtClean="0">
                <a:latin typeface="Times New Roman" pitchFamily="18" charset="0"/>
                <a:cs typeface="Times New Roman" pitchFamily="18" charset="0"/>
              </a:rPr>
              <a:t>對角線是</a:t>
            </a:r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kumimoji="1" lang="zh-TW" altLang="en-US" dirty="0" smtClean="0">
                <a:latin typeface="Times New Roman" pitchFamily="18" charset="0"/>
                <a:cs typeface="Times New Roman" pitchFamily="18" charset="0"/>
              </a:rPr>
              <a:t>其它都是 </a:t>
            </a:r>
            <a:r>
              <a:rPr kumimoji="1" lang="en-US" altLang="zh-TW" dirty="0" smtClean="0">
                <a:latin typeface="Times New Roman" pitchFamily="18" charset="0"/>
                <a:cs typeface="Times New Roman" pitchFamily="18" charset="0"/>
              </a:rPr>
              <a:t>0 </a:t>
            </a:r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68" y="3350108"/>
            <a:ext cx="3653064" cy="10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202" r="-46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358" r="-5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5567" y="6148469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Sometimes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  <a:r>
              <a:rPr lang="en-US" altLang="zh-TW" dirty="0"/>
              <a:t> is simply written as </a:t>
            </a:r>
            <a:r>
              <a:rPr lang="en-US" altLang="zh-TW" i="1" dirty="0"/>
              <a:t>I</a:t>
            </a:r>
            <a:r>
              <a:rPr lang="en-US" altLang="zh-TW" dirty="0"/>
              <a:t> (any size).</a:t>
            </a:r>
          </a:p>
        </p:txBody>
      </p:sp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97" y="4701360"/>
            <a:ext cx="2731865" cy="1277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02" r="-42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A, B, C are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matrices, and s and t are scalars</a:t>
            </a:r>
          </a:p>
          <a:p>
            <a:pPr lvl="1"/>
            <a:r>
              <a:rPr lang="en-US" altLang="zh-TW" sz="2800" dirty="0" smtClean="0"/>
              <a:t>A + B = B + A</a:t>
            </a:r>
          </a:p>
          <a:p>
            <a:pPr lvl="1"/>
            <a:r>
              <a:rPr lang="en-US" altLang="zh-TW" sz="2800" dirty="0" smtClean="0"/>
              <a:t>(A + B) + C = A + (B + C)</a:t>
            </a:r>
          </a:p>
          <a:p>
            <a:pPr lvl="1"/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st</a:t>
            </a:r>
            <a:r>
              <a:rPr lang="en-US" altLang="zh-TW" sz="2800" dirty="0" smtClean="0"/>
              <a:t>)A </a:t>
            </a:r>
            <a:r>
              <a:rPr lang="en-US" altLang="zh-TW" sz="2800" smtClean="0"/>
              <a:t>= </a:t>
            </a:r>
            <a:r>
              <a:rPr lang="en-US" altLang="zh-TW" sz="2800" smtClean="0"/>
              <a:t>s(</a:t>
            </a:r>
            <a:r>
              <a:rPr lang="en-US" altLang="zh-TW" sz="2800" dirty="0" err="1" smtClean="0"/>
              <a:t>tA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en-US" altLang="zh-TW" sz="2800" dirty="0" smtClean="0"/>
              <a:t>s(A + B) = </a:t>
            </a:r>
            <a:r>
              <a:rPr lang="en-US" altLang="zh-TW" sz="2800" dirty="0" err="1" smtClean="0"/>
              <a:t>sA</a:t>
            </a:r>
            <a:r>
              <a:rPr lang="en-US" altLang="zh-TW" sz="2800" dirty="0" smtClean="0"/>
              <a:t> + </a:t>
            </a:r>
            <a:r>
              <a:rPr lang="en-US" altLang="zh-TW" sz="2800" dirty="0" err="1" smtClean="0"/>
              <a:t>sB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s+t</a:t>
            </a:r>
            <a:r>
              <a:rPr lang="en-US" altLang="zh-TW" sz="2800" dirty="0" smtClean="0"/>
              <a:t>)A = </a:t>
            </a:r>
            <a:r>
              <a:rPr lang="en-US" altLang="zh-TW" sz="2800" dirty="0" err="1" smtClean="0"/>
              <a:t>sA</a:t>
            </a:r>
            <a:r>
              <a:rPr lang="en-US" altLang="zh-TW" sz="2800" dirty="0" smtClean="0"/>
              <a:t> + </a:t>
            </a:r>
            <a:r>
              <a:rPr lang="en-US" altLang="zh-TW" sz="2800" dirty="0" err="1" smtClean="0"/>
              <a:t>tA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9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A is an </a:t>
                </a:r>
                <a:r>
                  <a:rPr lang="en-US" altLang="zh-TW" dirty="0" err="1" smtClean="0"/>
                  <a:t>mxn</a:t>
                </a:r>
                <a:r>
                  <a:rPr lang="en-US" altLang="zh-TW" dirty="0" smtClean="0"/>
                  <a:t>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(transpose of A) is an </a:t>
                </a:r>
                <a:r>
                  <a:rPr lang="en-US" altLang="zh-TW" dirty="0" err="1" smtClean="0"/>
                  <a:t>nxm</a:t>
                </a:r>
                <a:r>
                  <a:rPr lang="en-US" altLang="zh-TW" dirty="0" smtClean="0"/>
                  <a:t> matrix whose (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,j</a:t>
                </a:r>
                <a:r>
                  <a:rPr lang="en-US" altLang="zh-TW" dirty="0" smtClean="0"/>
                  <a:t>)-entry is the (j-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)-entry of 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954290" y="4172563"/>
            <a:ext cx="928915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45672" y="3275167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(1,2)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60184" y="4793169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(2,1)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71072" y="509587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(3,2)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75320" y="480518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(2,3)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32064" y="3825807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75489" y="4391660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6334" y="4677188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98528" y="4364179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9407" y="3754598"/>
            <a:ext cx="162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Transpose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00739" y="5816602"/>
            <a:ext cx="394252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r>
              <a:rPr lang="zh-TW" altLang="en-US" sz="2400" dirty="0" smtClean="0"/>
              <a:t>以左上到右下的對角線為軸進行翻轉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89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  <p:bldP spid="5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latin typeface="Cambria Math" panose="02040503050406030204" pitchFamily="18" charset="0"/>
                  </a:rPr>
                  <a:t>A and B are </a:t>
                </a:r>
                <a:r>
                  <a:rPr lang="en-US" altLang="zh-TW" sz="2400" dirty="0" err="1" smtClean="0">
                    <a:latin typeface="Cambria Math" panose="02040503050406030204" pitchFamily="18" charset="0"/>
                  </a:rPr>
                  <a:t>mxn</a:t>
                </a:r>
                <a:r>
                  <a:rPr lang="en-US" altLang="zh-TW" sz="2400" dirty="0" smtClean="0">
                    <a:latin typeface="Cambria Math" panose="02040503050406030204" pitchFamily="18" charset="0"/>
                  </a:rPr>
                  <a:t> matrices, and s is a scalar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 smtClean="0"/>
                  <a:t>2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blipFill rotWithShape="0">
                <a:blip r:embed="rId12"/>
                <a:stretch>
                  <a:fillRect l="-9288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</a:t>
            </a:r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system </a:t>
            </a:r>
            <a:r>
              <a:rPr lang="en-US" altLang="zh-TW" dirty="0"/>
              <a:t>of linear </a:t>
            </a:r>
            <a:r>
              <a:rPr lang="en-US" altLang="zh-TW" dirty="0" smtClean="0"/>
              <a:t>equations: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63063" y="5032406"/>
            <a:ext cx="5704764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Describe a system of linear equations by Matrix-Vector Products</a:t>
            </a:r>
            <a:endParaRPr lang="zh-TW" altLang="en-US" sz="2800" dirty="0"/>
          </a:p>
        </p:txBody>
      </p:sp>
      <p:pic>
        <p:nvPicPr>
          <p:cNvPr id="9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8" y="2782923"/>
            <a:ext cx="5727119" cy="17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Vectors, Matrices </a:t>
            </a:r>
            <a:br>
              <a:rPr lang="en-US" altLang="zh-TW" dirty="0" smtClean="0"/>
            </a:br>
            <a:r>
              <a:rPr lang="en-US" altLang="zh-TW" dirty="0" smtClean="0"/>
              <a:t>and their Products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0000FF"/>
                </a:solidFill>
              </a:rPr>
              <a:t>Matrix-Vector Products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62796" y="2010079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96" y="2010079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168734" y="2940011"/>
            <a:ext cx="10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 x 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85159" y="2010079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59" y="2010079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05417" y="4793061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17" y="4793061"/>
                <a:ext cx="8785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809" y="4113154"/>
            <a:ext cx="4610100" cy="1790700"/>
          </a:xfrm>
          <a:prstGeom prst="rect">
            <a:avLst/>
          </a:prstGeom>
        </p:spPr>
      </p:pic>
      <p:sp>
        <p:nvSpPr>
          <p:cNvPr id="11" name="左中括弧 10"/>
          <p:cNvSpPr/>
          <p:nvPr/>
        </p:nvSpPr>
        <p:spPr>
          <a:xfrm>
            <a:off x="2423974" y="3920669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中括弧 11"/>
          <p:cNvSpPr/>
          <p:nvPr/>
        </p:nvSpPr>
        <p:spPr>
          <a:xfrm>
            <a:off x="7354909" y="4001294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Matrix-Vector Product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7" y="2014560"/>
            <a:ext cx="5885949" cy="1784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682538" y="4819684"/>
            <a:ext cx="1778924" cy="1215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Linear System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Coefficients are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932617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498265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95397" y="1942923"/>
            <a:ext cx="487058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85283" y="1919056"/>
            <a:ext cx="73620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6" y="3780645"/>
            <a:ext cx="46101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19110" y="1262794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10" y="1262794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41473" y="1262794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73" y="1262794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21796" y="4460552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96" y="4460552"/>
                <a:ext cx="8785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中括弧 11"/>
          <p:cNvSpPr/>
          <p:nvPr/>
        </p:nvSpPr>
        <p:spPr>
          <a:xfrm>
            <a:off x="2540353" y="3588160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/>
          <p:cNvSpPr/>
          <p:nvPr/>
        </p:nvSpPr>
        <p:spPr>
          <a:xfrm>
            <a:off x="7471288" y="3668785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27805" y="39977"/>
            <a:ext cx="23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 smtClean="0"/>
              <a:t>Row Aspect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2333806" y="1246169"/>
            <a:ext cx="3183056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08134" y="3749154"/>
            <a:ext cx="4460424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333806" y="1656296"/>
            <a:ext cx="3183056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08134" y="4159281"/>
            <a:ext cx="4460424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333806" y="2503071"/>
            <a:ext cx="3183056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888867" y="5273334"/>
            <a:ext cx="4460424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5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27805" y="39977"/>
            <a:ext cx="333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 smtClean="0"/>
              <a:t>Column Aspect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921" y="4439608"/>
            <a:ext cx="4610100" cy="1790700"/>
          </a:xfrm>
          <a:prstGeom prst="rect">
            <a:avLst/>
          </a:prstGeom>
        </p:spPr>
      </p:pic>
      <p:sp>
        <p:nvSpPr>
          <p:cNvPr id="17" name="左中括弧 16"/>
          <p:cNvSpPr/>
          <p:nvPr/>
        </p:nvSpPr>
        <p:spPr>
          <a:xfrm>
            <a:off x="2460568" y="435898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中括弧 17"/>
          <p:cNvSpPr/>
          <p:nvPr/>
        </p:nvSpPr>
        <p:spPr>
          <a:xfrm>
            <a:off x="7067498" y="435898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286603" y="2927682"/>
            <a:ext cx="142087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660179" y="2992475"/>
            <a:ext cx="170984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37687" y="3009245"/>
            <a:ext cx="2559157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701" y="315584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7657" y="1754957"/>
            <a:ext cx="109728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" r="-64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5330751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6200000">
            <a:off x="5316897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6783006" y="3724443"/>
            <a:ext cx="288521" cy="13697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644326" y="4573073"/>
            <a:ext cx="1138680" cy="5211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854053" y="4892706"/>
            <a:ext cx="915100" cy="201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854633" y="199004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54633" y="2434808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44937" y="2004864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44937" y="244963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951613" y="1728527"/>
            <a:ext cx="49876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35535" y="2298174"/>
            <a:ext cx="62670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0.5</a:t>
            </a:r>
            <a:endParaRPr lang="zh-TW" altLang="en-US" sz="2400" dirty="0"/>
          </a:p>
        </p:txBody>
      </p:sp>
      <p:sp>
        <p:nvSpPr>
          <p:cNvPr id="15" name="左-右雙向箭號 14"/>
          <p:cNvSpPr/>
          <p:nvPr/>
        </p:nvSpPr>
        <p:spPr>
          <a:xfrm>
            <a:off x="2878470" y="1990041"/>
            <a:ext cx="873207" cy="4447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001223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>
            <a:off x="987369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2453478" y="4434862"/>
            <a:ext cx="1204021" cy="74976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453478" y="5184624"/>
            <a:ext cx="409979" cy="8131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1720748" y="3708532"/>
            <a:ext cx="709915" cy="143923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44516" y="3174753"/>
            <a:ext cx="3526" cy="19907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932025" y="5807481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Row</a:t>
            </a:r>
          </a:p>
          <a:p>
            <a:r>
              <a:rPr lang="en-US" altLang="zh-TW" sz="2400" b="1" i="1" u="sng" dirty="0" smtClean="0"/>
              <a:t>Aspect</a:t>
            </a:r>
            <a:endParaRPr lang="zh-TW" altLang="en-US" sz="2400" b="1" i="1" u="sng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10322" y="5791015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Column</a:t>
            </a:r>
          </a:p>
          <a:p>
            <a:r>
              <a:rPr lang="en-US" altLang="zh-TW" sz="2400" b="1" i="1" u="sng" dirty="0" smtClean="0"/>
              <a:t>Aspect</a:t>
            </a:r>
            <a:endParaRPr lang="zh-TW" altLang="en-US" sz="2400" b="1" i="1" u="sng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76053" y="3206801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Row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37267" y="3607818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Row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407930" y="5997811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column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386365" y="3724570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column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453477" y="4692298"/>
            <a:ext cx="705024" cy="4403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 flipV="1">
            <a:off x="1778849" y="3237778"/>
            <a:ext cx="591683" cy="479603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2453477" y="3258766"/>
            <a:ext cx="734035" cy="144627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12" grpId="0"/>
      <p:bldP spid="24" grpId="0"/>
      <p:bldP spid="4" grpId="0"/>
      <p:bldP spid="26" grpId="0"/>
      <p:bldP spid="27" grpId="0"/>
      <p:bldP spid="28" grpId="0"/>
      <p:bldP spid="29" grpId="0"/>
      <p:bldP spid="30" grpId="0"/>
      <p:bldP spid="8" grpId="0" animBg="1"/>
      <p:bldP spid="31" grpId="0" animBg="1"/>
      <p:bldP spid="15" grpId="0" animBg="1"/>
      <p:bldP spid="34" grpId="0"/>
      <p:bldP spid="35" grpId="0"/>
      <p:bldP spid="40" grpId="0"/>
      <p:bldP spid="51" grpId="0"/>
      <p:bldP spid="52" grpId="0"/>
      <p:bldP spid="53" grpId="0"/>
      <p:bldP spid="54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Matrix-vector </a:t>
            </a:r>
            <a:r>
              <a:rPr lang="en-US" altLang="zh-TW" dirty="0"/>
              <a:t>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size of matrix and vector should be matched.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'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5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</a:t>
            </a:r>
            <a:br>
              <a:rPr lang="en-US" altLang="zh-TW" dirty="0" smtClean="0"/>
            </a:br>
            <a:r>
              <a:rPr lang="en-US" altLang="zh-TW" dirty="0" smtClean="0"/>
              <a:t>Matrix-vector </a:t>
            </a:r>
            <a:r>
              <a:rPr lang="en-US" altLang="zh-TW" dirty="0"/>
              <a:t>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 and B are </a:t>
                </a:r>
                <a:r>
                  <a:rPr lang="en-US" altLang="zh-TW" dirty="0" err="1" smtClean="0"/>
                  <a:t>mxn</a:t>
                </a:r>
                <a:r>
                  <a:rPr lang="en-US" altLang="zh-TW" dirty="0" smtClean="0"/>
                  <a:t> matrices, u and v are vectors in R</a:t>
                </a:r>
                <a:r>
                  <a:rPr lang="en-US" altLang="zh-TW" baseline="30000" dirty="0" smtClean="0"/>
                  <a:t>n</a:t>
                </a:r>
                <a:r>
                  <a:rPr lang="en-US" altLang="zh-TW" dirty="0" smtClean="0"/>
                  <a:t>, and c is a scalar.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is the mx1 zero vector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/>
                  <a:t> is also the </a:t>
                </a:r>
                <a:r>
                  <a:rPr lang="en-US" altLang="zh-TW" dirty="0"/>
                  <a:t>mx1 zero vector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28650" y="4801965"/>
            <a:ext cx="6071408" cy="1724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matrices.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𝐵𝑤</m:t>
                    </m:r>
                  </m:oMath>
                </a14:m>
                <a:r>
                  <a:rPr lang="en-US" altLang="zh-TW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 smtClean="0"/>
                  <a:t> in R</a:t>
                </a:r>
                <a:r>
                  <a:rPr lang="en-US" altLang="zh-TW" baseline="30000" dirty="0" smtClean="0"/>
                  <a:t>n</a:t>
                </a:r>
                <a:r>
                  <a:rPr lang="en-US" altLang="zh-TW" dirty="0" smtClean="0"/>
                  <a:t>. Is it true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 smtClean="0"/>
                  <a:t>?</a:t>
                </a:r>
                <a:endParaRPr lang="en-US" altLang="zh-TW" dirty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standard vector in R</a:t>
                </a:r>
                <a:r>
                  <a:rPr lang="en-US" altLang="zh-TW" sz="2400" baseline="30000" dirty="0"/>
                  <a:t>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425" r="-354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150" r="-21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1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下箭號 11"/>
          <p:cNvSpPr/>
          <p:nvPr/>
        </p:nvSpPr>
        <p:spPr>
          <a:xfrm>
            <a:off x="1379320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41" r="-168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71" r="-11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下箭號 14"/>
          <p:cNvSpPr/>
          <p:nvPr/>
        </p:nvSpPr>
        <p:spPr>
          <a:xfrm>
            <a:off x="3070037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98" r="-82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261" r="-543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472042" y="5352278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021387" y="5318896"/>
            <a:ext cx="82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7639" r="-763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下箭號 21"/>
          <p:cNvSpPr/>
          <p:nvPr/>
        </p:nvSpPr>
        <p:spPr>
          <a:xfrm rot="16200000" flipH="1">
            <a:off x="6953138" y="5429540"/>
            <a:ext cx="465513" cy="565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7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Concluding Remarks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926" y="3383538"/>
            <a:ext cx="4610100" cy="1790700"/>
          </a:xfrm>
          <a:prstGeom prst="rect">
            <a:avLst/>
          </a:prstGeom>
        </p:spPr>
      </p:pic>
      <p:sp>
        <p:nvSpPr>
          <p:cNvPr id="9" name="左中括弧 8"/>
          <p:cNvSpPr/>
          <p:nvPr/>
        </p:nvSpPr>
        <p:spPr>
          <a:xfrm>
            <a:off x="1816573" y="330291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中括弧 9"/>
          <p:cNvSpPr/>
          <p:nvPr/>
        </p:nvSpPr>
        <p:spPr>
          <a:xfrm>
            <a:off x="6423503" y="330291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323" y="5554840"/>
            <a:ext cx="166254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Column</a:t>
            </a:r>
          </a:p>
          <a:p>
            <a:pPr algn="ctr"/>
            <a:r>
              <a:rPr lang="en-US" altLang="zh-TW" sz="2800" dirty="0" smtClean="0"/>
              <a:t>Aspect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64296" y="3758763"/>
            <a:ext cx="166254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Row</a:t>
            </a:r>
          </a:p>
          <a:p>
            <a:pPr algn="ctr"/>
            <a:r>
              <a:rPr lang="en-US" altLang="zh-TW" sz="2800" dirty="0" smtClean="0"/>
              <a:t>Aspect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2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Vectors, Matrices </a:t>
            </a:r>
            <a:br>
              <a:rPr lang="en-US" altLang="zh-TW" dirty="0" smtClean="0"/>
            </a:br>
            <a:r>
              <a:rPr lang="en-US" altLang="zh-TW" dirty="0" smtClean="0"/>
              <a:t>and their Products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0000FF"/>
                </a:solidFill>
              </a:rPr>
              <a:t>Vector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448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vector v is a set of numbers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15297" y="4236626"/>
            <a:ext cx="276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Column vector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8652" y="3846583"/>
            <a:ext cx="303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Row vector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84836" y="5232923"/>
            <a:ext cx="7649571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cs typeface="Times New Roman" pitchFamily="18" charset="0"/>
              </a:rPr>
              <a:t>In this course, the term </a:t>
            </a:r>
            <a:r>
              <a:rPr lang="en-US" altLang="zh-TW" sz="2800" b="1" dirty="0">
                <a:solidFill>
                  <a:srgbClr val="008000"/>
                </a:solidFill>
                <a:cs typeface="Times New Roman" pitchFamily="18" charset="0"/>
              </a:rPr>
              <a:t>vector</a:t>
            </a:r>
            <a:r>
              <a:rPr lang="en-US" altLang="zh-TW" sz="2800" dirty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refers </a:t>
            </a:r>
            <a:r>
              <a:rPr lang="en-US" altLang="zh-TW" sz="2800" dirty="0">
                <a:cs typeface="Times New Roman" pitchFamily="18" charset="0"/>
              </a:rPr>
              <a:t>to a </a:t>
            </a:r>
            <a:r>
              <a:rPr lang="en-US" altLang="zh-TW" sz="2800" b="1" dirty="0">
                <a:solidFill>
                  <a:srgbClr val="0000FF"/>
                </a:solidFill>
                <a:cs typeface="Times New Roman" pitchFamily="18" charset="0"/>
              </a:rPr>
              <a:t>column vector</a:t>
            </a:r>
            <a:r>
              <a:rPr lang="en-US" altLang="zh-TW" sz="2800" dirty="0">
                <a:cs typeface="Times New Roman" pitchFamily="18" charset="0"/>
              </a:rPr>
              <a:t> unless being explicitly mentioned otherwise.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37476" y="3218625"/>
            <a:ext cx="54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v=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53390" y="3101839"/>
            <a:ext cx="54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v=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41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  <a:cs typeface="Times New Roman" pitchFamily="18" charset="0"/>
              </a:rPr>
              <a:t>components</a:t>
            </a:r>
            <a:r>
              <a:rPr lang="en-US" altLang="zh-TW" sz="2400" dirty="0">
                <a:cs typeface="Times New Roman" pitchFamily="18" charset="0"/>
              </a:rPr>
              <a:t>: the entries of a vector.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The </a:t>
            </a:r>
            <a:r>
              <a:rPr lang="en-US" altLang="zh-TW" dirty="0" err="1" smtClean="0">
                <a:cs typeface="Times New Roman" pitchFamily="18" charset="0"/>
              </a:rPr>
              <a:t>i-th</a:t>
            </a:r>
            <a:r>
              <a:rPr lang="en-US" altLang="zh-TW" dirty="0" smtClean="0">
                <a:cs typeface="Times New Roman" pitchFamily="18" charset="0"/>
              </a:rPr>
              <a:t> component </a:t>
            </a:r>
            <a:r>
              <a:rPr lang="en-US" altLang="zh-TW" dirty="0">
                <a:cs typeface="Times New Roman" pitchFamily="18" charset="0"/>
              </a:rPr>
              <a:t>of </a:t>
            </a:r>
            <a:r>
              <a:rPr lang="en-US" altLang="zh-TW" dirty="0" smtClean="0">
                <a:cs typeface="Times New Roman" pitchFamily="18" charset="0"/>
              </a:rPr>
              <a:t>vector v </a:t>
            </a:r>
            <a:r>
              <a:rPr lang="en-US" altLang="zh-TW" dirty="0">
                <a:cs typeface="Times New Roman" pitchFamily="18" charset="0"/>
              </a:rPr>
              <a:t>refers to v</a:t>
            </a:r>
            <a:r>
              <a:rPr lang="en-US" altLang="zh-TW" baseline="-25000" dirty="0">
                <a:cs typeface="Times New Roman" pitchFamily="18" charset="0"/>
              </a:rPr>
              <a:t>i</a:t>
            </a:r>
          </a:p>
          <a:p>
            <a:pPr lvl="1"/>
            <a:r>
              <a:rPr lang="en-US" altLang="zh-TW" dirty="0" smtClean="0">
                <a:cs typeface="Times New Roman" pitchFamily="18" charset="0"/>
              </a:rPr>
              <a:t>v</a:t>
            </a:r>
            <a:r>
              <a:rPr lang="en-US" altLang="zh-TW" baseline="-25000" dirty="0" smtClean="0">
                <a:cs typeface="Times New Roman" pitchFamily="18" charset="0"/>
              </a:rPr>
              <a:t>1</a:t>
            </a:r>
            <a:r>
              <a:rPr lang="en-US" altLang="zh-TW" dirty="0" smtClean="0">
                <a:cs typeface="Times New Roman" pitchFamily="18" charset="0"/>
              </a:rPr>
              <a:t>=1</a:t>
            </a:r>
            <a:r>
              <a:rPr lang="en-US" altLang="zh-TW" dirty="0">
                <a:cs typeface="Times New Roman" pitchFamily="18" charset="0"/>
              </a:rPr>
              <a:t>, v</a:t>
            </a:r>
            <a:r>
              <a:rPr lang="en-US" altLang="zh-TW" baseline="-25000" dirty="0">
                <a:cs typeface="Times New Roman" pitchFamily="18" charset="0"/>
              </a:rPr>
              <a:t>2</a:t>
            </a:r>
            <a:r>
              <a:rPr lang="en-US" altLang="zh-TW" dirty="0">
                <a:cs typeface="Times New Roman" pitchFamily="18" charset="0"/>
              </a:rPr>
              <a:t>=2, v</a:t>
            </a:r>
            <a:r>
              <a:rPr lang="en-US" altLang="zh-TW" baseline="-25000" dirty="0">
                <a:cs typeface="Times New Roman" pitchFamily="18" charset="0"/>
              </a:rPr>
              <a:t>3</a:t>
            </a:r>
            <a:r>
              <a:rPr lang="en-US" altLang="zh-TW" dirty="0">
                <a:cs typeface="Times New Roman" pitchFamily="18" charset="0"/>
              </a:rPr>
              <a:t>=3</a:t>
            </a:r>
          </a:p>
          <a:p>
            <a:r>
              <a:rPr lang="en-US" altLang="zh-TW" sz="2400" dirty="0" smtClean="0"/>
              <a:t>If a vector only has less than three components, you can visualize it.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828561" y="501086"/>
            <a:ext cx="1216377" cy="1302280"/>
            <a:chOff x="2037476" y="2799410"/>
            <a:chExt cx="1216377" cy="130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605855" y="2799410"/>
                  <a:ext cx="647998" cy="13022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855" y="2799410"/>
                  <a:ext cx="647998" cy="1302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2037476" y="3218625"/>
              <a:ext cx="54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v=</a:t>
              </a:r>
              <a:endParaRPr lang="zh-TW" altLang="en-US" sz="28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38" y="4011049"/>
            <a:ext cx="3136191" cy="184659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162957" y="466612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32338" y="5530919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3310" y="429018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88" y="3573416"/>
            <a:ext cx="3170750" cy="28240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32559" y="6001324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138325" y="4097163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62057" y="5127785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44483" y="4851742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47971" y="4001294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70152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Scalar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52444" y="2545257"/>
                <a:ext cx="1570878" cy="82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44" y="2545257"/>
                <a:ext cx="1570878" cy="820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3289" y="4692711"/>
                <a:ext cx="1962204" cy="82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9" y="4692711"/>
                <a:ext cx="1962204" cy="8207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下箭號 8"/>
          <p:cNvSpPr/>
          <p:nvPr/>
        </p:nvSpPr>
        <p:spPr>
          <a:xfrm>
            <a:off x="1503606" y="3563834"/>
            <a:ext cx="498764" cy="89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6572" y="5492058"/>
            <a:ext cx="4107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620532" y="2023144"/>
            <a:ext cx="0" cy="3980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620532" y="4147218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965372" y="2802377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59608" y="4119881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08" y="4119881"/>
                <a:ext cx="32784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83889" y="2881530"/>
                <a:ext cx="5554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89" y="2881530"/>
                <a:ext cx="55547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568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22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5990169" y="4147217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5265571" y="3431351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10212" y="2914589"/>
            <a:ext cx="0" cy="2548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4620532" y="2810276"/>
            <a:ext cx="26896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14095" y="4603948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8" grpId="0"/>
      <p:bldP spid="20" grpId="0"/>
      <p:bldP spid="2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Picture 23" descr="Adding two-dimensional v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46" y="1534319"/>
            <a:ext cx="68675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95646" y="1044358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</p:spTree>
    <p:extLst>
      <p:ext uri="{BB962C8B-B14F-4D97-AF65-F5344CB8AC3E}">
        <p14:creationId xmlns:p14="http://schemas.microsoft.com/office/powerpoint/2010/main" val="23677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>
                    <a:latin typeface="Times New Roman" pitchFamily="18" charset="0"/>
                    <a:cs typeface="Times New Roman" pitchFamily="18" charset="0"/>
                  </a:rPr>
                  <a:t>zero vector </a:t>
                </a:r>
                <a14:m>
                  <m:oMath xmlns:m="http://schemas.openxmlformats.org/officeDocument/2006/math">
                    <m:r>
                      <a:rPr kumimoji="1" lang="en-US" altLang="zh-TW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kumimoji="1" lang="en-US" altLang="zh-TW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endParaRPr kumimoji="1" lang="en-US" altLang="zh-TW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endParaRPr kumimoji="1" lang="en-US" altLang="zh-TW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endParaRPr kumimoji="1" lang="en-US" altLang="zh-TW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r>
                  <a:rPr kumimoji="1" lang="en-US" altLang="zh-TW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Standard vectors</a:t>
                </a:r>
                <a:endParaRPr kumimoji="1" lang="en-US" altLang="zh-TW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04" y="4417909"/>
            <a:ext cx="6994254" cy="20042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31807" y="3311242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 smtClean="0">
                <a:latin typeface="Times New Roman" pitchFamily="18" charset="0"/>
                <a:cs typeface="Times New Roman" pitchFamily="18" charset="0"/>
              </a:rPr>
              <a:t>Can be any 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size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62775" y="2470627"/>
                <a:ext cx="1769032" cy="130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75" y="2470627"/>
                <a:ext cx="1769032" cy="13022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84577" y="2394852"/>
                <a:ext cx="17690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77" y="2394852"/>
                <a:ext cx="17690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984577" y="3065020"/>
                <a:ext cx="17690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77" y="3065020"/>
                <a:ext cx="176903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can contain infinite elements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621763" y="5891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vector set with 4 elements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91926" y="3005009"/>
                <a:ext cx="3705566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dirty="0" smtClean="0">
                          <a:latin typeface="Script MT Bold" pitchFamily="66" charset="0"/>
                        </a:rPr>
                        <m:t>L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26" y="3005009"/>
                <a:ext cx="3705566" cy="7174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108610" y="5309248"/>
            <a:ext cx="375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957870" y="2757714"/>
            <a:ext cx="0" cy="319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2559740" y="3601845"/>
            <a:ext cx="398130" cy="17018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957868" y="5309248"/>
            <a:ext cx="1825944" cy="4677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957869" y="4631109"/>
            <a:ext cx="728221" cy="652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2700000">
            <a:off x="2657306" y="4232757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2700000">
            <a:off x="3255704" y="4821651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2108609" y="5316695"/>
            <a:ext cx="3755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957869" y="2765161"/>
            <a:ext cx="0" cy="3194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389305" y="3365677"/>
            <a:ext cx="2593571" cy="2593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890</Words>
  <Application>Microsoft Office PowerPoint</Application>
  <PresentationFormat>如螢幕大小 (4:3)</PresentationFormat>
  <Paragraphs>265</Paragraphs>
  <Slides>29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Times New Roman</vt:lpstr>
      <vt:lpstr>Office 佈景主題</vt:lpstr>
      <vt:lpstr>Vectors, Matrices  and their Products</vt:lpstr>
      <vt:lpstr>Learning Target</vt:lpstr>
      <vt:lpstr>Vectors, Matrices  and their Products</vt:lpstr>
      <vt:lpstr>Vectors</vt:lpstr>
      <vt:lpstr>Vectors</vt:lpstr>
      <vt:lpstr>Scalar Multiplication</vt:lpstr>
      <vt:lpstr>Vector Addition</vt:lpstr>
      <vt:lpstr>Special Vectors</vt:lpstr>
      <vt:lpstr>Vector Set</vt:lpstr>
      <vt:lpstr>Vector Set</vt:lpstr>
      <vt:lpstr>Vectors, Matrices  and their Products</vt:lpstr>
      <vt:lpstr>Matrix</vt:lpstr>
      <vt:lpstr>Matrix</vt:lpstr>
      <vt:lpstr>Matrix</vt:lpstr>
      <vt:lpstr>Matrix</vt:lpstr>
      <vt:lpstr>Zero Matrix</vt:lpstr>
      <vt:lpstr>Properties</vt:lpstr>
      <vt:lpstr>Transpose</vt:lpstr>
      <vt:lpstr>Transpose</vt:lpstr>
      <vt:lpstr>Vectors, Matrices  and their Products</vt:lpstr>
      <vt:lpstr>Matrix-Vector Product</vt:lpstr>
      <vt:lpstr>Matrix-Vector Product</vt:lpstr>
      <vt:lpstr>PowerPoint 簡報</vt:lpstr>
      <vt:lpstr>PowerPoint 簡報</vt:lpstr>
      <vt:lpstr>Example</vt:lpstr>
      <vt:lpstr>Matrix-vector Product </vt:lpstr>
      <vt:lpstr>Properties of  Matrix-vector Product</vt:lpstr>
      <vt:lpstr>Properties of  Matrix-vector Product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Lee Hung-yi</cp:lastModifiedBy>
  <cp:revision>76</cp:revision>
  <dcterms:created xsi:type="dcterms:W3CDTF">2016-02-04T03:29:32Z</dcterms:created>
  <dcterms:modified xsi:type="dcterms:W3CDTF">2016-02-24T05:16:20Z</dcterms:modified>
</cp:coreProperties>
</file>