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2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C8A68-AE84-4414-9E48-07F4EADCE1DD}" type="datetimeFigureOut">
              <a:rPr lang="en-US" smtClean="0"/>
              <a:pPr/>
              <a:t>2/20/18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DA9C7-CAAC-4E5F-B80C-B95E288918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13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Mostrar las dos formas de estructurar</a:t>
            </a:r>
            <a:r>
              <a:rPr lang="en-US" baseline="0" smtClean="0"/>
              <a:t> el codigo. Se puede mostrar tambien el error que se genera si no se incluyen los prototipos al </a:t>
            </a:r>
          </a:p>
          <a:p>
            <a:r>
              <a:rPr lang="en-US" baseline="0" smtClean="0"/>
              <a:t>inicio del fichero</a:t>
            </a:r>
          </a:p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DA9C7-CAAC-4E5F-B80C-B95E2889181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Asi es</a:t>
            </a:r>
            <a:r>
              <a:rPr lang="en-US" baseline="0" smtClean="0"/>
              <a:t> como se deberian quedar los codigos</a:t>
            </a:r>
          </a:p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DA9C7-CAAC-4E5F-B80C-B95E2889181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Enfatizar</a:t>
            </a:r>
            <a:r>
              <a:rPr lang="en-US" baseline="0" smtClean="0"/>
              <a:t> el error que se produce por no indicar el path de los include y explicar la opcion –I.</a:t>
            </a:r>
          </a:p>
          <a:p>
            <a:r>
              <a:rPr lang="en-US" baseline="0" smtClean="0"/>
              <a:t>Luego mostrar como se enlaza todo y como se ejecuta. </a:t>
            </a: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DA9C7-CAAC-4E5F-B80C-B95E2889181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Ahora mostramos</a:t>
            </a:r>
            <a:r>
              <a:rPr lang="en-US" baseline="0" smtClean="0"/>
              <a:t> como dejar el modulo en una biblioteca</a:t>
            </a: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DA9C7-CAAC-4E5F-B80C-B95E2889181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enfatizar</a:t>
            </a:r>
            <a:r>
              <a:rPr lang="en-US" baseline="0" smtClean="0"/>
              <a:t> como se indica al linker la biblioteca a utilizar y donde buscarla (opciones –l y –L)</a:t>
            </a: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DA9C7-CAAC-4E5F-B80C-B95E2889181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2/20/18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2/20/18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2/20/18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2/20/18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2/20/18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2/20/18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2/20/18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2/20/18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2/20/18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2/20/18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2/20/18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2/20/18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/>
          <a:lstStyle/>
          <a:p>
            <a:r>
              <a:rPr lang="en-US" smtClean="0"/>
              <a:t>Primera Sesión de Prácticas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75656" y="3068960"/>
            <a:ext cx="6400800" cy="3024336"/>
          </a:xfrm>
        </p:spPr>
        <p:txBody>
          <a:bodyPr>
            <a:normAutofit/>
          </a:bodyPr>
          <a:lstStyle/>
          <a:p>
            <a:r>
              <a:rPr lang="en-US" dirty="0" err="1" smtClean="0"/>
              <a:t>Metodología</a:t>
            </a:r>
            <a:r>
              <a:rPr lang="en-US" dirty="0" smtClean="0"/>
              <a:t> de la </a:t>
            </a:r>
            <a:r>
              <a:rPr lang="en-US" dirty="0" err="1" smtClean="0"/>
              <a:t>Programación</a:t>
            </a:r>
            <a:endParaRPr lang="en-US" dirty="0" smtClean="0"/>
          </a:p>
          <a:p>
            <a:r>
              <a:rPr lang="en-US" dirty="0" err="1" smtClean="0"/>
              <a:t>Curso</a:t>
            </a:r>
            <a:r>
              <a:rPr lang="en-US" dirty="0" smtClean="0"/>
              <a:t> 2017 - 2018</a:t>
            </a:r>
            <a:endParaRPr lang="en-US" dirty="0"/>
          </a:p>
        </p:txBody>
      </p:sp>
      <p:pic>
        <p:nvPicPr>
          <p:cNvPr id="4" name="3 Imagen" descr="E:\LOGOS\logoalter2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15267" cy="715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 descr="E:\LOGOS\v3col2text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00" y="0"/>
            <a:ext cx="966815" cy="155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Módulo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mtClean="0"/>
              <a:t>Cuando se construyen programas grandes, las funciones y estructuras de datos se dividen y agrupan, según su uso, en múltiples ficheros y bibliotecas.</a:t>
            </a:r>
          </a:p>
          <a:p>
            <a:pPr marL="0" indent="0">
              <a:buNone/>
            </a:pPr>
            <a:r>
              <a:rPr lang="es-ES" smtClean="0"/>
              <a:t>Cada módulo suele tener:</a:t>
            </a:r>
          </a:p>
          <a:p>
            <a:pPr marL="400050" lvl="1" indent="0"/>
            <a:r>
              <a:rPr lang="es-ES" smtClean="0"/>
              <a:t>Interfaz de acceso al módulo (</a:t>
            </a:r>
            <a:r>
              <a:rPr lang="es-ES" b="1" smtClean="0"/>
              <a:t>parte pública</a:t>
            </a:r>
            <a:r>
              <a:rPr lang="es-ES" smtClean="0"/>
              <a:t>)</a:t>
            </a:r>
          </a:p>
          <a:p>
            <a:pPr marL="400050" lvl="1" indent="0"/>
            <a:r>
              <a:rPr lang="es-ES" smtClean="0"/>
              <a:t>Implementación del módulo (</a:t>
            </a:r>
            <a:r>
              <a:rPr lang="es-ES" b="1" smtClean="0"/>
              <a:t>parte privada</a:t>
            </a:r>
            <a:r>
              <a:rPr lang="es-ES" smtClean="0"/>
              <a:t>).</a:t>
            </a:r>
          </a:p>
          <a:p>
            <a:pPr marL="0" indent="0">
              <a:buNone/>
            </a:pPr>
            <a:endParaRPr lang="es-ES" smtClean="0"/>
          </a:p>
          <a:p>
            <a:pPr marL="0" indent="0">
              <a:buNone/>
            </a:pPr>
            <a:r>
              <a:rPr lang="es-ES" smtClean="0"/>
              <a:t>Tener varios ficheros permite</a:t>
            </a:r>
          </a:p>
          <a:p>
            <a:pPr marL="400050" lvl="1" indent="0"/>
            <a:r>
              <a:rPr lang="es-ES" smtClean="0"/>
              <a:t>La compilación separada</a:t>
            </a:r>
          </a:p>
          <a:p>
            <a:pPr marL="400050" lvl="1" indent="0"/>
            <a:r>
              <a:rPr lang="es-ES" smtClean="0"/>
              <a:t>Facilita la construcción y el mantenimiento de los programas</a:t>
            </a:r>
          </a:p>
          <a:p>
            <a:pPr marL="400050" lvl="1" indent="0"/>
            <a:r>
              <a:rPr lang="es-ES" smtClean="0"/>
              <a:t>Facilita el trabajo en equipo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Módulo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b="1" smtClean="0"/>
              <a:t>Interfaz (Parte pública)</a:t>
            </a:r>
          </a:p>
          <a:p>
            <a:r>
              <a:rPr lang="es-ES" smtClean="0"/>
              <a:t>Debe ser conocida por cualquiera que desee usar el módulo.</a:t>
            </a:r>
          </a:p>
          <a:p>
            <a:r>
              <a:rPr lang="es-ES" smtClean="0"/>
              <a:t>Se escribe en los ficheros de cabecera (.h)</a:t>
            </a:r>
          </a:p>
          <a:p>
            <a:r>
              <a:rPr lang="es-ES" b="1" smtClean="0"/>
              <a:t>Contenido:  </a:t>
            </a:r>
            <a:r>
              <a:rPr lang="es-ES" smtClean="0"/>
              <a:t>#define públicos, Prototipos de funciones, Definición de tipos públicos (struct, class, typedef, enum, …)</a:t>
            </a:r>
          </a:p>
          <a:p>
            <a:pPr>
              <a:buNone/>
            </a:pPr>
            <a:endParaRPr lang="es-ES" smtClean="0"/>
          </a:p>
          <a:p>
            <a:pPr>
              <a:buNone/>
            </a:pPr>
            <a:r>
              <a:rPr lang="es-ES" b="1" smtClean="0"/>
              <a:t>Implementación (Parte privada)</a:t>
            </a:r>
          </a:p>
          <a:p>
            <a:pPr marL="357188" indent="-357188"/>
            <a:r>
              <a:rPr lang="es-ES" smtClean="0"/>
              <a:t>Sólo conocida por el programador o diseñador del módulo.</a:t>
            </a:r>
          </a:p>
          <a:p>
            <a:pPr marL="357188" indent="-357188"/>
            <a:r>
              <a:rPr lang="es-ES" smtClean="0"/>
              <a:t>Se escribe en los ficheros de implementación (.cpp)</a:t>
            </a:r>
          </a:p>
          <a:p>
            <a:pPr marL="357188" indent="-357188"/>
            <a:r>
              <a:rPr lang="en-US" b="1" smtClean="0"/>
              <a:t>Contenido: </a:t>
            </a:r>
            <a:r>
              <a:rPr lang="en-US" smtClean="0"/>
              <a:t>l</a:t>
            </a:r>
            <a:r>
              <a:rPr lang="es-ES" smtClean="0"/>
              <a:t>a implementación de lo que se ha declarado en la parte pública e implementaciones privadas.</a:t>
            </a:r>
          </a:p>
          <a:p>
            <a:pPr marL="357188" indent="-357188"/>
            <a:endParaRPr lang="es-ES" smtClean="0"/>
          </a:p>
          <a:p>
            <a:pPr marL="0" indent="0">
              <a:buNone/>
            </a:pPr>
            <a:r>
              <a:rPr lang="es-ES" i="1" smtClean="0"/>
              <a:t>La parte privada se transformará en un fichero objeto, o bien una biblioteca.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Ejemplo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smtClean="0"/>
              <a:t>Construiremos una version modular de </a:t>
            </a:r>
            <a:r>
              <a:rPr lang="en-US" i="1" smtClean="0"/>
              <a:t>demo1.cpp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mtClean="0"/>
              <a:t>Copiar </a:t>
            </a:r>
            <a:r>
              <a:rPr lang="en-US" i="1" smtClean="0"/>
              <a:t>demo1.cpp</a:t>
            </a:r>
            <a:r>
              <a:rPr lang="en-US" smtClean="0"/>
              <a:t> a </a:t>
            </a:r>
            <a:r>
              <a:rPr lang="en-US" i="1" smtClean="0"/>
              <a:t>demo2.cpp</a:t>
            </a:r>
            <a:r>
              <a:rPr lang="en-US" smtClean="0"/>
              <a:t> (en </a:t>
            </a:r>
            <a:r>
              <a:rPr lang="en-US" i="1" smtClean="0"/>
              <a:t>src</a:t>
            </a:r>
            <a:r>
              <a:rPr lang="en-US" smtClean="0"/>
              <a:t>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mtClean="0"/>
              <a:t>Crear un fichero </a:t>
            </a:r>
            <a:r>
              <a:rPr lang="en-US" i="1" smtClean="0"/>
              <a:t>oper2.h </a:t>
            </a:r>
            <a:r>
              <a:rPr lang="en-US" smtClean="0"/>
              <a:t>(en </a:t>
            </a:r>
            <a:r>
              <a:rPr lang="en-US" i="1" smtClean="0"/>
              <a:t>include</a:t>
            </a:r>
            <a:r>
              <a:rPr lang="en-US" smtClean="0"/>
              <a:t>) que contendrá la definición de las funciones (la interface del módulo)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mtClean="0"/>
              <a:t>Crear un nuevo fichero </a:t>
            </a:r>
            <a:r>
              <a:rPr lang="en-US" i="1" smtClean="0"/>
              <a:t>oper2.cpp </a:t>
            </a:r>
            <a:r>
              <a:rPr lang="en-US" smtClean="0"/>
              <a:t>(en </a:t>
            </a:r>
            <a:r>
              <a:rPr lang="en-US" i="1" smtClean="0"/>
              <a:t>src</a:t>
            </a:r>
            <a:r>
              <a:rPr lang="en-US" smtClean="0"/>
              <a:t>) que contenga la implementación de las funciones suma, resta, multiplicación y división (la implementación del módulo)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mtClean="0"/>
              <a:t>En </a:t>
            </a:r>
            <a:r>
              <a:rPr lang="en-US" i="1" smtClean="0"/>
              <a:t>demo2.cpp </a:t>
            </a:r>
            <a:r>
              <a:rPr lang="en-US" smtClean="0"/>
              <a:t>agregar una línea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#include “oper2.h”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Resultado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 cstate="print"/>
          <a:srcRect r="65220" b="10365"/>
          <a:stretch>
            <a:fillRect/>
          </a:stretch>
        </p:blipFill>
        <p:spPr bwMode="auto">
          <a:xfrm>
            <a:off x="323528" y="2996952"/>
            <a:ext cx="3168352" cy="3402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 cstate="print"/>
          <a:srcRect r="63951" b="16647"/>
          <a:stretch>
            <a:fillRect/>
          </a:stretch>
        </p:blipFill>
        <p:spPr bwMode="auto">
          <a:xfrm>
            <a:off x="179512" y="1556792"/>
            <a:ext cx="3476609" cy="12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5" cstate="print"/>
          <a:srcRect r="52525" b="8355"/>
          <a:stretch>
            <a:fillRect/>
          </a:stretch>
        </p:blipFill>
        <p:spPr bwMode="auto">
          <a:xfrm>
            <a:off x="4149489" y="1700808"/>
            <a:ext cx="456500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Compilación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3356992"/>
            <a:ext cx="8712968" cy="3501008"/>
          </a:xfrm>
        </p:spPr>
        <p:txBody>
          <a:bodyPr>
            <a:normAutofit fontScale="92500"/>
          </a:bodyPr>
          <a:lstStyle/>
          <a:p>
            <a:r>
              <a:rPr lang="en-US" sz="2400" smtClean="0"/>
              <a:t>Se necesita el codigo objeto de cada fichero fuente. </a:t>
            </a:r>
          </a:p>
          <a:p>
            <a:r>
              <a:rPr lang="en-US" sz="2400" smtClean="0"/>
              <a:t>Opción –c del compilador</a:t>
            </a:r>
          </a:p>
          <a:p>
            <a:r>
              <a:rPr lang="en-US" sz="2400" smtClean="0"/>
              <a:t>Hacer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g++ -c –o obj/demo2.o src/demo2.cpp</a:t>
            </a:r>
          </a:p>
          <a:p>
            <a:r>
              <a:rPr lang="en-US" sz="2400" smtClean="0">
                <a:cs typeface="Courier New" pitchFamily="49" charset="0"/>
              </a:rPr>
              <a:t>Observar el error </a:t>
            </a:r>
          </a:p>
          <a:p>
            <a:r>
              <a:rPr lang="en-US" sz="2400" smtClean="0"/>
              <a:t>Hacer</a:t>
            </a:r>
          </a:p>
          <a:p>
            <a:pPr lvl="1">
              <a:buNone/>
            </a:pPr>
            <a:r>
              <a:rPr lang="en-US" sz="2300" smtClean="0">
                <a:latin typeface="Courier New" pitchFamily="49" charset="0"/>
                <a:cs typeface="Courier New" pitchFamily="49" charset="0"/>
              </a:rPr>
              <a:t>g++ -c –o obj/demo2.o src/demo2.cpp </a:t>
            </a:r>
            <a:r>
              <a:rPr lang="en-US" sz="2300" b="1" smtClean="0">
                <a:latin typeface="Courier New" pitchFamily="49" charset="0"/>
                <a:cs typeface="Courier New" pitchFamily="49" charset="0"/>
              </a:rPr>
              <a:t>–I</a:t>
            </a:r>
            <a:r>
              <a:rPr lang="en-US" sz="2300" smtClean="0">
                <a:latin typeface="Courier New" pitchFamily="49" charset="0"/>
                <a:cs typeface="Courier New" pitchFamily="49" charset="0"/>
              </a:rPr>
              <a:t>./include</a:t>
            </a:r>
          </a:p>
          <a:p>
            <a:pPr lvl="1">
              <a:buNone/>
            </a:pPr>
            <a:r>
              <a:rPr lang="en-US" sz="2300" smtClean="0">
                <a:latin typeface="Courier New" pitchFamily="49" charset="0"/>
                <a:cs typeface="Courier New" pitchFamily="49" charset="0"/>
              </a:rPr>
              <a:t>g++ -c –o obj/oper2.o src/oper2.cpp </a:t>
            </a:r>
            <a:r>
              <a:rPr lang="en-US" sz="2300" b="1" smtClean="0">
                <a:latin typeface="Courier New" pitchFamily="49" charset="0"/>
                <a:cs typeface="Courier New" pitchFamily="49" charset="0"/>
              </a:rPr>
              <a:t>–I</a:t>
            </a:r>
            <a:r>
              <a:rPr lang="en-US" sz="2300" smtClean="0">
                <a:latin typeface="Courier New" pitchFamily="49" charset="0"/>
                <a:cs typeface="Courier New" pitchFamily="49" charset="0"/>
              </a:rPr>
              <a:t>./include</a:t>
            </a:r>
          </a:p>
          <a:p>
            <a:pPr lvl="1">
              <a:buNone/>
            </a:pPr>
            <a:r>
              <a:rPr lang="pt-BR" sz="2300" smtClean="0">
                <a:latin typeface="Courier New" pitchFamily="49" charset="0"/>
                <a:cs typeface="Courier New" pitchFamily="49" charset="0"/>
              </a:rPr>
              <a:t>g++ -o bin/demo2 obj/demo2.o obj/oper2.o</a:t>
            </a:r>
            <a:endParaRPr lang="en-US" sz="23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>
              <a:cs typeface="Courier New" pitchFamily="49" charset="0"/>
            </a:endParaRPr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3" name="22 Grupo"/>
          <p:cNvGrpSpPr/>
          <p:nvPr/>
        </p:nvGrpSpPr>
        <p:grpSpPr>
          <a:xfrm>
            <a:off x="179512" y="1196752"/>
            <a:ext cx="8829733" cy="1944216"/>
            <a:chOff x="-1744216" y="902440"/>
            <a:chExt cx="9549813" cy="2089210"/>
          </a:xfrm>
        </p:grpSpPr>
        <p:sp>
          <p:nvSpPr>
            <p:cNvPr id="25617" name="AutoShape 17"/>
            <p:cNvSpPr>
              <a:spLocks noChangeArrowheads="1"/>
            </p:cNvSpPr>
            <p:nvPr/>
          </p:nvSpPr>
          <p:spPr bwMode="auto">
            <a:xfrm>
              <a:off x="-1744216" y="1087887"/>
              <a:ext cx="1889774" cy="39319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99594"/>
                </a:gs>
                <a:gs pos="50000">
                  <a:srgbClr val="C0504D"/>
                </a:gs>
                <a:gs pos="100000">
                  <a:srgbClr val="D99594"/>
                </a:gs>
              </a:gsLst>
              <a:lin ang="5400000" scaled="1"/>
            </a:gradFill>
            <a:ln w="12700">
              <a:solidFill>
                <a:srgbClr val="C0504D"/>
              </a:solidFill>
              <a:round/>
              <a:headEnd/>
              <a:tailEnd/>
            </a:ln>
            <a:effectLst>
              <a:outerShdw dist="28398" dir="3806097" algn="ctr" rotWithShape="0">
                <a:srgbClr val="622423"/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demo2.cpp</a:t>
              </a:r>
              <a:endParaRPr kumimoji="0" lang="es-E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16" name="AutoShape 16"/>
            <p:cNvSpPr>
              <a:spLocks noChangeArrowheads="1"/>
            </p:cNvSpPr>
            <p:nvPr/>
          </p:nvSpPr>
          <p:spPr bwMode="auto">
            <a:xfrm>
              <a:off x="2089325" y="1087887"/>
              <a:ext cx="1887426" cy="39319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92CDDC"/>
                </a:gs>
                <a:gs pos="50000">
                  <a:srgbClr val="4BACC6"/>
                </a:gs>
                <a:gs pos="100000">
                  <a:srgbClr val="92CDDC"/>
                </a:gs>
              </a:gsLst>
              <a:lin ang="5400000" scaled="1"/>
            </a:gradFill>
            <a:ln w="12700">
              <a:solidFill>
                <a:srgbClr val="4BACC6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/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demo2.o</a:t>
              </a:r>
              <a:endParaRPr kumimoji="0" lang="es-E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15" name="AutoShape 15"/>
            <p:cNvSpPr>
              <a:spLocks noChangeArrowheads="1"/>
            </p:cNvSpPr>
            <p:nvPr/>
          </p:nvSpPr>
          <p:spPr bwMode="auto">
            <a:xfrm>
              <a:off x="-1743042" y="2598456"/>
              <a:ext cx="1888600" cy="39319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99594"/>
                </a:gs>
                <a:gs pos="50000">
                  <a:srgbClr val="C0504D"/>
                </a:gs>
                <a:gs pos="100000">
                  <a:srgbClr val="D99594"/>
                </a:gs>
              </a:gsLst>
              <a:lin ang="5400000" scaled="1"/>
            </a:gradFill>
            <a:ln w="12700">
              <a:solidFill>
                <a:srgbClr val="C0504D"/>
              </a:solidFill>
              <a:round/>
              <a:headEnd/>
              <a:tailEnd/>
            </a:ln>
            <a:effectLst>
              <a:outerShdw dist="28398" dir="3806097" algn="ctr" rotWithShape="0">
                <a:srgbClr val="622423"/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oper2.cpp</a:t>
              </a:r>
              <a:endParaRPr kumimoji="0" lang="es-E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14" name="AutoShape 14"/>
            <p:cNvSpPr>
              <a:spLocks noChangeArrowheads="1"/>
            </p:cNvSpPr>
            <p:nvPr/>
          </p:nvSpPr>
          <p:spPr bwMode="auto">
            <a:xfrm>
              <a:off x="2089325" y="2598456"/>
              <a:ext cx="1887426" cy="39319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92CDDC"/>
                </a:gs>
                <a:gs pos="50000">
                  <a:srgbClr val="4BACC6"/>
                </a:gs>
                <a:gs pos="100000">
                  <a:srgbClr val="92CDDC"/>
                </a:gs>
              </a:gsLst>
              <a:lin ang="5400000" scaled="1"/>
            </a:gradFill>
            <a:ln w="12700">
              <a:solidFill>
                <a:srgbClr val="4BACC6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/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oper2.o</a:t>
              </a:r>
              <a:endParaRPr kumimoji="0" lang="es-E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13" name="AutoShape 13"/>
            <p:cNvSpPr>
              <a:spLocks noChangeArrowheads="1"/>
            </p:cNvSpPr>
            <p:nvPr/>
          </p:nvSpPr>
          <p:spPr bwMode="auto">
            <a:xfrm>
              <a:off x="-1741869" y="1842584"/>
              <a:ext cx="1887426" cy="39319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ABF8F"/>
                </a:gs>
                <a:gs pos="50000">
                  <a:srgbClr val="F79646"/>
                </a:gs>
                <a:gs pos="100000">
                  <a:srgbClr val="FABF8F"/>
                </a:gs>
              </a:gsLst>
              <a:lin ang="5400000" scaled="1"/>
            </a:gradFill>
            <a:ln w="12700">
              <a:solidFill>
                <a:srgbClr val="F79646"/>
              </a:solidFill>
              <a:round/>
              <a:headEnd/>
              <a:tailEnd/>
            </a:ln>
            <a:effectLst>
              <a:outerShdw dist="28398" dir="3806097" algn="ctr" rotWithShape="0">
                <a:srgbClr val="974706"/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oper2.h</a:t>
              </a:r>
              <a:endParaRPr kumimoji="0" lang="es-E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12" name="AutoShape 12"/>
            <p:cNvSpPr>
              <a:spLocks noChangeArrowheads="1"/>
            </p:cNvSpPr>
            <p:nvPr/>
          </p:nvSpPr>
          <p:spPr bwMode="auto">
            <a:xfrm>
              <a:off x="5920518" y="1087887"/>
              <a:ext cx="1885079" cy="39202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666666"/>
                </a:gs>
                <a:gs pos="50000">
                  <a:srgbClr val="000000"/>
                </a:gs>
                <a:gs pos="100000">
                  <a:srgbClr val="666666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dist="28398" dir="3806097" algn="ctr" rotWithShape="0">
                <a:srgbClr val="7F7F7F"/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demo2</a:t>
              </a:r>
              <a:endParaRPr kumimoji="0" lang="es-E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11" name="AutoShape 11"/>
            <p:cNvSpPr>
              <a:spLocks noChangeShapeType="1"/>
            </p:cNvSpPr>
            <p:nvPr/>
          </p:nvSpPr>
          <p:spPr bwMode="auto">
            <a:xfrm flipV="1">
              <a:off x="3976751" y="1283897"/>
              <a:ext cx="1943767" cy="15117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610" name="AutoShape 10"/>
            <p:cNvSpPr>
              <a:spLocks noChangeShapeType="1"/>
            </p:cNvSpPr>
            <p:nvPr/>
          </p:nvSpPr>
          <p:spPr bwMode="auto">
            <a:xfrm flipV="1">
              <a:off x="3976751" y="1283897"/>
              <a:ext cx="1943767" cy="117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609" name="AutoShape 9"/>
            <p:cNvSpPr>
              <a:spLocks noChangeShapeType="1"/>
            </p:cNvSpPr>
            <p:nvPr/>
          </p:nvSpPr>
          <p:spPr bwMode="auto">
            <a:xfrm>
              <a:off x="145557" y="1285070"/>
              <a:ext cx="1943767" cy="11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608" name="AutoShape 8"/>
            <p:cNvSpPr>
              <a:spLocks noChangeShapeType="1"/>
            </p:cNvSpPr>
            <p:nvPr/>
          </p:nvSpPr>
          <p:spPr bwMode="auto">
            <a:xfrm>
              <a:off x="145557" y="2795639"/>
              <a:ext cx="1943767" cy="11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607" name="AutoShape 7"/>
            <p:cNvSpPr>
              <a:spLocks noChangeShapeType="1"/>
            </p:cNvSpPr>
            <p:nvPr/>
          </p:nvSpPr>
          <p:spPr bwMode="auto">
            <a:xfrm flipH="1" flipV="1">
              <a:off x="-799329" y="1481081"/>
              <a:ext cx="1174" cy="3615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606" name="AutoShape 6"/>
            <p:cNvSpPr>
              <a:spLocks noChangeShapeType="1"/>
            </p:cNvSpPr>
            <p:nvPr/>
          </p:nvSpPr>
          <p:spPr bwMode="auto">
            <a:xfrm>
              <a:off x="-798156" y="2235778"/>
              <a:ext cx="1174" cy="3626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605" name="Text Box 5"/>
            <p:cNvSpPr txBox="1">
              <a:spLocks noChangeArrowheads="1"/>
            </p:cNvSpPr>
            <p:nvPr/>
          </p:nvSpPr>
          <p:spPr bwMode="auto">
            <a:xfrm>
              <a:off x="433132" y="902440"/>
              <a:ext cx="1368619" cy="369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g++ -c -o</a:t>
              </a:r>
              <a:endParaRPr kumimoji="0" lang="es-E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04" name="Text Box 4"/>
            <p:cNvSpPr txBox="1">
              <a:spLocks noChangeArrowheads="1"/>
            </p:cNvSpPr>
            <p:nvPr/>
          </p:nvSpPr>
          <p:spPr bwMode="auto">
            <a:xfrm>
              <a:off x="433132" y="2414183"/>
              <a:ext cx="1368619" cy="369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g++ -c -o</a:t>
              </a:r>
              <a:endParaRPr kumimoji="0" lang="es-E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03" name="Text Box 3"/>
            <p:cNvSpPr txBox="1">
              <a:spLocks noChangeArrowheads="1"/>
            </p:cNvSpPr>
            <p:nvPr/>
          </p:nvSpPr>
          <p:spPr bwMode="auto">
            <a:xfrm>
              <a:off x="4264325" y="914177"/>
              <a:ext cx="1368619" cy="369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g++ -o</a:t>
              </a:r>
              <a:endParaRPr kumimoji="0" lang="es-E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02" name="Text Box 2"/>
            <p:cNvSpPr txBox="1">
              <a:spLocks noChangeArrowheads="1"/>
            </p:cNvSpPr>
            <p:nvPr/>
          </p:nvSpPr>
          <p:spPr bwMode="auto">
            <a:xfrm>
              <a:off x="4533119" y="1286244"/>
              <a:ext cx="1368619" cy="369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(</a:t>
              </a:r>
              <a:r>
                <a:rPr kumimoji="0" lang="es-ES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ld</a:t>
              </a:r>
              <a:r>
                <a:rPr kumimoji="0" lang="es-E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s-E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Construcción de una biblioteca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sz="2500" smtClean="0"/>
              <a:t>Una biblioteca es un fichero que agrupa un conjunto de ficheros objeto (.o)</a:t>
            </a:r>
          </a:p>
          <a:p>
            <a:r>
              <a:rPr lang="en-US" sz="2500" smtClean="0"/>
              <a:t>En el ejemplo anterior el módulo se transformaba en código objeto que luego se enlazaba con el programa principal. </a:t>
            </a:r>
          </a:p>
          <a:p>
            <a:r>
              <a:rPr lang="en-US" sz="2500" smtClean="0"/>
              <a:t>Veamos como incluir el módulo en una biblioteca. </a:t>
            </a:r>
          </a:p>
          <a:p>
            <a:r>
              <a:rPr lang="en-US" sz="2500" smtClean="0"/>
              <a:t>El esquema es:</a:t>
            </a:r>
          </a:p>
          <a:p>
            <a:endParaRPr lang="en-US" sz="250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139" y="4365104"/>
            <a:ext cx="8622357" cy="1847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Construccion de una biblioteca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La extensión por defecto de los ficheros de biblioteca es </a:t>
            </a:r>
            <a:r>
              <a:rPr lang="es-ES" smtClean="0">
                <a:latin typeface="Courier New" pitchFamily="49" charset="0"/>
                <a:cs typeface="Courier New" pitchFamily="49" charset="0"/>
              </a:rPr>
              <a:t>.a</a:t>
            </a:r>
            <a:r>
              <a:rPr lang="es-ES" smtClean="0"/>
              <a:t>, y suelen comenzar con la palabra </a:t>
            </a:r>
            <a:r>
              <a:rPr lang="es-ES" smtClean="0">
                <a:latin typeface="Courier New" pitchFamily="49" charset="0"/>
                <a:cs typeface="Courier New" pitchFamily="49" charset="0"/>
              </a:rPr>
              <a:t>lib</a:t>
            </a:r>
            <a:r>
              <a:rPr lang="es-ES" smtClean="0"/>
              <a:t>.</a:t>
            </a:r>
          </a:p>
          <a:p>
            <a:r>
              <a:rPr lang="es-ES" smtClean="0"/>
              <a:t>Nuestra biblioteca </a:t>
            </a:r>
          </a:p>
          <a:p>
            <a:pPr lvl="1"/>
            <a:r>
              <a:rPr lang="es-ES" smtClean="0"/>
              <a:t>se llamará </a:t>
            </a:r>
            <a:r>
              <a:rPr lang="es-ES" smtClean="0">
                <a:latin typeface="Courier New" pitchFamily="49" charset="0"/>
                <a:cs typeface="Courier New" pitchFamily="49" charset="0"/>
              </a:rPr>
              <a:t>liboper2.a</a:t>
            </a:r>
            <a:r>
              <a:rPr lang="es-ES" smtClean="0"/>
              <a:t>  </a:t>
            </a:r>
          </a:p>
          <a:p>
            <a:pPr lvl="1"/>
            <a:r>
              <a:rPr lang="es-ES" smtClean="0"/>
              <a:t>la guardaremos en el directorio </a:t>
            </a:r>
            <a:r>
              <a:rPr lang="es-ES" i="1" smtClean="0"/>
              <a:t>lib</a:t>
            </a:r>
            <a:r>
              <a:rPr lang="es-ES" smtClean="0"/>
              <a:t>.</a:t>
            </a:r>
          </a:p>
          <a:p>
            <a:pPr lvl="1"/>
            <a:r>
              <a:rPr lang="es-ES" smtClean="0"/>
              <a:t>contendrá un solo fichero objeto </a:t>
            </a:r>
            <a:r>
              <a:rPr lang="es-ES" smtClean="0">
                <a:latin typeface="Courier New" pitchFamily="49" charset="0"/>
                <a:cs typeface="Courier New" pitchFamily="49" charset="0"/>
              </a:rPr>
              <a:t>oper2.o</a:t>
            </a:r>
          </a:p>
          <a:p>
            <a:r>
              <a:rPr lang="es-ES" smtClean="0"/>
              <a:t>Las bibliotecas se crean con el programa </a:t>
            </a:r>
            <a:r>
              <a:rPr lang="es-ES" i="1" smtClean="0"/>
              <a:t>ar</a:t>
            </a:r>
          </a:p>
          <a:p>
            <a:pPr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ar rvs lib/liboper2.a obj/oper2.o</a:t>
            </a:r>
          </a:p>
          <a:p>
            <a:endParaRPr lang="es-ES" i="1" smtClean="0"/>
          </a:p>
          <a:p>
            <a:endParaRPr lang="en-US" i="1"/>
          </a:p>
        </p:txBody>
      </p:sp>
      <p:sp>
        <p:nvSpPr>
          <p:cNvPr id="4" name="3 Elipse"/>
          <p:cNvSpPr/>
          <p:nvPr/>
        </p:nvSpPr>
        <p:spPr>
          <a:xfrm>
            <a:off x="1403648" y="4725144"/>
            <a:ext cx="792088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CuadroTexto"/>
          <p:cNvSpPr txBox="1"/>
          <p:nvPr/>
        </p:nvSpPr>
        <p:spPr>
          <a:xfrm>
            <a:off x="1403648" y="5805264"/>
            <a:ext cx="3353547" cy="46166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smtClean="0"/>
              <a:t>Parámetros del programa</a:t>
            </a:r>
            <a:endParaRPr lang="en-US" sz="2400"/>
          </a:p>
        </p:txBody>
      </p:sp>
      <p:cxnSp>
        <p:nvCxnSpPr>
          <p:cNvPr id="7" name="6 Conector angular"/>
          <p:cNvCxnSpPr>
            <a:stCxn id="4" idx="3"/>
            <a:endCxn id="5" idx="1"/>
          </p:cNvCxnSpPr>
          <p:nvPr/>
        </p:nvCxnSpPr>
        <p:spPr>
          <a:xfrm rot="5400000">
            <a:off x="1052022" y="5568472"/>
            <a:ext cx="819252" cy="115999"/>
          </a:xfrm>
          <a:prstGeom prst="bentConnector4">
            <a:avLst>
              <a:gd name="adj1" fmla="val 30763"/>
              <a:gd name="adj2" fmla="val 2970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Enlazando la biblioteca 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628800"/>
            <a:ext cx="8363272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 smtClean="0"/>
              <a:t>Para construir el ejecutable con la biblioteca usamos la opción 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-l</a:t>
            </a:r>
            <a:r>
              <a:rPr lang="es-ES" dirty="0" smtClean="0"/>
              <a:t> ('ele' minúscula, de </a:t>
            </a:r>
            <a:r>
              <a:rPr lang="es-ES" dirty="0" err="1" smtClean="0"/>
              <a:t>library</a:t>
            </a:r>
            <a:r>
              <a:rPr lang="es-ES" dirty="0" smtClean="0"/>
              <a:t>) de g++, seguida del nombre de la biblioteca quitando el </a:t>
            </a:r>
            <a:r>
              <a:rPr lang="es-ES" dirty="0" err="1" smtClean="0"/>
              <a:t>lib</a:t>
            </a:r>
            <a:r>
              <a:rPr lang="es-ES" dirty="0" smtClean="0"/>
              <a:t> del principio y el 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.a</a:t>
            </a:r>
            <a:r>
              <a:rPr lang="es-ES" dirty="0" smtClean="0"/>
              <a:t> del final. Así en nuestro caso será 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-l</a:t>
            </a:r>
            <a:r>
              <a:rPr lang="es-E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oper2</a:t>
            </a:r>
            <a:r>
              <a:rPr lang="es-ES" dirty="0" smtClean="0"/>
              <a:t>. </a:t>
            </a:r>
          </a:p>
          <a:p>
            <a:pPr algn="just"/>
            <a:r>
              <a:rPr lang="es-ES" dirty="0" smtClean="0"/>
              <a:t>Usar la opción -L para especificar dónde hay que buscar la biblioteca, que para nuestro ejemplo será el directorio lib.</a:t>
            </a:r>
          </a:p>
          <a:p>
            <a:pPr algn="just"/>
            <a:endParaRPr lang="es-ES" dirty="0" smtClean="0"/>
          </a:p>
          <a:p>
            <a:pPr algn="just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g++ -o bin/demo2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/demo2.o -L./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lib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-loper2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Cada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vez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que</a:t>
            </a:r>
            <a:r>
              <a:rPr lang="en-US" b="1" dirty="0" smtClean="0">
                <a:solidFill>
                  <a:srgbClr val="FF0000"/>
                </a:solidFill>
              </a:rPr>
              <a:t> cambia un </a:t>
            </a:r>
            <a:r>
              <a:rPr lang="en-US" b="1" dirty="0" err="1" smtClean="0">
                <a:solidFill>
                  <a:srgbClr val="FF0000"/>
                </a:solidFill>
              </a:rPr>
              <a:t>fichero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fuente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deben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recompilarse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todos</a:t>
            </a:r>
            <a:r>
              <a:rPr lang="en-US" b="1" dirty="0" smtClean="0">
                <a:solidFill>
                  <a:srgbClr val="FF0000"/>
                </a:solidFill>
              </a:rPr>
              <a:t> los </a:t>
            </a:r>
            <a:r>
              <a:rPr lang="en-US" b="1" dirty="0" err="1" smtClean="0">
                <a:solidFill>
                  <a:srgbClr val="FF0000"/>
                </a:solidFill>
              </a:rPr>
              <a:t>ficheros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que</a:t>
            </a:r>
            <a:r>
              <a:rPr lang="en-US" b="1" dirty="0" smtClean="0">
                <a:solidFill>
                  <a:srgbClr val="FF0000"/>
                </a:solidFill>
              </a:rPr>
              <a:t> lo </a:t>
            </a:r>
            <a:r>
              <a:rPr lang="en-US" b="1" dirty="0" err="1" smtClean="0">
                <a:solidFill>
                  <a:srgbClr val="FF0000"/>
                </a:solidFill>
              </a:rPr>
              <a:t>utilicen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 ejemplo más complejo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Supongamos que disponemos de la siguiente estructura de dependencias entre ficheros. 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1574"/>
          <a:stretch>
            <a:fillRect/>
          </a:stretch>
        </p:blipFill>
        <p:spPr bwMode="auto">
          <a:xfrm>
            <a:off x="827584" y="2348880"/>
            <a:ext cx="7602857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4410204" y="6488668"/>
            <a:ext cx="473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Ejemplo desarrollado por Javier Martinez Baena.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Primer Cambio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1484785"/>
            <a:ext cx="770306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 smtClean="0"/>
              <a:t>Correo: igor@decsai.ugr.es</a:t>
            </a:r>
          </a:p>
          <a:p>
            <a:pPr marL="0" indent="0">
              <a:buNone/>
            </a:pPr>
            <a:endParaRPr lang="es-ES" sz="3200" dirty="0" smtClean="0"/>
          </a:p>
          <a:p>
            <a:pPr marL="0" indent="0">
              <a:buNone/>
            </a:pPr>
            <a:r>
              <a:rPr lang="es-ES" sz="3200" dirty="0" smtClean="0"/>
              <a:t>Tutorías</a:t>
            </a:r>
          </a:p>
          <a:p>
            <a:r>
              <a:rPr lang="es-ES" sz="3200" dirty="0"/>
              <a:t>Lunes de 09:00 a 12:00,  </a:t>
            </a:r>
            <a:endParaRPr lang="es-ES" sz="3200" dirty="0" smtClean="0"/>
          </a:p>
          <a:p>
            <a:r>
              <a:rPr lang="es-ES" sz="3200" dirty="0" smtClean="0"/>
              <a:t>Miércoles </a:t>
            </a:r>
            <a:r>
              <a:rPr lang="es-ES" sz="3200" dirty="0"/>
              <a:t>de 12 a </a:t>
            </a:r>
            <a:r>
              <a:rPr lang="es-ES" sz="3200" dirty="0" smtClean="0"/>
              <a:t>15:30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dirty="0"/>
              <a:t>Mecenas Modulo B Despacho 6</a:t>
            </a:r>
          </a:p>
        </p:txBody>
      </p:sp>
    </p:spTree>
    <p:extLst>
      <p:ext uri="{BB962C8B-B14F-4D97-AF65-F5344CB8AC3E}">
        <p14:creationId xmlns:p14="http://schemas.microsoft.com/office/powerpoint/2010/main" val="69470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Segundo Cambio</a:t>
            </a:r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767715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Tercer Cambio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6632" y="1412776"/>
            <a:ext cx="7543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Automatización de la Compilación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Las reglas de compilación y las dependencias entre ficheros se pueden detallar en un fichero </a:t>
            </a:r>
            <a:r>
              <a:rPr lang="en-US" i="1" smtClean="0"/>
              <a:t>makefile</a:t>
            </a:r>
          </a:p>
          <a:p>
            <a:r>
              <a:rPr lang="en-US" smtClean="0"/>
              <a:t>La utilidad </a:t>
            </a:r>
            <a:r>
              <a:rPr lang="en-US" i="1" smtClean="0"/>
              <a:t>make</a:t>
            </a:r>
            <a:r>
              <a:rPr lang="en-US" smtClean="0"/>
              <a:t> lee este fichero y realiza las tareas indispensables para reconstruir la aplicación. </a:t>
            </a:r>
          </a:p>
          <a:p>
            <a:r>
              <a:rPr lang="en-US" smtClean="0"/>
              <a:t>Dentro de un </a:t>
            </a:r>
            <a:r>
              <a:rPr lang="en-US" i="1" smtClean="0"/>
              <a:t>makefile </a:t>
            </a:r>
            <a:r>
              <a:rPr lang="en-US" smtClean="0"/>
              <a:t>es posible incluir una variedad muy amplia de comandos, reglas, variables, etc. </a:t>
            </a:r>
          </a:p>
          <a:p>
            <a:r>
              <a:rPr lang="en-US" smtClean="0"/>
              <a:t>En la guía práctica de compilación (disponible en la plataforma docente) se pueden ver las más importantes.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US" smtClean="0"/>
              <a:t>Ejemplo</a:t>
            </a:r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570" y="1484784"/>
            <a:ext cx="710485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Llamada con línea 1 (barra de énfasis)"/>
          <p:cNvSpPr/>
          <p:nvPr/>
        </p:nvSpPr>
        <p:spPr>
          <a:xfrm>
            <a:off x="1763688" y="1124744"/>
            <a:ext cx="2016224" cy="360040"/>
          </a:xfrm>
          <a:prstGeom prst="accentCallout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destino simbólico</a:t>
            </a:r>
            <a:endParaRPr lang="en-US"/>
          </a:p>
        </p:txBody>
      </p:sp>
      <p:grpSp>
        <p:nvGrpSpPr>
          <p:cNvPr id="30" name="29 Grupo"/>
          <p:cNvGrpSpPr/>
          <p:nvPr/>
        </p:nvGrpSpPr>
        <p:grpSpPr>
          <a:xfrm>
            <a:off x="4572000" y="1196752"/>
            <a:ext cx="4320480" cy="864096"/>
            <a:chOff x="4572000" y="1196752"/>
            <a:chExt cx="4320480" cy="864096"/>
          </a:xfrm>
        </p:grpSpPr>
        <p:sp>
          <p:nvSpPr>
            <p:cNvPr id="7" name="6 CuadroTexto"/>
            <p:cNvSpPr txBox="1"/>
            <p:nvPr/>
          </p:nvSpPr>
          <p:spPr>
            <a:xfrm>
              <a:off x="5292080" y="1196752"/>
              <a:ext cx="36004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mtClean="0"/>
                <a:t>demo2, requiere demo2.o y oper2.o</a:t>
              </a:r>
            </a:p>
          </p:txBody>
        </p:sp>
        <p:cxnSp>
          <p:nvCxnSpPr>
            <p:cNvPr id="10" name="9 Conector recto de flecha"/>
            <p:cNvCxnSpPr>
              <a:stCxn id="7" idx="1"/>
            </p:cNvCxnSpPr>
            <p:nvPr/>
          </p:nvCxnSpPr>
          <p:spPr>
            <a:xfrm flipH="1">
              <a:off x="4572000" y="1381418"/>
              <a:ext cx="720080" cy="6794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30 Grupo"/>
          <p:cNvGrpSpPr/>
          <p:nvPr/>
        </p:nvGrpSpPr>
        <p:grpSpPr>
          <a:xfrm>
            <a:off x="6156176" y="1700808"/>
            <a:ext cx="2952328" cy="646331"/>
            <a:chOff x="6156176" y="1700808"/>
            <a:chExt cx="2952328" cy="646331"/>
          </a:xfrm>
        </p:grpSpPr>
        <p:sp>
          <p:nvSpPr>
            <p:cNvPr id="8" name="7 CuadroTexto"/>
            <p:cNvSpPr txBox="1"/>
            <p:nvPr/>
          </p:nvSpPr>
          <p:spPr>
            <a:xfrm>
              <a:off x="6444208" y="1700808"/>
              <a:ext cx="2664296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mtClean="0"/>
                <a:t>Una vez que los tengo, ejecutar este comando</a:t>
              </a:r>
            </a:p>
          </p:txBody>
        </p:sp>
        <p:cxnSp>
          <p:nvCxnSpPr>
            <p:cNvPr id="11" name="10 Conector recto de flecha"/>
            <p:cNvCxnSpPr>
              <a:stCxn id="8" idx="1"/>
            </p:cNvCxnSpPr>
            <p:nvPr/>
          </p:nvCxnSpPr>
          <p:spPr>
            <a:xfrm flipH="1">
              <a:off x="6156176" y="2023974"/>
              <a:ext cx="288032" cy="18089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21 Grupo"/>
          <p:cNvGrpSpPr/>
          <p:nvPr/>
        </p:nvGrpSpPr>
        <p:grpSpPr>
          <a:xfrm>
            <a:off x="251520" y="1844824"/>
            <a:ext cx="2952328" cy="1080120"/>
            <a:chOff x="251520" y="1844824"/>
            <a:chExt cx="2952328" cy="1080120"/>
          </a:xfrm>
        </p:grpSpPr>
        <p:sp>
          <p:nvSpPr>
            <p:cNvPr id="15" name="14 Elipse"/>
            <p:cNvSpPr/>
            <p:nvPr/>
          </p:nvSpPr>
          <p:spPr>
            <a:xfrm>
              <a:off x="1619672" y="1844824"/>
              <a:ext cx="1584176" cy="36004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15 Elipse"/>
            <p:cNvSpPr/>
            <p:nvPr/>
          </p:nvSpPr>
          <p:spPr>
            <a:xfrm>
              <a:off x="251520" y="2564904"/>
              <a:ext cx="1584176" cy="36004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17 Conector curvado"/>
            <p:cNvCxnSpPr>
              <a:stCxn id="15" idx="4"/>
              <a:endCxn id="16" idx="0"/>
            </p:cNvCxnSpPr>
            <p:nvPr/>
          </p:nvCxnSpPr>
          <p:spPr>
            <a:xfrm rot="5400000">
              <a:off x="1547664" y="1700808"/>
              <a:ext cx="360040" cy="1368152"/>
            </a:xfrm>
            <a:prstGeom prst="curvedConnector3">
              <a:avLst>
                <a:gd name="adj1" fmla="val 61905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26 Grupo"/>
          <p:cNvGrpSpPr/>
          <p:nvPr/>
        </p:nvGrpSpPr>
        <p:grpSpPr>
          <a:xfrm>
            <a:off x="251520" y="1873968"/>
            <a:ext cx="4435920" cy="1699048"/>
            <a:chOff x="251520" y="1873968"/>
            <a:chExt cx="4435920" cy="1699048"/>
          </a:xfrm>
        </p:grpSpPr>
        <p:sp>
          <p:nvSpPr>
            <p:cNvPr id="24" name="23 Elipse"/>
            <p:cNvSpPr/>
            <p:nvPr/>
          </p:nvSpPr>
          <p:spPr>
            <a:xfrm>
              <a:off x="3103264" y="1873968"/>
              <a:ext cx="1584176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24 Elipse"/>
            <p:cNvSpPr/>
            <p:nvPr/>
          </p:nvSpPr>
          <p:spPr>
            <a:xfrm>
              <a:off x="251520" y="3212976"/>
              <a:ext cx="1584176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25 Conector curvado"/>
            <p:cNvCxnSpPr>
              <a:stCxn id="24" idx="4"/>
              <a:endCxn id="25" idx="0"/>
            </p:cNvCxnSpPr>
            <p:nvPr/>
          </p:nvCxnSpPr>
          <p:spPr>
            <a:xfrm rot="5400000">
              <a:off x="1979996" y="1297620"/>
              <a:ext cx="978968" cy="285174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27 CuadroTexto"/>
          <p:cNvSpPr txBox="1"/>
          <p:nvPr/>
        </p:nvSpPr>
        <p:spPr>
          <a:xfrm>
            <a:off x="323528" y="4077072"/>
            <a:ext cx="8356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Si observamos el gráfico de dependencias de derecha a izquierda,</a:t>
            </a:r>
          </a:p>
          <a:p>
            <a:r>
              <a:rPr lang="en-US" sz="2400" smtClean="0"/>
              <a:t> las reglas surgen naturalmente</a:t>
            </a:r>
            <a:endParaRPr lang="en-US" sz="240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941169"/>
            <a:ext cx="713774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Ejecución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El fichero </a:t>
            </a:r>
            <a:r>
              <a:rPr lang="en-US" i="1" smtClean="0"/>
              <a:t>makefile </a:t>
            </a:r>
            <a:r>
              <a:rPr lang="en-US" smtClean="0"/>
              <a:t>lo guardamos en la carpeta </a:t>
            </a:r>
            <a:r>
              <a:rPr lang="en-US" i="1" smtClean="0"/>
              <a:t>mp.</a:t>
            </a:r>
          </a:p>
          <a:p>
            <a:r>
              <a:rPr lang="en-US" smtClean="0"/>
              <a:t>Luego ejecutamos </a:t>
            </a:r>
            <a:r>
              <a:rPr lang="en-US" i="1" smtClean="0"/>
              <a:t>make</a:t>
            </a:r>
            <a:r>
              <a:rPr lang="en-US" smtClean="0"/>
              <a:t> y automaticamente intentará construir el destino </a:t>
            </a:r>
            <a:r>
              <a:rPr lang="en-US" i="1" smtClean="0"/>
              <a:t>all</a:t>
            </a:r>
          </a:p>
          <a:p>
            <a:r>
              <a:rPr lang="en-US" smtClean="0"/>
              <a:t>También podemos indicar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make all </a:t>
            </a:r>
            <a:endParaRPr lang="en-US" smtClean="0"/>
          </a:p>
          <a:p>
            <a:r>
              <a:rPr lang="en-US" smtClean="0"/>
              <a:t>No es necesario que el fichero se llame </a:t>
            </a:r>
            <a:r>
              <a:rPr lang="en-US" i="1" smtClean="0"/>
              <a:t>makefile. </a:t>
            </a:r>
          </a:p>
          <a:p>
            <a:r>
              <a:rPr lang="en-US" smtClean="0"/>
              <a:t>Si utilizamos otro nombre, por ej. </a:t>
            </a:r>
            <a:r>
              <a:rPr lang="en-US" i="1" smtClean="0"/>
              <a:t>misReglas </a:t>
            </a:r>
            <a:r>
              <a:rPr lang="en-US" smtClean="0"/>
              <a:t>entonces haremos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make 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–f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misReglas</a:t>
            </a:r>
          </a:p>
          <a:p>
            <a:endParaRPr lang="en-US" i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Versión con Libreria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124744"/>
            <a:ext cx="6059016" cy="417646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#fichero miMake</a:t>
            </a:r>
          </a:p>
          <a:p>
            <a:pPr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all : bin/demo2</a:t>
            </a:r>
          </a:p>
          <a:p>
            <a:pPr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bin/demo2 : obj/demo2.o lib/liboper2.a</a:t>
            </a:r>
          </a:p>
          <a:p>
            <a:pPr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  g++ -o bin/demo2 obj/demo2.o -L./lib -loper2</a:t>
            </a:r>
          </a:p>
          <a:p>
            <a:pPr>
              <a:buNone/>
            </a:pPr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obj/demo2.o : src/demo2.cpp include/oper2.h</a:t>
            </a:r>
          </a:p>
          <a:p>
            <a:pPr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  g++ -c -I./include -o obj/demo2.o src/demo2.cpp</a:t>
            </a:r>
          </a:p>
          <a:p>
            <a:pPr>
              <a:buNone/>
            </a:pPr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obj/oper2.o : src/oper2.cpp include/oper2.h</a:t>
            </a:r>
          </a:p>
          <a:p>
            <a:pPr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  g++ -c -I./include -o obj/oper2.o src/oper2.cpp</a:t>
            </a:r>
          </a:p>
          <a:p>
            <a:pPr>
              <a:buNone/>
            </a:pPr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lib/liboper2.a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: obj/oper2.o</a:t>
            </a:r>
          </a:p>
          <a:p>
            <a:pPr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@echo construyendo libreria</a:t>
            </a:r>
          </a:p>
          <a:p>
            <a:pPr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 rvs lib/liboper2.a obj/oper2.o</a:t>
            </a:r>
          </a:p>
          <a:p>
            <a:pPr>
              <a:buNone/>
            </a:pPr>
            <a:r>
              <a:rPr lang="en-US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clean:</a:t>
            </a:r>
          </a:p>
          <a:p>
            <a:pPr>
              <a:buNone/>
            </a:pPr>
            <a:r>
              <a:rPr lang="en-US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rm obj/*.o </a:t>
            </a:r>
            <a:endParaRPr lang="en-US" sz="14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2208" y="5301208"/>
            <a:ext cx="7236296" cy="1518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6184752" y="2852936"/>
            <a:ext cx="291581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make –f miMake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make –f miMake clean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smtClean="0"/>
              <a:t>Mas posibilidades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73224" y="836712"/>
            <a:ext cx="7787208" cy="576064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#fichero miMake2</a:t>
            </a: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INCLUDE = ./include</a:t>
            </a: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LIB = ./lib</a:t>
            </a: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OBJ = ./obj</a:t>
            </a: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SRC = ./src</a:t>
            </a:r>
          </a:p>
          <a:p>
            <a:pPr>
              <a:buNone/>
            </a:pPr>
            <a:endParaRPr lang="en-US" sz="6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all : $(BIN)/demo2</a:t>
            </a:r>
          </a:p>
          <a:p>
            <a:pPr>
              <a:buNone/>
            </a:pPr>
            <a:endParaRPr lang="en-US" sz="4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$(BIN)/demo2 : $(OBJ)/demo2.o $(LIB)/liboper2.a</a:t>
            </a: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  g++ -o $(BIN)/demo2 $(OBJ)/demo2.o -L$(LIB) -loper2</a:t>
            </a:r>
          </a:p>
          <a:p>
            <a:pPr>
              <a:buNone/>
            </a:pPr>
            <a:endParaRPr lang="en-US" sz="7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$(OBJ)/demo2.o : src/demo2.cpp include/oper2.h</a:t>
            </a: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  g++ -c -I$(INCLUDE) -o $(OBJ)/demo2.o $(SRC)/demo2.cpp</a:t>
            </a:r>
          </a:p>
          <a:p>
            <a:pPr>
              <a:buNone/>
            </a:pPr>
            <a:endParaRPr lang="en-US" sz="8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$(OBJ)/oper2.o : src/oper2.cpp include/oper2.h</a:t>
            </a: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  g++ -c -I$(INCLUDE) -o $(OBJ)/oper2.o $(SRC)/oper2.cpp</a:t>
            </a:r>
          </a:p>
          <a:p>
            <a:pPr>
              <a:buNone/>
            </a:pPr>
            <a:endParaRPr lang="en-US" sz="9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$(LIB)/liboper2.a: $(OBJ)/oper2.o</a:t>
            </a: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@echo construyendo libreria</a:t>
            </a: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ar rvs $(LIB)/liboper2.a $(OBJ)/oper2.o</a:t>
            </a:r>
          </a:p>
          <a:p>
            <a:pPr>
              <a:buNone/>
            </a:pPr>
            <a:endParaRPr lang="en-US" sz="11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clean :</a:t>
            </a: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rm $(OBJ)/*.o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611560" y="1196752"/>
            <a:ext cx="2952328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CuadroTexto"/>
          <p:cNvSpPr txBox="1"/>
          <p:nvPr/>
        </p:nvSpPr>
        <p:spPr>
          <a:xfrm>
            <a:off x="3563888" y="1547500"/>
            <a:ext cx="396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Macros para los nombres de directorios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Indice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“Hola Mundo”</a:t>
            </a:r>
          </a:p>
          <a:p>
            <a:r>
              <a:rPr lang="en-US" smtClean="0"/>
              <a:t>Modularización</a:t>
            </a:r>
          </a:p>
          <a:p>
            <a:r>
              <a:rPr lang="en-US" smtClean="0"/>
              <a:t>Compilación Separada</a:t>
            </a:r>
          </a:p>
          <a:p>
            <a:r>
              <a:rPr lang="en-US" smtClean="0"/>
              <a:t>Conceptos básicos de la utilidad Make</a:t>
            </a:r>
          </a:p>
          <a:p>
            <a:r>
              <a:rPr lang="en-US" smtClean="0"/>
              <a:t>Ejercicio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Primer Paso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427168" cy="4525963"/>
          </a:xfrm>
        </p:spPr>
        <p:txBody>
          <a:bodyPr/>
          <a:lstStyle/>
          <a:p>
            <a:r>
              <a:rPr lang="en-US" smtClean="0"/>
              <a:t>Crear una estructura de directorios</a:t>
            </a:r>
          </a:p>
          <a:p>
            <a:r>
              <a:rPr lang="en-US" smtClean="0"/>
              <a:t>“mkdir”, “ls”, “pwd”</a:t>
            </a:r>
          </a:p>
          <a:p>
            <a:pPr>
              <a:buNone/>
            </a:pPr>
            <a:endParaRPr lang="en-US" smtClean="0"/>
          </a:p>
          <a:p>
            <a:r>
              <a:rPr lang="en-US" smtClean="0"/>
              <a:t>Con tu editor favorito, escribe un programa del tipo “Hola Mundo” y guardalo en la carpeta </a:t>
            </a:r>
            <a:r>
              <a:rPr lang="en-US" i="1" smtClean="0"/>
              <a:t>src</a:t>
            </a:r>
          </a:p>
          <a:p>
            <a:endParaRPr lang="en-US" i="1" smtClean="0"/>
          </a:p>
          <a:p>
            <a:endParaRPr lang="en-US" i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73381"/>
          <a:stretch>
            <a:fillRect/>
          </a:stretch>
        </p:blipFill>
        <p:spPr bwMode="auto">
          <a:xfrm>
            <a:off x="6486326" y="1277495"/>
            <a:ext cx="2657674" cy="1791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>
          <a:xfrm>
            <a:off x="2195736" y="450912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#include &lt;iostream&gt;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int main(){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cout &lt;&lt; "\n Hola Mundo \n";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Compilación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/>
          <a:lstStyle/>
          <a:p>
            <a:r>
              <a:rPr lang="en-US" smtClean="0"/>
              <a:t>Compilar y ejecutar nuestro ejemplo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Introduce errores en </a:t>
            </a:r>
            <a:r>
              <a:rPr lang="en-US" i="1" smtClean="0"/>
              <a:t>holaMundo.cpp</a:t>
            </a:r>
            <a:r>
              <a:rPr lang="en-US" smtClean="0"/>
              <a:t> y observa la salida del compilador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3 Rectángulo"/>
          <p:cNvSpPr/>
          <p:nvPr/>
        </p:nvSpPr>
        <p:spPr>
          <a:xfrm>
            <a:off x="971600" y="1556792"/>
            <a:ext cx="7128792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Courier New" pitchFamily="49" charset="0"/>
                <a:cs typeface="Courier New" pitchFamily="49" charset="0"/>
              </a:rPr>
              <a:t>g++ -o nombre-ejecutable nombre-fuente</a:t>
            </a:r>
            <a:endParaRPr lang="en-US" sz="2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115616" y="3501008"/>
            <a:ext cx="7128792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g++ -o bin/holaMundo src/holaMundo.cpp</a:t>
            </a:r>
          </a:p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./bin/holaMundo</a:t>
            </a:r>
            <a:endParaRPr lang="en-US" sz="2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Pasos en la Compilación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125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000" b="1" i="1" smtClean="0"/>
              <a:t>El preprocesador </a:t>
            </a:r>
            <a:r>
              <a:rPr lang="es-ES" sz="2000" smtClean="0"/>
              <a:t> (Está integrado en el compilador: g++ -E)</a:t>
            </a:r>
          </a:p>
          <a:p>
            <a:r>
              <a:rPr lang="es-ES" sz="2000" smtClean="0"/>
              <a:t>Recibe el código fuente (.h y .cpp)</a:t>
            </a:r>
          </a:p>
          <a:p>
            <a:r>
              <a:rPr lang="es-ES" sz="2000" smtClean="0"/>
              <a:t>Devuelve el código fuente preprocesado:</a:t>
            </a:r>
          </a:p>
          <a:p>
            <a:pPr lvl="1"/>
            <a:r>
              <a:rPr lang="es-ES" sz="2000" smtClean="0"/>
              <a:t>Elimina los comentarios</a:t>
            </a:r>
          </a:p>
          <a:p>
            <a:pPr lvl="1"/>
            <a:r>
              <a:rPr lang="es-ES" sz="2000" smtClean="0"/>
              <a:t>Interpreta y procesa las directivas del preprocesador</a:t>
            </a:r>
          </a:p>
          <a:p>
            <a:pPr>
              <a:buNone/>
            </a:pPr>
            <a:endParaRPr lang="es-ES" sz="1100" b="1" i="1" smtClean="0"/>
          </a:p>
          <a:p>
            <a:pPr>
              <a:buNone/>
            </a:pPr>
            <a:r>
              <a:rPr lang="es-ES" sz="2000" b="1" i="1" smtClean="0"/>
              <a:t>El compilador</a:t>
            </a:r>
          </a:p>
          <a:p>
            <a:r>
              <a:rPr lang="es-ES" sz="2000" smtClean="0"/>
              <a:t>Recibe el código fuente preprocesado</a:t>
            </a:r>
          </a:p>
          <a:p>
            <a:r>
              <a:rPr lang="es-ES" sz="2000" smtClean="0"/>
              <a:t>Análisis léxico, sintáctico, semántico, Optimización</a:t>
            </a:r>
          </a:p>
          <a:p>
            <a:r>
              <a:rPr lang="es-ES" sz="2000" smtClean="0"/>
              <a:t>Devuelve el código objeto (casi código máquina)</a:t>
            </a:r>
          </a:p>
          <a:p>
            <a:pPr>
              <a:buNone/>
            </a:pPr>
            <a:endParaRPr lang="es-ES" sz="1100" b="1" i="1" smtClean="0"/>
          </a:p>
          <a:p>
            <a:pPr>
              <a:buNone/>
            </a:pPr>
            <a:r>
              <a:rPr lang="es-ES" sz="2000" b="1" i="1" smtClean="0"/>
              <a:t>El  “Linker”</a:t>
            </a:r>
          </a:p>
          <a:p>
            <a:r>
              <a:rPr lang="es-ES" sz="2000" smtClean="0"/>
              <a:t>Recibe código objeto y bibliotecas</a:t>
            </a:r>
          </a:p>
          <a:p>
            <a:r>
              <a:rPr lang="es-ES" sz="2000" smtClean="0"/>
              <a:t>Devuelve el ejecutable (código máquina)</a:t>
            </a:r>
          </a:p>
          <a:p>
            <a:r>
              <a:rPr lang="es-ES" sz="2000" smtClean="0"/>
              <a:t>Alguno de los ficheros objeto debe tener una función main()</a:t>
            </a:r>
            <a:endParaRPr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64096"/>
          </a:xfrm>
        </p:spPr>
        <p:txBody>
          <a:bodyPr/>
          <a:lstStyle/>
          <a:p>
            <a:r>
              <a:rPr lang="en-US" smtClean="0"/>
              <a:t>Modularización</a:t>
            </a:r>
            <a:endParaRPr 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 r="28404" b="3264"/>
          <a:stretch>
            <a:fillRect/>
          </a:stretch>
        </p:blipFill>
        <p:spPr bwMode="auto">
          <a:xfrm>
            <a:off x="29799" y="836712"/>
            <a:ext cx="4470193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 cstate="print"/>
          <a:srcRect r="27135" b="4917"/>
          <a:stretch>
            <a:fillRect/>
          </a:stretch>
        </p:blipFill>
        <p:spPr bwMode="auto">
          <a:xfrm>
            <a:off x="4908030" y="836712"/>
            <a:ext cx="4200474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12 Grupo"/>
          <p:cNvGrpSpPr/>
          <p:nvPr/>
        </p:nvGrpSpPr>
        <p:grpSpPr>
          <a:xfrm>
            <a:off x="2699792" y="1196752"/>
            <a:ext cx="2160240" cy="2376264"/>
            <a:chOff x="2699792" y="1196752"/>
            <a:chExt cx="2160240" cy="2376264"/>
          </a:xfrm>
        </p:grpSpPr>
        <p:sp>
          <p:nvSpPr>
            <p:cNvPr id="11" name="10 Cerrar llave"/>
            <p:cNvSpPr/>
            <p:nvPr/>
          </p:nvSpPr>
          <p:spPr>
            <a:xfrm>
              <a:off x="2699792" y="1196752"/>
              <a:ext cx="648072" cy="237626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3203848" y="2060848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¿ Como </a:t>
              </a:r>
              <a:r>
                <a:rPr lang="en-US" b="1" dirty="0" err="1" smtClean="0">
                  <a:solidFill>
                    <a:srgbClr val="FF0000"/>
                  </a:solidFill>
                </a:rPr>
                <a:t>quitar</a:t>
              </a:r>
              <a:r>
                <a:rPr lang="en-US" b="1" dirty="0" smtClean="0">
                  <a:solidFill>
                    <a:srgbClr val="FF0000"/>
                  </a:solidFill>
                </a:rPr>
                <a:t> </a:t>
              </a:r>
              <a:r>
                <a:rPr lang="en-US" b="1" dirty="0" err="1" smtClean="0">
                  <a:solidFill>
                    <a:srgbClr val="FF0000"/>
                  </a:solidFill>
                </a:rPr>
                <a:t>esto</a:t>
              </a:r>
              <a:r>
                <a:rPr lang="en-US" b="1" dirty="0" smtClean="0">
                  <a:solidFill>
                    <a:srgbClr val="FF0000"/>
                  </a:solidFill>
                </a:rPr>
                <a:t> de </a:t>
              </a:r>
              <a:r>
                <a:rPr lang="en-US" b="1" dirty="0" err="1" smtClean="0">
                  <a:solidFill>
                    <a:srgbClr val="FF0000"/>
                  </a:solidFill>
                </a:rPr>
                <a:t>aquí</a:t>
              </a:r>
              <a:r>
                <a:rPr lang="en-US" b="1" dirty="0" smtClean="0">
                  <a:solidFill>
                    <a:srgbClr val="FF0000"/>
                  </a:solidFill>
                </a:rPr>
                <a:t> 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Modularización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800" smtClean="0"/>
              <a:t>Problema grande -&gt; Divide y Vencerás (módulos)</a:t>
            </a:r>
          </a:p>
          <a:p>
            <a:pPr>
              <a:buNone/>
            </a:pPr>
            <a:r>
              <a:rPr lang="es-ES" sz="2800" smtClean="0"/>
              <a:t>Modularizar permite:</a:t>
            </a:r>
          </a:p>
          <a:p>
            <a:pPr lvl="1">
              <a:buNone/>
            </a:pPr>
            <a:r>
              <a:rPr lang="es-ES" smtClean="0"/>
              <a:t>Trabajo en equipo</a:t>
            </a:r>
          </a:p>
          <a:p>
            <a:pPr lvl="1">
              <a:buNone/>
            </a:pPr>
            <a:r>
              <a:rPr lang="es-ES" smtClean="0"/>
              <a:t>Facilita depuración (aisla errores)</a:t>
            </a:r>
          </a:p>
          <a:p>
            <a:pPr lvl="1">
              <a:buNone/>
            </a:pPr>
            <a:r>
              <a:rPr lang="es-ES" smtClean="0"/>
              <a:t>Mejorar legibilidad y modificabilidad</a:t>
            </a:r>
          </a:p>
          <a:p>
            <a:pPr lvl="1">
              <a:buNone/>
            </a:pPr>
            <a:r>
              <a:rPr lang="es-ES" smtClean="0"/>
              <a:t>Elimina redundancias y facilita reusabilidad de código</a:t>
            </a:r>
          </a:p>
          <a:p>
            <a:pPr>
              <a:buNone/>
            </a:pPr>
            <a:r>
              <a:rPr lang="es-ES" sz="2800" smtClean="0"/>
              <a:t>Conceptos importantes:</a:t>
            </a:r>
          </a:p>
          <a:p>
            <a:pPr lvl="1">
              <a:buNone/>
            </a:pPr>
            <a:r>
              <a:rPr lang="es-ES" smtClean="0"/>
              <a:t>Abstracción (funcional, de datos)</a:t>
            </a:r>
          </a:p>
          <a:p>
            <a:pPr lvl="1">
              <a:buNone/>
            </a:pPr>
            <a:r>
              <a:rPr lang="es-ES" smtClean="0"/>
              <a:t>Encapsulamiento / Ocultamiento de información</a:t>
            </a:r>
          </a:p>
          <a:p>
            <a:pPr lvl="1">
              <a:buNone/>
            </a:pPr>
            <a:r>
              <a:rPr lang="es-ES" smtClean="0"/>
              <a:t>Acoplamiento</a:t>
            </a:r>
          </a:p>
          <a:p>
            <a:pPr lvl="1">
              <a:buNone/>
            </a:pPr>
            <a:r>
              <a:rPr lang="es-ES" smtClean="0"/>
              <a:t>Diseño descendente (top-down)</a:t>
            </a:r>
          </a:p>
          <a:p>
            <a:pPr lvl="1">
              <a:buNone/>
            </a:pPr>
            <a:r>
              <a:rPr lang="es-ES" smtClean="0"/>
              <a:t>Compilación separada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Concepto de Módulo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smtClean="0"/>
              <a:t>Por módulo, podemos entender </a:t>
            </a:r>
          </a:p>
          <a:p>
            <a:r>
              <a:rPr lang="es-ES" smtClean="0"/>
              <a:t>Una función.</a:t>
            </a:r>
          </a:p>
          <a:p>
            <a:r>
              <a:rPr lang="es-ES" smtClean="0"/>
              <a:t>Un fichero (que contiene varias funciones y datos).</a:t>
            </a:r>
          </a:p>
          <a:p>
            <a:r>
              <a:rPr lang="es-ES" smtClean="0"/>
              <a:t>Un TDA (Tipo de Dato Abstracto).</a:t>
            </a:r>
          </a:p>
          <a:p>
            <a:r>
              <a:rPr lang="es-ES" smtClean="0"/>
              <a:t>Una biblioteca (conjunto de ficheros y/o funciones y/o datos).</a:t>
            </a:r>
          </a:p>
          <a:p>
            <a:r>
              <a:rPr lang="es-ES" smtClean="0"/>
              <a:t>Un namespace (agrupamiento lógico de funciones y datos).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1417</Words>
  <Application>Microsoft Macintosh PowerPoint</Application>
  <PresentationFormat>On-screen Show (4:3)</PresentationFormat>
  <Paragraphs>223</Paragraphs>
  <Slides>26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Tema de Office</vt:lpstr>
      <vt:lpstr>Primera Sesión de Prácticas</vt:lpstr>
      <vt:lpstr>PowerPoint Presentation</vt:lpstr>
      <vt:lpstr>Indice</vt:lpstr>
      <vt:lpstr>Primer Paso</vt:lpstr>
      <vt:lpstr>Compilación</vt:lpstr>
      <vt:lpstr>Pasos en la Compilación</vt:lpstr>
      <vt:lpstr>Modularización</vt:lpstr>
      <vt:lpstr>Modularización</vt:lpstr>
      <vt:lpstr>Concepto de Módulo</vt:lpstr>
      <vt:lpstr>Módulo</vt:lpstr>
      <vt:lpstr>Módulo</vt:lpstr>
      <vt:lpstr>Ejemplo</vt:lpstr>
      <vt:lpstr>Resultado</vt:lpstr>
      <vt:lpstr>Compilación</vt:lpstr>
      <vt:lpstr>Construcción de una biblioteca</vt:lpstr>
      <vt:lpstr>Construccion de una biblioteca</vt:lpstr>
      <vt:lpstr>Enlazando la biblioteca </vt:lpstr>
      <vt:lpstr>Un ejemplo más complejo</vt:lpstr>
      <vt:lpstr>Primer Cambio</vt:lpstr>
      <vt:lpstr>Segundo Cambio</vt:lpstr>
      <vt:lpstr>Tercer Cambio</vt:lpstr>
      <vt:lpstr>Automatización de la Compilación</vt:lpstr>
      <vt:lpstr>Ejemplo</vt:lpstr>
      <vt:lpstr>Ejecución</vt:lpstr>
      <vt:lpstr>Versión con Libreria</vt:lpstr>
      <vt:lpstr>Mas posibilidades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David</dc:creator>
  <cp:lastModifiedBy>Igor Zwir</cp:lastModifiedBy>
  <cp:revision>48</cp:revision>
  <dcterms:created xsi:type="dcterms:W3CDTF">2012-03-01T15:15:08Z</dcterms:created>
  <dcterms:modified xsi:type="dcterms:W3CDTF">2018-02-20T22:49:51Z</dcterms:modified>
</cp:coreProperties>
</file>