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56" r:id="rId3"/>
    <p:sldId id="257" r:id="rId4"/>
    <p:sldId id="258" r:id="rId5"/>
    <p:sldId id="266" r:id="rId6"/>
    <p:sldId id="267" r:id="rId7"/>
    <p:sldId id="259" r:id="rId8"/>
    <p:sldId id="268" r:id="rId9"/>
    <p:sldId id="263" r:id="rId10"/>
    <p:sldId id="260" r:id="rId11"/>
    <p:sldId id="261" r:id="rId12"/>
    <p:sldId id="269" r:id="rId13"/>
    <p:sldId id="264"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73" autoAdjust="0"/>
    <p:restoredTop sz="97524" autoAdjust="0"/>
  </p:normalViewPr>
  <p:slideViewPr>
    <p:cSldViewPr snapToGrid="0">
      <p:cViewPr varScale="1">
        <p:scale>
          <a:sx n="91" d="100"/>
          <a:sy n="91" d="100"/>
        </p:scale>
        <p:origin x="3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3C49C-23BA-49EF-8BAB-33A479F3A7B8}" type="datetimeFigureOut">
              <a:rPr lang="zh-CN" altLang="en-US" smtClean="0"/>
              <a:t>2020/12/13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4F39A5-9BD9-4EFE-AE98-2AED8F639F71}" type="slidenum">
              <a:rPr lang="zh-CN" altLang="en-US" smtClean="0"/>
              <a:t>‹#›</a:t>
            </a:fld>
            <a:endParaRPr lang="zh-CN" altLang="en-US"/>
          </a:p>
        </p:txBody>
      </p:sp>
    </p:spTree>
    <p:extLst>
      <p:ext uri="{BB962C8B-B14F-4D97-AF65-F5344CB8AC3E}">
        <p14:creationId xmlns:p14="http://schemas.microsoft.com/office/powerpoint/2010/main" val="65678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4F39A5-9BD9-4EFE-AE98-2AED8F639F71}" type="slidenum">
              <a:rPr lang="zh-CN" altLang="en-US" smtClean="0"/>
              <a:t>1</a:t>
            </a:fld>
            <a:endParaRPr lang="zh-CN" altLang="en-US"/>
          </a:p>
        </p:txBody>
      </p:sp>
    </p:spTree>
    <p:extLst>
      <p:ext uri="{BB962C8B-B14F-4D97-AF65-F5344CB8AC3E}">
        <p14:creationId xmlns:p14="http://schemas.microsoft.com/office/powerpoint/2010/main" val="25583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18.5</a:t>
            </a:r>
            <a:r>
              <a:rPr lang="zh-CN" altLang="en-US" b="0" i="0" dirty="0">
                <a:solidFill>
                  <a:srgbClr val="121212"/>
                </a:solidFill>
                <a:effectLst/>
                <a:latin typeface="-apple-system"/>
              </a:rPr>
              <a:t>到</a:t>
            </a:r>
            <a:r>
              <a:rPr lang="en-US" altLang="zh-CN" b="0" i="0" dirty="0">
                <a:solidFill>
                  <a:srgbClr val="121212"/>
                </a:solidFill>
                <a:effectLst/>
                <a:latin typeface="-apple-system"/>
              </a:rPr>
              <a:t>32.2: cascade</a:t>
            </a:r>
            <a:r>
              <a:rPr lang="zh-CN" altLang="en-US" b="0" i="0" dirty="0">
                <a:solidFill>
                  <a:srgbClr val="121212"/>
                </a:solidFill>
                <a:effectLst/>
                <a:latin typeface="-apple-system"/>
              </a:rPr>
              <a:t>结构 </a:t>
            </a:r>
            <a:r>
              <a:rPr lang="en-US" altLang="zh-CN" b="0" i="0" dirty="0">
                <a:solidFill>
                  <a:srgbClr val="121212"/>
                </a:solidFill>
                <a:effectLst/>
                <a:latin typeface="-apple-system"/>
              </a:rPr>
              <a:t>+ </a:t>
            </a:r>
            <a:r>
              <a:rPr lang="zh-CN" altLang="en-US" b="0" i="0" dirty="0">
                <a:solidFill>
                  <a:srgbClr val="121212"/>
                </a:solidFill>
                <a:effectLst/>
                <a:latin typeface="-apple-system"/>
              </a:rPr>
              <a:t>上一个</a:t>
            </a:r>
            <a:r>
              <a:rPr lang="en-US" altLang="zh-CN" b="0" i="0" dirty="0">
                <a:solidFill>
                  <a:srgbClr val="121212"/>
                </a:solidFill>
                <a:effectLst/>
                <a:latin typeface="-apple-system"/>
              </a:rPr>
              <a:t>stage</a:t>
            </a:r>
            <a:r>
              <a:rPr lang="zh-CN" altLang="en-US" b="0" i="0" dirty="0">
                <a:solidFill>
                  <a:srgbClr val="121212"/>
                </a:solidFill>
                <a:effectLst/>
                <a:latin typeface="-apple-system"/>
              </a:rPr>
              <a:t>的</a:t>
            </a:r>
            <a:r>
              <a:rPr lang="en-US" altLang="zh-CN" b="0" i="0" dirty="0">
                <a:solidFill>
                  <a:srgbClr val="121212"/>
                </a:solidFill>
                <a:effectLst/>
                <a:latin typeface="-apple-system"/>
              </a:rPr>
              <a:t>obj feature </a:t>
            </a:r>
            <a:r>
              <a:rPr lang="en-US" altLang="zh-CN" b="0" i="0" dirty="0" err="1">
                <a:solidFill>
                  <a:srgbClr val="121212"/>
                </a:solidFill>
                <a:effectLst/>
                <a:latin typeface="-apple-system"/>
              </a:rPr>
              <a:t>concat</a:t>
            </a:r>
            <a:r>
              <a:rPr lang="zh-CN" altLang="en-US" b="0" i="0" dirty="0">
                <a:solidFill>
                  <a:srgbClr val="121212"/>
                </a:solidFill>
                <a:effectLst/>
                <a:latin typeface="-apple-system"/>
              </a:rPr>
              <a:t>到下一个</a:t>
            </a:r>
            <a:r>
              <a:rPr lang="en-US" altLang="zh-CN" b="0" i="0" dirty="0">
                <a:solidFill>
                  <a:srgbClr val="121212"/>
                </a:solidFill>
                <a:effectLst/>
                <a:latin typeface="-apple-system"/>
              </a:rPr>
              <a:t>stage</a:t>
            </a:r>
            <a:r>
              <a:rPr lang="zh-CN" altLang="en-US" b="0" i="0" dirty="0">
                <a:solidFill>
                  <a:srgbClr val="121212"/>
                </a:solidFill>
                <a:effectLst/>
                <a:latin typeface="-apple-system"/>
              </a:rPr>
              <a:t>的</a:t>
            </a:r>
            <a:r>
              <a:rPr lang="en-US" altLang="zh-CN" b="0" i="0" dirty="0">
                <a:solidFill>
                  <a:srgbClr val="121212"/>
                </a:solidFill>
                <a:effectLst/>
                <a:latin typeface="-apple-system"/>
              </a:rPr>
              <a:t>obj feature</a:t>
            </a:r>
            <a:br>
              <a:rPr lang="en-US" altLang="zh-CN" dirty="0"/>
            </a:br>
            <a:r>
              <a:rPr lang="en-US" altLang="zh-CN" b="0" i="0" dirty="0">
                <a:solidFill>
                  <a:srgbClr val="121212"/>
                </a:solidFill>
                <a:effectLst/>
                <a:latin typeface="-apple-system"/>
              </a:rPr>
              <a:t>32.2</a:t>
            </a:r>
            <a:r>
              <a:rPr lang="zh-CN" altLang="en-US" b="0" i="0" dirty="0">
                <a:solidFill>
                  <a:srgbClr val="121212"/>
                </a:solidFill>
                <a:effectLst/>
                <a:latin typeface="-apple-system"/>
              </a:rPr>
              <a:t>到</a:t>
            </a:r>
            <a:r>
              <a:rPr lang="en-US" altLang="zh-CN" b="0" i="0" dirty="0">
                <a:solidFill>
                  <a:srgbClr val="121212"/>
                </a:solidFill>
                <a:effectLst/>
                <a:latin typeface="-apple-system"/>
              </a:rPr>
              <a:t>42.3: cascade</a:t>
            </a:r>
            <a:r>
              <a:rPr lang="zh-CN" altLang="en-US" b="0" i="0" dirty="0">
                <a:solidFill>
                  <a:srgbClr val="121212"/>
                </a:solidFill>
                <a:effectLst/>
                <a:latin typeface="-apple-system"/>
              </a:rPr>
              <a:t>结构 </a:t>
            </a:r>
            <a:r>
              <a:rPr lang="en-US" altLang="zh-CN" b="0" i="0" dirty="0">
                <a:solidFill>
                  <a:srgbClr val="121212"/>
                </a:solidFill>
                <a:effectLst/>
                <a:latin typeface="-apple-system"/>
              </a:rPr>
              <a:t>+ </a:t>
            </a:r>
            <a:r>
              <a:rPr lang="zh-CN" altLang="en-US" b="0" i="0" dirty="0">
                <a:solidFill>
                  <a:srgbClr val="121212"/>
                </a:solidFill>
                <a:effectLst/>
                <a:latin typeface="-apple-system"/>
              </a:rPr>
              <a:t>上一个</a:t>
            </a:r>
            <a:r>
              <a:rPr lang="en-US" altLang="zh-CN" b="0" i="0" dirty="0">
                <a:solidFill>
                  <a:srgbClr val="121212"/>
                </a:solidFill>
                <a:effectLst/>
                <a:latin typeface="-apple-system"/>
              </a:rPr>
              <a:t>stage</a:t>
            </a:r>
            <a:r>
              <a:rPr lang="zh-CN" altLang="en-US" b="0" i="0" dirty="0">
                <a:solidFill>
                  <a:srgbClr val="121212"/>
                </a:solidFill>
                <a:effectLst/>
                <a:latin typeface="-apple-system"/>
              </a:rPr>
              <a:t>的</a:t>
            </a:r>
            <a:r>
              <a:rPr lang="en-US" altLang="zh-CN" b="0" i="0" dirty="0">
                <a:solidFill>
                  <a:srgbClr val="121212"/>
                </a:solidFill>
                <a:effectLst/>
                <a:latin typeface="-apple-system"/>
              </a:rPr>
              <a:t>obj feature</a:t>
            </a:r>
            <a:r>
              <a:rPr lang="zh-CN" altLang="en-US" b="0" i="0" dirty="0">
                <a:solidFill>
                  <a:srgbClr val="121212"/>
                </a:solidFill>
                <a:effectLst/>
                <a:latin typeface="-apple-system"/>
              </a:rPr>
              <a:t>先</a:t>
            </a:r>
            <a:r>
              <a:rPr lang="en-US" altLang="zh-CN" b="0" i="0" dirty="0">
                <a:solidFill>
                  <a:srgbClr val="121212"/>
                </a:solidFill>
                <a:effectLst/>
                <a:latin typeface="-apple-system"/>
              </a:rPr>
              <a:t>self-</a:t>
            </a:r>
            <a:r>
              <a:rPr lang="en-US" altLang="zh-CN" b="0" i="0" dirty="0" err="1">
                <a:solidFill>
                  <a:srgbClr val="121212"/>
                </a:solidFill>
                <a:effectLst/>
                <a:latin typeface="-apple-system"/>
              </a:rPr>
              <a:t>att</a:t>
            </a:r>
            <a:r>
              <a:rPr lang="zh-CN" altLang="en-US" b="0" i="0" dirty="0">
                <a:solidFill>
                  <a:srgbClr val="121212"/>
                </a:solidFill>
                <a:effectLst/>
                <a:latin typeface="-apple-system"/>
              </a:rPr>
              <a:t>，在作为</a:t>
            </a:r>
            <a:r>
              <a:rPr lang="en-US" altLang="zh-CN" b="0" i="0" dirty="0">
                <a:solidFill>
                  <a:srgbClr val="121212"/>
                </a:solidFill>
                <a:effectLst/>
                <a:latin typeface="-apple-system"/>
              </a:rPr>
              <a:t>proposal feature</a:t>
            </a:r>
            <a:r>
              <a:rPr lang="zh-CN" altLang="en-US" b="0" i="0" dirty="0">
                <a:solidFill>
                  <a:srgbClr val="121212"/>
                </a:solidFill>
                <a:effectLst/>
                <a:latin typeface="-apple-system"/>
              </a:rPr>
              <a:t>与下一个</a:t>
            </a:r>
            <a:r>
              <a:rPr lang="en-US" altLang="zh-CN" b="0" i="0" dirty="0">
                <a:solidFill>
                  <a:srgbClr val="121212"/>
                </a:solidFill>
                <a:effectLst/>
                <a:latin typeface="-apple-system"/>
              </a:rPr>
              <a:t>stage</a:t>
            </a:r>
            <a:r>
              <a:rPr lang="zh-CN" altLang="en-US" b="0" i="0" dirty="0">
                <a:solidFill>
                  <a:srgbClr val="121212"/>
                </a:solidFill>
                <a:effectLst/>
                <a:latin typeface="-apple-system"/>
              </a:rPr>
              <a:t>的</a:t>
            </a:r>
            <a:r>
              <a:rPr lang="en-US" altLang="zh-CN" b="0" i="0" dirty="0" err="1">
                <a:solidFill>
                  <a:srgbClr val="121212"/>
                </a:solidFill>
                <a:effectLst/>
                <a:latin typeface="-apple-system"/>
              </a:rPr>
              <a:t>RoI</a:t>
            </a:r>
            <a:r>
              <a:rPr lang="zh-CN" altLang="en-US" b="0" i="0" dirty="0">
                <a:solidFill>
                  <a:srgbClr val="121212"/>
                </a:solidFill>
                <a:effectLst/>
                <a:latin typeface="-apple-system"/>
              </a:rPr>
              <a:t>做实例交互</a:t>
            </a:r>
            <a:endParaRPr lang="zh-CN" altLang="en-US" dirty="0"/>
          </a:p>
        </p:txBody>
      </p:sp>
      <p:sp>
        <p:nvSpPr>
          <p:cNvPr id="4" name="灯片编号占位符 3"/>
          <p:cNvSpPr>
            <a:spLocks noGrp="1"/>
          </p:cNvSpPr>
          <p:nvPr>
            <p:ph type="sldNum" sz="quarter" idx="5"/>
          </p:nvPr>
        </p:nvSpPr>
        <p:spPr/>
        <p:txBody>
          <a:bodyPr/>
          <a:lstStyle/>
          <a:p>
            <a:fld id="{534F39A5-9BD9-4EFE-AE98-2AED8F639F71}" type="slidenum">
              <a:rPr lang="zh-CN" altLang="en-US" smtClean="0"/>
              <a:t>10</a:t>
            </a:fld>
            <a:endParaRPr lang="zh-CN" altLang="en-US"/>
          </a:p>
        </p:txBody>
      </p:sp>
    </p:spTree>
    <p:extLst>
      <p:ext uri="{BB962C8B-B14F-4D97-AF65-F5344CB8AC3E}">
        <p14:creationId xmlns:p14="http://schemas.microsoft.com/office/powerpoint/2010/main" val="552965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a:t>
            </a:r>
            <a:r>
              <a:rPr lang="zh-CN" altLang="en-US" b="0" i="0" dirty="0">
                <a:solidFill>
                  <a:srgbClr val="121212"/>
                </a:solidFill>
                <a:effectLst/>
                <a:latin typeface="-apple-system"/>
              </a:rPr>
              <a:t>可以在训练过程中剔除小概率的</a:t>
            </a:r>
            <a:r>
              <a:rPr lang="en-US" altLang="zh-CN" b="0" i="0" dirty="0">
                <a:solidFill>
                  <a:srgbClr val="121212"/>
                </a:solidFill>
                <a:effectLst/>
                <a:latin typeface="-apple-system"/>
              </a:rPr>
              <a:t>proposal</a:t>
            </a:r>
            <a:r>
              <a:rPr lang="zh-CN" altLang="en-US" b="0" i="0" dirty="0">
                <a:solidFill>
                  <a:srgbClr val="121212"/>
                </a:solidFill>
                <a:effectLst/>
                <a:latin typeface="-apple-system"/>
              </a:rPr>
              <a:t>，生成部分新的随机</a:t>
            </a:r>
            <a:r>
              <a:rPr lang="en-US" altLang="zh-CN" b="0" i="0" dirty="0">
                <a:solidFill>
                  <a:srgbClr val="121212"/>
                </a:solidFill>
                <a:effectLst/>
                <a:latin typeface="-apple-system"/>
              </a:rPr>
              <a:t>proposal</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534F39A5-9BD9-4EFE-AE98-2AED8F639F71}" type="slidenum">
              <a:rPr lang="zh-CN" altLang="en-US" smtClean="0"/>
              <a:t>12</a:t>
            </a:fld>
            <a:endParaRPr lang="zh-CN" altLang="en-US"/>
          </a:p>
        </p:txBody>
      </p:sp>
    </p:spTree>
    <p:extLst>
      <p:ext uri="{BB962C8B-B14F-4D97-AF65-F5344CB8AC3E}">
        <p14:creationId xmlns:p14="http://schemas.microsoft.com/office/powerpoint/2010/main" val="274521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a:t>
            </a:r>
            <a:r>
              <a:rPr lang="zh-CN" altLang="en-US" b="0" i="0" dirty="0">
                <a:solidFill>
                  <a:srgbClr val="121212"/>
                </a:solidFill>
                <a:effectLst/>
                <a:latin typeface="-apple-system"/>
              </a:rPr>
              <a:t>学到的</a:t>
            </a:r>
            <a:r>
              <a:rPr lang="en-US" altLang="zh-CN" b="0" i="0" dirty="0">
                <a:solidFill>
                  <a:srgbClr val="121212"/>
                </a:solidFill>
                <a:effectLst/>
                <a:latin typeface="-apple-system"/>
              </a:rPr>
              <a:t>proposal features</a:t>
            </a:r>
            <a:r>
              <a:rPr lang="zh-CN" altLang="en-US" b="0" i="0" dirty="0">
                <a:solidFill>
                  <a:srgbClr val="121212"/>
                </a:solidFill>
                <a:effectLst/>
                <a:latin typeface="-apple-system"/>
              </a:rPr>
              <a:t>和</a:t>
            </a:r>
            <a:r>
              <a:rPr lang="en-US" altLang="zh-CN" b="0" i="0" dirty="0">
                <a:solidFill>
                  <a:srgbClr val="121212"/>
                </a:solidFill>
                <a:effectLst/>
                <a:latin typeface="-apple-system"/>
              </a:rPr>
              <a:t>proposal box</a:t>
            </a:r>
            <a:r>
              <a:rPr lang="zh-CN" altLang="en-US" b="0" i="0" dirty="0">
                <a:solidFill>
                  <a:srgbClr val="121212"/>
                </a:solidFill>
                <a:effectLst/>
                <a:latin typeface="-apple-system"/>
              </a:rPr>
              <a:t>是指当前数据集的分布，如果训练集与测试集的目标分布差异大，结果会落差比较大。必须训练集测试集分布相似。</a:t>
            </a:r>
            <a:endParaRPr lang="en-US" altLang="zh-CN" b="0" i="0" dirty="0">
              <a:solidFill>
                <a:srgbClr val="121212"/>
              </a:solidFill>
              <a:effectLst/>
              <a:latin typeface="-apple-system"/>
            </a:endParaRPr>
          </a:p>
          <a:p>
            <a:r>
              <a:rPr lang="en-US" altLang="zh-CN" b="0" i="0" dirty="0">
                <a:solidFill>
                  <a:srgbClr val="121212"/>
                </a:solidFill>
                <a:effectLst/>
                <a:latin typeface="-apple-system"/>
              </a:rPr>
              <a:t>--</a:t>
            </a:r>
            <a:r>
              <a:rPr lang="zh-CN" altLang="en-US" b="0" i="0" dirty="0">
                <a:solidFill>
                  <a:srgbClr val="121212"/>
                </a:solidFill>
                <a:effectLst/>
                <a:latin typeface="-apple-system"/>
              </a:rPr>
              <a:t>在测试时，整个测试集的图片给出的</a:t>
            </a:r>
            <a:r>
              <a:rPr lang="en-US" altLang="zh-CN" b="0" i="0" dirty="0">
                <a:solidFill>
                  <a:srgbClr val="121212"/>
                </a:solidFill>
                <a:effectLst/>
                <a:latin typeface="-apple-system"/>
              </a:rPr>
              <a:t>candidates</a:t>
            </a:r>
            <a:r>
              <a:rPr lang="zh-CN" altLang="en-US" b="0" i="0" dirty="0">
                <a:solidFill>
                  <a:srgbClr val="121212"/>
                </a:solidFill>
                <a:effectLst/>
                <a:latin typeface="-apple-system"/>
              </a:rPr>
              <a:t>都是一样的，靠</a:t>
            </a:r>
            <a:r>
              <a:rPr lang="en-US" altLang="zh-CN" b="0" i="0" dirty="0">
                <a:solidFill>
                  <a:srgbClr val="121212"/>
                </a:solidFill>
                <a:effectLst/>
                <a:latin typeface="-apple-system"/>
              </a:rPr>
              <a:t>head</a:t>
            </a:r>
            <a:r>
              <a:rPr lang="zh-CN" altLang="en-US" b="0" i="0" dirty="0">
                <a:solidFill>
                  <a:srgbClr val="121212"/>
                </a:solidFill>
                <a:effectLst/>
                <a:latin typeface="-apple-system"/>
              </a:rPr>
              <a:t>去</a:t>
            </a:r>
            <a:r>
              <a:rPr lang="en-US" altLang="zh-CN" b="0" i="0" dirty="0">
                <a:solidFill>
                  <a:srgbClr val="121212"/>
                </a:solidFill>
                <a:effectLst/>
                <a:latin typeface="-apple-system"/>
              </a:rPr>
              <a:t>refine</a:t>
            </a: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534F39A5-9BD9-4EFE-AE98-2AED8F639F71}" type="slidenum">
              <a:rPr lang="zh-CN" altLang="en-US" smtClean="0"/>
              <a:t>13</a:t>
            </a:fld>
            <a:endParaRPr lang="zh-CN" altLang="en-US"/>
          </a:p>
        </p:txBody>
      </p:sp>
    </p:spTree>
    <p:extLst>
      <p:ext uri="{BB962C8B-B14F-4D97-AF65-F5344CB8AC3E}">
        <p14:creationId xmlns:p14="http://schemas.microsoft.com/office/powerpoint/2010/main" val="3830189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a:t>
            </a:r>
            <a:r>
              <a:rPr lang="zh-CN" altLang="en-US" b="0" i="0" dirty="0">
                <a:solidFill>
                  <a:srgbClr val="121212"/>
                </a:solidFill>
                <a:effectLst/>
                <a:latin typeface="-apple-system"/>
              </a:rPr>
              <a:t>第一类是</a:t>
            </a:r>
            <a:r>
              <a:rPr lang="en-US" altLang="zh-CN" b="0" i="0" dirty="0">
                <a:solidFill>
                  <a:srgbClr val="121212"/>
                </a:solidFill>
                <a:effectLst/>
                <a:latin typeface="-apple-system"/>
              </a:rPr>
              <a:t>dense detector</a:t>
            </a:r>
            <a:r>
              <a:rPr lang="zh-CN" altLang="en-US" b="0" i="0" dirty="0">
                <a:solidFill>
                  <a:srgbClr val="121212"/>
                </a:solidFill>
                <a:effectLst/>
                <a:latin typeface="-apple-system"/>
              </a:rPr>
              <a:t>，在</a:t>
            </a:r>
            <a:r>
              <a:rPr lang="en-US" altLang="zh-CN" b="0" i="0" dirty="0">
                <a:solidFill>
                  <a:srgbClr val="121212"/>
                </a:solidFill>
                <a:effectLst/>
                <a:latin typeface="-apple-system"/>
              </a:rPr>
              <a:t>dense detector</a:t>
            </a:r>
            <a:r>
              <a:rPr lang="zh-CN" altLang="en-US" b="0" i="0" dirty="0">
                <a:solidFill>
                  <a:srgbClr val="121212"/>
                </a:solidFill>
                <a:effectLst/>
                <a:latin typeface="-apple-system"/>
              </a:rPr>
              <a:t>中， 大量的</a:t>
            </a:r>
            <a:r>
              <a:rPr lang="en-US" altLang="zh-CN" b="0" i="0" dirty="0">
                <a:solidFill>
                  <a:srgbClr val="121212"/>
                </a:solidFill>
                <a:effectLst/>
                <a:latin typeface="-apple-system"/>
              </a:rPr>
              <a:t>object candidates</a:t>
            </a:r>
            <a:r>
              <a:rPr lang="zh-CN" altLang="en-US" b="0" i="0" dirty="0">
                <a:solidFill>
                  <a:srgbClr val="121212"/>
                </a:solidFill>
                <a:effectLst/>
                <a:latin typeface="-apple-system"/>
              </a:rPr>
              <a:t>如滑动窗口，</a:t>
            </a:r>
            <a:r>
              <a:rPr lang="en-US" altLang="zh-CN" b="0" i="0" dirty="0">
                <a:solidFill>
                  <a:srgbClr val="121212"/>
                </a:solidFill>
                <a:effectLst/>
                <a:latin typeface="-apple-system"/>
              </a:rPr>
              <a:t>anchor boxes</a:t>
            </a:r>
            <a:r>
              <a:rPr lang="zh-CN" altLang="en-US" b="0" i="0" dirty="0">
                <a:solidFill>
                  <a:srgbClr val="121212"/>
                </a:solidFill>
                <a:effectLst/>
                <a:latin typeface="-apple-system"/>
              </a:rPr>
              <a:t>，参考点等被提前预设在图像或特征图网格上，然后直接预测这些</a:t>
            </a:r>
            <a:r>
              <a:rPr lang="en-US" altLang="zh-CN" b="0" i="0" dirty="0">
                <a:solidFill>
                  <a:srgbClr val="121212"/>
                </a:solidFill>
                <a:effectLst/>
                <a:latin typeface="-apple-system"/>
              </a:rPr>
              <a:t>candidates</a:t>
            </a:r>
            <a:r>
              <a:rPr lang="zh-CN" altLang="en-US" b="0" i="0" dirty="0">
                <a:solidFill>
                  <a:srgbClr val="121212"/>
                </a:solidFill>
                <a:effectLst/>
                <a:latin typeface="-apple-system"/>
              </a:rPr>
              <a:t>到</a:t>
            </a:r>
            <a:r>
              <a:rPr lang="en-US" altLang="zh-CN" b="0" i="0" dirty="0" err="1">
                <a:solidFill>
                  <a:srgbClr val="121212"/>
                </a:solidFill>
                <a:effectLst/>
                <a:latin typeface="-apple-system"/>
              </a:rPr>
              <a:t>gt</a:t>
            </a:r>
            <a:r>
              <a:rPr lang="zh-CN" altLang="en-US" b="0" i="0" dirty="0">
                <a:solidFill>
                  <a:srgbClr val="121212"/>
                </a:solidFill>
                <a:effectLst/>
                <a:latin typeface="-apple-system"/>
              </a:rPr>
              <a:t>的缩放偏移及物体类别。</a:t>
            </a:r>
            <a:endParaRPr lang="en-US" altLang="zh-CN" b="0" i="0" dirty="0">
              <a:solidFill>
                <a:srgbClr val="121212"/>
              </a:solidFill>
              <a:effectLst/>
              <a:latin typeface="-apple-system"/>
            </a:endParaRPr>
          </a:p>
          <a:p>
            <a:r>
              <a:rPr lang="en-US" altLang="zh-CN" b="0" i="0" dirty="0">
                <a:solidFill>
                  <a:srgbClr val="121212"/>
                </a:solidFill>
                <a:effectLst/>
                <a:latin typeface="-apple-system"/>
              </a:rPr>
              <a:t>--</a:t>
            </a:r>
            <a:r>
              <a:rPr lang="zh-CN" altLang="en-US" b="0" i="0" dirty="0">
                <a:solidFill>
                  <a:srgbClr val="121212"/>
                </a:solidFill>
                <a:effectLst/>
                <a:latin typeface="-apple-system"/>
              </a:rPr>
              <a:t>第二类是</a:t>
            </a:r>
            <a:r>
              <a:rPr lang="en-US" altLang="zh-CN" b="0" i="0" dirty="0">
                <a:solidFill>
                  <a:srgbClr val="121212"/>
                </a:solidFill>
                <a:effectLst/>
                <a:latin typeface="-apple-system"/>
              </a:rPr>
              <a:t>dense-to-sparse detector</a:t>
            </a:r>
            <a:r>
              <a:rPr lang="zh-CN" altLang="en-US" b="0" i="0" dirty="0">
                <a:solidFill>
                  <a:srgbClr val="121212"/>
                </a:solidFill>
                <a:effectLst/>
                <a:latin typeface="-apple-system"/>
              </a:rPr>
              <a:t>，如</a:t>
            </a:r>
            <a:r>
              <a:rPr lang="en-US" altLang="zh-CN" b="0" i="0" dirty="0">
                <a:solidFill>
                  <a:srgbClr val="121212"/>
                </a:solidFill>
                <a:effectLst/>
                <a:latin typeface="-apple-system"/>
              </a:rPr>
              <a:t>R-CNN</a:t>
            </a:r>
            <a:r>
              <a:rPr lang="zh-CN" altLang="en-US" b="0" i="0" dirty="0">
                <a:solidFill>
                  <a:srgbClr val="121212"/>
                </a:solidFill>
                <a:effectLst/>
                <a:latin typeface="-apple-system"/>
              </a:rPr>
              <a:t>系列。这类方法是先密集预测，再进行前景背景筛选得到一组稀疏的</a:t>
            </a:r>
            <a:r>
              <a:rPr lang="en-US" altLang="zh-CN" b="0" i="0" dirty="0">
                <a:solidFill>
                  <a:srgbClr val="121212"/>
                </a:solidFill>
                <a:effectLst/>
                <a:latin typeface="-apple-system"/>
              </a:rPr>
              <a:t>candidates</a:t>
            </a:r>
            <a:r>
              <a:rPr lang="zh-CN" altLang="en-US" b="0" i="0" dirty="0">
                <a:solidFill>
                  <a:srgbClr val="121212"/>
                </a:solidFill>
                <a:effectLst/>
                <a:latin typeface="-apple-system"/>
              </a:rPr>
              <a:t>做回归和分类。</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--DETR</a:t>
            </a:r>
            <a:r>
              <a:rPr lang="zh-CN" altLang="en-US" b="0" i="0" dirty="0">
                <a:solidFill>
                  <a:srgbClr val="121212"/>
                </a:solidFill>
                <a:effectLst/>
                <a:latin typeface="-apple-system"/>
              </a:rPr>
              <a:t>提出一种稀疏预测方法。</a:t>
            </a:r>
            <a:r>
              <a:rPr lang="en-US" altLang="zh-CN" b="0" i="0" dirty="0">
                <a:solidFill>
                  <a:srgbClr val="121212"/>
                </a:solidFill>
                <a:effectLst/>
                <a:latin typeface="-apple-system"/>
              </a:rPr>
              <a:t>candidates</a:t>
            </a:r>
            <a:r>
              <a:rPr lang="zh-CN" altLang="en-US" b="0" i="0" dirty="0">
                <a:solidFill>
                  <a:srgbClr val="121212"/>
                </a:solidFill>
                <a:effectLst/>
                <a:latin typeface="-apple-system"/>
              </a:rPr>
              <a:t>是一组稀疏的可学习目标</a:t>
            </a:r>
            <a:r>
              <a:rPr lang="en-US" altLang="zh-CN" b="0" i="0" dirty="0">
                <a:solidFill>
                  <a:srgbClr val="121212"/>
                </a:solidFill>
                <a:effectLst/>
                <a:latin typeface="-apple-system"/>
              </a:rPr>
              <a:t>queries</a:t>
            </a:r>
            <a:r>
              <a:rPr lang="zh-CN" altLang="en-US" b="0" i="0" dirty="0">
                <a:solidFill>
                  <a:srgbClr val="121212"/>
                </a:solidFill>
                <a:effectLst/>
                <a:latin typeface="-apple-system"/>
              </a:rPr>
              <a:t>，正负样本分配是</a:t>
            </a:r>
            <a:r>
              <a:rPr lang="en-US" altLang="zh-CN" b="0" i="0" dirty="0">
                <a:solidFill>
                  <a:srgbClr val="121212"/>
                </a:solidFill>
                <a:effectLst/>
                <a:latin typeface="-apple-system"/>
              </a:rPr>
              <a:t>one-to-one</a:t>
            </a:r>
            <a:r>
              <a:rPr lang="zh-CN" altLang="en-US" b="0" i="0" dirty="0">
                <a:solidFill>
                  <a:srgbClr val="121212"/>
                </a:solidFill>
                <a:effectLst/>
                <a:latin typeface="-apple-system"/>
              </a:rPr>
              <a:t>的最优二分匹配，无需</a:t>
            </a:r>
            <a:r>
              <a:rPr lang="en-US" altLang="zh-CN" b="0" i="0" dirty="0" err="1">
                <a:solidFill>
                  <a:srgbClr val="121212"/>
                </a:solidFill>
                <a:effectLst/>
                <a:latin typeface="-apple-system"/>
              </a:rPr>
              <a:t>nms</a:t>
            </a:r>
            <a:r>
              <a:rPr lang="zh-CN" altLang="en-US" b="0" i="0" dirty="0">
                <a:solidFill>
                  <a:srgbClr val="121212"/>
                </a:solidFill>
                <a:effectLst/>
                <a:latin typeface="-apple-system"/>
              </a:rPr>
              <a:t>，直接输出最终检测结果。但是</a:t>
            </a:r>
            <a:r>
              <a:rPr lang="en-US" altLang="zh-CN" b="0" i="0" dirty="0">
                <a:solidFill>
                  <a:srgbClr val="121212"/>
                </a:solidFill>
                <a:effectLst/>
                <a:latin typeface="-apple-system"/>
              </a:rPr>
              <a:t>DETR</a:t>
            </a:r>
            <a:r>
              <a:rPr lang="zh-CN" altLang="en-US" b="0" i="0" dirty="0">
                <a:solidFill>
                  <a:srgbClr val="121212"/>
                </a:solidFill>
                <a:effectLst/>
                <a:latin typeface="-apple-system"/>
              </a:rPr>
              <a:t>中每个目标</a:t>
            </a:r>
            <a:r>
              <a:rPr lang="en-US" altLang="zh-CN" b="0" i="0" dirty="0">
                <a:solidFill>
                  <a:srgbClr val="121212"/>
                </a:solidFill>
                <a:effectLst/>
                <a:latin typeface="-apple-system"/>
              </a:rPr>
              <a:t>query</a:t>
            </a:r>
            <a:r>
              <a:rPr lang="zh-CN" altLang="en-US" b="0" i="0" dirty="0">
                <a:solidFill>
                  <a:srgbClr val="121212"/>
                </a:solidFill>
                <a:effectLst/>
                <a:latin typeface="-apple-system"/>
              </a:rPr>
              <a:t>都要和全局特征图做</a:t>
            </a:r>
            <a:r>
              <a:rPr lang="en-US" altLang="zh-CN" b="0" i="0" dirty="0">
                <a:solidFill>
                  <a:srgbClr val="121212"/>
                </a:solidFill>
                <a:effectLst/>
                <a:latin typeface="-apple-system"/>
              </a:rPr>
              <a:t>attention</a:t>
            </a:r>
            <a:r>
              <a:rPr lang="zh-CN" altLang="en-US" b="0" i="0" dirty="0">
                <a:solidFill>
                  <a:srgbClr val="121212"/>
                </a:solidFill>
                <a:effectLst/>
                <a:latin typeface="-apple-system"/>
              </a:rPr>
              <a:t>交互，本质上也是一种</a:t>
            </a:r>
            <a:r>
              <a:rPr lang="en-US" altLang="zh-CN" b="0" i="0" dirty="0">
                <a:solidFill>
                  <a:srgbClr val="121212"/>
                </a:solidFill>
                <a:effectLst/>
                <a:latin typeface="-apple-system"/>
              </a:rPr>
              <a:t>dense</a:t>
            </a:r>
            <a:r>
              <a:rPr lang="zh-CN" altLang="en-US" b="0" i="0" dirty="0">
                <a:solidFill>
                  <a:srgbClr val="121212"/>
                </a:solidFill>
                <a:effectLst/>
                <a:latin typeface="-apple-system"/>
              </a:rPr>
              <a:t>操作。作者认为真正稀疏的检测框架应体现在两个方面：</a:t>
            </a:r>
            <a:r>
              <a:rPr lang="en-US" altLang="zh-CN" b="0" i="0" dirty="0">
                <a:solidFill>
                  <a:srgbClr val="121212"/>
                </a:solidFill>
                <a:effectLst/>
                <a:latin typeface="-apple-system"/>
              </a:rPr>
              <a:t>sparse candidates</a:t>
            </a:r>
            <a:r>
              <a:rPr lang="zh-CN" altLang="en-US" b="0" i="0" dirty="0">
                <a:solidFill>
                  <a:srgbClr val="121212"/>
                </a:solidFill>
                <a:effectLst/>
                <a:latin typeface="-apple-system"/>
              </a:rPr>
              <a:t>和</a:t>
            </a:r>
            <a:r>
              <a:rPr lang="en-US" altLang="zh-CN" b="0" i="0" dirty="0">
                <a:solidFill>
                  <a:srgbClr val="121212"/>
                </a:solidFill>
                <a:effectLst/>
                <a:latin typeface="-apple-system"/>
              </a:rPr>
              <a:t>sparse feature interaction</a:t>
            </a:r>
            <a:r>
              <a:rPr lang="zh-CN" altLang="en-US" b="0" i="0" dirty="0">
                <a:solidFill>
                  <a:srgbClr val="121212"/>
                </a:solidFill>
                <a:effectLst/>
                <a:latin typeface="-apple-system"/>
              </a:rPr>
              <a:t>。因此作者提出了</a:t>
            </a:r>
            <a:r>
              <a:rPr lang="en-US" altLang="zh-CN" b="0" i="0" dirty="0">
                <a:solidFill>
                  <a:srgbClr val="121212"/>
                </a:solidFill>
                <a:effectLst/>
                <a:latin typeface="-apple-system"/>
              </a:rPr>
              <a:t>Sparse R-CNN</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预测框和</a:t>
            </a:r>
            <a:r>
              <a:rPr lang="en-US" altLang="zh-CN" b="0" i="0" dirty="0" err="1">
                <a:effectLst/>
                <a:latin typeface="-apple-system"/>
              </a:rPr>
              <a:t>gt</a:t>
            </a:r>
            <a:r>
              <a:rPr lang="zh-CN" altLang="en-US" b="0" i="0" dirty="0">
                <a:effectLst/>
                <a:latin typeface="-apple-system"/>
              </a:rPr>
              <a:t>间一般不是一对一的关系，需要看多个</a:t>
            </a:r>
            <a:r>
              <a:rPr lang="en-US" altLang="zh-CN" b="0" i="0" dirty="0" err="1">
                <a:effectLst/>
                <a:latin typeface="-apple-system"/>
              </a:rPr>
              <a:t>preds</a:t>
            </a:r>
            <a:r>
              <a:rPr lang="zh-CN" altLang="en-US" b="0" i="0" dirty="0">
                <a:effectLst/>
                <a:latin typeface="-apple-system"/>
              </a:rPr>
              <a:t>中哪个与</a:t>
            </a:r>
            <a:r>
              <a:rPr lang="en-US" altLang="zh-CN" b="0" i="0" dirty="0" err="1">
                <a:effectLst/>
                <a:latin typeface="-apple-system"/>
              </a:rPr>
              <a:t>gt</a:t>
            </a:r>
            <a:r>
              <a:rPr lang="zh-CN" altLang="en-US" b="0" i="0" dirty="0">
                <a:effectLst/>
                <a:latin typeface="-apple-system"/>
              </a:rPr>
              <a:t>更符合。</a:t>
            </a:r>
            <a:endParaRPr lang="en-US" altLang="zh-CN" b="0" i="0" dirty="0">
              <a:effectLst/>
              <a:latin typeface="-apple-system"/>
            </a:endParaRPr>
          </a:p>
          <a:p>
            <a:endParaRPr lang="en-US" altLang="zh-CN" b="0" i="0" dirty="0">
              <a:effectLst/>
              <a:latin typeface="-apple-system"/>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534F39A5-9BD9-4EFE-AE98-2AED8F639F71}" type="slidenum">
              <a:rPr lang="zh-CN" altLang="en-US" smtClean="0"/>
              <a:t>2</a:t>
            </a:fld>
            <a:endParaRPr lang="zh-CN" altLang="en-US"/>
          </a:p>
        </p:txBody>
      </p:sp>
    </p:spTree>
    <p:extLst>
      <p:ext uri="{BB962C8B-B14F-4D97-AF65-F5344CB8AC3E}">
        <p14:creationId xmlns:p14="http://schemas.microsoft.com/office/powerpoint/2010/main" val="401179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Sparse R-CNN</a:t>
            </a:r>
            <a:r>
              <a:rPr lang="zh-CN" altLang="en-US" b="0" i="0" dirty="0">
                <a:solidFill>
                  <a:srgbClr val="121212"/>
                </a:solidFill>
                <a:effectLst/>
                <a:latin typeface="-apple-system"/>
              </a:rPr>
              <a:t>没有使用</a:t>
            </a:r>
            <a:r>
              <a:rPr lang="en-US" altLang="zh-CN" b="0" i="0" dirty="0">
                <a:solidFill>
                  <a:srgbClr val="121212"/>
                </a:solidFill>
                <a:effectLst/>
                <a:latin typeface="-apple-system"/>
              </a:rPr>
              <a:t>anchor boxes</a:t>
            </a:r>
            <a:r>
              <a:rPr lang="zh-CN" altLang="en-US" b="0" i="0" dirty="0">
                <a:solidFill>
                  <a:srgbClr val="121212"/>
                </a:solidFill>
                <a:effectLst/>
                <a:latin typeface="-apple-system"/>
              </a:rPr>
              <a:t>或</a:t>
            </a:r>
            <a:r>
              <a:rPr lang="en-US" altLang="zh-CN" b="0" i="0" dirty="0">
                <a:solidFill>
                  <a:srgbClr val="121212"/>
                </a:solidFill>
                <a:effectLst/>
                <a:latin typeface="-apple-system"/>
              </a:rPr>
              <a:t>reference points</a:t>
            </a:r>
            <a:r>
              <a:rPr lang="zh-CN" altLang="en-US" b="0" i="0" dirty="0">
                <a:solidFill>
                  <a:srgbClr val="121212"/>
                </a:solidFill>
                <a:effectLst/>
                <a:latin typeface="-apple-system"/>
              </a:rPr>
              <a:t>等，直接由一组可学习的稀疏</a:t>
            </a:r>
            <a:r>
              <a:rPr lang="en-US" altLang="zh-CN" b="0" i="0" dirty="0">
                <a:solidFill>
                  <a:srgbClr val="121212"/>
                </a:solidFill>
                <a:effectLst/>
                <a:latin typeface="-apple-system"/>
              </a:rPr>
              <a:t>proposals</a:t>
            </a:r>
            <a:r>
              <a:rPr lang="zh-CN" altLang="en-US" b="0" i="0" dirty="0">
                <a:solidFill>
                  <a:srgbClr val="121212"/>
                </a:solidFill>
                <a:effectLst/>
                <a:latin typeface="-apple-system"/>
              </a:rPr>
              <a:t>集出发，没有</a:t>
            </a:r>
            <a:r>
              <a:rPr lang="en-US" altLang="zh-CN" b="0" i="0" dirty="0">
                <a:solidFill>
                  <a:srgbClr val="121212"/>
                </a:solidFill>
                <a:effectLst/>
                <a:latin typeface="-apple-system"/>
              </a:rPr>
              <a:t>NMS</a:t>
            </a:r>
            <a:r>
              <a:rPr lang="zh-CN" altLang="en-US" b="0" i="0" dirty="0">
                <a:solidFill>
                  <a:srgbClr val="121212"/>
                </a:solidFill>
                <a:effectLst/>
                <a:latin typeface="-apple-system"/>
              </a:rPr>
              <a:t>后处理，</a:t>
            </a:r>
            <a:r>
              <a:rPr lang="zh-CN" altLang="en-US" b="0" i="0" dirty="0">
                <a:solidFill>
                  <a:srgbClr val="2E3033"/>
                </a:solidFill>
                <a:effectLst/>
                <a:latin typeface="Arial" panose="020B0604020202020204" pitchFamily="34" charset="0"/>
              </a:rPr>
              <a:t>在训练效率和检测精度上都非常有竞争力</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534F39A5-9BD9-4EFE-AE98-2AED8F639F71}" type="slidenum">
              <a:rPr lang="zh-CN" altLang="en-US" smtClean="0"/>
              <a:t>3</a:t>
            </a:fld>
            <a:endParaRPr lang="zh-CN" altLang="en-US"/>
          </a:p>
        </p:txBody>
      </p:sp>
    </p:spTree>
    <p:extLst>
      <p:ext uri="{BB962C8B-B14F-4D97-AF65-F5344CB8AC3E}">
        <p14:creationId xmlns:p14="http://schemas.microsoft.com/office/powerpoint/2010/main" val="39330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由</a:t>
            </a:r>
            <a:r>
              <a:rPr lang="en-US" altLang="zh-CN" b="0" i="0" dirty="0">
                <a:solidFill>
                  <a:srgbClr val="121212"/>
                </a:solidFill>
                <a:effectLst/>
                <a:latin typeface="-apple-system"/>
              </a:rPr>
              <a:t>proposal box</a:t>
            </a:r>
            <a:r>
              <a:rPr lang="zh-CN" altLang="en-US" b="0" i="0" dirty="0">
                <a:solidFill>
                  <a:srgbClr val="121212"/>
                </a:solidFill>
                <a:effectLst/>
                <a:latin typeface="-apple-system"/>
              </a:rPr>
              <a:t>提取到的</a:t>
            </a:r>
            <a:r>
              <a:rPr lang="en-US" altLang="zh-CN" b="0" i="0" dirty="0" err="1">
                <a:solidFill>
                  <a:srgbClr val="121212"/>
                </a:solidFill>
                <a:effectLst/>
                <a:latin typeface="-apple-system"/>
              </a:rPr>
              <a:t>RoI</a:t>
            </a:r>
            <a:r>
              <a:rPr lang="zh-CN" altLang="en-US" b="0" i="0" dirty="0">
                <a:solidFill>
                  <a:srgbClr val="121212"/>
                </a:solidFill>
                <a:effectLst/>
                <a:latin typeface="-apple-system"/>
              </a:rPr>
              <a:t>特征是非常粗糙的，不足以精确定位和分类物体。于是作者引入一种特征层面的</a:t>
            </a:r>
            <a:r>
              <a:rPr lang="en-US" altLang="zh-CN" b="0" i="0" dirty="0">
                <a:solidFill>
                  <a:srgbClr val="121212"/>
                </a:solidFill>
                <a:effectLst/>
                <a:latin typeface="-apple-system"/>
              </a:rPr>
              <a:t>candidates</a:t>
            </a:r>
            <a:r>
              <a:rPr lang="zh-CN" altLang="en-US" b="0" i="0" dirty="0">
                <a:solidFill>
                  <a:srgbClr val="121212"/>
                </a:solidFill>
                <a:effectLst/>
                <a:latin typeface="-apple-system"/>
              </a:rPr>
              <a:t>，</a:t>
            </a:r>
            <a:r>
              <a:rPr lang="en-US" altLang="zh-CN" b="0" i="0" dirty="0">
                <a:solidFill>
                  <a:srgbClr val="121212"/>
                </a:solidFill>
                <a:effectLst/>
                <a:latin typeface="-apple-system"/>
              </a:rPr>
              <a:t>proposal features</a:t>
            </a:r>
            <a:r>
              <a:rPr lang="zh-CN" altLang="en-US" b="0" i="0" dirty="0">
                <a:solidFill>
                  <a:srgbClr val="121212"/>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534F39A5-9BD9-4EFE-AE98-2AED8F639F71}" type="slidenum">
              <a:rPr lang="zh-CN" altLang="en-US" smtClean="0"/>
              <a:t>4</a:t>
            </a:fld>
            <a:endParaRPr lang="zh-CN" altLang="en-US"/>
          </a:p>
        </p:txBody>
      </p:sp>
    </p:spTree>
    <p:extLst>
      <p:ext uri="{BB962C8B-B14F-4D97-AF65-F5344CB8AC3E}">
        <p14:creationId xmlns:p14="http://schemas.microsoft.com/office/powerpoint/2010/main" val="1290163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a:t>
            </a:r>
            <a:r>
              <a:rPr lang="en-US" altLang="zh-CN" b="1" i="0" dirty="0">
                <a:solidFill>
                  <a:srgbClr val="121212"/>
                </a:solidFill>
                <a:effectLst/>
                <a:latin typeface="-apple-system"/>
              </a:rPr>
              <a:t>Proposal Boxes</a:t>
            </a:r>
            <a:r>
              <a:rPr lang="zh-CN" altLang="en-US" b="0" i="0" dirty="0">
                <a:solidFill>
                  <a:srgbClr val="121212"/>
                </a:solidFill>
                <a:effectLst/>
                <a:latin typeface="-apple-system"/>
              </a:rPr>
              <a:t>主要用于提供粗糙的</a:t>
            </a:r>
            <a:r>
              <a:rPr lang="en-US" altLang="zh-CN" b="0" i="0" dirty="0" err="1">
                <a:solidFill>
                  <a:srgbClr val="121212"/>
                </a:solidFill>
                <a:effectLst/>
                <a:latin typeface="-apple-system"/>
              </a:rPr>
              <a:t>roi</a:t>
            </a:r>
            <a:r>
              <a:rPr lang="zh-CN" altLang="en-US" b="0" i="0" dirty="0">
                <a:solidFill>
                  <a:srgbClr val="121212"/>
                </a:solidFill>
                <a:effectLst/>
                <a:latin typeface="-apple-system"/>
              </a:rPr>
              <a:t>。</a:t>
            </a:r>
            <a:r>
              <a:rPr lang="en-US" altLang="zh-CN" b="0" i="0" dirty="0">
                <a:solidFill>
                  <a:srgbClr val="121212"/>
                </a:solidFill>
                <a:effectLst/>
                <a:latin typeface="-apple-system"/>
              </a:rPr>
              <a:t>RPN</a:t>
            </a:r>
            <a:r>
              <a:rPr lang="zh-CN" altLang="en-US" b="0" i="0" dirty="0">
                <a:solidFill>
                  <a:srgbClr val="121212"/>
                </a:solidFill>
                <a:effectLst/>
                <a:latin typeface="-apple-system"/>
              </a:rPr>
              <a:t>输出的</a:t>
            </a:r>
            <a:r>
              <a:rPr lang="en-US" altLang="zh-CN" b="0" i="0" dirty="0" err="1">
                <a:solidFill>
                  <a:srgbClr val="121212"/>
                </a:solidFill>
                <a:effectLst/>
                <a:latin typeface="-apple-system"/>
              </a:rPr>
              <a:t>roi</a:t>
            </a:r>
            <a:r>
              <a:rPr lang="zh-CN" altLang="en-US" b="0" i="0" dirty="0">
                <a:solidFill>
                  <a:srgbClr val="121212"/>
                </a:solidFill>
                <a:effectLst/>
                <a:latin typeface="-apple-system"/>
              </a:rPr>
              <a:t>主要目的是提供丰富的候选框，保证召回率，</a:t>
            </a:r>
            <a:r>
              <a:rPr lang="en-US" altLang="zh-CN" b="0" i="0" dirty="0" err="1">
                <a:solidFill>
                  <a:srgbClr val="121212"/>
                </a:solidFill>
                <a:effectLst/>
                <a:latin typeface="-apple-system"/>
              </a:rPr>
              <a:t>roi</a:t>
            </a:r>
            <a:r>
              <a:rPr lang="zh-CN" altLang="en-US" b="0" i="0" dirty="0">
                <a:solidFill>
                  <a:srgbClr val="121212"/>
                </a:solidFill>
                <a:effectLst/>
                <a:latin typeface="-apple-system"/>
              </a:rPr>
              <a:t>并不需要很准确，所以作者认为采用合理的和数据集相关的统计信息也可以提供足够的候选框，因此以可学习的</a:t>
            </a:r>
            <a:r>
              <a:rPr lang="en-US" altLang="zh-CN" b="0" i="0" dirty="0">
                <a:solidFill>
                  <a:srgbClr val="121212"/>
                </a:solidFill>
                <a:effectLst/>
                <a:latin typeface="-apple-system"/>
              </a:rPr>
              <a:t>proposal boxes</a:t>
            </a:r>
            <a:r>
              <a:rPr lang="zh-CN" altLang="en-US" b="0" i="0" dirty="0">
                <a:solidFill>
                  <a:srgbClr val="121212"/>
                </a:solidFill>
                <a:effectLst/>
                <a:latin typeface="-apple-system"/>
              </a:rPr>
              <a:t>来代替</a:t>
            </a:r>
            <a:r>
              <a:rPr lang="en-US" altLang="zh-CN" b="0" i="0" dirty="0">
                <a:solidFill>
                  <a:srgbClr val="121212"/>
                </a:solidFill>
                <a:effectLst/>
                <a:latin typeface="-apple-system"/>
              </a:rPr>
              <a:t>RPN</a:t>
            </a:r>
            <a:r>
              <a:rPr lang="zh-CN" altLang="en-US" b="0" i="0" dirty="0">
                <a:solidFill>
                  <a:srgbClr val="121212"/>
                </a:solidFill>
                <a:effectLst/>
                <a:latin typeface="-apple-system"/>
              </a:rPr>
              <a:t>。</a:t>
            </a:r>
            <a:r>
              <a:rPr lang="en-US" altLang="zh-CN" b="0" i="0" dirty="0">
                <a:solidFill>
                  <a:srgbClr val="121212"/>
                </a:solidFill>
                <a:effectLst/>
                <a:latin typeface="-apple-system"/>
              </a:rPr>
              <a:t>proposal boxes</a:t>
            </a:r>
            <a:r>
              <a:rPr lang="zh-CN" altLang="en-US" b="0" i="0" dirty="0">
                <a:solidFill>
                  <a:srgbClr val="121212"/>
                </a:solidFill>
                <a:effectLst/>
                <a:latin typeface="-apple-system"/>
              </a:rPr>
              <a:t>的</a:t>
            </a:r>
            <a:r>
              <a:rPr lang="en-US" altLang="zh-CN" b="0" i="0" dirty="0" err="1">
                <a:solidFill>
                  <a:srgbClr val="121212"/>
                </a:solidFill>
                <a:effectLst/>
                <a:latin typeface="-apple-system"/>
              </a:rPr>
              <a:t>xywh</a:t>
            </a:r>
            <a:r>
              <a:rPr lang="zh-CN" altLang="en-US" b="0" i="0" dirty="0">
                <a:solidFill>
                  <a:srgbClr val="121212"/>
                </a:solidFill>
                <a:effectLst/>
                <a:latin typeface="-apple-system"/>
              </a:rPr>
              <a:t>会根据图片尺度做归一化，</a:t>
            </a:r>
            <a:r>
              <a:rPr lang="en-US" altLang="zh-CN" b="0" i="0" dirty="0">
                <a:solidFill>
                  <a:srgbClr val="121212"/>
                </a:solidFill>
                <a:effectLst/>
                <a:latin typeface="-apple-system"/>
              </a:rPr>
              <a:t>0-1</a:t>
            </a:r>
            <a:r>
              <a:rPr lang="zh-CN" altLang="en-US" b="0" i="0" dirty="0">
                <a:solidFill>
                  <a:srgbClr val="121212"/>
                </a:solidFill>
                <a:effectLst/>
                <a:latin typeface="-apple-system"/>
              </a:rPr>
              <a:t>。</a:t>
            </a:r>
            <a:r>
              <a:rPr lang="en-US" altLang="zh-CN" b="0" i="0" dirty="0">
                <a:solidFill>
                  <a:srgbClr val="121212"/>
                </a:solidFill>
                <a:effectLst/>
                <a:latin typeface="-apple-system"/>
              </a:rPr>
              <a:t>(N, 4)</a:t>
            </a:r>
            <a:r>
              <a:rPr lang="zh-CN" altLang="en-US" b="0" i="0" dirty="0">
                <a:solidFill>
                  <a:srgbClr val="121212"/>
                </a:solidFill>
                <a:effectLst/>
                <a:latin typeface="-apple-system"/>
              </a:rPr>
              <a:t>存储的不是当前一张图片的信息，而是整个数据集的</a:t>
            </a:r>
            <a:r>
              <a:rPr lang="en-US" altLang="zh-CN" b="0" i="0" dirty="0">
                <a:solidFill>
                  <a:srgbClr val="121212"/>
                </a:solidFill>
                <a:effectLst/>
                <a:latin typeface="-apple-system"/>
              </a:rPr>
              <a:t>ROI</a:t>
            </a:r>
            <a:r>
              <a:rPr lang="zh-CN" altLang="en-US" b="0" i="0" dirty="0">
                <a:solidFill>
                  <a:srgbClr val="121212"/>
                </a:solidFill>
                <a:effectLst/>
                <a:latin typeface="-apple-system"/>
              </a:rPr>
              <a:t>统计信息，可以把</a:t>
            </a:r>
            <a:r>
              <a:rPr lang="en-US" altLang="zh-CN" b="0" i="0" dirty="0">
                <a:solidFill>
                  <a:srgbClr val="121212"/>
                </a:solidFill>
                <a:effectLst/>
                <a:latin typeface="-apple-system"/>
              </a:rPr>
              <a:t>proposal boxes</a:t>
            </a:r>
            <a:r>
              <a:rPr lang="zh-CN" altLang="en-US" b="0" i="0" dirty="0">
                <a:solidFill>
                  <a:srgbClr val="121212"/>
                </a:solidFill>
                <a:effectLst/>
                <a:latin typeface="-apple-system"/>
              </a:rPr>
              <a:t>理解为整个数据集的图像中可能出现物体的位置的统计值。</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--N</a:t>
            </a:r>
            <a:r>
              <a:rPr lang="zh-CN" altLang="en-US" b="0" i="0" dirty="0">
                <a:solidFill>
                  <a:srgbClr val="121212"/>
                </a:solidFill>
                <a:effectLst/>
                <a:latin typeface="-apple-system"/>
              </a:rPr>
              <a:t>越大效果越好，但是对应训练时间会增加。然后是</a:t>
            </a:r>
            <a:r>
              <a:rPr lang="en-US" altLang="zh-CN" b="0" i="0" dirty="0">
                <a:solidFill>
                  <a:srgbClr val="121212"/>
                </a:solidFill>
                <a:effectLst/>
                <a:latin typeface="-apple-system"/>
              </a:rPr>
              <a:t>proposal boxes</a:t>
            </a:r>
            <a:r>
              <a:rPr lang="zh-CN" altLang="en-US" b="0" i="0" dirty="0">
                <a:solidFill>
                  <a:srgbClr val="121212"/>
                </a:solidFill>
                <a:effectLst/>
                <a:latin typeface="-apple-system"/>
              </a:rPr>
              <a:t>初始化设置对检测结果的影响的实验，可以看到采用何种初始化方式对最终检测结果影响不大。</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534F39A5-9BD9-4EFE-AE98-2AED8F639F71}" type="slidenum">
              <a:rPr lang="zh-CN" altLang="en-US" smtClean="0"/>
              <a:t>5</a:t>
            </a:fld>
            <a:endParaRPr lang="zh-CN" altLang="en-US"/>
          </a:p>
        </p:txBody>
      </p:sp>
    </p:spTree>
    <p:extLst>
      <p:ext uri="{BB962C8B-B14F-4D97-AF65-F5344CB8AC3E}">
        <p14:creationId xmlns:p14="http://schemas.microsoft.com/office/powerpoint/2010/main" val="3090197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Proposal Features</a:t>
            </a:r>
            <a:r>
              <a:rPr lang="zh-CN" altLang="en-US" b="0" i="0" dirty="0">
                <a:solidFill>
                  <a:srgbClr val="121212"/>
                </a:solidFill>
                <a:effectLst/>
                <a:latin typeface="-apple-system"/>
              </a:rPr>
              <a:t>主要目的是用于特征过滤。</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34F39A5-9BD9-4EFE-AE98-2AED8F639F71}" type="slidenum">
              <a:rPr lang="zh-CN" altLang="en-US" smtClean="0"/>
              <a:t>6</a:t>
            </a:fld>
            <a:endParaRPr lang="zh-CN" altLang="en-US"/>
          </a:p>
        </p:txBody>
      </p:sp>
    </p:spTree>
    <p:extLst>
      <p:ext uri="{BB962C8B-B14F-4D97-AF65-F5344CB8AC3E}">
        <p14:creationId xmlns:p14="http://schemas.microsoft.com/office/powerpoint/2010/main" val="452191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动态实例级交互模块。该模块主要是进行</a:t>
            </a:r>
            <a:r>
              <a:rPr lang="en-US" altLang="zh-CN" b="0" i="0" dirty="0">
                <a:solidFill>
                  <a:srgbClr val="121212"/>
                </a:solidFill>
                <a:effectLst/>
                <a:latin typeface="-apple-system"/>
              </a:rPr>
              <a:t>ROI</a:t>
            </a:r>
            <a:r>
              <a:rPr lang="zh-CN" altLang="en-US" b="0" i="0" dirty="0">
                <a:solidFill>
                  <a:srgbClr val="121212"/>
                </a:solidFill>
                <a:effectLst/>
                <a:latin typeface="-apple-system"/>
              </a:rPr>
              <a:t> </a:t>
            </a:r>
            <a:r>
              <a:rPr lang="en-US" altLang="zh-CN" b="0" i="0" dirty="0">
                <a:solidFill>
                  <a:srgbClr val="121212"/>
                </a:solidFill>
                <a:effectLst/>
                <a:latin typeface="-apple-system"/>
              </a:rPr>
              <a:t>feature</a:t>
            </a:r>
            <a:r>
              <a:rPr lang="zh-CN" altLang="en-US" b="0" i="0" dirty="0">
                <a:solidFill>
                  <a:srgbClr val="121212"/>
                </a:solidFill>
                <a:effectLst/>
                <a:latin typeface="-apple-system"/>
              </a:rPr>
              <a:t>和</a:t>
            </a:r>
            <a:r>
              <a:rPr lang="en-US" altLang="zh-CN" b="0" i="0" dirty="0">
                <a:solidFill>
                  <a:srgbClr val="121212"/>
                </a:solidFill>
                <a:effectLst/>
                <a:latin typeface="-apple-system"/>
              </a:rPr>
              <a:t>proposal feature</a:t>
            </a:r>
            <a:r>
              <a:rPr lang="zh-CN" altLang="en-US" b="0" i="0" dirty="0">
                <a:solidFill>
                  <a:srgbClr val="121212"/>
                </a:solidFill>
                <a:effectLst/>
                <a:latin typeface="-apple-system"/>
              </a:rPr>
              <a:t>之间的交互。</a:t>
            </a:r>
            <a:r>
              <a:rPr lang="en-US" altLang="zh-CN" b="0" i="0" dirty="0">
                <a:solidFill>
                  <a:srgbClr val="121212"/>
                </a:solidFill>
                <a:effectLst/>
                <a:latin typeface="-apple-system"/>
              </a:rPr>
              <a:t>Proposal features</a:t>
            </a:r>
            <a:r>
              <a:rPr lang="zh-CN" altLang="en-US" b="0" i="0" dirty="0">
                <a:solidFill>
                  <a:srgbClr val="121212"/>
                </a:solidFill>
                <a:effectLst/>
                <a:latin typeface="-apple-system"/>
              </a:rPr>
              <a:t>在与</a:t>
            </a:r>
            <a:r>
              <a:rPr lang="en-US" altLang="zh-CN" b="0" i="0" dirty="0" err="1">
                <a:solidFill>
                  <a:srgbClr val="121212"/>
                </a:solidFill>
                <a:effectLst/>
                <a:latin typeface="-apple-system"/>
              </a:rPr>
              <a:t>RoI</a:t>
            </a:r>
            <a:r>
              <a:rPr lang="en-US" altLang="zh-CN" b="0" i="0" dirty="0">
                <a:solidFill>
                  <a:srgbClr val="121212"/>
                </a:solidFill>
                <a:effectLst/>
                <a:latin typeface="-apple-system"/>
              </a:rPr>
              <a:t> features</a:t>
            </a:r>
            <a:r>
              <a:rPr lang="zh-CN" altLang="en-US" b="0" i="0" dirty="0">
                <a:solidFill>
                  <a:srgbClr val="121212"/>
                </a:solidFill>
                <a:effectLst/>
                <a:latin typeface="-apple-system"/>
              </a:rPr>
              <a:t>交互前会做</a:t>
            </a:r>
            <a:r>
              <a:rPr lang="en-US" altLang="zh-CN" b="0" i="0" dirty="0">
                <a:solidFill>
                  <a:srgbClr val="121212"/>
                </a:solidFill>
                <a:effectLst/>
                <a:latin typeface="-apple-system"/>
              </a:rPr>
              <a:t>self-attention</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121212"/>
                </a:solidFill>
                <a:effectLst/>
                <a:latin typeface="-apple-system"/>
              </a:rPr>
              <a:t>实例级可交互模块中</a:t>
            </a:r>
            <a:r>
              <a:rPr lang="en-US" altLang="zh-CN" b="1" i="0" dirty="0">
                <a:solidFill>
                  <a:srgbClr val="121212"/>
                </a:solidFill>
                <a:effectLst/>
                <a:latin typeface="-apple-system"/>
              </a:rPr>
              <a:t>N</a:t>
            </a:r>
            <a:r>
              <a:rPr lang="zh-CN" altLang="en-US" b="1" i="0" dirty="0">
                <a:solidFill>
                  <a:srgbClr val="121212"/>
                </a:solidFill>
                <a:effectLst/>
                <a:latin typeface="-apple-system"/>
              </a:rPr>
              <a:t>个实例</a:t>
            </a:r>
            <a:r>
              <a:rPr lang="en-US" altLang="zh-CN" b="1" i="0" dirty="0" err="1">
                <a:solidFill>
                  <a:srgbClr val="121212"/>
                </a:solidFill>
                <a:effectLst/>
                <a:latin typeface="-apple-system"/>
              </a:rPr>
              <a:t>roi</a:t>
            </a:r>
            <a:r>
              <a:rPr lang="zh-CN" altLang="en-US" b="1" i="0" dirty="0">
                <a:solidFill>
                  <a:srgbClr val="121212"/>
                </a:solidFill>
                <a:effectLst/>
                <a:latin typeface="-apple-system"/>
              </a:rPr>
              <a:t>特征和</a:t>
            </a:r>
            <a:r>
              <a:rPr lang="en-US" altLang="zh-CN" b="1" i="0" dirty="0">
                <a:solidFill>
                  <a:srgbClr val="121212"/>
                </a:solidFill>
                <a:effectLst/>
                <a:latin typeface="-apple-system"/>
              </a:rPr>
              <a:t>N</a:t>
            </a:r>
            <a:r>
              <a:rPr lang="zh-CN" altLang="en-US" b="1" i="0" dirty="0">
                <a:solidFill>
                  <a:srgbClr val="121212"/>
                </a:solidFill>
                <a:effectLst/>
                <a:latin typeface="-apple-system"/>
              </a:rPr>
              <a:t>个实例</a:t>
            </a:r>
            <a:r>
              <a:rPr lang="en-US" altLang="zh-CN" b="1" i="0" dirty="0">
                <a:solidFill>
                  <a:srgbClr val="121212"/>
                </a:solidFill>
                <a:effectLst/>
                <a:latin typeface="-apple-system"/>
              </a:rPr>
              <a:t>proposal feature</a:t>
            </a:r>
            <a:r>
              <a:rPr lang="zh-CN" altLang="en-US" b="1" i="0" dirty="0">
                <a:solidFill>
                  <a:srgbClr val="121212"/>
                </a:solidFill>
                <a:effectLst/>
                <a:latin typeface="-apple-system"/>
              </a:rPr>
              <a:t>间是一一对应计算的，没有交叉计算。</a:t>
            </a:r>
            <a:r>
              <a:rPr lang="zh-CN" altLang="en-US" b="0" i="0" dirty="0">
                <a:solidFill>
                  <a:srgbClr val="121212"/>
                </a:solidFill>
                <a:effectLst/>
                <a:latin typeface="-apple-system"/>
              </a:rPr>
              <a:t>不考虑</a:t>
            </a:r>
            <a:r>
              <a:rPr lang="en-US" altLang="zh-CN" b="0" i="0" dirty="0">
                <a:solidFill>
                  <a:srgbClr val="121212"/>
                </a:solidFill>
                <a:effectLst/>
                <a:latin typeface="-apple-system"/>
              </a:rPr>
              <a:t>batch</a:t>
            </a:r>
            <a:r>
              <a:rPr lang="zh-CN" altLang="en-US" b="0" i="0" dirty="0">
                <a:solidFill>
                  <a:srgbClr val="121212"/>
                </a:solidFill>
                <a:effectLst/>
                <a:latin typeface="-apple-system"/>
              </a:rPr>
              <a:t>，假设</a:t>
            </a:r>
            <a:r>
              <a:rPr lang="en-US" altLang="zh-CN" b="0" i="0" dirty="0" err="1">
                <a:solidFill>
                  <a:srgbClr val="121212"/>
                </a:solidFill>
                <a:effectLst/>
                <a:latin typeface="-apple-system"/>
              </a:rPr>
              <a:t>roialign</a:t>
            </a:r>
            <a:r>
              <a:rPr lang="zh-CN" altLang="en-US" b="0" i="0" dirty="0">
                <a:solidFill>
                  <a:srgbClr val="121212"/>
                </a:solidFill>
                <a:effectLst/>
                <a:latin typeface="-apple-system"/>
              </a:rPr>
              <a:t>输出的大小是</a:t>
            </a:r>
            <a:r>
              <a:rPr lang="en-US" altLang="zh-CN" b="0" i="0" dirty="0">
                <a:solidFill>
                  <a:srgbClr val="121212"/>
                </a:solidFill>
                <a:effectLst/>
                <a:latin typeface="-apple-system"/>
              </a:rPr>
              <a:t>(100,7×7,256)</a:t>
            </a:r>
            <a:r>
              <a:rPr lang="zh-CN" altLang="en-US" b="0" i="0" dirty="0">
                <a:solidFill>
                  <a:srgbClr val="121212"/>
                </a:solidFill>
                <a:effectLst/>
                <a:latin typeface="-apple-system"/>
              </a:rPr>
              <a:t>，</a:t>
            </a:r>
            <a:r>
              <a:rPr lang="en-US" altLang="zh-CN" b="0" i="0" dirty="0">
                <a:solidFill>
                  <a:srgbClr val="121212"/>
                </a:solidFill>
                <a:effectLst/>
                <a:latin typeface="-apple-system"/>
              </a:rPr>
              <a:t>100</a:t>
            </a:r>
            <a:r>
              <a:rPr lang="zh-CN" altLang="en-US" b="0" i="0" dirty="0">
                <a:solidFill>
                  <a:srgbClr val="121212"/>
                </a:solidFill>
                <a:effectLst/>
                <a:latin typeface="-apple-system"/>
              </a:rPr>
              <a:t>是</a:t>
            </a:r>
            <a:r>
              <a:rPr lang="en-US" altLang="zh-CN" b="0" i="0" dirty="0">
                <a:solidFill>
                  <a:srgbClr val="121212"/>
                </a:solidFill>
                <a:effectLst/>
                <a:latin typeface="-apple-system"/>
              </a:rPr>
              <a:t>proposal</a:t>
            </a:r>
            <a:r>
              <a:rPr lang="zh-CN" altLang="en-US" b="0" i="0" dirty="0">
                <a:solidFill>
                  <a:srgbClr val="121212"/>
                </a:solidFill>
                <a:effectLst/>
                <a:latin typeface="-apple-system"/>
              </a:rPr>
              <a:t>个数，</a:t>
            </a:r>
            <a:r>
              <a:rPr lang="en-US" altLang="zh-CN" b="0" i="0" dirty="0">
                <a:solidFill>
                  <a:srgbClr val="121212"/>
                </a:solidFill>
                <a:effectLst/>
                <a:latin typeface="-apple-system"/>
              </a:rPr>
              <a:t>7x7</a:t>
            </a:r>
            <a:r>
              <a:rPr lang="zh-CN" altLang="en-US" b="0" i="0" dirty="0">
                <a:solidFill>
                  <a:srgbClr val="121212"/>
                </a:solidFill>
                <a:effectLst/>
                <a:latin typeface="-apple-system"/>
              </a:rPr>
              <a:t>是输出特征图的大小，</a:t>
            </a:r>
            <a:r>
              <a:rPr lang="en-US" altLang="zh-CN" b="0" i="0" dirty="0">
                <a:solidFill>
                  <a:srgbClr val="121212"/>
                </a:solidFill>
                <a:effectLst/>
                <a:latin typeface="-apple-system"/>
              </a:rPr>
              <a:t>256</a:t>
            </a:r>
            <a:r>
              <a:rPr lang="zh-CN" altLang="en-US" b="0" i="0" dirty="0">
                <a:solidFill>
                  <a:srgbClr val="121212"/>
                </a:solidFill>
                <a:effectLst/>
                <a:latin typeface="-apple-system"/>
              </a:rPr>
              <a:t>是特征维度。</a:t>
            </a:r>
            <a:r>
              <a:rPr lang="en-US" altLang="zh-CN" b="0" i="0" dirty="0">
                <a:solidFill>
                  <a:srgbClr val="121212"/>
                </a:solidFill>
                <a:effectLst/>
                <a:latin typeface="-apple-system"/>
              </a:rPr>
              <a:t>proposal feature</a:t>
            </a:r>
            <a:r>
              <a:rPr lang="zh-CN" altLang="en-US" b="0" i="0" dirty="0">
                <a:solidFill>
                  <a:srgbClr val="121212"/>
                </a:solidFill>
                <a:effectLst/>
                <a:latin typeface="-apple-system"/>
              </a:rPr>
              <a:t>的大小是</a:t>
            </a:r>
            <a:r>
              <a:rPr lang="en-US" altLang="zh-CN" b="0" i="0" dirty="0">
                <a:solidFill>
                  <a:srgbClr val="121212"/>
                </a:solidFill>
                <a:effectLst/>
                <a:latin typeface="-apple-system"/>
              </a:rPr>
              <a:t>(100,256)</a:t>
            </a:r>
            <a:r>
              <a:rPr lang="zh-CN" altLang="en-US" b="0" i="0" dirty="0">
                <a:solidFill>
                  <a:srgbClr val="121212"/>
                </a:solidFill>
                <a:effectLst/>
                <a:latin typeface="-apple-system"/>
              </a:rPr>
              <a:t>。由于</a:t>
            </a:r>
            <a:r>
              <a:rPr lang="en-US" altLang="zh-CN" b="0" i="0" dirty="0" err="1">
                <a:solidFill>
                  <a:srgbClr val="121212"/>
                </a:solidFill>
                <a:effectLst/>
                <a:latin typeface="-apple-system"/>
              </a:rPr>
              <a:t>roi</a:t>
            </a:r>
            <a:r>
              <a:rPr lang="zh-CN" altLang="en-US" b="0" i="0" dirty="0">
                <a:solidFill>
                  <a:srgbClr val="121212"/>
                </a:solidFill>
                <a:effectLst/>
                <a:latin typeface="-apple-system"/>
              </a:rPr>
              <a:t>特征和</a:t>
            </a:r>
            <a:r>
              <a:rPr lang="en-US" altLang="zh-CN" b="0" i="0" dirty="0">
                <a:solidFill>
                  <a:srgbClr val="121212"/>
                </a:solidFill>
                <a:effectLst/>
                <a:latin typeface="-apple-system"/>
              </a:rPr>
              <a:t>proposal feature</a:t>
            </a:r>
            <a:r>
              <a:rPr lang="zh-CN" altLang="en-US" b="0" i="0" dirty="0">
                <a:solidFill>
                  <a:srgbClr val="121212"/>
                </a:solidFill>
                <a:effectLst/>
                <a:latin typeface="-apple-system"/>
              </a:rPr>
              <a:t>是一一对应，我们分开看，将</a:t>
            </a:r>
            <a:r>
              <a:rPr lang="en-US" altLang="zh-CN" b="0" i="0" dirty="0">
                <a:solidFill>
                  <a:srgbClr val="121212"/>
                </a:solidFill>
                <a:effectLst/>
                <a:latin typeface="-apple-system"/>
              </a:rPr>
              <a:t>proposal feature</a:t>
            </a:r>
            <a:r>
              <a:rPr lang="zh-CN" altLang="en-US" b="0" i="0" dirty="0">
                <a:solidFill>
                  <a:srgbClr val="121212"/>
                </a:solidFill>
                <a:effectLst/>
                <a:latin typeface="-apple-system"/>
              </a:rPr>
              <a:t>向量和空间大小为</a:t>
            </a:r>
            <a:r>
              <a:rPr lang="en-US" altLang="zh-CN" b="0" i="0" dirty="0">
                <a:solidFill>
                  <a:srgbClr val="121212"/>
                </a:solidFill>
                <a:effectLst/>
                <a:latin typeface="-apple-system"/>
              </a:rPr>
              <a:t>7x7</a:t>
            </a:r>
            <a:r>
              <a:rPr lang="zh-CN" altLang="en-US" b="0" i="0" dirty="0">
                <a:solidFill>
                  <a:srgbClr val="121212"/>
                </a:solidFill>
                <a:effectLst/>
                <a:latin typeface="-apple-system"/>
              </a:rPr>
              <a:t>的</a:t>
            </a:r>
            <a:r>
              <a:rPr lang="en-US" altLang="zh-CN" b="0" i="0" dirty="0" err="1">
                <a:solidFill>
                  <a:srgbClr val="121212"/>
                </a:solidFill>
                <a:effectLst/>
                <a:latin typeface="-apple-system"/>
              </a:rPr>
              <a:t>roi</a:t>
            </a:r>
            <a:r>
              <a:rPr lang="zh-CN" altLang="en-US" b="0" i="0" dirty="0">
                <a:solidFill>
                  <a:srgbClr val="121212"/>
                </a:solidFill>
                <a:effectLst/>
                <a:latin typeface="-apple-system"/>
              </a:rPr>
              <a:t>特征进行矩阵相乘，也就是相似性计算，得到相似性权重，用来判断</a:t>
            </a:r>
            <a:r>
              <a:rPr lang="en-US" altLang="zh-CN" b="1" i="0" dirty="0">
                <a:solidFill>
                  <a:srgbClr val="121212"/>
                </a:solidFill>
                <a:effectLst/>
                <a:latin typeface="-apple-system"/>
              </a:rPr>
              <a:t>7x7</a:t>
            </a:r>
            <a:r>
              <a:rPr lang="zh-CN" altLang="en-US" b="1" i="0" dirty="0">
                <a:solidFill>
                  <a:srgbClr val="121212"/>
                </a:solidFill>
                <a:effectLst/>
                <a:latin typeface="-apple-system"/>
              </a:rPr>
              <a:t>空间位置中哪些应该关注</a:t>
            </a:r>
            <a:r>
              <a:rPr lang="zh-CN" altLang="en-US" b="0" i="0" dirty="0">
                <a:solidFill>
                  <a:srgbClr val="121212"/>
                </a:solidFill>
                <a:effectLst/>
                <a:latin typeface="-apple-system"/>
              </a:rPr>
              <a:t>。将该权重与</a:t>
            </a:r>
            <a:r>
              <a:rPr lang="en-US" altLang="zh-CN" b="0" i="0" dirty="0" err="1">
                <a:solidFill>
                  <a:srgbClr val="121212"/>
                </a:solidFill>
                <a:effectLst/>
                <a:latin typeface="-apple-system"/>
              </a:rPr>
              <a:t>roi</a:t>
            </a:r>
            <a:r>
              <a:rPr lang="zh-CN" altLang="en-US" b="0" i="0" dirty="0">
                <a:solidFill>
                  <a:srgbClr val="121212"/>
                </a:solidFill>
                <a:effectLst/>
                <a:latin typeface="-apple-system"/>
              </a:rPr>
              <a:t>特征相乘，实际上是一种空间注意力机制。</a:t>
            </a:r>
            <a:r>
              <a:rPr lang="zh-CN" altLang="en-US" b="1" i="0" dirty="0">
                <a:solidFill>
                  <a:srgbClr val="121212"/>
                </a:solidFill>
                <a:effectLst/>
                <a:latin typeface="-apple-system"/>
              </a:rPr>
              <a:t>突出对前景贡献大的单元格，从而使定位和分类预测更准确，如果都是背景，则</a:t>
            </a:r>
            <a:r>
              <a:rPr lang="en-US" altLang="zh-CN" b="1" i="0" dirty="0">
                <a:solidFill>
                  <a:srgbClr val="121212"/>
                </a:solidFill>
                <a:effectLst/>
                <a:latin typeface="-apple-system"/>
              </a:rPr>
              <a:t>7x7</a:t>
            </a:r>
            <a:r>
              <a:rPr lang="zh-CN" altLang="en-US" b="1" i="0" dirty="0">
                <a:solidFill>
                  <a:srgbClr val="121212"/>
                </a:solidFill>
                <a:effectLst/>
                <a:latin typeface="-apple-system"/>
              </a:rPr>
              <a:t>个单元格都不会有高输出值。</a:t>
            </a:r>
            <a:endParaRPr lang="zh-CN" altLang="en-US" b="0"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534F39A5-9BD9-4EFE-AE98-2AED8F639F71}" type="slidenum">
              <a:rPr lang="zh-CN" altLang="en-US" smtClean="0"/>
              <a:t>7</a:t>
            </a:fld>
            <a:endParaRPr lang="zh-CN" altLang="en-US"/>
          </a:p>
        </p:txBody>
      </p:sp>
    </p:spTree>
    <p:extLst>
      <p:ext uri="{BB962C8B-B14F-4D97-AF65-F5344CB8AC3E}">
        <p14:creationId xmlns:p14="http://schemas.microsoft.com/office/powerpoint/2010/main" val="3076494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21212"/>
                </a:solidFill>
                <a:effectLst/>
                <a:latin typeface="-apple-system"/>
              </a:rPr>
              <a:t>--</a:t>
            </a:r>
            <a:r>
              <a:rPr lang="zh-CN" altLang="en-US" b="0" i="0" dirty="0">
                <a:solidFill>
                  <a:srgbClr val="121212"/>
                </a:solidFill>
                <a:effectLst/>
                <a:latin typeface="-apple-system"/>
              </a:rPr>
              <a:t>为进一步提升性能，作者采用和</a:t>
            </a:r>
            <a:r>
              <a:rPr lang="en-US" altLang="zh-CN" b="0" i="0" dirty="0">
                <a:solidFill>
                  <a:srgbClr val="121212"/>
                </a:solidFill>
                <a:effectLst/>
                <a:latin typeface="-apple-system"/>
              </a:rPr>
              <a:t>cascade </a:t>
            </a:r>
            <a:r>
              <a:rPr lang="en-US" altLang="zh-CN" b="0" i="0" dirty="0" err="1">
                <a:solidFill>
                  <a:srgbClr val="121212"/>
                </a:solidFill>
                <a:effectLst/>
                <a:latin typeface="-apple-system"/>
              </a:rPr>
              <a:t>rcnn</a:t>
            </a:r>
            <a:r>
              <a:rPr lang="zh-CN" altLang="en-US" b="0" i="0" dirty="0">
                <a:solidFill>
                  <a:srgbClr val="121212"/>
                </a:solidFill>
                <a:effectLst/>
                <a:latin typeface="-apple-system"/>
              </a:rPr>
              <a:t>类似的多阶段</a:t>
            </a:r>
            <a:r>
              <a:rPr lang="en-US" altLang="zh-CN" b="0" i="0" dirty="0">
                <a:solidFill>
                  <a:srgbClr val="121212"/>
                </a:solidFill>
                <a:effectLst/>
                <a:latin typeface="-apple-system"/>
              </a:rPr>
              <a:t>refine</a:t>
            </a:r>
            <a:r>
              <a:rPr lang="zh-CN" altLang="en-US" b="0" i="0" dirty="0">
                <a:solidFill>
                  <a:srgbClr val="121212"/>
                </a:solidFill>
                <a:effectLst/>
                <a:latin typeface="-apple-system"/>
              </a:rPr>
              <a:t>，迭代运行</a:t>
            </a:r>
            <a:r>
              <a:rPr lang="en-US" altLang="zh-CN" b="0" i="0" dirty="0">
                <a:solidFill>
                  <a:srgbClr val="121212"/>
                </a:solidFill>
                <a:effectLst/>
                <a:latin typeface="-apple-system"/>
              </a:rPr>
              <a:t>n</a:t>
            </a:r>
            <a:r>
              <a:rPr lang="zh-CN" altLang="en-US" b="0" i="0" dirty="0">
                <a:solidFill>
                  <a:srgbClr val="121212"/>
                </a:solidFill>
                <a:effectLst/>
                <a:latin typeface="-apple-system"/>
              </a:rPr>
              <a:t>个</a:t>
            </a:r>
            <a:r>
              <a:rPr lang="en-US" altLang="zh-CN" b="0" i="0" dirty="0">
                <a:solidFill>
                  <a:srgbClr val="121212"/>
                </a:solidFill>
                <a:effectLst/>
                <a:latin typeface="-apple-system"/>
              </a:rPr>
              <a:t>stage</a:t>
            </a:r>
            <a:r>
              <a:rPr lang="zh-CN" altLang="en-US" b="0" i="0" dirty="0">
                <a:solidFill>
                  <a:srgbClr val="121212"/>
                </a:solidFill>
                <a:effectLst/>
                <a:latin typeface="-apple-system"/>
              </a:rPr>
              <a:t>。除了第一个</a:t>
            </a:r>
            <a:r>
              <a:rPr lang="en-US" altLang="zh-CN" b="0" i="0" dirty="0">
                <a:solidFill>
                  <a:srgbClr val="121212"/>
                </a:solidFill>
                <a:effectLst/>
                <a:latin typeface="-apple-system"/>
              </a:rPr>
              <a:t>stage</a:t>
            </a:r>
            <a:r>
              <a:rPr lang="zh-CN" altLang="en-US" b="0" i="0" dirty="0">
                <a:solidFill>
                  <a:srgbClr val="121212"/>
                </a:solidFill>
                <a:effectLst/>
                <a:latin typeface="-apple-system"/>
              </a:rPr>
              <a:t>，其他</a:t>
            </a:r>
            <a:r>
              <a:rPr lang="en-US" altLang="zh-CN" b="0" i="0" dirty="0">
                <a:solidFill>
                  <a:srgbClr val="121212"/>
                </a:solidFill>
                <a:effectLst/>
                <a:latin typeface="-apple-system"/>
              </a:rPr>
              <a:t>stage</a:t>
            </a:r>
            <a:r>
              <a:rPr lang="zh-CN" altLang="en-US" b="0" i="0" dirty="0">
                <a:solidFill>
                  <a:srgbClr val="121212"/>
                </a:solidFill>
                <a:effectLst/>
                <a:latin typeface="-apple-system"/>
              </a:rPr>
              <a:t>都是把上一个</a:t>
            </a:r>
            <a:r>
              <a:rPr lang="en-US" altLang="zh-CN" b="0" i="0" dirty="0">
                <a:solidFill>
                  <a:srgbClr val="121212"/>
                </a:solidFill>
                <a:effectLst/>
                <a:latin typeface="-apple-system"/>
              </a:rPr>
              <a:t>stage</a:t>
            </a:r>
            <a:r>
              <a:rPr lang="zh-CN" altLang="en-US" b="0" i="0" dirty="0">
                <a:solidFill>
                  <a:srgbClr val="121212"/>
                </a:solidFill>
                <a:effectLst/>
                <a:latin typeface="-apple-system"/>
              </a:rPr>
              <a:t>的输出框和框的特征作为下一个</a:t>
            </a:r>
            <a:r>
              <a:rPr lang="en-US" altLang="zh-CN" b="0" i="0" dirty="0">
                <a:solidFill>
                  <a:srgbClr val="121212"/>
                </a:solidFill>
                <a:effectLst/>
                <a:latin typeface="-apple-system"/>
              </a:rPr>
              <a:t>stage</a:t>
            </a:r>
            <a:r>
              <a:rPr lang="zh-CN" altLang="en-US" b="0" i="0" dirty="0">
                <a:solidFill>
                  <a:srgbClr val="121212"/>
                </a:solidFill>
                <a:effectLst/>
                <a:latin typeface="-apple-system"/>
              </a:rPr>
              <a:t>的</a:t>
            </a:r>
            <a:r>
              <a:rPr lang="en-US" altLang="zh-CN" b="0" i="0" dirty="0">
                <a:solidFill>
                  <a:srgbClr val="121212"/>
                </a:solidFill>
                <a:effectLst/>
                <a:latin typeface="-apple-system"/>
              </a:rPr>
              <a:t>proposal boxes</a:t>
            </a:r>
            <a:r>
              <a:rPr lang="zh-CN" altLang="en-US" b="0" i="0" dirty="0">
                <a:solidFill>
                  <a:srgbClr val="121212"/>
                </a:solidFill>
                <a:effectLst/>
                <a:latin typeface="-apple-system"/>
              </a:rPr>
              <a:t>和</a:t>
            </a:r>
            <a:r>
              <a:rPr lang="en-US" altLang="zh-CN" b="0" i="0" dirty="0">
                <a:solidFill>
                  <a:srgbClr val="121212"/>
                </a:solidFill>
                <a:effectLst/>
                <a:latin typeface="-apple-system"/>
              </a:rPr>
              <a:t>proposal features</a:t>
            </a:r>
            <a:r>
              <a:rPr lang="zh-CN" altLang="en-US" b="0" i="0" dirty="0">
                <a:solidFill>
                  <a:srgbClr val="121212"/>
                </a:solidFill>
                <a:effectLst/>
                <a:latin typeface="-apple-system"/>
              </a:rPr>
              <a:t>。这样可以让下一个</a:t>
            </a:r>
            <a:r>
              <a:rPr lang="en-US" altLang="zh-CN" b="0" i="0" dirty="0">
                <a:solidFill>
                  <a:srgbClr val="121212"/>
                </a:solidFill>
                <a:effectLst/>
                <a:latin typeface="-apple-system"/>
              </a:rPr>
              <a:t>stage</a:t>
            </a:r>
            <a:r>
              <a:rPr lang="zh-CN" altLang="en-US" b="0" i="0" dirty="0">
                <a:solidFill>
                  <a:srgbClr val="121212"/>
                </a:solidFill>
                <a:effectLst/>
                <a:latin typeface="-apple-system"/>
              </a:rPr>
              <a:t>和上一个</a:t>
            </a:r>
            <a:r>
              <a:rPr lang="en-US" altLang="zh-CN" b="0" i="0" dirty="0">
                <a:solidFill>
                  <a:srgbClr val="121212"/>
                </a:solidFill>
                <a:effectLst/>
                <a:latin typeface="-apple-system"/>
              </a:rPr>
              <a:t>stage focus</a:t>
            </a:r>
            <a:r>
              <a:rPr lang="zh-CN" altLang="en-US" b="0" i="0" dirty="0">
                <a:solidFill>
                  <a:srgbClr val="121212"/>
                </a:solidFill>
                <a:effectLst/>
                <a:latin typeface="-apple-system"/>
              </a:rPr>
              <a:t>到同一个目标上，这样逐步</a:t>
            </a:r>
            <a:r>
              <a:rPr lang="en-US" altLang="zh-CN" b="0" i="0" dirty="0">
                <a:solidFill>
                  <a:srgbClr val="121212"/>
                </a:solidFill>
                <a:effectLst/>
                <a:latin typeface="-apple-system"/>
              </a:rPr>
              <a:t>refine</a:t>
            </a:r>
            <a:r>
              <a:rPr lang="zh-CN" altLang="en-US" b="0" i="0" dirty="0">
                <a:solidFill>
                  <a:srgbClr val="121212"/>
                </a:solidFill>
                <a:effectLst/>
                <a:latin typeface="-apple-system"/>
              </a:rPr>
              <a:t>时有一个明确的方向。</a:t>
            </a:r>
            <a:endParaRPr lang="en-US" altLang="zh-CN" b="0" i="0" dirty="0">
              <a:solidFill>
                <a:srgbClr val="121212"/>
              </a:solidFill>
              <a:effectLst/>
              <a:latin typeface="-apple-system"/>
            </a:endParaRPr>
          </a:p>
          <a:p>
            <a:r>
              <a:rPr lang="en-US" altLang="zh-CN" b="0" i="0" dirty="0">
                <a:solidFill>
                  <a:srgbClr val="121212"/>
                </a:solidFill>
                <a:effectLst/>
                <a:latin typeface="-apple-system"/>
              </a:rPr>
              <a:t>--</a:t>
            </a:r>
            <a:r>
              <a:rPr lang="zh-CN" altLang="en-US" b="0" i="0" dirty="0">
                <a:solidFill>
                  <a:srgbClr val="121212"/>
                </a:solidFill>
                <a:effectLst/>
                <a:latin typeface="-apple-system"/>
              </a:rPr>
              <a:t>并不是级联的阶段越多效果就越好。</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534F39A5-9BD9-4EFE-AE98-2AED8F639F71}" type="slidenum">
              <a:rPr lang="zh-CN" altLang="en-US" smtClean="0"/>
              <a:t>8</a:t>
            </a:fld>
            <a:endParaRPr lang="zh-CN" altLang="en-US"/>
          </a:p>
        </p:txBody>
      </p:sp>
    </p:spTree>
    <p:extLst>
      <p:ext uri="{BB962C8B-B14F-4D97-AF65-F5344CB8AC3E}">
        <p14:creationId xmlns:p14="http://schemas.microsoft.com/office/powerpoint/2010/main" val="3927747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输出的边界框集合是无序的，计算</a:t>
            </a:r>
            <a:r>
              <a:rPr lang="en-US" altLang="zh-CN" b="0" i="0" dirty="0">
                <a:solidFill>
                  <a:srgbClr val="121212"/>
                </a:solidFill>
                <a:effectLst/>
                <a:latin typeface="-apple-system"/>
              </a:rPr>
              <a:t>loss</a:t>
            </a:r>
            <a:r>
              <a:rPr lang="zh-CN" altLang="en-US" b="0" i="0" dirty="0">
                <a:solidFill>
                  <a:srgbClr val="121212"/>
                </a:solidFill>
                <a:effectLst/>
                <a:latin typeface="-apple-system"/>
              </a:rPr>
              <a:t>会先采用匈牙利算法对预测框和</a:t>
            </a:r>
            <a:r>
              <a:rPr lang="en-US" altLang="zh-CN" b="0" i="0" dirty="0">
                <a:solidFill>
                  <a:srgbClr val="121212"/>
                </a:solidFill>
                <a:effectLst/>
                <a:latin typeface="-apple-system"/>
              </a:rPr>
              <a:t>GT</a:t>
            </a:r>
            <a:r>
              <a:rPr lang="zh-CN" altLang="en-US" b="0" i="0" dirty="0">
                <a:solidFill>
                  <a:srgbClr val="121212"/>
                </a:solidFill>
                <a:effectLst/>
                <a:latin typeface="-apple-system"/>
              </a:rPr>
              <a:t>进行双边匹配，</a:t>
            </a:r>
            <a:r>
              <a:rPr lang="zh-CN" altLang="en-US" b="0" i="0" dirty="0">
                <a:solidFill>
                  <a:srgbClr val="4D4D4D"/>
                </a:solidFill>
                <a:effectLst/>
                <a:latin typeface="-apple-system"/>
              </a:rPr>
              <a:t>匹配成本同时考虑了分类成本和定位成本。</a:t>
            </a:r>
            <a:r>
              <a:rPr lang="zh-CN" altLang="en-US" b="0" i="0" dirty="0">
                <a:solidFill>
                  <a:srgbClr val="121212"/>
                </a:solidFill>
                <a:effectLst/>
                <a:latin typeface="-apple-system"/>
              </a:rPr>
              <a:t>得到预测框和</a:t>
            </a:r>
            <a:r>
              <a:rPr lang="en-US" altLang="zh-CN" b="0" i="0" dirty="0" err="1">
                <a:solidFill>
                  <a:srgbClr val="121212"/>
                </a:solidFill>
                <a:effectLst/>
                <a:latin typeface="-apple-system"/>
              </a:rPr>
              <a:t>gt</a:t>
            </a:r>
            <a:r>
              <a:rPr lang="zh-CN" altLang="en-US" b="0" i="0" dirty="0">
                <a:solidFill>
                  <a:srgbClr val="121212"/>
                </a:solidFill>
                <a:effectLst/>
                <a:latin typeface="-apple-system"/>
              </a:rPr>
              <a:t>间的有序索引对后，对一一对应的预测框和</a:t>
            </a:r>
            <a:r>
              <a:rPr lang="en-US" altLang="zh-CN" b="0" i="0" dirty="0" err="1">
                <a:solidFill>
                  <a:srgbClr val="121212"/>
                </a:solidFill>
                <a:effectLst/>
                <a:latin typeface="-apple-system"/>
              </a:rPr>
              <a:t>gt</a:t>
            </a:r>
            <a:r>
              <a:rPr lang="zh-CN" altLang="en-US" b="0" i="0" dirty="0">
                <a:solidFill>
                  <a:srgbClr val="121212"/>
                </a:solidFill>
                <a:effectLst/>
                <a:latin typeface="-apple-system"/>
              </a:rPr>
              <a:t>计算相应</a:t>
            </a:r>
            <a:r>
              <a:rPr lang="en-US" altLang="zh-CN" b="0" i="0" dirty="0">
                <a:solidFill>
                  <a:srgbClr val="121212"/>
                </a:solidFill>
                <a:effectLst/>
                <a:latin typeface="-apple-system"/>
              </a:rPr>
              <a:t>loss</a:t>
            </a:r>
            <a:r>
              <a:rPr lang="zh-CN" altLang="en-US" b="0" i="0" dirty="0">
                <a:solidFill>
                  <a:srgbClr val="121212"/>
                </a:solidFill>
                <a:effectLst/>
                <a:latin typeface="-apple-system"/>
              </a:rPr>
              <a:t>。由于训练时每个</a:t>
            </a:r>
            <a:r>
              <a:rPr lang="en-US" altLang="zh-CN" b="0" i="0" dirty="0">
                <a:solidFill>
                  <a:srgbClr val="121212"/>
                </a:solidFill>
                <a:effectLst/>
                <a:latin typeface="-apple-system"/>
              </a:rPr>
              <a:t>GT</a:t>
            </a:r>
            <a:r>
              <a:rPr lang="zh-CN" altLang="en-US" b="0" i="0" dirty="0">
                <a:solidFill>
                  <a:srgbClr val="121212"/>
                </a:solidFill>
                <a:effectLst/>
                <a:latin typeface="-apple-system"/>
              </a:rPr>
              <a:t>只与一个预测框匹配，所以不需要</a:t>
            </a:r>
            <a:r>
              <a:rPr lang="en-US" altLang="zh-CN" b="0" i="0" dirty="0" err="1">
                <a:solidFill>
                  <a:srgbClr val="121212"/>
                </a:solidFill>
                <a:effectLst/>
                <a:latin typeface="-apple-system"/>
              </a:rPr>
              <a:t>nms</a:t>
            </a:r>
            <a:r>
              <a:rPr lang="zh-CN" altLang="en-US" b="0" i="0" dirty="0">
                <a:solidFill>
                  <a:srgbClr val="121212"/>
                </a:solidFill>
                <a:effectLst/>
                <a:latin typeface="-apple-system"/>
              </a:rPr>
              <a:t>。没有</a:t>
            </a:r>
            <a:r>
              <a:rPr lang="zh-CN" altLang="en-US" b="0" i="0" dirty="0">
                <a:solidFill>
                  <a:srgbClr val="4D4D4D"/>
                </a:solidFill>
                <a:effectLst/>
                <a:latin typeface="-apple-system"/>
              </a:rPr>
              <a:t>匹配的预测会被归为一个额外的“无目标”类。</a:t>
            </a:r>
            <a:endParaRPr lang="en-US" altLang="zh-CN" dirty="0"/>
          </a:p>
          <a:p>
            <a:endParaRPr lang="en-US" altLang="zh-CN" dirty="0"/>
          </a:p>
          <a:p>
            <a:r>
              <a:rPr lang="en-US" altLang="zh-CN" b="0" i="0" dirty="0">
                <a:solidFill>
                  <a:srgbClr val="121212"/>
                </a:solidFill>
                <a:effectLst/>
                <a:latin typeface="-apple-system"/>
              </a:rPr>
              <a:t>--</a:t>
            </a:r>
            <a:r>
              <a:rPr lang="zh-CN" altLang="en-US" b="0" i="0" dirty="0">
                <a:solidFill>
                  <a:srgbClr val="121212"/>
                </a:solidFill>
                <a:effectLst/>
                <a:latin typeface="-apple-system"/>
              </a:rPr>
              <a:t>匈牙利算法主要用来解决一些与</a:t>
            </a:r>
            <a:r>
              <a:rPr lang="zh-CN" altLang="en-US" b="1" i="0" dirty="0">
                <a:solidFill>
                  <a:srgbClr val="121212"/>
                </a:solidFill>
                <a:effectLst/>
                <a:latin typeface="-apple-system"/>
              </a:rPr>
              <a:t>二分图匹配</a:t>
            </a:r>
            <a:r>
              <a:rPr lang="zh-CN" altLang="en-US" b="0" i="0" dirty="0">
                <a:solidFill>
                  <a:srgbClr val="121212"/>
                </a:solidFill>
                <a:effectLst/>
                <a:latin typeface="-apple-system"/>
              </a:rPr>
              <a:t>有关的问题。</a:t>
            </a:r>
            <a:r>
              <a:rPr lang="zh-CN" altLang="en-US" b="1" i="0" dirty="0">
                <a:solidFill>
                  <a:srgbClr val="121212"/>
                </a:solidFill>
                <a:effectLst/>
                <a:latin typeface="-apple-system"/>
              </a:rPr>
              <a:t>二分图</a:t>
            </a:r>
            <a:r>
              <a:rPr lang="zh-CN" altLang="en-US" b="0" i="0" dirty="0">
                <a:solidFill>
                  <a:srgbClr val="121212"/>
                </a:solidFill>
                <a:effectLst/>
                <a:latin typeface="-apple-system"/>
              </a:rPr>
              <a:t>可以被划分为两个部分，各部分内的点互不相连，每条边的端点分别处于点集</a:t>
            </a:r>
            <a:r>
              <a:rPr lang="en-US" altLang="zh-CN" b="0" i="0" dirty="0">
                <a:solidFill>
                  <a:srgbClr val="121212"/>
                </a:solidFill>
                <a:effectLst/>
                <a:latin typeface="-apple-system"/>
              </a:rPr>
              <a:t>X</a:t>
            </a:r>
            <a:r>
              <a:rPr lang="zh-CN" altLang="en-US" b="0" i="0" dirty="0">
                <a:solidFill>
                  <a:srgbClr val="121212"/>
                </a:solidFill>
                <a:effectLst/>
                <a:latin typeface="-apple-system"/>
              </a:rPr>
              <a:t>和</a:t>
            </a:r>
            <a:r>
              <a:rPr lang="en-US" altLang="zh-CN" b="0" i="0" dirty="0">
                <a:solidFill>
                  <a:srgbClr val="121212"/>
                </a:solidFill>
                <a:effectLst/>
                <a:latin typeface="-apple-system"/>
              </a:rPr>
              <a:t>Y</a:t>
            </a:r>
            <a:r>
              <a:rPr lang="zh-CN" altLang="en-US" b="0" i="0" dirty="0">
                <a:solidFill>
                  <a:srgbClr val="121212"/>
                </a:solidFill>
                <a:effectLst/>
                <a:latin typeface="-apple-system"/>
              </a:rPr>
              <a:t>中。匈牙利算法主要用来解决两个问题：求二分图的</a:t>
            </a:r>
            <a:r>
              <a:rPr lang="zh-CN" altLang="en-US" b="1" i="0" dirty="0">
                <a:solidFill>
                  <a:srgbClr val="121212"/>
                </a:solidFill>
                <a:effectLst/>
                <a:latin typeface="-apple-system"/>
              </a:rPr>
              <a:t>最大匹配数</a:t>
            </a:r>
            <a:r>
              <a:rPr lang="zh-CN" altLang="en-US" b="0" i="0" dirty="0">
                <a:solidFill>
                  <a:srgbClr val="121212"/>
                </a:solidFill>
                <a:effectLst/>
                <a:latin typeface="-apple-system"/>
              </a:rPr>
              <a:t>和</a:t>
            </a:r>
            <a:r>
              <a:rPr lang="zh-CN" altLang="en-US" b="1" i="0" dirty="0">
                <a:solidFill>
                  <a:srgbClr val="121212"/>
                </a:solidFill>
                <a:effectLst/>
                <a:latin typeface="-apple-system"/>
              </a:rPr>
              <a:t>最小点覆盖数</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r>
              <a:rPr lang="en-US" altLang="zh-CN" b="0" i="0" dirty="0">
                <a:solidFill>
                  <a:srgbClr val="121212"/>
                </a:solidFill>
                <a:effectLst/>
                <a:latin typeface="-apple-system"/>
              </a:rPr>
              <a:t>--</a:t>
            </a:r>
            <a:r>
              <a:rPr lang="zh-CN" altLang="en-US" b="0" i="0" dirty="0">
                <a:solidFill>
                  <a:srgbClr val="121212"/>
                </a:solidFill>
                <a:effectLst/>
                <a:latin typeface="-apple-system"/>
              </a:rPr>
              <a:t>现有</a:t>
            </a:r>
            <a:r>
              <a:rPr lang="en-US" altLang="zh-CN" b="0" i="0" dirty="0">
                <a:solidFill>
                  <a:srgbClr val="121212"/>
                </a:solidFill>
                <a:effectLst/>
                <a:latin typeface="-apple-system"/>
              </a:rPr>
              <a:t>Boys</a:t>
            </a:r>
            <a:r>
              <a:rPr lang="zh-CN" altLang="en-US" b="0" i="0" dirty="0">
                <a:solidFill>
                  <a:srgbClr val="121212"/>
                </a:solidFill>
                <a:effectLst/>
                <a:latin typeface="-apple-system"/>
              </a:rPr>
              <a:t>和</a:t>
            </a:r>
            <a:r>
              <a:rPr lang="en-US" altLang="zh-CN" b="0" i="0" dirty="0">
                <a:solidFill>
                  <a:srgbClr val="121212"/>
                </a:solidFill>
                <a:effectLst/>
                <a:latin typeface="-apple-system"/>
              </a:rPr>
              <a:t>Girls</a:t>
            </a:r>
            <a:r>
              <a:rPr lang="zh-CN" altLang="en-US" b="0" i="0" dirty="0">
                <a:solidFill>
                  <a:srgbClr val="121212"/>
                </a:solidFill>
                <a:effectLst/>
                <a:latin typeface="-apple-system"/>
              </a:rPr>
              <a:t>两个点集，里面的点分别表示不同的男生女生，边表示他们之间互有好感。最大匹配问题相当于如果</a:t>
            </a:r>
            <a:r>
              <a:rPr lang="zh-CN" altLang="en-US" b="1" i="0" dirty="0">
                <a:solidFill>
                  <a:srgbClr val="121212"/>
                </a:solidFill>
                <a:effectLst/>
                <a:latin typeface="-apple-system"/>
              </a:rPr>
              <a:t>你是红娘，可以撮合任何一对有好感的男女，那么最多能撮合多少对</a:t>
            </a:r>
            <a:r>
              <a:rPr lang="zh-CN" altLang="en-US" b="0" i="0" dirty="0">
                <a:solidFill>
                  <a:srgbClr val="121212"/>
                </a:solidFill>
                <a:effectLst/>
                <a:latin typeface="-apple-system"/>
              </a:rPr>
              <a:t>？</a:t>
            </a:r>
            <a:r>
              <a:rPr lang="en-US" altLang="zh-CN" b="0" i="0" dirty="0">
                <a:solidFill>
                  <a:srgbClr val="121212"/>
                </a:solidFill>
                <a:effectLst/>
                <a:latin typeface="-apple-system"/>
              </a:rPr>
              <a:t>(</a:t>
            </a:r>
            <a:r>
              <a:rPr lang="zh-CN" altLang="en-US" b="0" i="0" dirty="0">
                <a:solidFill>
                  <a:srgbClr val="121212"/>
                </a:solidFill>
                <a:effectLst/>
                <a:latin typeface="-apple-system"/>
              </a:rPr>
              <a:t>数学表述是在二分图中最多能找到多少条没有公共端点的边</a:t>
            </a:r>
            <a:r>
              <a:rPr lang="en-US" altLang="zh-CN" b="0" i="0" dirty="0">
                <a:solidFill>
                  <a:srgbClr val="121212"/>
                </a:solidFill>
                <a:effectLst/>
                <a:latin typeface="-apple-system"/>
              </a:rPr>
              <a:t>)</a:t>
            </a:r>
            <a:r>
              <a:rPr lang="zh-CN" altLang="en-US" b="0" i="0" dirty="0">
                <a:solidFill>
                  <a:srgbClr val="121212"/>
                </a:solidFill>
                <a:effectLst/>
                <a:latin typeface="-apple-system"/>
              </a:rPr>
              <a:t>。最后一共得到了三组匹配，最大匹配数为</a:t>
            </a:r>
            <a:r>
              <a:rPr lang="en-US" altLang="zh-CN" b="0" i="0" dirty="0">
                <a:solidFill>
                  <a:srgbClr val="121212"/>
                </a:solidFill>
                <a:effectLst/>
                <a:latin typeface="-apple-system"/>
              </a:rPr>
              <a:t>3</a:t>
            </a:r>
            <a:r>
              <a:rPr lang="zh-CN" altLang="en-US" b="0" i="0" dirty="0">
                <a:solidFill>
                  <a:srgbClr val="121212"/>
                </a:solidFill>
                <a:effectLst/>
                <a:latin typeface="-apple-system"/>
              </a:rPr>
              <a:t>。</a:t>
            </a:r>
            <a:r>
              <a:rPr lang="zh-CN" altLang="en-US" b="1" i="0" dirty="0">
                <a:solidFill>
                  <a:srgbClr val="121212"/>
                </a:solidFill>
                <a:effectLst/>
                <a:latin typeface="-apple-system"/>
              </a:rPr>
              <a:t>最小点覆盖则是</a:t>
            </a:r>
            <a:r>
              <a:rPr lang="zh-CN" altLang="en-US" b="0" i="0" dirty="0">
                <a:solidFill>
                  <a:srgbClr val="121212"/>
                </a:solidFill>
                <a:effectLst/>
                <a:latin typeface="-apple-system"/>
              </a:rPr>
              <a:t>找</a:t>
            </a:r>
            <a:r>
              <a:rPr lang="zh-CN" altLang="en-US" b="1" i="0" dirty="0">
                <a:solidFill>
                  <a:srgbClr val="121212"/>
                </a:solidFill>
                <a:effectLst/>
                <a:latin typeface="-apple-system"/>
              </a:rPr>
              <a:t>最少</a:t>
            </a:r>
            <a:r>
              <a:rPr lang="zh-CN" altLang="en-US" b="0" i="0" dirty="0">
                <a:solidFill>
                  <a:srgbClr val="121212"/>
                </a:solidFill>
                <a:effectLst/>
                <a:latin typeface="-apple-system"/>
              </a:rPr>
              <a:t>的</a:t>
            </a:r>
            <a:r>
              <a:rPr lang="zh-CN" altLang="en-US" b="1" i="0" dirty="0">
                <a:solidFill>
                  <a:srgbClr val="121212"/>
                </a:solidFill>
                <a:effectLst/>
                <a:latin typeface="-apple-system"/>
              </a:rPr>
              <a:t>点</a:t>
            </a:r>
            <a:r>
              <a:rPr lang="zh-CN" altLang="en-US" b="0" i="0" dirty="0">
                <a:solidFill>
                  <a:srgbClr val="121212"/>
                </a:solidFill>
                <a:effectLst/>
                <a:latin typeface="-apple-system"/>
              </a:rPr>
              <a:t>，使二分图中所有的边</a:t>
            </a:r>
            <a:r>
              <a:rPr lang="zh-CN" altLang="en-US" b="1" i="0" dirty="0">
                <a:solidFill>
                  <a:srgbClr val="121212"/>
                </a:solidFill>
                <a:effectLst/>
                <a:latin typeface="-apple-system"/>
              </a:rPr>
              <a:t>至少有一个端点</a:t>
            </a:r>
            <a:r>
              <a:rPr lang="zh-CN" altLang="en-US" b="0" i="0" dirty="0">
                <a:solidFill>
                  <a:srgbClr val="121212"/>
                </a:solidFill>
                <a:effectLst/>
                <a:latin typeface="-apple-system"/>
              </a:rPr>
              <a:t>在这些点之中。</a:t>
            </a:r>
            <a:r>
              <a:rPr lang="zh-CN" altLang="en-US" b="0" i="0" dirty="0">
                <a:solidFill>
                  <a:srgbClr val="646464"/>
                </a:solidFill>
                <a:effectLst/>
                <a:latin typeface="-apple-system"/>
              </a:rPr>
              <a:t>一个二分图中的最大匹配数</a:t>
            </a:r>
            <a:r>
              <a:rPr lang="zh-CN" altLang="en-US" b="1" i="0" dirty="0">
                <a:solidFill>
                  <a:srgbClr val="646464"/>
                </a:solidFill>
                <a:effectLst/>
                <a:latin typeface="-apple-system"/>
              </a:rPr>
              <a:t>等于</a:t>
            </a:r>
            <a:r>
              <a:rPr lang="zh-CN" altLang="en-US" b="0" i="0" dirty="0">
                <a:solidFill>
                  <a:srgbClr val="646464"/>
                </a:solidFill>
                <a:effectLst/>
                <a:latin typeface="-apple-system"/>
              </a:rPr>
              <a:t>这个图的最小点覆盖数。</a:t>
            </a:r>
            <a:endParaRPr lang="zh-CN" altLang="en-US" dirty="0"/>
          </a:p>
        </p:txBody>
      </p:sp>
      <p:sp>
        <p:nvSpPr>
          <p:cNvPr id="4" name="灯片编号占位符 3"/>
          <p:cNvSpPr>
            <a:spLocks noGrp="1"/>
          </p:cNvSpPr>
          <p:nvPr>
            <p:ph type="sldNum" sz="quarter" idx="5"/>
          </p:nvPr>
        </p:nvSpPr>
        <p:spPr/>
        <p:txBody>
          <a:bodyPr/>
          <a:lstStyle/>
          <a:p>
            <a:fld id="{534F39A5-9BD9-4EFE-AE98-2AED8F639F71}" type="slidenum">
              <a:rPr lang="zh-CN" altLang="en-US" smtClean="0"/>
              <a:t>9</a:t>
            </a:fld>
            <a:endParaRPr lang="zh-CN" altLang="en-US"/>
          </a:p>
        </p:txBody>
      </p:sp>
    </p:spTree>
    <p:extLst>
      <p:ext uri="{BB962C8B-B14F-4D97-AF65-F5344CB8AC3E}">
        <p14:creationId xmlns:p14="http://schemas.microsoft.com/office/powerpoint/2010/main" val="3684425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F85C0-3BB1-4CB9-A3D3-73005600AE0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BDAEC5-77AB-454F-9719-21C87CF288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A61E713-3616-483B-BE63-9762DC97EA9E}"/>
              </a:ext>
            </a:extLst>
          </p:cNvPr>
          <p:cNvSpPr>
            <a:spLocks noGrp="1"/>
          </p:cNvSpPr>
          <p:nvPr>
            <p:ph type="dt" sz="half" idx="10"/>
          </p:nvPr>
        </p:nvSpPr>
        <p:spPr/>
        <p:txBody>
          <a:bodyPr/>
          <a:lstStyle/>
          <a:p>
            <a:fld id="{F8BD423E-77EE-4EAB-B3A7-66AF12F03470}" type="datetimeFigureOut">
              <a:rPr lang="zh-CN" altLang="en-US" smtClean="0"/>
              <a:t>2020/12/13</a:t>
            </a:fld>
            <a:endParaRPr lang="zh-CN" altLang="en-US"/>
          </a:p>
        </p:txBody>
      </p:sp>
      <p:sp>
        <p:nvSpPr>
          <p:cNvPr id="5" name="页脚占位符 4">
            <a:extLst>
              <a:ext uri="{FF2B5EF4-FFF2-40B4-BE49-F238E27FC236}">
                <a16:creationId xmlns:a16="http://schemas.microsoft.com/office/drawing/2014/main" id="{CEAEC93F-CF48-49E2-AD37-9AB53B3B26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C4AF91-EA51-4071-BB47-BF770DC9CFEE}"/>
              </a:ext>
            </a:extLst>
          </p:cNvPr>
          <p:cNvSpPr>
            <a:spLocks noGrp="1"/>
          </p:cNvSpPr>
          <p:nvPr>
            <p:ph type="sldNum" sz="quarter" idx="12"/>
          </p:nvPr>
        </p:nvSpPr>
        <p:spPr/>
        <p:txBody>
          <a:bodyPr/>
          <a:lstStyle/>
          <a:p>
            <a:fld id="{F2D1459A-7E2A-44D9-A50F-42862E91E6B3}" type="slidenum">
              <a:rPr lang="zh-CN" altLang="en-US" smtClean="0"/>
              <a:t>‹#›</a:t>
            </a:fld>
            <a:endParaRPr lang="zh-CN" altLang="en-US"/>
          </a:p>
        </p:txBody>
      </p:sp>
    </p:spTree>
    <p:extLst>
      <p:ext uri="{BB962C8B-B14F-4D97-AF65-F5344CB8AC3E}">
        <p14:creationId xmlns:p14="http://schemas.microsoft.com/office/powerpoint/2010/main" val="303815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90DD9-7F0E-41C1-8AE2-32E902734D5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B54D82-E06C-4FD5-961D-758C713C9B6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E67A8D-5C85-40C5-812F-E17D381FC15B}"/>
              </a:ext>
            </a:extLst>
          </p:cNvPr>
          <p:cNvSpPr>
            <a:spLocks noGrp="1"/>
          </p:cNvSpPr>
          <p:nvPr>
            <p:ph type="dt" sz="half" idx="10"/>
          </p:nvPr>
        </p:nvSpPr>
        <p:spPr/>
        <p:txBody>
          <a:bodyPr/>
          <a:lstStyle/>
          <a:p>
            <a:fld id="{F8BD423E-77EE-4EAB-B3A7-66AF12F03470}" type="datetimeFigureOut">
              <a:rPr lang="zh-CN" altLang="en-US" smtClean="0"/>
              <a:t>2020/12/13</a:t>
            </a:fld>
            <a:endParaRPr lang="zh-CN" altLang="en-US"/>
          </a:p>
        </p:txBody>
      </p:sp>
      <p:sp>
        <p:nvSpPr>
          <p:cNvPr id="5" name="页脚占位符 4">
            <a:extLst>
              <a:ext uri="{FF2B5EF4-FFF2-40B4-BE49-F238E27FC236}">
                <a16:creationId xmlns:a16="http://schemas.microsoft.com/office/drawing/2014/main" id="{0649E2F0-A7E1-4D7C-8123-A4F467A62B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7C0DD9-D830-4CAF-9C94-6D862BC22E32}"/>
              </a:ext>
            </a:extLst>
          </p:cNvPr>
          <p:cNvSpPr>
            <a:spLocks noGrp="1"/>
          </p:cNvSpPr>
          <p:nvPr>
            <p:ph type="sldNum" sz="quarter" idx="12"/>
          </p:nvPr>
        </p:nvSpPr>
        <p:spPr/>
        <p:txBody>
          <a:bodyPr/>
          <a:lstStyle/>
          <a:p>
            <a:fld id="{F2D1459A-7E2A-44D9-A50F-42862E91E6B3}" type="slidenum">
              <a:rPr lang="zh-CN" altLang="en-US" smtClean="0"/>
              <a:t>‹#›</a:t>
            </a:fld>
            <a:endParaRPr lang="zh-CN" altLang="en-US"/>
          </a:p>
        </p:txBody>
      </p:sp>
    </p:spTree>
    <p:extLst>
      <p:ext uri="{BB962C8B-B14F-4D97-AF65-F5344CB8AC3E}">
        <p14:creationId xmlns:p14="http://schemas.microsoft.com/office/powerpoint/2010/main" val="36287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D7FD6D2-1033-4907-8148-DBE5C44FA2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AD2843-D03C-4165-8146-E78153E0BB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3866B8-DD6F-4B6C-8D18-AC592868038A}"/>
              </a:ext>
            </a:extLst>
          </p:cNvPr>
          <p:cNvSpPr>
            <a:spLocks noGrp="1"/>
          </p:cNvSpPr>
          <p:nvPr>
            <p:ph type="dt" sz="half" idx="10"/>
          </p:nvPr>
        </p:nvSpPr>
        <p:spPr/>
        <p:txBody>
          <a:bodyPr/>
          <a:lstStyle/>
          <a:p>
            <a:fld id="{F8BD423E-77EE-4EAB-B3A7-66AF12F03470}" type="datetimeFigureOut">
              <a:rPr lang="zh-CN" altLang="en-US" smtClean="0"/>
              <a:t>2020/12/13</a:t>
            </a:fld>
            <a:endParaRPr lang="zh-CN" altLang="en-US"/>
          </a:p>
        </p:txBody>
      </p:sp>
      <p:sp>
        <p:nvSpPr>
          <p:cNvPr id="5" name="页脚占位符 4">
            <a:extLst>
              <a:ext uri="{FF2B5EF4-FFF2-40B4-BE49-F238E27FC236}">
                <a16:creationId xmlns:a16="http://schemas.microsoft.com/office/drawing/2014/main" id="{ED41DB23-C1E2-4BBB-8AC8-5D05CB2A2B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850CAF-7829-47A1-83CA-A783676EB52A}"/>
              </a:ext>
            </a:extLst>
          </p:cNvPr>
          <p:cNvSpPr>
            <a:spLocks noGrp="1"/>
          </p:cNvSpPr>
          <p:nvPr>
            <p:ph type="sldNum" sz="quarter" idx="12"/>
          </p:nvPr>
        </p:nvSpPr>
        <p:spPr/>
        <p:txBody>
          <a:bodyPr/>
          <a:lstStyle/>
          <a:p>
            <a:fld id="{F2D1459A-7E2A-44D9-A50F-42862E91E6B3}" type="slidenum">
              <a:rPr lang="zh-CN" altLang="en-US" smtClean="0"/>
              <a:t>‹#›</a:t>
            </a:fld>
            <a:endParaRPr lang="zh-CN" altLang="en-US"/>
          </a:p>
        </p:txBody>
      </p:sp>
    </p:spTree>
    <p:extLst>
      <p:ext uri="{BB962C8B-B14F-4D97-AF65-F5344CB8AC3E}">
        <p14:creationId xmlns:p14="http://schemas.microsoft.com/office/powerpoint/2010/main" val="146235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AE06C-DF82-46A8-A8DD-ADC31D1B22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3A4999-76C4-46C2-8100-29BF75AB99D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F72462-C932-4E70-8F6B-05F6DFCEF71A}"/>
              </a:ext>
            </a:extLst>
          </p:cNvPr>
          <p:cNvSpPr>
            <a:spLocks noGrp="1"/>
          </p:cNvSpPr>
          <p:nvPr>
            <p:ph type="dt" sz="half" idx="10"/>
          </p:nvPr>
        </p:nvSpPr>
        <p:spPr/>
        <p:txBody>
          <a:bodyPr/>
          <a:lstStyle/>
          <a:p>
            <a:fld id="{F8BD423E-77EE-4EAB-B3A7-66AF12F03470}" type="datetimeFigureOut">
              <a:rPr lang="zh-CN" altLang="en-US" smtClean="0"/>
              <a:t>2020/12/13</a:t>
            </a:fld>
            <a:endParaRPr lang="zh-CN" altLang="en-US"/>
          </a:p>
        </p:txBody>
      </p:sp>
      <p:sp>
        <p:nvSpPr>
          <p:cNvPr id="5" name="页脚占位符 4">
            <a:extLst>
              <a:ext uri="{FF2B5EF4-FFF2-40B4-BE49-F238E27FC236}">
                <a16:creationId xmlns:a16="http://schemas.microsoft.com/office/drawing/2014/main" id="{25A5576F-705B-46AC-A740-318A8C8351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ED1223-58E3-4B72-A119-8BF607D78AF2}"/>
              </a:ext>
            </a:extLst>
          </p:cNvPr>
          <p:cNvSpPr>
            <a:spLocks noGrp="1"/>
          </p:cNvSpPr>
          <p:nvPr>
            <p:ph type="sldNum" sz="quarter" idx="12"/>
          </p:nvPr>
        </p:nvSpPr>
        <p:spPr/>
        <p:txBody>
          <a:bodyPr/>
          <a:lstStyle/>
          <a:p>
            <a:fld id="{F2D1459A-7E2A-44D9-A50F-42862E91E6B3}" type="slidenum">
              <a:rPr lang="zh-CN" altLang="en-US" smtClean="0"/>
              <a:t>‹#›</a:t>
            </a:fld>
            <a:endParaRPr lang="zh-CN" altLang="en-US"/>
          </a:p>
        </p:txBody>
      </p:sp>
    </p:spTree>
    <p:extLst>
      <p:ext uri="{BB962C8B-B14F-4D97-AF65-F5344CB8AC3E}">
        <p14:creationId xmlns:p14="http://schemas.microsoft.com/office/powerpoint/2010/main" val="109675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04513-2458-4256-885F-785D403F833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D69B759-BCB0-41B6-9787-68A73E3083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1DB3A2E-3A47-4C7F-934F-0C02D3178263}"/>
              </a:ext>
            </a:extLst>
          </p:cNvPr>
          <p:cNvSpPr>
            <a:spLocks noGrp="1"/>
          </p:cNvSpPr>
          <p:nvPr>
            <p:ph type="dt" sz="half" idx="10"/>
          </p:nvPr>
        </p:nvSpPr>
        <p:spPr/>
        <p:txBody>
          <a:bodyPr/>
          <a:lstStyle/>
          <a:p>
            <a:fld id="{F8BD423E-77EE-4EAB-B3A7-66AF12F03470}" type="datetimeFigureOut">
              <a:rPr lang="zh-CN" altLang="en-US" smtClean="0"/>
              <a:t>2020/12/13</a:t>
            </a:fld>
            <a:endParaRPr lang="zh-CN" altLang="en-US"/>
          </a:p>
        </p:txBody>
      </p:sp>
      <p:sp>
        <p:nvSpPr>
          <p:cNvPr id="5" name="页脚占位符 4">
            <a:extLst>
              <a:ext uri="{FF2B5EF4-FFF2-40B4-BE49-F238E27FC236}">
                <a16:creationId xmlns:a16="http://schemas.microsoft.com/office/drawing/2014/main" id="{8423FF83-B4E0-4F9B-937E-71B9BC1297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302294-01ED-490A-AD54-2FAD2B3ED184}"/>
              </a:ext>
            </a:extLst>
          </p:cNvPr>
          <p:cNvSpPr>
            <a:spLocks noGrp="1"/>
          </p:cNvSpPr>
          <p:nvPr>
            <p:ph type="sldNum" sz="quarter" idx="12"/>
          </p:nvPr>
        </p:nvSpPr>
        <p:spPr/>
        <p:txBody>
          <a:bodyPr/>
          <a:lstStyle/>
          <a:p>
            <a:fld id="{F2D1459A-7E2A-44D9-A50F-42862E91E6B3}" type="slidenum">
              <a:rPr lang="zh-CN" altLang="en-US" smtClean="0"/>
              <a:t>‹#›</a:t>
            </a:fld>
            <a:endParaRPr lang="zh-CN" altLang="en-US"/>
          </a:p>
        </p:txBody>
      </p:sp>
    </p:spTree>
    <p:extLst>
      <p:ext uri="{BB962C8B-B14F-4D97-AF65-F5344CB8AC3E}">
        <p14:creationId xmlns:p14="http://schemas.microsoft.com/office/powerpoint/2010/main" val="116978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2D2D1-F64B-4C45-80CF-37A307BA87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B63CC4E-AA1C-42A5-9C4D-A7A28509A44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23C2C7-173C-4C7D-81C1-B03FB888331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DDC8A66-A691-4020-A01A-EB91CF981115}"/>
              </a:ext>
            </a:extLst>
          </p:cNvPr>
          <p:cNvSpPr>
            <a:spLocks noGrp="1"/>
          </p:cNvSpPr>
          <p:nvPr>
            <p:ph type="dt" sz="half" idx="10"/>
          </p:nvPr>
        </p:nvSpPr>
        <p:spPr/>
        <p:txBody>
          <a:bodyPr/>
          <a:lstStyle/>
          <a:p>
            <a:fld id="{F8BD423E-77EE-4EAB-B3A7-66AF12F03470}" type="datetimeFigureOut">
              <a:rPr lang="zh-CN" altLang="en-US" smtClean="0"/>
              <a:t>2020/12/13</a:t>
            </a:fld>
            <a:endParaRPr lang="zh-CN" altLang="en-US"/>
          </a:p>
        </p:txBody>
      </p:sp>
      <p:sp>
        <p:nvSpPr>
          <p:cNvPr id="6" name="页脚占位符 5">
            <a:extLst>
              <a:ext uri="{FF2B5EF4-FFF2-40B4-BE49-F238E27FC236}">
                <a16:creationId xmlns:a16="http://schemas.microsoft.com/office/drawing/2014/main" id="{A832C4A5-AF86-4247-AEE4-FC068DBABF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5C46D1-6CBD-4717-8FEC-5892124C35DA}"/>
              </a:ext>
            </a:extLst>
          </p:cNvPr>
          <p:cNvSpPr>
            <a:spLocks noGrp="1"/>
          </p:cNvSpPr>
          <p:nvPr>
            <p:ph type="sldNum" sz="quarter" idx="12"/>
          </p:nvPr>
        </p:nvSpPr>
        <p:spPr/>
        <p:txBody>
          <a:bodyPr/>
          <a:lstStyle/>
          <a:p>
            <a:fld id="{F2D1459A-7E2A-44D9-A50F-42862E91E6B3}" type="slidenum">
              <a:rPr lang="zh-CN" altLang="en-US" smtClean="0"/>
              <a:t>‹#›</a:t>
            </a:fld>
            <a:endParaRPr lang="zh-CN" altLang="en-US"/>
          </a:p>
        </p:txBody>
      </p:sp>
    </p:spTree>
    <p:extLst>
      <p:ext uri="{BB962C8B-B14F-4D97-AF65-F5344CB8AC3E}">
        <p14:creationId xmlns:p14="http://schemas.microsoft.com/office/powerpoint/2010/main" val="372177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7ED37-62E4-486B-988D-07B9D81559F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39229B4-8D4B-4C77-9CB1-FED3AD8CE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D8936A2-7649-42CC-BF03-E9D0AC1B7C4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284B399-FC3D-4D63-B675-71BBF9A410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89F513-828A-4C7E-9ACA-3D142AD87E8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5AA46E-4806-4B35-B3B3-4F9BECCBAB1C}"/>
              </a:ext>
            </a:extLst>
          </p:cNvPr>
          <p:cNvSpPr>
            <a:spLocks noGrp="1"/>
          </p:cNvSpPr>
          <p:nvPr>
            <p:ph type="dt" sz="half" idx="10"/>
          </p:nvPr>
        </p:nvSpPr>
        <p:spPr/>
        <p:txBody>
          <a:bodyPr/>
          <a:lstStyle/>
          <a:p>
            <a:fld id="{F8BD423E-77EE-4EAB-B3A7-66AF12F03470}" type="datetimeFigureOut">
              <a:rPr lang="zh-CN" altLang="en-US" smtClean="0"/>
              <a:t>2020/12/13</a:t>
            </a:fld>
            <a:endParaRPr lang="zh-CN" altLang="en-US"/>
          </a:p>
        </p:txBody>
      </p:sp>
      <p:sp>
        <p:nvSpPr>
          <p:cNvPr id="8" name="页脚占位符 7">
            <a:extLst>
              <a:ext uri="{FF2B5EF4-FFF2-40B4-BE49-F238E27FC236}">
                <a16:creationId xmlns:a16="http://schemas.microsoft.com/office/drawing/2014/main" id="{E816EC49-BA6B-4434-8FF7-D8F6E7BA30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2346DDE-2946-4C74-9261-475AD9F356F8}"/>
              </a:ext>
            </a:extLst>
          </p:cNvPr>
          <p:cNvSpPr>
            <a:spLocks noGrp="1"/>
          </p:cNvSpPr>
          <p:nvPr>
            <p:ph type="sldNum" sz="quarter" idx="12"/>
          </p:nvPr>
        </p:nvSpPr>
        <p:spPr/>
        <p:txBody>
          <a:bodyPr/>
          <a:lstStyle/>
          <a:p>
            <a:fld id="{F2D1459A-7E2A-44D9-A50F-42862E91E6B3}" type="slidenum">
              <a:rPr lang="zh-CN" altLang="en-US" smtClean="0"/>
              <a:t>‹#›</a:t>
            </a:fld>
            <a:endParaRPr lang="zh-CN" altLang="en-US"/>
          </a:p>
        </p:txBody>
      </p:sp>
    </p:spTree>
    <p:extLst>
      <p:ext uri="{BB962C8B-B14F-4D97-AF65-F5344CB8AC3E}">
        <p14:creationId xmlns:p14="http://schemas.microsoft.com/office/powerpoint/2010/main" val="269388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CF0D1-2DDB-49E5-9C2D-6410DC379D3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8F8DDC8-7D55-4BAF-9154-9B45C72FC407}"/>
              </a:ext>
            </a:extLst>
          </p:cNvPr>
          <p:cNvSpPr>
            <a:spLocks noGrp="1"/>
          </p:cNvSpPr>
          <p:nvPr>
            <p:ph type="dt" sz="half" idx="10"/>
          </p:nvPr>
        </p:nvSpPr>
        <p:spPr/>
        <p:txBody>
          <a:bodyPr/>
          <a:lstStyle/>
          <a:p>
            <a:fld id="{F8BD423E-77EE-4EAB-B3A7-66AF12F03470}" type="datetimeFigureOut">
              <a:rPr lang="zh-CN" altLang="en-US" smtClean="0"/>
              <a:t>2020/12/13</a:t>
            </a:fld>
            <a:endParaRPr lang="zh-CN" altLang="en-US"/>
          </a:p>
        </p:txBody>
      </p:sp>
      <p:sp>
        <p:nvSpPr>
          <p:cNvPr id="4" name="页脚占位符 3">
            <a:extLst>
              <a:ext uri="{FF2B5EF4-FFF2-40B4-BE49-F238E27FC236}">
                <a16:creationId xmlns:a16="http://schemas.microsoft.com/office/drawing/2014/main" id="{78B57B07-B8B6-4994-BDA9-EF0B745FA7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B0A69B-E775-4CD0-BCDC-EC2D337AF319}"/>
              </a:ext>
            </a:extLst>
          </p:cNvPr>
          <p:cNvSpPr>
            <a:spLocks noGrp="1"/>
          </p:cNvSpPr>
          <p:nvPr>
            <p:ph type="sldNum" sz="quarter" idx="12"/>
          </p:nvPr>
        </p:nvSpPr>
        <p:spPr/>
        <p:txBody>
          <a:bodyPr/>
          <a:lstStyle/>
          <a:p>
            <a:fld id="{F2D1459A-7E2A-44D9-A50F-42862E91E6B3}" type="slidenum">
              <a:rPr lang="zh-CN" altLang="en-US" smtClean="0"/>
              <a:t>‹#›</a:t>
            </a:fld>
            <a:endParaRPr lang="zh-CN" altLang="en-US"/>
          </a:p>
        </p:txBody>
      </p:sp>
    </p:spTree>
    <p:extLst>
      <p:ext uri="{BB962C8B-B14F-4D97-AF65-F5344CB8AC3E}">
        <p14:creationId xmlns:p14="http://schemas.microsoft.com/office/powerpoint/2010/main" val="21384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C6D0E8-7938-495C-BC9C-4A90D608200B}"/>
              </a:ext>
            </a:extLst>
          </p:cNvPr>
          <p:cNvSpPr>
            <a:spLocks noGrp="1"/>
          </p:cNvSpPr>
          <p:nvPr>
            <p:ph type="dt" sz="half" idx="10"/>
          </p:nvPr>
        </p:nvSpPr>
        <p:spPr/>
        <p:txBody>
          <a:bodyPr/>
          <a:lstStyle/>
          <a:p>
            <a:fld id="{F8BD423E-77EE-4EAB-B3A7-66AF12F03470}" type="datetimeFigureOut">
              <a:rPr lang="zh-CN" altLang="en-US" smtClean="0"/>
              <a:t>2020/12/13</a:t>
            </a:fld>
            <a:endParaRPr lang="zh-CN" altLang="en-US"/>
          </a:p>
        </p:txBody>
      </p:sp>
      <p:sp>
        <p:nvSpPr>
          <p:cNvPr id="3" name="页脚占位符 2">
            <a:extLst>
              <a:ext uri="{FF2B5EF4-FFF2-40B4-BE49-F238E27FC236}">
                <a16:creationId xmlns:a16="http://schemas.microsoft.com/office/drawing/2014/main" id="{8CD03697-FC07-45FE-9BD3-7E2B0AAFB7E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CA3A7E-FDF1-4679-8038-8807D2338506}"/>
              </a:ext>
            </a:extLst>
          </p:cNvPr>
          <p:cNvSpPr>
            <a:spLocks noGrp="1"/>
          </p:cNvSpPr>
          <p:nvPr>
            <p:ph type="sldNum" sz="quarter" idx="12"/>
          </p:nvPr>
        </p:nvSpPr>
        <p:spPr/>
        <p:txBody>
          <a:bodyPr/>
          <a:lstStyle/>
          <a:p>
            <a:fld id="{F2D1459A-7E2A-44D9-A50F-42862E91E6B3}" type="slidenum">
              <a:rPr lang="zh-CN" altLang="en-US" smtClean="0"/>
              <a:t>‹#›</a:t>
            </a:fld>
            <a:endParaRPr lang="zh-CN" altLang="en-US"/>
          </a:p>
        </p:txBody>
      </p:sp>
    </p:spTree>
    <p:extLst>
      <p:ext uri="{BB962C8B-B14F-4D97-AF65-F5344CB8AC3E}">
        <p14:creationId xmlns:p14="http://schemas.microsoft.com/office/powerpoint/2010/main" val="2951376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88043-E122-42AB-87C4-D53DDE89D9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7E6BE15-C095-4E36-902E-2F7044E64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05CB69C-A0CF-4D3C-BD38-72C15B3F3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CD7060-A581-4545-BA8A-0DB5FEBBE641}"/>
              </a:ext>
            </a:extLst>
          </p:cNvPr>
          <p:cNvSpPr>
            <a:spLocks noGrp="1"/>
          </p:cNvSpPr>
          <p:nvPr>
            <p:ph type="dt" sz="half" idx="10"/>
          </p:nvPr>
        </p:nvSpPr>
        <p:spPr/>
        <p:txBody>
          <a:bodyPr/>
          <a:lstStyle/>
          <a:p>
            <a:fld id="{F8BD423E-77EE-4EAB-B3A7-66AF12F03470}" type="datetimeFigureOut">
              <a:rPr lang="zh-CN" altLang="en-US" smtClean="0"/>
              <a:t>2020/12/13</a:t>
            </a:fld>
            <a:endParaRPr lang="zh-CN" altLang="en-US"/>
          </a:p>
        </p:txBody>
      </p:sp>
      <p:sp>
        <p:nvSpPr>
          <p:cNvPr id="6" name="页脚占位符 5">
            <a:extLst>
              <a:ext uri="{FF2B5EF4-FFF2-40B4-BE49-F238E27FC236}">
                <a16:creationId xmlns:a16="http://schemas.microsoft.com/office/drawing/2014/main" id="{77D5CBC4-4BFA-4D66-BB7F-8536EF2455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3F95E0-6482-460B-9DEE-2ED25124DD59}"/>
              </a:ext>
            </a:extLst>
          </p:cNvPr>
          <p:cNvSpPr>
            <a:spLocks noGrp="1"/>
          </p:cNvSpPr>
          <p:nvPr>
            <p:ph type="sldNum" sz="quarter" idx="12"/>
          </p:nvPr>
        </p:nvSpPr>
        <p:spPr/>
        <p:txBody>
          <a:bodyPr/>
          <a:lstStyle/>
          <a:p>
            <a:fld id="{F2D1459A-7E2A-44D9-A50F-42862E91E6B3}" type="slidenum">
              <a:rPr lang="zh-CN" altLang="en-US" smtClean="0"/>
              <a:t>‹#›</a:t>
            </a:fld>
            <a:endParaRPr lang="zh-CN" altLang="en-US"/>
          </a:p>
        </p:txBody>
      </p:sp>
    </p:spTree>
    <p:extLst>
      <p:ext uri="{BB962C8B-B14F-4D97-AF65-F5344CB8AC3E}">
        <p14:creationId xmlns:p14="http://schemas.microsoft.com/office/powerpoint/2010/main" val="166334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57DEC-34AB-4543-ACBB-10150565CB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EA10E7-25A3-4514-AA7C-143DFC456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AB952A8-D111-4AEB-9777-272842531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F0F271E-C2EB-4EFD-BEDD-CDF33E842424}"/>
              </a:ext>
            </a:extLst>
          </p:cNvPr>
          <p:cNvSpPr>
            <a:spLocks noGrp="1"/>
          </p:cNvSpPr>
          <p:nvPr>
            <p:ph type="dt" sz="half" idx="10"/>
          </p:nvPr>
        </p:nvSpPr>
        <p:spPr/>
        <p:txBody>
          <a:bodyPr/>
          <a:lstStyle/>
          <a:p>
            <a:fld id="{F8BD423E-77EE-4EAB-B3A7-66AF12F03470}" type="datetimeFigureOut">
              <a:rPr lang="zh-CN" altLang="en-US" smtClean="0"/>
              <a:t>2020/12/13</a:t>
            </a:fld>
            <a:endParaRPr lang="zh-CN" altLang="en-US"/>
          </a:p>
        </p:txBody>
      </p:sp>
      <p:sp>
        <p:nvSpPr>
          <p:cNvPr id="6" name="页脚占位符 5">
            <a:extLst>
              <a:ext uri="{FF2B5EF4-FFF2-40B4-BE49-F238E27FC236}">
                <a16:creationId xmlns:a16="http://schemas.microsoft.com/office/drawing/2014/main" id="{D127EBC2-E839-4748-A916-60C7315E7A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EE3282-494B-4877-8DF1-1DCFDBCA867E}"/>
              </a:ext>
            </a:extLst>
          </p:cNvPr>
          <p:cNvSpPr>
            <a:spLocks noGrp="1"/>
          </p:cNvSpPr>
          <p:nvPr>
            <p:ph type="sldNum" sz="quarter" idx="12"/>
          </p:nvPr>
        </p:nvSpPr>
        <p:spPr/>
        <p:txBody>
          <a:bodyPr/>
          <a:lstStyle/>
          <a:p>
            <a:fld id="{F2D1459A-7E2A-44D9-A50F-42862E91E6B3}" type="slidenum">
              <a:rPr lang="zh-CN" altLang="en-US" smtClean="0"/>
              <a:t>‹#›</a:t>
            </a:fld>
            <a:endParaRPr lang="zh-CN" altLang="en-US"/>
          </a:p>
        </p:txBody>
      </p:sp>
    </p:spTree>
    <p:extLst>
      <p:ext uri="{BB962C8B-B14F-4D97-AF65-F5344CB8AC3E}">
        <p14:creationId xmlns:p14="http://schemas.microsoft.com/office/powerpoint/2010/main" val="208909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929109-416A-44A5-9974-CEF4DA4928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061700-CC7B-4C76-B9F1-FC84DB8B6E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328A91-5861-4DDF-8FC3-2474B49A87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D423E-77EE-4EAB-B3A7-66AF12F03470}" type="datetimeFigureOut">
              <a:rPr lang="zh-CN" altLang="en-US" smtClean="0"/>
              <a:t>2020/12/13</a:t>
            </a:fld>
            <a:endParaRPr lang="zh-CN" altLang="en-US"/>
          </a:p>
        </p:txBody>
      </p:sp>
      <p:sp>
        <p:nvSpPr>
          <p:cNvPr id="5" name="页脚占位符 4">
            <a:extLst>
              <a:ext uri="{FF2B5EF4-FFF2-40B4-BE49-F238E27FC236}">
                <a16:creationId xmlns:a16="http://schemas.microsoft.com/office/drawing/2014/main" id="{77E4807C-7012-4729-9395-78EAF51C9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7E1F1B-88B3-473F-9ED1-A33159DCE3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D1459A-7E2A-44D9-A50F-42862E91E6B3}" type="slidenum">
              <a:rPr lang="zh-CN" altLang="en-US" smtClean="0"/>
              <a:t>‹#›</a:t>
            </a:fld>
            <a:endParaRPr lang="zh-CN" altLang="en-US"/>
          </a:p>
        </p:txBody>
      </p:sp>
    </p:spTree>
    <p:extLst>
      <p:ext uri="{BB962C8B-B14F-4D97-AF65-F5344CB8AC3E}">
        <p14:creationId xmlns:p14="http://schemas.microsoft.com/office/powerpoint/2010/main" val="2482363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6A0EC29-0F14-4B57-9244-CF2FDF0691BD}"/>
              </a:ext>
            </a:extLst>
          </p:cNvPr>
          <p:cNvSpPr txBox="1"/>
          <p:nvPr/>
        </p:nvSpPr>
        <p:spPr>
          <a:xfrm>
            <a:off x="898733" y="2228927"/>
            <a:ext cx="10394534" cy="523220"/>
          </a:xfrm>
          <a:prstGeom prst="rect">
            <a:avLst/>
          </a:prstGeom>
          <a:noFill/>
        </p:spPr>
        <p:txBody>
          <a:bodyPr wrap="square">
            <a:spAutoFit/>
          </a:bodyPr>
          <a:lstStyle/>
          <a:p>
            <a:r>
              <a:rPr lang="en-US" altLang="zh-CN" sz="2800" b="0" i="0" u="none" strike="noStrike" baseline="0" dirty="0">
                <a:latin typeface="Times New Roman" panose="02020603050405020304" pitchFamily="18" charset="0"/>
                <a:cs typeface="Times New Roman" panose="02020603050405020304" pitchFamily="18" charset="0"/>
              </a:rPr>
              <a:t>Sparse R-CNN: End-to-End Object Detection with Learnable Proposals</a:t>
            </a:r>
            <a:endParaRPr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2C089A8-FDE4-4764-8C1D-97B0C8EB525D}"/>
              </a:ext>
            </a:extLst>
          </p:cNvPr>
          <p:cNvPicPr>
            <a:picLocks noChangeAspect="1"/>
          </p:cNvPicPr>
          <p:nvPr/>
        </p:nvPicPr>
        <p:blipFill>
          <a:blip r:embed="rId3"/>
          <a:stretch>
            <a:fillRect/>
          </a:stretch>
        </p:blipFill>
        <p:spPr>
          <a:xfrm>
            <a:off x="1797217" y="3292125"/>
            <a:ext cx="8597566" cy="1296022"/>
          </a:xfrm>
          <a:prstGeom prst="rect">
            <a:avLst/>
          </a:prstGeom>
        </p:spPr>
      </p:pic>
    </p:spTree>
    <p:extLst>
      <p:ext uri="{BB962C8B-B14F-4D97-AF65-F5344CB8AC3E}">
        <p14:creationId xmlns:p14="http://schemas.microsoft.com/office/powerpoint/2010/main" val="345424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5101C52-44EC-4118-A7F9-1F1DB71F2EB5}"/>
              </a:ext>
            </a:extLst>
          </p:cNvPr>
          <p:cNvPicPr>
            <a:picLocks noChangeAspect="1"/>
          </p:cNvPicPr>
          <p:nvPr/>
        </p:nvPicPr>
        <p:blipFill>
          <a:blip r:embed="rId3"/>
          <a:stretch>
            <a:fillRect/>
          </a:stretch>
        </p:blipFill>
        <p:spPr>
          <a:xfrm>
            <a:off x="184112" y="2187054"/>
            <a:ext cx="11823775" cy="2483892"/>
          </a:xfrm>
          <a:prstGeom prst="rect">
            <a:avLst/>
          </a:prstGeom>
        </p:spPr>
      </p:pic>
      <p:sp>
        <p:nvSpPr>
          <p:cNvPr id="8" name="文本框 7">
            <a:extLst>
              <a:ext uri="{FF2B5EF4-FFF2-40B4-BE49-F238E27FC236}">
                <a16:creationId xmlns:a16="http://schemas.microsoft.com/office/drawing/2014/main" id="{E50FF410-8ED3-4F76-B134-2CA7CEED846B}"/>
              </a:ext>
            </a:extLst>
          </p:cNvPr>
          <p:cNvSpPr txBox="1"/>
          <p:nvPr/>
        </p:nvSpPr>
        <p:spPr>
          <a:xfrm>
            <a:off x="159417" y="146686"/>
            <a:ext cx="1922046"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Experiments</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935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9820750-D613-4DF6-9EFC-9C03D52A9832}"/>
              </a:ext>
            </a:extLst>
          </p:cNvPr>
          <p:cNvPicPr>
            <a:picLocks noChangeAspect="1"/>
          </p:cNvPicPr>
          <p:nvPr/>
        </p:nvPicPr>
        <p:blipFill>
          <a:blip r:embed="rId2"/>
          <a:stretch>
            <a:fillRect/>
          </a:stretch>
        </p:blipFill>
        <p:spPr>
          <a:xfrm>
            <a:off x="382844" y="1031958"/>
            <a:ext cx="11426311" cy="5243582"/>
          </a:xfrm>
          <a:prstGeom prst="rect">
            <a:avLst/>
          </a:prstGeom>
        </p:spPr>
      </p:pic>
      <p:sp>
        <p:nvSpPr>
          <p:cNvPr id="4" name="文本框 3">
            <a:extLst>
              <a:ext uri="{FF2B5EF4-FFF2-40B4-BE49-F238E27FC236}">
                <a16:creationId xmlns:a16="http://schemas.microsoft.com/office/drawing/2014/main" id="{96BF7974-E484-4ED0-9F9D-0AAB5B47DB03}"/>
              </a:ext>
            </a:extLst>
          </p:cNvPr>
          <p:cNvSpPr txBox="1"/>
          <p:nvPr/>
        </p:nvSpPr>
        <p:spPr>
          <a:xfrm>
            <a:off x="159417" y="146686"/>
            <a:ext cx="1922046"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Experiments</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61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AD59554-AD45-4F8B-BDEC-1C293B4A6359}"/>
              </a:ext>
            </a:extLst>
          </p:cNvPr>
          <p:cNvPicPr>
            <a:picLocks noChangeAspect="1"/>
          </p:cNvPicPr>
          <p:nvPr/>
        </p:nvPicPr>
        <p:blipFill>
          <a:blip r:embed="rId3"/>
          <a:stretch>
            <a:fillRect/>
          </a:stretch>
        </p:blipFill>
        <p:spPr>
          <a:xfrm>
            <a:off x="617793" y="136267"/>
            <a:ext cx="10956414" cy="6585466"/>
          </a:xfrm>
          <a:prstGeom prst="rect">
            <a:avLst/>
          </a:prstGeom>
        </p:spPr>
      </p:pic>
    </p:spTree>
    <p:extLst>
      <p:ext uri="{BB962C8B-B14F-4D97-AF65-F5344CB8AC3E}">
        <p14:creationId xmlns:p14="http://schemas.microsoft.com/office/powerpoint/2010/main" val="3092459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F09453E-B37E-457F-B100-0E70D08FA2ED}"/>
              </a:ext>
            </a:extLst>
          </p:cNvPr>
          <p:cNvSpPr txBox="1"/>
          <p:nvPr/>
        </p:nvSpPr>
        <p:spPr>
          <a:xfrm>
            <a:off x="1419601" y="2157530"/>
            <a:ext cx="9352798" cy="2542940"/>
          </a:xfrm>
          <a:prstGeom prst="rect">
            <a:avLst/>
          </a:prstGeom>
          <a:noFill/>
        </p:spPr>
        <p:txBody>
          <a:bodyPr wrap="square">
            <a:spAutoFit/>
          </a:bodyPr>
          <a:lstStyle/>
          <a:p>
            <a:pPr algn="l">
              <a:lnSpc>
                <a:spcPct val="150000"/>
              </a:lnSpc>
              <a:buFont typeface="Arial" panose="020B0604020202020204" pitchFamily="34" charset="0"/>
              <a:buChar char="•"/>
            </a:pPr>
            <a:r>
              <a:rPr lang="zh-CN" altLang="en-US" b="0" i="0" dirty="0">
                <a:solidFill>
                  <a:srgbClr val="121212"/>
                </a:solidFill>
                <a:effectLst/>
                <a:latin typeface="-apple-system"/>
              </a:rPr>
              <a:t> 不需要</a:t>
            </a:r>
            <a:r>
              <a:rPr lang="en-US" altLang="zh-CN" b="0" i="0" dirty="0">
                <a:solidFill>
                  <a:srgbClr val="121212"/>
                </a:solidFill>
                <a:effectLst/>
                <a:latin typeface="-apple-system"/>
              </a:rPr>
              <a:t>RPN</a:t>
            </a:r>
            <a:r>
              <a:rPr lang="zh-CN" altLang="en-US" b="0" i="0" dirty="0">
                <a:solidFill>
                  <a:srgbClr val="121212"/>
                </a:solidFill>
                <a:effectLst/>
                <a:latin typeface="-apple-system"/>
              </a:rPr>
              <a:t>，以可学习的</a:t>
            </a:r>
            <a:r>
              <a:rPr lang="en-US" altLang="zh-CN" dirty="0">
                <a:solidFill>
                  <a:srgbClr val="121212"/>
                </a:solidFill>
                <a:latin typeface="-apple-system"/>
              </a:rPr>
              <a:t>P</a:t>
            </a:r>
            <a:r>
              <a:rPr lang="en-US" altLang="zh-CN" b="0" i="0" dirty="0">
                <a:solidFill>
                  <a:srgbClr val="121212"/>
                </a:solidFill>
                <a:effectLst/>
                <a:latin typeface="-apple-system"/>
              </a:rPr>
              <a:t>roposal </a:t>
            </a:r>
            <a:r>
              <a:rPr lang="en-US" altLang="zh-CN" dirty="0">
                <a:solidFill>
                  <a:srgbClr val="121212"/>
                </a:solidFill>
                <a:latin typeface="-apple-system"/>
              </a:rPr>
              <a:t>B</a:t>
            </a:r>
            <a:r>
              <a:rPr lang="en-US" altLang="zh-CN" b="0" i="0" dirty="0">
                <a:solidFill>
                  <a:srgbClr val="121212"/>
                </a:solidFill>
                <a:effectLst/>
                <a:latin typeface="-apple-system"/>
              </a:rPr>
              <a:t>oxes</a:t>
            </a:r>
            <a:r>
              <a:rPr lang="zh-CN" altLang="en-US" b="0" i="0" dirty="0">
                <a:solidFill>
                  <a:srgbClr val="121212"/>
                </a:solidFill>
                <a:effectLst/>
                <a:latin typeface="-apple-system"/>
              </a:rPr>
              <a:t>代替，不需要设置</a:t>
            </a:r>
            <a:r>
              <a:rPr lang="en-US" altLang="zh-CN" b="0" i="0" dirty="0">
                <a:solidFill>
                  <a:srgbClr val="121212"/>
                </a:solidFill>
                <a:effectLst/>
                <a:latin typeface="-apple-system"/>
              </a:rPr>
              <a:t>Anchor</a:t>
            </a:r>
            <a:r>
              <a:rPr lang="zh-CN" altLang="en-US" b="0" i="0" dirty="0">
                <a:solidFill>
                  <a:srgbClr val="121212"/>
                </a:solidFill>
                <a:effectLst/>
                <a:latin typeface="-apple-system"/>
              </a:rPr>
              <a:t>；</a:t>
            </a:r>
            <a:r>
              <a:rPr lang="en-US" altLang="zh-CN" b="0" i="0" dirty="0">
                <a:solidFill>
                  <a:srgbClr val="121212"/>
                </a:solidFill>
                <a:effectLst/>
                <a:latin typeface="-apple-system"/>
              </a:rPr>
              <a:t> </a:t>
            </a:r>
            <a:endParaRPr lang="zh-CN" altLang="en-US" b="0" i="0" dirty="0">
              <a:solidFill>
                <a:srgbClr val="121212"/>
              </a:solidFill>
              <a:effectLst/>
              <a:latin typeface="-apple-system"/>
            </a:endParaRPr>
          </a:p>
          <a:p>
            <a:pPr algn="l">
              <a:lnSpc>
                <a:spcPct val="150000"/>
              </a:lnSpc>
              <a:buFont typeface="Arial" panose="020B0604020202020204" pitchFamily="34" charset="0"/>
              <a:buChar char="•"/>
            </a:pPr>
            <a:r>
              <a:rPr lang="zh-CN" altLang="en-US" b="0" i="0" dirty="0">
                <a:solidFill>
                  <a:srgbClr val="121212"/>
                </a:solidFill>
                <a:effectLst/>
                <a:latin typeface="-apple-system"/>
              </a:rPr>
              <a:t> 不需要复杂的后处理和</a:t>
            </a:r>
            <a:r>
              <a:rPr lang="en-US" altLang="zh-CN" dirty="0">
                <a:solidFill>
                  <a:srgbClr val="121212"/>
                </a:solidFill>
                <a:latin typeface="-apple-system"/>
              </a:rPr>
              <a:t>NMS</a:t>
            </a:r>
            <a:r>
              <a:rPr lang="zh-CN" altLang="en-US" b="0" i="0" dirty="0">
                <a:solidFill>
                  <a:srgbClr val="121212"/>
                </a:solidFill>
                <a:effectLst/>
                <a:latin typeface="-apple-system"/>
              </a:rPr>
              <a:t>；</a:t>
            </a:r>
          </a:p>
          <a:p>
            <a:pPr algn="l">
              <a:lnSpc>
                <a:spcPct val="150000"/>
              </a:lnSpc>
              <a:buFont typeface="Arial" panose="020B0604020202020204" pitchFamily="34" charset="0"/>
              <a:buChar char="•"/>
            </a:pPr>
            <a:r>
              <a:rPr lang="en-US" altLang="zh-CN" b="0" i="0" dirty="0">
                <a:solidFill>
                  <a:srgbClr val="121212"/>
                </a:solidFill>
                <a:effectLst/>
                <a:latin typeface="-apple-system"/>
              </a:rPr>
              <a:t> Proposal Boxes</a:t>
            </a:r>
            <a:r>
              <a:rPr lang="zh-CN" altLang="en-US" b="0" i="0" dirty="0">
                <a:solidFill>
                  <a:srgbClr val="121212"/>
                </a:solidFill>
                <a:effectLst/>
                <a:latin typeface="-apple-system"/>
              </a:rPr>
              <a:t>提供粗糙的</a:t>
            </a:r>
            <a:r>
              <a:rPr lang="en-US" altLang="zh-CN" dirty="0">
                <a:solidFill>
                  <a:srgbClr val="121212"/>
                </a:solidFill>
                <a:latin typeface="-apple-system"/>
              </a:rPr>
              <a:t>ROI</a:t>
            </a:r>
            <a:r>
              <a:rPr lang="zh-CN" altLang="en-US" b="0" i="0" dirty="0">
                <a:solidFill>
                  <a:srgbClr val="121212"/>
                </a:solidFill>
                <a:effectLst/>
                <a:latin typeface="-apple-system"/>
              </a:rPr>
              <a:t>信息，不足以表征物体属性如姿态形状等，故额外引入了可学习的</a:t>
            </a:r>
            <a:r>
              <a:rPr lang="en-US" altLang="zh-CN" dirty="0">
                <a:solidFill>
                  <a:srgbClr val="121212"/>
                </a:solidFill>
                <a:latin typeface="-apple-system"/>
              </a:rPr>
              <a:t>P</a:t>
            </a:r>
            <a:r>
              <a:rPr lang="en-US" altLang="zh-CN" b="0" i="0" dirty="0">
                <a:solidFill>
                  <a:srgbClr val="121212"/>
                </a:solidFill>
                <a:effectLst/>
                <a:latin typeface="-apple-system"/>
              </a:rPr>
              <a:t>roposal </a:t>
            </a:r>
            <a:r>
              <a:rPr lang="en-US" altLang="zh-CN" dirty="0">
                <a:solidFill>
                  <a:srgbClr val="121212"/>
                </a:solidFill>
                <a:latin typeface="-apple-system"/>
              </a:rPr>
              <a:t>F</a:t>
            </a:r>
            <a:r>
              <a:rPr lang="en-US" altLang="zh-CN" b="0" i="0" dirty="0">
                <a:solidFill>
                  <a:srgbClr val="121212"/>
                </a:solidFill>
                <a:effectLst/>
                <a:latin typeface="-apple-system"/>
              </a:rPr>
              <a:t>eature</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gn="l">
              <a:lnSpc>
                <a:spcPct val="150000"/>
              </a:lnSpc>
              <a:buFont typeface="Arial" panose="020B0604020202020204" pitchFamily="34" charset="0"/>
              <a:buChar char="•"/>
            </a:pPr>
            <a:r>
              <a:rPr lang="zh-CN" altLang="en-US" b="0" i="0" dirty="0">
                <a:solidFill>
                  <a:srgbClr val="121212"/>
                </a:solidFill>
                <a:effectLst/>
                <a:latin typeface="-apple-system"/>
              </a:rPr>
              <a:t> 为更好地提取每个</a:t>
            </a:r>
            <a:r>
              <a:rPr lang="en-US" altLang="zh-CN" dirty="0" err="1">
                <a:solidFill>
                  <a:srgbClr val="121212"/>
                </a:solidFill>
                <a:latin typeface="-apple-system"/>
              </a:rPr>
              <a:t>BB</a:t>
            </a:r>
            <a:r>
              <a:rPr lang="en-US" altLang="zh-CN" b="0" i="0" dirty="0" err="1">
                <a:solidFill>
                  <a:srgbClr val="121212"/>
                </a:solidFill>
                <a:effectLst/>
                <a:latin typeface="-apple-system"/>
              </a:rPr>
              <a:t>ox</a:t>
            </a:r>
            <a:r>
              <a:rPr lang="zh-CN" altLang="en-US" b="0" i="0" dirty="0">
                <a:solidFill>
                  <a:srgbClr val="121212"/>
                </a:solidFill>
                <a:effectLst/>
                <a:latin typeface="-apple-system"/>
              </a:rPr>
              <a:t>实例的特征，将</a:t>
            </a:r>
            <a:r>
              <a:rPr lang="en-US" altLang="zh-CN" dirty="0">
                <a:solidFill>
                  <a:srgbClr val="121212"/>
                </a:solidFill>
                <a:latin typeface="-apple-system"/>
              </a:rPr>
              <a:t>ROI</a:t>
            </a:r>
            <a:r>
              <a:rPr lang="zh-CN" altLang="en-US" b="0" i="0" dirty="0">
                <a:solidFill>
                  <a:srgbClr val="121212"/>
                </a:solidFill>
                <a:effectLst/>
                <a:latin typeface="-apple-system"/>
              </a:rPr>
              <a:t>特征和</a:t>
            </a:r>
            <a:r>
              <a:rPr lang="en-US" altLang="zh-CN" b="0" i="0" dirty="0">
                <a:solidFill>
                  <a:srgbClr val="121212"/>
                </a:solidFill>
                <a:effectLst/>
                <a:latin typeface="-apple-system"/>
              </a:rPr>
              <a:t>Proposal </a:t>
            </a:r>
            <a:r>
              <a:rPr lang="en-US" altLang="zh-CN" dirty="0">
                <a:solidFill>
                  <a:srgbClr val="121212"/>
                </a:solidFill>
                <a:latin typeface="-apple-system"/>
              </a:rPr>
              <a:t>F</a:t>
            </a:r>
            <a:r>
              <a:rPr lang="en-US" altLang="zh-CN" b="0" i="0" dirty="0">
                <a:solidFill>
                  <a:srgbClr val="121212"/>
                </a:solidFill>
                <a:effectLst/>
                <a:latin typeface="-apple-system"/>
              </a:rPr>
              <a:t>eature</a:t>
            </a:r>
            <a:r>
              <a:rPr lang="zh-CN" altLang="en-US" dirty="0">
                <a:solidFill>
                  <a:srgbClr val="121212"/>
                </a:solidFill>
                <a:latin typeface="-apple-system"/>
              </a:rPr>
              <a:t>输</a:t>
            </a:r>
            <a:r>
              <a:rPr lang="zh-CN" altLang="en-US" b="0" i="0" dirty="0">
                <a:solidFill>
                  <a:srgbClr val="121212"/>
                </a:solidFill>
                <a:effectLst/>
                <a:latin typeface="-apple-system"/>
              </a:rPr>
              <a:t>入交叉注意力模块；</a:t>
            </a:r>
            <a:endParaRPr lang="en-US" altLang="zh-CN" b="0" i="0" dirty="0">
              <a:solidFill>
                <a:srgbClr val="121212"/>
              </a:solidFill>
              <a:effectLst/>
              <a:latin typeface="-apple-system"/>
            </a:endParaRPr>
          </a:p>
          <a:p>
            <a:pPr algn="l">
              <a:lnSpc>
                <a:spcPct val="150000"/>
              </a:lnSpc>
              <a:buFont typeface="Arial" panose="020B0604020202020204" pitchFamily="34" charset="0"/>
              <a:buChar char="•"/>
            </a:pPr>
            <a:r>
              <a:rPr lang="zh-CN" altLang="en-US" b="0" i="0" dirty="0">
                <a:solidFill>
                  <a:srgbClr val="121212"/>
                </a:solidFill>
                <a:effectLst/>
                <a:latin typeface="-apple-system"/>
              </a:rPr>
              <a:t> 引入了类似</a:t>
            </a:r>
            <a:r>
              <a:rPr lang="en-US" altLang="zh-CN" b="0" i="0" dirty="0">
                <a:solidFill>
                  <a:srgbClr val="121212"/>
                </a:solidFill>
                <a:effectLst/>
                <a:latin typeface="-apple-system"/>
              </a:rPr>
              <a:t>Cascade RCNN</a:t>
            </a:r>
            <a:r>
              <a:rPr lang="zh-CN" altLang="en-US" b="0" i="0" dirty="0">
                <a:solidFill>
                  <a:srgbClr val="121212"/>
                </a:solidFill>
                <a:effectLst/>
                <a:latin typeface="-apple-system"/>
              </a:rPr>
              <a:t>的级联</a:t>
            </a:r>
            <a:r>
              <a:rPr lang="en-US" altLang="zh-CN" b="0" i="0" dirty="0">
                <a:solidFill>
                  <a:srgbClr val="121212"/>
                </a:solidFill>
                <a:effectLst/>
                <a:latin typeface="-apple-system"/>
              </a:rPr>
              <a:t>refine</a:t>
            </a:r>
            <a:r>
              <a:rPr lang="zh-CN" altLang="en-US" b="0" i="0" dirty="0">
                <a:solidFill>
                  <a:srgbClr val="121212"/>
                </a:solidFill>
                <a:effectLst/>
                <a:latin typeface="-apple-system"/>
              </a:rPr>
              <a:t>思想，提高整体性能。</a:t>
            </a:r>
          </a:p>
        </p:txBody>
      </p:sp>
      <p:sp>
        <p:nvSpPr>
          <p:cNvPr id="4" name="文本框 3">
            <a:extLst>
              <a:ext uri="{FF2B5EF4-FFF2-40B4-BE49-F238E27FC236}">
                <a16:creationId xmlns:a16="http://schemas.microsoft.com/office/drawing/2014/main" id="{3F0ED836-8A16-46DD-A05C-2E525EBEF607}"/>
              </a:ext>
            </a:extLst>
          </p:cNvPr>
          <p:cNvSpPr txBox="1"/>
          <p:nvPr/>
        </p:nvSpPr>
        <p:spPr>
          <a:xfrm>
            <a:off x="84222" y="0"/>
            <a:ext cx="902368"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总结</a:t>
            </a:r>
          </a:p>
        </p:txBody>
      </p:sp>
    </p:spTree>
    <p:extLst>
      <p:ext uri="{BB962C8B-B14F-4D97-AF65-F5344CB8AC3E}">
        <p14:creationId xmlns:p14="http://schemas.microsoft.com/office/powerpoint/2010/main" val="425329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845F433-B9C7-4BC8-A416-20C7B0F7C698}"/>
              </a:ext>
            </a:extLst>
          </p:cNvPr>
          <p:cNvSpPr txBox="1"/>
          <p:nvPr/>
        </p:nvSpPr>
        <p:spPr>
          <a:xfrm>
            <a:off x="120315" y="96252"/>
            <a:ext cx="1624263"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Motivation</a:t>
            </a:r>
            <a:endParaRPr lang="zh-CN" altLang="en-US" sz="24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97F0418C-3EE1-4164-9847-F77D5CEE8EC5}"/>
              </a:ext>
            </a:extLst>
          </p:cNvPr>
          <p:cNvPicPr>
            <a:picLocks noChangeAspect="1"/>
          </p:cNvPicPr>
          <p:nvPr/>
        </p:nvPicPr>
        <p:blipFill>
          <a:blip r:embed="rId3"/>
          <a:stretch>
            <a:fillRect/>
          </a:stretch>
        </p:blipFill>
        <p:spPr>
          <a:xfrm>
            <a:off x="0" y="1209371"/>
            <a:ext cx="12192000" cy="3260163"/>
          </a:xfrm>
          <a:prstGeom prst="rect">
            <a:avLst/>
          </a:prstGeom>
        </p:spPr>
      </p:pic>
      <p:sp>
        <p:nvSpPr>
          <p:cNvPr id="7" name="文本框 6">
            <a:extLst>
              <a:ext uri="{FF2B5EF4-FFF2-40B4-BE49-F238E27FC236}">
                <a16:creationId xmlns:a16="http://schemas.microsoft.com/office/drawing/2014/main" id="{B620DC8B-2E4F-4DF6-B1E9-CB88A97A03C0}"/>
              </a:ext>
            </a:extLst>
          </p:cNvPr>
          <p:cNvSpPr txBox="1"/>
          <p:nvPr/>
        </p:nvSpPr>
        <p:spPr>
          <a:xfrm>
            <a:off x="1389647" y="5001144"/>
            <a:ext cx="3007895" cy="1294970"/>
          </a:xfrm>
          <a:prstGeom prst="rect">
            <a:avLst/>
          </a:prstGeom>
          <a:noFill/>
        </p:spPr>
        <p:txBody>
          <a:bodyPr wrap="square">
            <a:spAutoFit/>
          </a:bodyPr>
          <a:lstStyle/>
          <a:p>
            <a:pPr algn="l">
              <a:lnSpc>
                <a:spcPct val="150000"/>
              </a:lnSpc>
              <a:buFont typeface="Arial" panose="020B0604020202020204" pitchFamily="34" charset="0"/>
              <a:buChar char="•"/>
            </a:pPr>
            <a:r>
              <a:rPr lang="en-US" altLang="zh-CN" b="0" i="0" dirty="0">
                <a:solidFill>
                  <a:srgbClr val="121212"/>
                </a:solidFill>
                <a:effectLst/>
                <a:latin typeface="Times New Roman" panose="02020603050405020304" pitchFamily="18" charset="0"/>
                <a:cs typeface="Times New Roman" panose="02020603050405020304" pitchFamily="18" charset="0"/>
              </a:rPr>
              <a:t> NMS </a:t>
            </a:r>
            <a:r>
              <a:rPr lang="zh-CN" altLang="en-US" b="0" i="0" dirty="0">
                <a:solidFill>
                  <a:srgbClr val="121212"/>
                </a:solidFill>
                <a:effectLst/>
                <a:latin typeface="Times New Roman" panose="02020603050405020304" pitchFamily="18" charset="0"/>
                <a:cs typeface="Times New Roman" panose="02020603050405020304" pitchFamily="18" charset="0"/>
              </a:rPr>
              <a:t>后处理</a:t>
            </a:r>
          </a:p>
          <a:p>
            <a:pPr algn="l">
              <a:lnSpc>
                <a:spcPct val="150000"/>
              </a:lnSpc>
              <a:buFont typeface="Arial" panose="020B0604020202020204" pitchFamily="34" charset="0"/>
              <a:buChar char="•"/>
            </a:pPr>
            <a:r>
              <a:rPr lang="en-US" altLang="zh-CN" b="0" i="0" dirty="0">
                <a:solidFill>
                  <a:srgbClr val="121212"/>
                </a:solidFill>
                <a:effectLst/>
                <a:latin typeface="Times New Roman" panose="02020603050405020304" pitchFamily="18" charset="0"/>
                <a:cs typeface="Times New Roman" panose="02020603050405020304" pitchFamily="18" charset="0"/>
              </a:rPr>
              <a:t> Many-to-one </a:t>
            </a:r>
            <a:r>
              <a:rPr lang="zh-CN" altLang="en-US" b="0" i="0" dirty="0">
                <a:solidFill>
                  <a:srgbClr val="121212"/>
                </a:solidFill>
                <a:effectLst/>
                <a:latin typeface="Times New Roman" panose="02020603050405020304" pitchFamily="18" charset="0"/>
                <a:cs typeface="Times New Roman" panose="02020603050405020304" pitchFamily="18" charset="0"/>
              </a:rPr>
              <a:t>正负样本分配</a:t>
            </a:r>
          </a:p>
          <a:p>
            <a:pPr algn="l">
              <a:lnSpc>
                <a:spcPct val="150000"/>
              </a:lnSpc>
              <a:buFont typeface="Arial" panose="020B0604020202020204" pitchFamily="34" charset="0"/>
              <a:buChar char="•"/>
            </a:pPr>
            <a:r>
              <a:rPr lang="en-US" altLang="zh-CN" b="0" i="0" dirty="0">
                <a:solidFill>
                  <a:srgbClr val="121212"/>
                </a:solidFill>
                <a:effectLst/>
                <a:latin typeface="Times New Roman" panose="02020603050405020304" pitchFamily="18" charset="0"/>
                <a:cs typeface="Times New Roman" panose="02020603050405020304" pitchFamily="18" charset="0"/>
              </a:rPr>
              <a:t> Prior candidates</a:t>
            </a:r>
            <a:r>
              <a:rPr lang="zh-CN" altLang="en-US" b="0" i="0" dirty="0">
                <a:solidFill>
                  <a:srgbClr val="121212"/>
                </a:solidFill>
                <a:effectLst/>
                <a:latin typeface="Times New Roman" panose="02020603050405020304" pitchFamily="18" charset="0"/>
                <a:cs typeface="Times New Roman" panose="02020603050405020304" pitchFamily="18" charset="0"/>
              </a:rPr>
              <a:t>的设计</a:t>
            </a:r>
          </a:p>
        </p:txBody>
      </p:sp>
      <p:sp>
        <p:nvSpPr>
          <p:cNvPr id="11" name="文本框 10">
            <a:extLst>
              <a:ext uri="{FF2B5EF4-FFF2-40B4-BE49-F238E27FC236}">
                <a16:creationId xmlns:a16="http://schemas.microsoft.com/office/drawing/2014/main" id="{D046D1B3-12DD-4635-8AF9-AA7FEB84F821}"/>
              </a:ext>
            </a:extLst>
          </p:cNvPr>
          <p:cNvSpPr txBox="1"/>
          <p:nvPr/>
        </p:nvSpPr>
        <p:spPr>
          <a:xfrm>
            <a:off x="6096000" y="5001144"/>
            <a:ext cx="2619876" cy="873572"/>
          </a:xfrm>
          <a:prstGeom prst="rect">
            <a:avLst/>
          </a:prstGeom>
          <a:noFill/>
        </p:spPr>
        <p:txBody>
          <a:bodyPr wrap="square">
            <a:spAutoFit/>
          </a:bodyPr>
          <a:lstStyle/>
          <a:p>
            <a:pPr>
              <a:lnSpc>
                <a:spcPct val="150000"/>
              </a:lnSpc>
            </a:pPr>
            <a:r>
              <a:rPr lang="en-US" altLang="zh-CN" b="0" i="0" dirty="0">
                <a:solidFill>
                  <a:srgbClr val="121212"/>
                </a:solidFill>
                <a:effectLst/>
                <a:latin typeface="Times New Roman" panose="02020603050405020304" pitchFamily="18" charset="0"/>
                <a:cs typeface="Times New Roman" panose="02020603050405020304" pitchFamily="18" charset="0"/>
              </a:rPr>
              <a:t>Sparse candidates</a:t>
            </a:r>
          </a:p>
          <a:p>
            <a:pPr>
              <a:lnSpc>
                <a:spcPct val="150000"/>
              </a:lnSpc>
            </a:pPr>
            <a:r>
              <a:rPr lang="en-US" altLang="zh-CN" dirty="0">
                <a:solidFill>
                  <a:srgbClr val="121212"/>
                </a:solidFill>
                <a:latin typeface="Times New Roman" panose="02020603050405020304" pitchFamily="18" charset="0"/>
                <a:cs typeface="Times New Roman" panose="02020603050405020304" pitchFamily="18" charset="0"/>
              </a:rPr>
              <a:t>S</a:t>
            </a:r>
            <a:r>
              <a:rPr lang="en-US" altLang="zh-CN" b="0" i="0" dirty="0">
                <a:solidFill>
                  <a:srgbClr val="121212"/>
                </a:solidFill>
                <a:effectLst/>
                <a:latin typeface="Times New Roman" panose="02020603050405020304" pitchFamily="18" charset="0"/>
                <a:cs typeface="Times New Roman" panose="02020603050405020304" pitchFamily="18" charset="0"/>
              </a:rPr>
              <a:t>parse feature interaction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09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2C9FB7-0761-44B2-9BE9-B5CD86E2A096}"/>
              </a:ext>
            </a:extLst>
          </p:cNvPr>
          <p:cNvPicPr>
            <a:picLocks noChangeAspect="1"/>
          </p:cNvPicPr>
          <p:nvPr/>
        </p:nvPicPr>
        <p:blipFill>
          <a:blip r:embed="rId3"/>
          <a:stretch>
            <a:fillRect/>
          </a:stretch>
        </p:blipFill>
        <p:spPr>
          <a:xfrm>
            <a:off x="2300762" y="1181381"/>
            <a:ext cx="7590476" cy="4495238"/>
          </a:xfrm>
          <a:prstGeom prst="rect">
            <a:avLst/>
          </a:prstGeom>
        </p:spPr>
      </p:pic>
    </p:spTree>
    <p:extLst>
      <p:ext uri="{BB962C8B-B14F-4D97-AF65-F5344CB8AC3E}">
        <p14:creationId xmlns:p14="http://schemas.microsoft.com/office/powerpoint/2010/main" val="247217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48EF918-3426-4348-A957-8A327ACB282D}"/>
              </a:ext>
            </a:extLst>
          </p:cNvPr>
          <p:cNvPicPr>
            <a:picLocks noChangeAspect="1"/>
          </p:cNvPicPr>
          <p:nvPr/>
        </p:nvPicPr>
        <p:blipFill>
          <a:blip r:embed="rId3"/>
          <a:stretch>
            <a:fillRect/>
          </a:stretch>
        </p:blipFill>
        <p:spPr>
          <a:xfrm>
            <a:off x="-166122" y="1732547"/>
            <a:ext cx="5916630" cy="3485029"/>
          </a:xfrm>
          <a:prstGeom prst="rect">
            <a:avLst/>
          </a:prstGeom>
        </p:spPr>
      </p:pic>
      <p:sp>
        <p:nvSpPr>
          <p:cNvPr id="4" name="文本框 3">
            <a:extLst>
              <a:ext uri="{FF2B5EF4-FFF2-40B4-BE49-F238E27FC236}">
                <a16:creationId xmlns:a16="http://schemas.microsoft.com/office/drawing/2014/main" id="{DFF02EFC-3349-4C8C-8A85-EBF7830C2929}"/>
              </a:ext>
            </a:extLst>
          </p:cNvPr>
          <p:cNvSpPr txBox="1"/>
          <p:nvPr/>
        </p:nvSpPr>
        <p:spPr>
          <a:xfrm>
            <a:off x="0" y="0"/>
            <a:ext cx="2174708"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Sparse R-CNN</a:t>
            </a:r>
            <a:endParaRPr lang="zh-CN" altLang="en-US" sz="24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BE824CD2-C60F-4386-B103-0F6FAD348B46}"/>
              </a:ext>
            </a:extLst>
          </p:cNvPr>
          <p:cNvSpPr txBox="1"/>
          <p:nvPr/>
        </p:nvSpPr>
        <p:spPr>
          <a:xfrm>
            <a:off x="0" y="665385"/>
            <a:ext cx="1058779"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Pipeline</a:t>
            </a:r>
            <a:endParaRPr lang="zh-CN" altLang="en-US" sz="2000"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B6C45BF7-212D-4C98-B974-346601DA8C8A}"/>
              </a:ext>
            </a:extLst>
          </p:cNvPr>
          <p:cNvSpPr txBox="1"/>
          <p:nvPr/>
        </p:nvSpPr>
        <p:spPr>
          <a:xfrm>
            <a:off x="1255795" y="5217576"/>
            <a:ext cx="1106905" cy="369332"/>
          </a:xfrm>
          <a:prstGeom prst="rect">
            <a:avLst/>
          </a:prstGeom>
          <a:noFill/>
        </p:spPr>
        <p:txBody>
          <a:bodyPr wrap="square" rtlCol="0">
            <a:spAutoFit/>
          </a:bodyPr>
          <a:lstStyle/>
          <a:p>
            <a:r>
              <a:rPr lang="en-US" altLang="zh-CN" dirty="0"/>
              <a:t>x,</a:t>
            </a:r>
            <a:r>
              <a:rPr lang="zh-CN" altLang="en-US" dirty="0"/>
              <a:t> </a:t>
            </a:r>
            <a:r>
              <a:rPr lang="en-US" altLang="zh-CN" dirty="0"/>
              <a:t>y,</a:t>
            </a:r>
            <a:r>
              <a:rPr lang="zh-CN" altLang="en-US" dirty="0"/>
              <a:t> </a:t>
            </a:r>
            <a:r>
              <a:rPr lang="en-US" altLang="zh-CN" dirty="0"/>
              <a:t>w,</a:t>
            </a:r>
            <a:r>
              <a:rPr lang="zh-CN" altLang="en-US" dirty="0"/>
              <a:t> </a:t>
            </a:r>
            <a:r>
              <a:rPr lang="en-US" altLang="zh-CN" dirty="0"/>
              <a:t>h</a:t>
            </a:r>
            <a:endParaRPr lang="zh-CN" altLang="en-US" dirty="0"/>
          </a:p>
        </p:txBody>
      </p:sp>
      <p:sp>
        <p:nvSpPr>
          <p:cNvPr id="9" name="文本框 8">
            <a:extLst>
              <a:ext uri="{FF2B5EF4-FFF2-40B4-BE49-F238E27FC236}">
                <a16:creationId xmlns:a16="http://schemas.microsoft.com/office/drawing/2014/main" id="{7CC0ACCB-4805-426F-B113-8F9443CCBEF7}"/>
              </a:ext>
            </a:extLst>
          </p:cNvPr>
          <p:cNvSpPr txBox="1"/>
          <p:nvPr/>
        </p:nvSpPr>
        <p:spPr>
          <a:xfrm>
            <a:off x="5653558" y="1231722"/>
            <a:ext cx="6440905" cy="4486677"/>
          </a:xfrm>
          <a:prstGeom prst="rect">
            <a:avLst/>
          </a:prstGeom>
          <a:noFill/>
        </p:spPr>
        <p:txBody>
          <a:bodyPr wrap="square">
            <a:spAutoFit/>
          </a:bodyPr>
          <a:lstStyle/>
          <a:p>
            <a:pPr algn="l">
              <a:lnSpc>
                <a:spcPct val="150000"/>
              </a:lnSpc>
              <a:buFont typeface="+mj-lt"/>
              <a:buAutoNum type="arabicPeriod"/>
            </a:pPr>
            <a:r>
              <a:rPr lang="zh-CN" altLang="en-US" sz="1600" b="0" i="0" dirty="0">
                <a:solidFill>
                  <a:srgbClr val="121212"/>
                </a:solidFill>
                <a:effectLst/>
                <a:latin typeface="-apple-system"/>
              </a:rPr>
              <a:t> </a:t>
            </a:r>
            <a:r>
              <a:rPr lang="en-US" altLang="zh-CN" sz="1600" b="0" i="0" dirty="0">
                <a:solidFill>
                  <a:srgbClr val="121212"/>
                </a:solidFill>
                <a:effectLst/>
                <a:latin typeface="-apple-system"/>
              </a:rPr>
              <a:t>N</a:t>
            </a:r>
            <a:r>
              <a:rPr lang="zh-CN" altLang="en-US" sz="1600" b="0" i="0" dirty="0">
                <a:solidFill>
                  <a:srgbClr val="121212"/>
                </a:solidFill>
                <a:effectLst/>
                <a:latin typeface="-apple-system"/>
              </a:rPr>
              <a:t>个可学习的</a:t>
            </a:r>
            <a:r>
              <a:rPr lang="en-US" altLang="zh-CN" sz="1600" b="1" i="0" dirty="0">
                <a:solidFill>
                  <a:srgbClr val="121212"/>
                </a:solidFill>
                <a:effectLst/>
                <a:latin typeface="-apple-system"/>
              </a:rPr>
              <a:t>Proposal Boxes</a:t>
            </a:r>
            <a:r>
              <a:rPr lang="zh-CN" altLang="en-US" sz="1600" b="0" i="0" dirty="0">
                <a:solidFill>
                  <a:srgbClr val="121212"/>
                </a:solidFill>
                <a:effectLst/>
                <a:latin typeface="-apple-system"/>
              </a:rPr>
              <a:t>提供</a:t>
            </a:r>
            <a:r>
              <a:rPr lang="en-US" altLang="zh-CN" sz="1600" dirty="0">
                <a:solidFill>
                  <a:srgbClr val="121212"/>
                </a:solidFill>
                <a:latin typeface="-apple-system"/>
              </a:rPr>
              <a:t>ROI</a:t>
            </a:r>
            <a:r>
              <a:rPr lang="zh-CN" altLang="en-US" sz="1600" b="0" i="0" dirty="0">
                <a:solidFill>
                  <a:srgbClr val="121212"/>
                </a:solidFill>
                <a:effectLst/>
                <a:latin typeface="-apple-system"/>
              </a:rPr>
              <a:t>坐标</a:t>
            </a:r>
            <a:r>
              <a:rPr lang="zh-CN" altLang="en-US" sz="1600" dirty="0">
                <a:solidFill>
                  <a:srgbClr val="121212"/>
                </a:solidFill>
                <a:latin typeface="-apple-system"/>
              </a:rPr>
              <a:t>；</a:t>
            </a:r>
            <a:endParaRPr lang="zh-CN" altLang="en-US" sz="1600" b="0" i="0" dirty="0">
              <a:solidFill>
                <a:srgbClr val="121212"/>
              </a:solidFill>
              <a:effectLst/>
              <a:latin typeface="-apple-system"/>
            </a:endParaRPr>
          </a:p>
          <a:p>
            <a:pPr algn="l">
              <a:lnSpc>
                <a:spcPct val="150000"/>
              </a:lnSpc>
              <a:buFont typeface="+mj-lt"/>
              <a:buAutoNum type="arabicPeriod"/>
            </a:pPr>
            <a:r>
              <a:rPr lang="zh-CN" altLang="en-US" sz="1600" b="0" i="0" dirty="0">
                <a:solidFill>
                  <a:srgbClr val="121212"/>
                </a:solidFill>
                <a:effectLst/>
                <a:latin typeface="-apple-system"/>
              </a:rPr>
              <a:t> </a:t>
            </a:r>
            <a:r>
              <a:rPr lang="en-US" altLang="zh-CN" sz="1600" b="0" i="0" dirty="0">
                <a:solidFill>
                  <a:srgbClr val="121212"/>
                </a:solidFill>
                <a:effectLst/>
                <a:latin typeface="-apple-system"/>
              </a:rPr>
              <a:t>N</a:t>
            </a:r>
            <a:r>
              <a:rPr lang="zh-CN" altLang="en-US" sz="1600" b="0" i="0" dirty="0">
                <a:solidFill>
                  <a:srgbClr val="121212"/>
                </a:solidFill>
                <a:effectLst/>
                <a:latin typeface="-apple-system"/>
              </a:rPr>
              <a:t>个可学习的实例级特征</a:t>
            </a:r>
            <a:r>
              <a:rPr lang="en-US" altLang="zh-CN" sz="1600" b="1" i="0" dirty="0">
                <a:solidFill>
                  <a:srgbClr val="121212"/>
                </a:solidFill>
                <a:effectLst/>
                <a:latin typeface="-apple-system"/>
              </a:rPr>
              <a:t>Proposal Features</a:t>
            </a:r>
            <a:r>
              <a:rPr lang="zh-CN" altLang="en-US" sz="1600" b="0" i="0" dirty="0">
                <a:solidFill>
                  <a:srgbClr val="121212"/>
                </a:solidFill>
                <a:effectLst/>
                <a:latin typeface="-apple-system"/>
              </a:rPr>
              <a:t>提供更多物体的相关信息</a:t>
            </a:r>
            <a:r>
              <a:rPr lang="zh-CN" altLang="en-US" sz="1600" dirty="0">
                <a:solidFill>
                  <a:srgbClr val="121212"/>
                </a:solidFill>
                <a:latin typeface="-apple-system"/>
              </a:rPr>
              <a:t>（</a:t>
            </a:r>
            <a:r>
              <a:rPr lang="zh-CN" altLang="en-US" sz="1600" b="0" i="0" dirty="0">
                <a:solidFill>
                  <a:srgbClr val="121212"/>
                </a:solidFill>
                <a:effectLst/>
                <a:latin typeface="-apple-system"/>
              </a:rPr>
              <a:t>姿态和形状等）；</a:t>
            </a:r>
          </a:p>
          <a:p>
            <a:pPr algn="l">
              <a:lnSpc>
                <a:spcPct val="150000"/>
              </a:lnSpc>
              <a:buFont typeface="+mj-lt"/>
              <a:buAutoNum type="arabicPeriod"/>
            </a:pPr>
            <a:r>
              <a:rPr lang="zh-CN" altLang="en-US" sz="1600" b="0" i="0" dirty="0">
                <a:solidFill>
                  <a:srgbClr val="121212"/>
                </a:solidFill>
                <a:effectLst/>
                <a:latin typeface="-apple-system"/>
              </a:rPr>
              <a:t> 将任意大小的图片输入</a:t>
            </a:r>
            <a:r>
              <a:rPr lang="en-US" altLang="zh-CN" sz="1600" b="0" i="0" dirty="0">
                <a:solidFill>
                  <a:srgbClr val="121212"/>
                </a:solidFill>
                <a:effectLst/>
                <a:latin typeface="-apple-system"/>
              </a:rPr>
              <a:t>CNN</a:t>
            </a:r>
            <a:r>
              <a:rPr lang="zh-CN" altLang="en-US" sz="1600" b="0" i="0" dirty="0">
                <a:solidFill>
                  <a:srgbClr val="121212"/>
                </a:solidFill>
                <a:effectLst/>
                <a:latin typeface="-apple-system"/>
              </a:rPr>
              <a:t>，得到输出特征图；</a:t>
            </a:r>
          </a:p>
          <a:p>
            <a:pPr algn="l">
              <a:lnSpc>
                <a:spcPct val="150000"/>
              </a:lnSpc>
              <a:buFont typeface="+mj-lt"/>
              <a:buAutoNum type="arabicPeriod"/>
            </a:pPr>
            <a:r>
              <a:rPr lang="zh-CN" altLang="en-US" sz="1600" b="0" i="0" dirty="0">
                <a:solidFill>
                  <a:srgbClr val="121212"/>
                </a:solidFill>
                <a:effectLst/>
                <a:latin typeface="-apple-system"/>
              </a:rPr>
              <a:t> 在特征图中找到每个</a:t>
            </a:r>
            <a:r>
              <a:rPr lang="en-US" altLang="zh-CN" sz="1600" dirty="0">
                <a:solidFill>
                  <a:srgbClr val="121212"/>
                </a:solidFill>
                <a:latin typeface="-apple-system"/>
              </a:rPr>
              <a:t>ROI</a:t>
            </a:r>
            <a:r>
              <a:rPr lang="zh-CN" altLang="en-US" sz="1600" b="0" i="0" dirty="0">
                <a:solidFill>
                  <a:srgbClr val="121212"/>
                </a:solidFill>
                <a:effectLst/>
                <a:latin typeface="-apple-system"/>
              </a:rPr>
              <a:t>对应的特征框，通过</a:t>
            </a:r>
            <a:r>
              <a:rPr lang="en-US" altLang="zh-CN" sz="1600" dirty="0" err="1">
                <a:solidFill>
                  <a:srgbClr val="121212"/>
                </a:solidFill>
                <a:latin typeface="-apple-system"/>
              </a:rPr>
              <a:t>ROIP</a:t>
            </a:r>
            <a:r>
              <a:rPr lang="en-US" altLang="zh-CN" sz="1600" b="0" i="0" dirty="0" err="1">
                <a:solidFill>
                  <a:srgbClr val="121212"/>
                </a:solidFill>
                <a:effectLst/>
                <a:latin typeface="-apple-system"/>
              </a:rPr>
              <a:t>ooling</a:t>
            </a:r>
            <a:r>
              <a:rPr lang="zh-CN" altLang="en-US" sz="1600" b="0" i="0" dirty="0">
                <a:solidFill>
                  <a:srgbClr val="121212"/>
                </a:solidFill>
                <a:effectLst/>
                <a:latin typeface="-apple-system"/>
              </a:rPr>
              <a:t>将每个特征框池化到统一大小</a:t>
            </a:r>
            <a:r>
              <a:rPr lang="zh-CN" altLang="en-US" sz="1600" dirty="0">
                <a:solidFill>
                  <a:srgbClr val="121212"/>
                </a:solidFill>
                <a:latin typeface="-apple-system"/>
              </a:rPr>
              <a:t>；</a:t>
            </a:r>
            <a:endParaRPr lang="zh-CN" altLang="en-US" sz="1600" b="0" i="0" dirty="0">
              <a:solidFill>
                <a:srgbClr val="121212"/>
              </a:solidFill>
              <a:effectLst/>
              <a:latin typeface="-apple-system"/>
            </a:endParaRPr>
          </a:p>
          <a:p>
            <a:pPr algn="l">
              <a:lnSpc>
                <a:spcPct val="150000"/>
              </a:lnSpc>
              <a:buFont typeface="+mj-lt"/>
              <a:buAutoNum type="arabicPeriod"/>
            </a:pPr>
            <a:r>
              <a:rPr lang="en-US" altLang="zh-CN" sz="1600" b="0" i="0" dirty="0">
                <a:solidFill>
                  <a:srgbClr val="121212"/>
                </a:solidFill>
                <a:effectLst/>
                <a:latin typeface="-apple-system"/>
              </a:rPr>
              <a:t> ROI</a:t>
            </a:r>
            <a:r>
              <a:rPr lang="zh-CN" altLang="en-US" sz="1600" b="0" i="0" dirty="0">
                <a:solidFill>
                  <a:srgbClr val="121212"/>
                </a:solidFill>
                <a:effectLst/>
                <a:latin typeface="-apple-system"/>
              </a:rPr>
              <a:t>特征与</a:t>
            </a:r>
            <a:r>
              <a:rPr lang="en-US" altLang="zh-CN" sz="1600" b="0" i="0" dirty="0">
                <a:solidFill>
                  <a:srgbClr val="121212"/>
                </a:solidFill>
                <a:effectLst/>
                <a:latin typeface="-apple-system"/>
              </a:rPr>
              <a:t>Proposal Features</a:t>
            </a:r>
            <a:r>
              <a:rPr lang="zh-CN" altLang="en-US" sz="1600" b="0" i="0" dirty="0">
                <a:solidFill>
                  <a:srgbClr val="121212"/>
                </a:solidFill>
                <a:effectLst/>
                <a:latin typeface="-apple-system"/>
              </a:rPr>
              <a:t>计算交叉注意力，增强前景特征；</a:t>
            </a:r>
          </a:p>
          <a:p>
            <a:pPr algn="l">
              <a:lnSpc>
                <a:spcPct val="150000"/>
              </a:lnSpc>
              <a:buFont typeface="+mj-lt"/>
              <a:buAutoNum type="arabicPeriod"/>
            </a:pPr>
            <a:r>
              <a:rPr lang="zh-CN" altLang="en-US" sz="1600" b="0" i="0" dirty="0">
                <a:solidFill>
                  <a:srgbClr val="121212"/>
                </a:solidFill>
                <a:effectLst/>
                <a:latin typeface="-apple-system"/>
              </a:rPr>
              <a:t> 经全连接层得到固定大小的特征向量，输出</a:t>
            </a:r>
            <a:r>
              <a:rPr lang="zh-CN" altLang="en-US" sz="1600" dirty="0">
                <a:solidFill>
                  <a:srgbClr val="121212"/>
                </a:solidFill>
                <a:latin typeface="-apple-system"/>
              </a:rPr>
              <a:t>大小为</a:t>
            </a:r>
            <a:r>
              <a:rPr lang="en-US" altLang="zh-CN" sz="1600" dirty="0">
                <a:solidFill>
                  <a:srgbClr val="121212"/>
                </a:solidFill>
                <a:latin typeface="-apple-system"/>
              </a:rPr>
              <a:t>N</a:t>
            </a:r>
            <a:r>
              <a:rPr lang="zh-CN" altLang="en-US" sz="1600" dirty="0">
                <a:solidFill>
                  <a:srgbClr val="121212"/>
                </a:solidFill>
                <a:latin typeface="-apple-system"/>
              </a:rPr>
              <a:t>的</a:t>
            </a:r>
            <a:r>
              <a:rPr lang="zh-CN" altLang="en-US" sz="1600" b="0" i="0" dirty="0">
                <a:solidFill>
                  <a:srgbClr val="121212"/>
                </a:solidFill>
                <a:effectLst/>
                <a:latin typeface="-apple-system"/>
              </a:rPr>
              <a:t>无序集合，集合元素包括分类和</a:t>
            </a:r>
            <a:r>
              <a:rPr lang="en-US" altLang="zh-CN" sz="1600" b="0" i="0" dirty="0" err="1">
                <a:solidFill>
                  <a:srgbClr val="121212"/>
                </a:solidFill>
                <a:effectLst/>
                <a:latin typeface="-apple-system"/>
              </a:rPr>
              <a:t>bbox</a:t>
            </a:r>
            <a:r>
              <a:rPr lang="zh-CN" altLang="en-US" sz="1600" b="0" i="0" dirty="0">
                <a:solidFill>
                  <a:srgbClr val="121212"/>
                </a:solidFill>
                <a:effectLst/>
                <a:latin typeface="-apple-system"/>
              </a:rPr>
              <a:t>坐标信息；</a:t>
            </a:r>
          </a:p>
          <a:p>
            <a:pPr algn="l">
              <a:lnSpc>
                <a:spcPct val="150000"/>
              </a:lnSpc>
              <a:buFont typeface="+mj-lt"/>
              <a:buAutoNum type="arabicPeriod"/>
            </a:pPr>
            <a:r>
              <a:rPr lang="zh-CN" altLang="en-US" sz="1600" b="0" i="0" dirty="0">
                <a:solidFill>
                  <a:srgbClr val="121212"/>
                </a:solidFill>
                <a:effectLst/>
                <a:latin typeface="-apple-system"/>
              </a:rPr>
              <a:t> 采用</a:t>
            </a:r>
            <a:r>
              <a:rPr lang="en-US" altLang="zh-CN" sz="1600" b="0" i="0" dirty="0">
                <a:solidFill>
                  <a:srgbClr val="121212"/>
                </a:solidFill>
                <a:effectLst/>
                <a:latin typeface="-apple-system"/>
              </a:rPr>
              <a:t>Cascade RCNN</a:t>
            </a:r>
            <a:r>
              <a:rPr lang="zh-CN" altLang="en-US" sz="1600" b="0" i="0" dirty="0">
                <a:solidFill>
                  <a:srgbClr val="121212"/>
                </a:solidFill>
                <a:effectLst/>
                <a:latin typeface="-apple-system"/>
              </a:rPr>
              <a:t>的级联思想，对输出的</a:t>
            </a:r>
            <a:r>
              <a:rPr lang="en-US" altLang="zh-CN" sz="1600" b="0" i="0" dirty="0" err="1">
                <a:solidFill>
                  <a:srgbClr val="121212"/>
                </a:solidFill>
                <a:effectLst/>
                <a:latin typeface="-apple-system"/>
              </a:rPr>
              <a:t>bbox</a:t>
            </a:r>
            <a:r>
              <a:rPr lang="zh-CN" altLang="en-US" sz="1600" dirty="0">
                <a:solidFill>
                  <a:srgbClr val="121212"/>
                </a:solidFill>
                <a:latin typeface="-apple-system"/>
              </a:rPr>
              <a:t>做</a:t>
            </a:r>
            <a:r>
              <a:rPr lang="en-US" altLang="zh-CN" sz="1600" b="0" i="0" dirty="0">
                <a:solidFill>
                  <a:srgbClr val="121212"/>
                </a:solidFill>
                <a:effectLst/>
                <a:latin typeface="-apple-system"/>
              </a:rPr>
              <a:t>refine</a:t>
            </a:r>
            <a:r>
              <a:rPr lang="zh-CN" altLang="en-US" sz="1600" b="0" i="0" dirty="0">
                <a:solidFill>
                  <a:srgbClr val="121212"/>
                </a:solidFill>
                <a:effectLst/>
                <a:latin typeface="-apple-system"/>
              </a:rPr>
              <a:t>，输出</a:t>
            </a:r>
            <a:r>
              <a:rPr lang="en-US" altLang="zh-CN" sz="1600" b="0" i="0" dirty="0">
                <a:solidFill>
                  <a:srgbClr val="121212"/>
                </a:solidFill>
                <a:effectLst/>
                <a:latin typeface="-apple-system"/>
              </a:rPr>
              <a:t>refine</a:t>
            </a:r>
            <a:r>
              <a:rPr lang="zh-CN" altLang="en-US" sz="1600" b="0" i="0" dirty="0">
                <a:solidFill>
                  <a:srgbClr val="121212"/>
                </a:solidFill>
                <a:effectLst/>
                <a:latin typeface="-apple-system"/>
              </a:rPr>
              <a:t>后的分类分数和</a:t>
            </a:r>
            <a:r>
              <a:rPr lang="en-US" altLang="zh-CN" sz="1600" b="0" i="0" dirty="0" err="1">
                <a:solidFill>
                  <a:srgbClr val="121212"/>
                </a:solidFill>
                <a:effectLst/>
                <a:latin typeface="-apple-system"/>
              </a:rPr>
              <a:t>bbox</a:t>
            </a:r>
            <a:r>
              <a:rPr lang="zh-CN" altLang="en-US" sz="1600" b="0" i="0" dirty="0">
                <a:solidFill>
                  <a:srgbClr val="121212"/>
                </a:solidFill>
                <a:effectLst/>
                <a:latin typeface="-apple-system"/>
              </a:rPr>
              <a:t>坐标；</a:t>
            </a:r>
          </a:p>
          <a:p>
            <a:pPr algn="l">
              <a:lnSpc>
                <a:spcPct val="150000"/>
              </a:lnSpc>
              <a:buFont typeface="+mj-lt"/>
              <a:buAutoNum type="arabicPeriod"/>
            </a:pPr>
            <a:r>
              <a:rPr lang="zh-CN" altLang="en-US" sz="1600" b="0" i="0" dirty="0">
                <a:solidFill>
                  <a:srgbClr val="121212"/>
                </a:solidFill>
                <a:effectLst/>
                <a:latin typeface="-apple-system"/>
              </a:rPr>
              <a:t>级联阶段的输出根据匈牙利</a:t>
            </a:r>
            <a:r>
              <a:rPr lang="zh-CN" altLang="en-US" sz="1600" dirty="0">
                <a:solidFill>
                  <a:srgbClr val="121212"/>
                </a:solidFill>
                <a:latin typeface="-apple-system"/>
              </a:rPr>
              <a:t>算法进行</a:t>
            </a:r>
            <a:r>
              <a:rPr lang="zh-CN" altLang="en-US" sz="1600" b="0" i="0" dirty="0">
                <a:solidFill>
                  <a:srgbClr val="121212"/>
                </a:solidFill>
                <a:effectLst/>
                <a:latin typeface="-apple-system"/>
              </a:rPr>
              <a:t>双边匹配</a:t>
            </a:r>
            <a:r>
              <a:rPr lang="en-US" altLang="zh-CN" sz="1600" b="0" i="0" dirty="0">
                <a:solidFill>
                  <a:srgbClr val="121212"/>
                </a:solidFill>
                <a:effectLst/>
                <a:latin typeface="-apple-system"/>
              </a:rPr>
              <a:t>+</a:t>
            </a:r>
            <a:r>
              <a:rPr lang="zh-CN" altLang="en-US" sz="1600" b="0" i="0" dirty="0">
                <a:solidFill>
                  <a:srgbClr val="121212"/>
                </a:solidFill>
                <a:effectLst/>
                <a:latin typeface="-apple-system"/>
              </a:rPr>
              <a:t>分类回归</a:t>
            </a:r>
            <a:r>
              <a:rPr lang="en-US" altLang="zh-CN" sz="1600" b="0" i="0" dirty="0">
                <a:solidFill>
                  <a:srgbClr val="121212"/>
                </a:solidFill>
                <a:effectLst/>
                <a:latin typeface="-apple-system"/>
              </a:rPr>
              <a:t>loss</a:t>
            </a:r>
            <a:r>
              <a:rPr lang="zh-CN" altLang="en-US" sz="1600" b="0" i="0" dirty="0">
                <a:solidFill>
                  <a:srgbClr val="121212"/>
                </a:solidFill>
                <a:effectLst/>
                <a:latin typeface="-apple-system"/>
              </a:rPr>
              <a:t>进行训练。</a:t>
            </a:r>
          </a:p>
        </p:txBody>
      </p:sp>
    </p:spTree>
    <p:extLst>
      <p:ext uri="{BB962C8B-B14F-4D97-AF65-F5344CB8AC3E}">
        <p14:creationId xmlns:p14="http://schemas.microsoft.com/office/powerpoint/2010/main" val="424198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9F0B781-E5F1-4070-829B-1ECCFA460AA0}"/>
              </a:ext>
            </a:extLst>
          </p:cNvPr>
          <p:cNvSpPr txBox="1"/>
          <p:nvPr/>
        </p:nvSpPr>
        <p:spPr>
          <a:xfrm>
            <a:off x="0" y="92061"/>
            <a:ext cx="2571751" cy="369332"/>
          </a:xfrm>
          <a:prstGeom prst="rect">
            <a:avLst/>
          </a:prstGeom>
          <a:noFill/>
        </p:spPr>
        <p:txBody>
          <a:bodyPr wrap="square">
            <a:spAutoFit/>
          </a:bodyPr>
          <a:lstStyle/>
          <a:p>
            <a:r>
              <a:rPr lang="en-US" altLang="zh-CN" sz="1800" b="1" i="0" u="none" strike="noStrike" baseline="0" dirty="0">
                <a:latin typeface="Times New Roman" panose="02020603050405020304" pitchFamily="18" charset="0"/>
                <a:cs typeface="Times New Roman" panose="02020603050405020304" pitchFamily="18" charset="0"/>
              </a:rPr>
              <a:t>Learnable proposal box</a:t>
            </a:r>
            <a:endParaRPr lang="zh-CN" altLang="en-US"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365D2672-13A1-4A50-95CB-DEB916FA6BB9}"/>
              </a:ext>
            </a:extLst>
          </p:cNvPr>
          <p:cNvPicPr>
            <a:picLocks noChangeAspect="1"/>
          </p:cNvPicPr>
          <p:nvPr/>
        </p:nvPicPr>
        <p:blipFill>
          <a:blip r:embed="rId3"/>
          <a:stretch>
            <a:fillRect/>
          </a:stretch>
        </p:blipFill>
        <p:spPr>
          <a:xfrm>
            <a:off x="741380" y="3812424"/>
            <a:ext cx="5478946" cy="1706558"/>
          </a:xfrm>
          <a:prstGeom prst="rect">
            <a:avLst/>
          </a:prstGeom>
        </p:spPr>
      </p:pic>
      <p:pic>
        <p:nvPicPr>
          <p:cNvPr id="7" name="图片 6">
            <a:extLst>
              <a:ext uri="{FF2B5EF4-FFF2-40B4-BE49-F238E27FC236}">
                <a16:creationId xmlns:a16="http://schemas.microsoft.com/office/drawing/2014/main" id="{36F4D019-3F46-47C2-B62C-B6CAE8A1CE75}"/>
              </a:ext>
            </a:extLst>
          </p:cNvPr>
          <p:cNvPicPr>
            <a:picLocks noChangeAspect="1"/>
          </p:cNvPicPr>
          <p:nvPr/>
        </p:nvPicPr>
        <p:blipFill>
          <a:blip r:embed="rId4"/>
          <a:stretch>
            <a:fillRect/>
          </a:stretch>
        </p:blipFill>
        <p:spPr>
          <a:xfrm>
            <a:off x="559387" y="1215613"/>
            <a:ext cx="5660939" cy="1522873"/>
          </a:xfrm>
          <a:prstGeom prst="rect">
            <a:avLst/>
          </a:prstGeom>
        </p:spPr>
      </p:pic>
      <p:sp>
        <p:nvSpPr>
          <p:cNvPr id="11" name="文本框 10">
            <a:extLst>
              <a:ext uri="{FF2B5EF4-FFF2-40B4-BE49-F238E27FC236}">
                <a16:creationId xmlns:a16="http://schemas.microsoft.com/office/drawing/2014/main" id="{95A52036-CA37-48E2-B9D3-AFED07DDC8D4}"/>
              </a:ext>
            </a:extLst>
          </p:cNvPr>
          <p:cNvSpPr txBox="1"/>
          <p:nvPr/>
        </p:nvSpPr>
        <p:spPr>
          <a:xfrm>
            <a:off x="6402319" y="1215613"/>
            <a:ext cx="2810373" cy="646331"/>
          </a:xfrm>
          <a:prstGeom prst="rect">
            <a:avLst/>
          </a:prstGeom>
          <a:noFill/>
        </p:spPr>
        <p:txBody>
          <a:bodyPr wrap="square">
            <a:spAutoFit/>
          </a:bodyPr>
          <a:lstStyle/>
          <a:p>
            <a:r>
              <a:rPr lang="en-US" altLang="zh-CN" b="0" i="0" dirty="0">
                <a:effectLst/>
                <a:latin typeface="-apple-system"/>
              </a:rPr>
              <a:t>(N, 4)</a:t>
            </a:r>
          </a:p>
          <a:p>
            <a:r>
              <a:rPr lang="zh-CN" altLang="en-US" b="0" i="0" dirty="0">
                <a:effectLst/>
                <a:latin typeface="-apple-system"/>
              </a:rPr>
              <a:t>物体潜在位置的统计概率</a:t>
            </a:r>
            <a:endParaRPr lang="zh-CN" altLang="en-US" dirty="0"/>
          </a:p>
        </p:txBody>
      </p:sp>
      <p:sp>
        <p:nvSpPr>
          <p:cNvPr id="13" name="文本框 12">
            <a:extLst>
              <a:ext uri="{FF2B5EF4-FFF2-40B4-BE49-F238E27FC236}">
                <a16:creationId xmlns:a16="http://schemas.microsoft.com/office/drawing/2014/main" id="{0E3BD6DF-7897-4390-A6F1-1CD0BADAA750}"/>
              </a:ext>
            </a:extLst>
          </p:cNvPr>
          <p:cNvSpPr txBox="1"/>
          <p:nvPr/>
        </p:nvSpPr>
        <p:spPr>
          <a:xfrm>
            <a:off x="6402319" y="3812424"/>
            <a:ext cx="6118056" cy="1711944"/>
          </a:xfrm>
          <a:prstGeom prst="rect">
            <a:avLst/>
          </a:prstGeom>
          <a:noFill/>
        </p:spPr>
        <p:txBody>
          <a:bodyPr wrap="square">
            <a:spAutoFit/>
          </a:bodyPr>
          <a:lstStyle/>
          <a:p>
            <a:pPr algn="l">
              <a:lnSpc>
                <a:spcPct val="150000"/>
              </a:lnSpc>
              <a:buFont typeface="Arial" panose="020B0604020202020204" pitchFamily="34" charset="0"/>
              <a:buChar char="•"/>
            </a:pPr>
            <a:r>
              <a:rPr lang="en-US" altLang="zh-CN" b="0" i="0" dirty="0">
                <a:solidFill>
                  <a:srgbClr val="121212"/>
                </a:solidFill>
                <a:effectLst/>
                <a:latin typeface="-apple-system"/>
              </a:rPr>
              <a:t> Center</a:t>
            </a:r>
            <a:r>
              <a:rPr lang="zh-CN" altLang="en-US" b="0" i="0" dirty="0">
                <a:solidFill>
                  <a:srgbClr val="121212"/>
                </a:solidFill>
                <a:effectLst/>
                <a:latin typeface="-apple-system"/>
              </a:rPr>
              <a:t>初始化：定位到图像中心，</a:t>
            </a:r>
            <a:r>
              <a:rPr lang="en-US" altLang="zh-CN" b="0" i="0" dirty="0">
                <a:solidFill>
                  <a:srgbClr val="121212"/>
                </a:solidFill>
                <a:effectLst/>
                <a:latin typeface="-apple-system"/>
              </a:rPr>
              <a:t>W, H</a:t>
            </a:r>
            <a:r>
              <a:rPr lang="zh-CN" altLang="en-US" b="0" i="0" dirty="0">
                <a:solidFill>
                  <a:srgbClr val="121212"/>
                </a:solidFill>
                <a:effectLst/>
                <a:latin typeface="-apple-system"/>
              </a:rPr>
              <a:t>设为</a:t>
            </a:r>
            <a:r>
              <a:rPr lang="en-US" altLang="zh-CN" b="0" i="0" dirty="0">
                <a:solidFill>
                  <a:srgbClr val="121212"/>
                </a:solidFill>
                <a:effectLst/>
                <a:latin typeface="-apple-system"/>
              </a:rPr>
              <a:t>0.1</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gn="l">
              <a:lnSpc>
                <a:spcPct val="150000"/>
              </a:lnSpc>
              <a:buFont typeface="Arial" panose="020B0604020202020204" pitchFamily="34" charset="0"/>
              <a:buChar char="•"/>
            </a:pPr>
            <a:r>
              <a:rPr lang="en-US" altLang="zh-CN" b="0" i="0" dirty="0">
                <a:solidFill>
                  <a:srgbClr val="121212"/>
                </a:solidFill>
                <a:effectLst/>
                <a:latin typeface="-apple-system"/>
              </a:rPr>
              <a:t> Image</a:t>
            </a:r>
            <a:r>
              <a:rPr lang="zh-CN" altLang="en-US" b="0" i="0" dirty="0">
                <a:solidFill>
                  <a:srgbClr val="121212"/>
                </a:solidFill>
                <a:effectLst/>
                <a:latin typeface="-apple-system"/>
              </a:rPr>
              <a:t>初始化：初始化为图像大小</a:t>
            </a:r>
            <a:r>
              <a:rPr lang="en-US" altLang="zh-CN" b="0" i="0" dirty="0">
                <a:solidFill>
                  <a:srgbClr val="121212"/>
                </a:solidFill>
                <a:effectLst/>
                <a:latin typeface="-apple-system"/>
              </a:rPr>
              <a:t> </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algn="l">
              <a:lnSpc>
                <a:spcPct val="150000"/>
              </a:lnSpc>
              <a:buFont typeface="Arial" panose="020B0604020202020204" pitchFamily="34" charset="0"/>
              <a:buChar char="•"/>
            </a:pPr>
            <a:r>
              <a:rPr lang="en-US" altLang="zh-CN" dirty="0">
                <a:solidFill>
                  <a:srgbClr val="121212"/>
                </a:solidFill>
                <a:latin typeface="-apple-system"/>
              </a:rPr>
              <a:t> </a:t>
            </a:r>
            <a:r>
              <a:rPr lang="en-US" altLang="zh-CN" b="0" i="0" dirty="0">
                <a:solidFill>
                  <a:srgbClr val="121212"/>
                </a:solidFill>
                <a:effectLst/>
                <a:latin typeface="-apple-system"/>
              </a:rPr>
              <a:t>Grid</a:t>
            </a:r>
            <a:r>
              <a:rPr lang="zh-CN" altLang="en-US" b="0" i="0" dirty="0">
                <a:solidFill>
                  <a:srgbClr val="121212"/>
                </a:solidFill>
                <a:effectLst/>
                <a:latin typeface="-apple-system"/>
              </a:rPr>
              <a:t>初始化：表示初始化为网格大小</a:t>
            </a:r>
            <a:r>
              <a:rPr lang="en-US" altLang="zh-CN" b="0" i="0" dirty="0">
                <a:solidFill>
                  <a:srgbClr val="121212"/>
                </a:solidFill>
                <a:effectLst/>
                <a:latin typeface="-apple-system"/>
              </a:rPr>
              <a:t>;</a:t>
            </a:r>
          </a:p>
          <a:p>
            <a:pPr algn="l">
              <a:lnSpc>
                <a:spcPct val="150000"/>
              </a:lnSpc>
              <a:buFont typeface="Arial" panose="020B0604020202020204" pitchFamily="34" charset="0"/>
              <a:buChar char="•"/>
            </a:pPr>
            <a:r>
              <a:rPr lang="en-US" altLang="zh-CN" b="0" i="0" dirty="0">
                <a:solidFill>
                  <a:srgbClr val="121212"/>
                </a:solidFill>
                <a:effectLst/>
                <a:latin typeface="-apple-system"/>
              </a:rPr>
              <a:t> Random</a:t>
            </a:r>
            <a:r>
              <a:rPr lang="zh-CN" altLang="en-US" b="0" i="0" dirty="0">
                <a:solidFill>
                  <a:srgbClr val="121212"/>
                </a:solidFill>
                <a:effectLst/>
                <a:latin typeface="-apple-system"/>
              </a:rPr>
              <a:t>初始化：表示采用高斯分布随机初始化。</a:t>
            </a:r>
          </a:p>
        </p:txBody>
      </p:sp>
    </p:spTree>
    <p:extLst>
      <p:ext uri="{BB962C8B-B14F-4D97-AF65-F5344CB8AC3E}">
        <p14:creationId xmlns:p14="http://schemas.microsoft.com/office/powerpoint/2010/main" val="261683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8DCE5EF-C39D-4075-8A52-03E02D4ACF45}"/>
              </a:ext>
            </a:extLst>
          </p:cNvPr>
          <p:cNvSpPr txBox="1"/>
          <p:nvPr/>
        </p:nvSpPr>
        <p:spPr>
          <a:xfrm>
            <a:off x="0" y="0"/>
            <a:ext cx="2956761" cy="369332"/>
          </a:xfrm>
          <a:prstGeom prst="rect">
            <a:avLst/>
          </a:prstGeom>
          <a:noFill/>
        </p:spPr>
        <p:txBody>
          <a:bodyPr wrap="square">
            <a:spAutoFit/>
          </a:bodyPr>
          <a:lstStyle/>
          <a:p>
            <a:r>
              <a:rPr lang="en-US" altLang="zh-CN" sz="1800" b="1" i="0" u="none" strike="noStrike" baseline="0" dirty="0">
                <a:latin typeface="Times New Roman" panose="02020603050405020304" pitchFamily="18" charset="0"/>
                <a:cs typeface="Times New Roman" panose="02020603050405020304" pitchFamily="18" charset="0"/>
              </a:rPr>
              <a:t>Learnable proposal feature</a:t>
            </a:r>
            <a:endParaRPr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D07B1BD-AF85-4FF9-82F3-EE9950DE9189}"/>
              </a:ext>
            </a:extLst>
          </p:cNvPr>
          <p:cNvSpPr txBox="1"/>
          <p:nvPr/>
        </p:nvSpPr>
        <p:spPr>
          <a:xfrm>
            <a:off x="1411204" y="2387167"/>
            <a:ext cx="9369592" cy="1711944"/>
          </a:xfrm>
          <a:prstGeom prst="rect">
            <a:avLst/>
          </a:prstGeom>
          <a:noFill/>
        </p:spPr>
        <p:txBody>
          <a:bodyPr wrap="square">
            <a:spAutoFit/>
          </a:bodyPr>
          <a:lstStyle/>
          <a:p>
            <a:pPr algn="l">
              <a:lnSpc>
                <a:spcPct val="150000"/>
              </a:lnSpc>
            </a:pPr>
            <a:r>
              <a:rPr lang="zh-CN" altLang="en-US" b="1" i="0" dirty="0">
                <a:solidFill>
                  <a:srgbClr val="121212"/>
                </a:solidFill>
                <a:effectLst/>
                <a:latin typeface="-apple-system"/>
              </a:rPr>
              <a:t>为</a:t>
            </a:r>
            <a:r>
              <a:rPr lang="zh-CN" altLang="en-US" b="1" dirty="0">
                <a:solidFill>
                  <a:srgbClr val="121212"/>
                </a:solidFill>
                <a:latin typeface="-apple-system"/>
              </a:rPr>
              <a:t>什么</a:t>
            </a:r>
            <a:r>
              <a:rPr lang="zh-CN" altLang="en-US" b="1" i="0" dirty="0">
                <a:solidFill>
                  <a:srgbClr val="121212"/>
                </a:solidFill>
                <a:effectLst/>
                <a:latin typeface="-apple-system"/>
              </a:rPr>
              <a:t>需要</a:t>
            </a:r>
            <a:r>
              <a:rPr lang="en-US" altLang="zh-CN" b="1" i="0" dirty="0">
                <a:solidFill>
                  <a:srgbClr val="121212"/>
                </a:solidFill>
                <a:effectLst/>
                <a:latin typeface="-apple-system"/>
              </a:rPr>
              <a:t>proposal feature</a:t>
            </a:r>
            <a:r>
              <a:rPr lang="zh-CN" altLang="en-US" b="1" i="0" dirty="0">
                <a:solidFill>
                  <a:srgbClr val="121212"/>
                </a:solidFill>
                <a:effectLst/>
                <a:latin typeface="-apple-system"/>
              </a:rPr>
              <a:t>？</a:t>
            </a:r>
            <a:endParaRPr lang="en-US" altLang="zh-CN" b="1" i="0" dirty="0">
              <a:solidFill>
                <a:srgbClr val="121212"/>
              </a:solidFill>
              <a:effectLst/>
              <a:latin typeface="-apple-system"/>
            </a:endParaRPr>
          </a:p>
          <a:p>
            <a:pPr algn="l">
              <a:lnSpc>
                <a:spcPct val="150000"/>
              </a:lnSpc>
            </a:pPr>
            <a:r>
              <a:rPr lang="en-US" altLang="zh-CN" b="0" i="0" dirty="0">
                <a:solidFill>
                  <a:srgbClr val="121212"/>
                </a:solidFill>
                <a:effectLst/>
                <a:latin typeface="-apple-system"/>
              </a:rPr>
              <a:t>proposal boxes</a:t>
            </a:r>
            <a:r>
              <a:rPr lang="zh-CN" altLang="en-US" b="0" i="0" dirty="0">
                <a:solidFill>
                  <a:srgbClr val="121212"/>
                </a:solidFill>
                <a:effectLst/>
                <a:latin typeface="-apple-system"/>
              </a:rPr>
              <a:t>提供的</a:t>
            </a:r>
            <a:r>
              <a:rPr lang="en-US" altLang="zh-CN" dirty="0">
                <a:solidFill>
                  <a:srgbClr val="121212"/>
                </a:solidFill>
                <a:latin typeface="-apple-system"/>
              </a:rPr>
              <a:t>ROI</a:t>
            </a:r>
            <a:r>
              <a:rPr lang="zh-CN" altLang="en-US" b="0" i="0" dirty="0">
                <a:solidFill>
                  <a:srgbClr val="121212"/>
                </a:solidFill>
                <a:effectLst/>
                <a:latin typeface="-apple-system"/>
              </a:rPr>
              <a:t>太粗糙，无法表征物体的姿态和形状等。为提升精度</a:t>
            </a:r>
            <a:r>
              <a:rPr lang="zh-CN" altLang="en-US" dirty="0">
                <a:solidFill>
                  <a:srgbClr val="121212"/>
                </a:solidFill>
                <a:latin typeface="-apple-system"/>
              </a:rPr>
              <a:t>，</a:t>
            </a:r>
            <a:r>
              <a:rPr lang="zh-CN" altLang="en-US" b="0" i="0" dirty="0">
                <a:solidFill>
                  <a:srgbClr val="121212"/>
                </a:solidFill>
                <a:effectLst/>
                <a:latin typeface="-apple-system"/>
              </a:rPr>
              <a:t>额外输入一个高维度的</a:t>
            </a:r>
            <a:r>
              <a:rPr lang="en-US" altLang="zh-CN" b="0" i="0" dirty="0">
                <a:solidFill>
                  <a:srgbClr val="121212"/>
                </a:solidFill>
                <a:effectLst/>
                <a:latin typeface="-apple-system"/>
              </a:rPr>
              <a:t>proposal feature</a:t>
            </a:r>
            <a:r>
              <a:rPr lang="zh-CN" altLang="en-US" b="0" i="0" dirty="0">
                <a:solidFill>
                  <a:srgbClr val="121212"/>
                </a:solidFill>
                <a:effectLst/>
                <a:latin typeface="-apple-system"/>
              </a:rPr>
              <a:t>，这组</a:t>
            </a:r>
            <a:r>
              <a:rPr lang="en-US" altLang="zh-CN" b="0" i="0" dirty="0">
                <a:solidFill>
                  <a:srgbClr val="121212"/>
                </a:solidFill>
                <a:effectLst/>
                <a:latin typeface="-apple-system"/>
              </a:rPr>
              <a:t>proposal features</a:t>
            </a:r>
            <a:r>
              <a:rPr lang="zh-CN" altLang="en-US" b="0" i="0" dirty="0">
                <a:solidFill>
                  <a:srgbClr val="121212"/>
                </a:solidFill>
                <a:effectLst/>
                <a:latin typeface="-apple-system"/>
              </a:rPr>
              <a:t>与</a:t>
            </a:r>
            <a:r>
              <a:rPr lang="en-US" altLang="zh-CN" b="0" i="0" dirty="0">
                <a:solidFill>
                  <a:srgbClr val="121212"/>
                </a:solidFill>
                <a:effectLst/>
                <a:latin typeface="-apple-system"/>
              </a:rPr>
              <a:t>proposal boxes</a:t>
            </a:r>
            <a:r>
              <a:rPr lang="zh-CN" altLang="en-US" b="0" i="0" dirty="0">
                <a:solidFill>
                  <a:srgbClr val="121212"/>
                </a:solidFill>
                <a:effectLst/>
                <a:latin typeface="-apple-system"/>
              </a:rPr>
              <a:t>提取出来的</a:t>
            </a:r>
            <a:r>
              <a:rPr lang="en-US" altLang="zh-CN" b="0" i="0" dirty="0" err="1">
                <a:solidFill>
                  <a:srgbClr val="121212"/>
                </a:solidFill>
                <a:effectLst/>
                <a:latin typeface="-apple-system"/>
              </a:rPr>
              <a:t>RoI</a:t>
            </a:r>
            <a:r>
              <a:rPr lang="zh-CN" altLang="en-US" b="0" i="0" dirty="0">
                <a:solidFill>
                  <a:srgbClr val="121212"/>
                </a:solidFill>
                <a:effectLst/>
                <a:latin typeface="-apple-system"/>
              </a:rPr>
              <a:t>特征做一对一的交互，从而使得</a:t>
            </a:r>
            <a:r>
              <a:rPr lang="en-US" altLang="zh-CN" b="0" i="0" dirty="0" err="1">
                <a:solidFill>
                  <a:srgbClr val="121212"/>
                </a:solidFill>
                <a:effectLst/>
                <a:latin typeface="-apple-system"/>
              </a:rPr>
              <a:t>RoI</a:t>
            </a:r>
            <a:r>
              <a:rPr lang="zh-CN" altLang="en-US" b="0" i="0" dirty="0">
                <a:solidFill>
                  <a:srgbClr val="121212"/>
                </a:solidFill>
                <a:effectLst/>
                <a:latin typeface="-apple-system"/>
              </a:rPr>
              <a:t>特征更有利于定位和分类物体。</a:t>
            </a:r>
            <a:endParaRPr lang="en-US" altLang="zh-CN" b="0" i="0" dirty="0">
              <a:solidFill>
                <a:srgbClr val="121212"/>
              </a:solidFill>
              <a:effectLst/>
              <a:latin typeface="-apple-system"/>
            </a:endParaRPr>
          </a:p>
        </p:txBody>
      </p:sp>
    </p:spTree>
    <p:extLst>
      <p:ext uri="{BB962C8B-B14F-4D97-AF65-F5344CB8AC3E}">
        <p14:creationId xmlns:p14="http://schemas.microsoft.com/office/powerpoint/2010/main" val="163565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4F47A96-A908-4198-BA8D-7E80C56C11E8}"/>
              </a:ext>
            </a:extLst>
          </p:cNvPr>
          <p:cNvPicPr>
            <a:picLocks noChangeAspect="1"/>
          </p:cNvPicPr>
          <p:nvPr/>
        </p:nvPicPr>
        <p:blipFill>
          <a:blip r:embed="rId3"/>
          <a:stretch>
            <a:fillRect/>
          </a:stretch>
        </p:blipFill>
        <p:spPr>
          <a:xfrm>
            <a:off x="-69416" y="1159076"/>
            <a:ext cx="7022469" cy="4539848"/>
          </a:xfrm>
          <a:prstGeom prst="rect">
            <a:avLst/>
          </a:prstGeom>
        </p:spPr>
      </p:pic>
      <p:sp>
        <p:nvSpPr>
          <p:cNvPr id="4" name="文本框 3">
            <a:extLst>
              <a:ext uri="{FF2B5EF4-FFF2-40B4-BE49-F238E27FC236}">
                <a16:creationId xmlns:a16="http://schemas.microsoft.com/office/drawing/2014/main" id="{EF3B147C-E926-4CBF-B736-3160D90B2647}"/>
              </a:ext>
            </a:extLst>
          </p:cNvPr>
          <p:cNvSpPr txBox="1"/>
          <p:nvPr/>
        </p:nvSpPr>
        <p:spPr>
          <a:xfrm>
            <a:off x="0" y="0"/>
            <a:ext cx="3580650" cy="369332"/>
          </a:xfrm>
          <a:prstGeom prst="rect">
            <a:avLst/>
          </a:prstGeom>
          <a:noFill/>
        </p:spPr>
        <p:txBody>
          <a:bodyPr wrap="square">
            <a:spAutoFit/>
          </a:bodyPr>
          <a:lstStyle/>
          <a:p>
            <a:r>
              <a:rPr lang="en-US" altLang="zh-CN" sz="1800" b="1" i="0" u="none" strike="noStrike" baseline="0" dirty="0">
                <a:latin typeface="Times New Roman" panose="02020603050405020304" pitchFamily="18" charset="0"/>
                <a:cs typeface="Times New Roman" panose="02020603050405020304" pitchFamily="18" charset="0"/>
              </a:rPr>
              <a:t>Dynamic instance interactive head</a:t>
            </a:r>
            <a:endParaRPr lang="zh-CN" altLang="en-US"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8D5D8A7-57E9-4292-B80D-7571A8F1D711}"/>
              </a:ext>
            </a:extLst>
          </p:cNvPr>
          <p:cNvSpPr txBox="1"/>
          <p:nvPr/>
        </p:nvSpPr>
        <p:spPr>
          <a:xfrm>
            <a:off x="7450347" y="3068054"/>
            <a:ext cx="1568115" cy="369332"/>
          </a:xfrm>
          <a:prstGeom prst="rect">
            <a:avLst/>
          </a:prstGeom>
          <a:noFill/>
        </p:spPr>
        <p:txBody>
          <a:bodyPr wrap="square">
            <a:spAutoFit/>
          </a:bodyPr>
          <a:lstStyle/>
          <a:p>
            <a:r>
              <a:rPr lang="zh-CN" altLang="en-US" dirty="0">
                <a:solidFill>
                  <a:srgbClr val="121212"/>
                </a:solidFill>
                <a:latin typeface="-apple-system"/>
              </a:rPr>
              <a:t>（</a:t>
            </a:r>
            <a:r>
              <a:rPr lang="en-US" altLang="zh-CN" dirty="0">
                <a:solidFill>
                  <a:srgbClr val="121212"/>
                </a:solidFill>
                <a:latin typeface="-apple-system"/>
              </a:rPr>
              <a:t>1</a:t>
            </a:r>
            <a:r>
              <a:rPr lang="en-US" altLang="zh-CN" b="0" i="0" dirty="0">
                <a:solidFill>
                  <a:srgbClr val="121212"/>
                </a:solidFill>
                <a:effectLst/>
                <a:latin typeface="-apple-system"/>
              </a:rPr>
              <a:t>, 7×7, 256)</a:t>
            </a:r>
            <a:endParaRPr lang="zh-CN" altLang="en-US" dirty="0"/>
          </a:p>
        </p:txBody>
      </p:sp>
      <p:sp>
        <p:nvSpPr>
          <p:cNvPr id="7" name="文本框 6">
            <a:extLst>
              <a:ext uri="{FF2B5EF4-FFF2-40B4-BE49-F238E27FC236}">
                <a16:creationId xmlns:a16="http://schemas.microsoft.com/office/drawing/2014/main" id="{8A79E067-A2AE-474E-999C-08297C691663}"/>
              </a:ext>
            </a:extLst>
          </p:cNvPr>
          <p:cNvSpPr txBox="1"/>
          <p:nvPr/>
        </p:nvSpPr>
        <p:spPr>
          <a:xfrm>
            <a:off x="10223619" y="3068054"/>
            <a:ext cx="854246" cy="369332"/>
          </a:xfrm>
          <a:prstGeom prst="rect">
            <a:avLst/>
          </a:prstGeom>
          <a:noFill/>
        </p:spPr>
        <p:txBody>
          <a:bodyPr wrap="square">
            <a:spAutoFit/>
          </a:bodyPr>
          <a:lstStyle/>
          <a:p>
            <a:r>
              <a:rPr lang="en-US" altLang="zh-CN" b="0" i="0" dirty="0">
                <a:solidFill>
                  <a:srgbClr val="121212"/>
                </a:solidFill>
                <a:effectLst/>
                <a:latin typeface="-apple-system"/>
              </a:rPr>
              <a:t>(256</a:t>
            </a:r>
            <a:r>
              <a:rPr lang="en-US" altLang="zh-CN" dirty="0">
                <a:solidFill>
                  <a:srgbClr val="121212"/>
                </a:solidFill>
                <a:latin typeface="-apple-system"/>
              </a:rPr>
              <a:t>,</a:t>
            </a:r>
            <a:r>
              <a:rPr lang="zh-CN" altLang="en-US" dirty="0">
                <a:solidFill>
                  <a:srgbClr val="121212"/>
                </a:solidFill>
                <a:latin typeface="-apple-system"/>
              </a:rPr>
              <a:t> </a:t>
            </a:r>
            <a:r>
              <a:rPr lang="en-US" altLang="zh-CN" b="0" i="0" dirty="0">
                <a:solidFill>
                  <a:srgbClr val="121212"/>
                </a:solidFill>
                <a:effectLst/>
                <a:latin typeface="-apple-system"/>
              </a:rPr>
              <a:t>1)</a:t>
            </a:r>
            <a:endParaRPr lang="zh-CN" altLang="en-US" dirty="0"/>
          </a:p>
        </p:txBody>
      </p:sp>
      <p:sp>
        <p:nvSpPr>
          <p:cNvPr id="8" name="文本框 7">
            <a:extLst>
              <a:ext uri="{FF2B5EF4-FFF2-40B4-BE49-F238E27FC236}">
                <a16:creationId xmlns:a16="http://schemas.microsoft.com/office/drawing/2014/main" id="{DA75CD3B-7884-428B-84FE-D464CF04EB47}"/>
              </a:ext>
            </a:extLst>
          </p:cNvPr>
          <p:cNvSpPr txBox="1"/>
          <p:nvPr/>
        </p:nvSpPr>
        <p:spPr>
          <a:xfrm>
            <a:off x="9018462" y="4828672"/>
            <a:ext cx="1205157" cy="369332"/>
          </a:xfrm>
          <a:prstGeom prst="rect">
            <a:avLst/>
          </a:prstGeom>
          <a:noFill/>
        </p:spPr>
        <p:txBody>
          <a:bodyPr wrap="square">
            <a:spAutoFit/>
          </a:bodyPr>
          <a:lstStyle/>
          <a:p>
            <a:r>
              <a:rPr lang="en-US" altLang="zh-CN" b="0" i="0" dirty="0">
                <a:solidFill>
                  <a:srgbClr val="121212"/>
                </a:solidFill>
                <a:effectLst/>
                <a:latin typeface="-apple-system"/>
              </a:rPr>
              <a:t>(</a:t>
            </a:r>
            <a:r>
              <a:rPr lang="en-US" altLang="zh-CN" dirty="0">
                <a:solidFill>
                  <a:srgbClr val="121212"/>
                </a:solidFill>
                <a:latin typeface="-apple-system"/>
              </a:rPr>
              <a:t>1</a:t>
            </a:r>
            <a:r>
              <a:rPr lang="en-US" altLang="zh-CN" b="0" i="0" dirty="0">
                <a:solidFill>
                  <a:srgbClr val="121212"/>
                </a:solidFill>
                <a:effectLst/>
                <a:latin typeface="-apple-system"/>
              </a:rPr>
              <a:t>, 7×7, 1)</a:t>
            </a:r>
            <a:endParaRPr lang="zh-CN" altLang="en-US" dirty="0"/>
          </a:p>
        </p:txBody>
      </p:sp>
      <p:cxnSp>
        <p:nvCxnSpPr>
          <p:cNvPr id="11" name="直接箭头连接符 10">
            <a:extLst>
              <a:ext uri="{FF2B5EF4-FFF2-40B4-BE49-F238E27FC236}">
                <a16:creationId xmlns:a16="http://schemas.microsoft.com/office/drawing/2014/main" id="{F6E3F123-2DD8-44F5-905D-7EBE47E68938}"/>
              </a:ext>
            </a:extLst>
          </p:cNvPr>
          <p:cNvCxnSpPr>
            <a:cxnSpLocks/>
            <a:stCxn id="5" idx="2"/>
            <a:endCxn id="8" idx="0"/>
          </p:cNvCxnSpPr>
          <p:nvPr/>
        </p:nvCxnSpPr>
        <p:spPr>
          <a:xfrm>
            <a:off x="8234405" y="3437386"/>
            <a:ext cx="1386636" cy="13912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C3B7D20-4157-4C48-8985-62027D8D2B14}"/>
              </a:ext>
            </a:extLst>
          </p:cNvPr>
          <p:cNvCxnSpPr>
            <a:cxnSpLocks/>
            <a:stCxn id="7" idx="2"/>
            <a:endCxn id="8" idx="0"/>
          </p:cNvCxnSpPr>
          <p:nvPr/>
        </p:nvCxnSpPr>
        <p:spPr>
          <a:xfrm flipH="1">
            <a:off x="9621041" y="3437386"/>
            <a:ext cx="1029701" cy="13912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连接符: 肘形 16">
            <a:extLst>
              <a:ext uri="{FF2B5EF4-FFF2-40B4-BE49-F238E27FC236}">
                <a16:creationId xmlns:a16="http://schemas.microsoft.com/office/drawing/2014/main" id="{702B2F4B-C556-4631-9912-392277722315}"/>
              </a:ext>
            </a:extLst>
          </p:cNvPr>
          <p:cNvCxnSpPr>
            <a:cxnSpLocks/>
            <a:stCxn id="8" idx="2"/>
            <a:endCxn id="5" idx="2"/>
          </p:cNvCxnSpPr>
          <p:nvPr/>
        </p:nvCxnSpPr>
        <p:spPr>
          <a:xfrm rot="5400000" flipH="1">
            <a:off x="8047414" y="3624377"/>
            <a:ext cx="1760618" cy="1386636"/>
          </a:xfrm>
          <a:prstGeom prst="bentConnector3">
            <a:avLst>
              <a:gd name="adj1" fmla="val -12984"/>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93B82659-715B-42EA-BFD6-AF855B442BE9}"/>
              </a:ext>
            </a:extLst>
          </p:cNvPr>
          <p:cNvSpPr txBox="1"/>
          <p:nvPr/>
        </p:nvSpPr>
        <p:spPr>
          <a:xfrm>
            <a:off x="7719148" y="2678306"/>
            <a:ext cx="1030512" cy="369332"/>
          </a:xfrm>
          <a:prstGeom prst="rect">
            <a:avLst/>
          </a:prstGeom>
          <a:noFill/>
        </p:spPr>
        <p:txBody>
          <a:bodyPr wrap="square" rtlCol="0">
            <a:spAutoFit/>
          </a:bodyPr>
          <a:lstStyle/>
          <a:p>
            <a:r>
              <a:rPr lang="en-US" altLang="zh-CN" dirty="0"/>
              <a:t>ROI Feat</a:t>
            </a:r>
            <a:endParaRPr lang="zh-CN" altLang="en-US" dirty="0"/>
          </a:p>
        </p:txBody>
      </p:sp>
      <p:sp>
        <p:nvSpPr>
          <p:cNvPr id="26" name="文本框 25">
            <a:extLst>
              <a:ext uri="{FF2B5EF4-FFF2-40B4-BE49-F238E27FC236}">
                <a16:creationId xmlns:a16="http://schemas.microsoft.com/office/drawing/2014/main" id="{741E5A57-AECE-4402-BE95-9ADA6B735251}"/>
              </a:ext>
            </a:extLst>
          </p:cNvPr>
          <p:cNvSpPr txBox="1"/>
          <p:nvPr/>
        </p:nvSpPr>
        <p:spPr>
          <a:xfrm>
            <a:off x="9866684" y="2678306"/>
            <a:ext cx="1568115" cy="369332"/>
          </a:xfrm>
          <a:prstGeom prst="rect">
            <a:avLst/>
          </a:prstGeom>
          <a:noFill/>
        </p:spPr>
        <p:txBody>
          <a:bodyPr wrap="square" rtlCol="0">
            <a:spAutoFit/>
          </a:bodyPr>
          <a:lstStyle/>
          <a:p>
            <a:r>
              <a:rPr lang="en-US" altLang="zh-CN" dirty="0"/>
              <a:t>Proposal Feat</a:t>
            </a:r>
            <a:endParaRPr lang="zh-CN" altLang="en-US" dirty="0"/>
          </a:p>
        </p:txBody>
      </p:sp>
      <p:sp>
        <p:nvSpPr>
          <p:cNvPr id="27" name="文本框 26">
            <a:extLst>
              <a:ext uri="{FF2B5EF4-FFF2-40B4-BE49-F238E27FC236}">
                <a16:creationId xmlns:a16="http://schemas.microsoft.com/office/drawing/2014/main" id="{745388B9-3819-489E-B702-E5FD69D5E536}"/>
              </a:ext>
            </a:extLst>
          </p:cNvPr>
          <p:cNvSpPr txBox="1"/>
          <p:nvPr/>
        </p:nvSpPr>
        <p:spPr>
          <a:xfrm>
            <a:off x="7241192" y="1939642"/>
            <a:ext cx="1986423" cy="369332"/>
          </a:xfrm>
          <a:prstGeom prst="rect">
            <a:avLst/>
          </a:prstGeom>
          <a:noFill/>
        </p:spPr>
        <p:txBody>
          <a:bodyPr wrap="square" rtlCol="0">
            <a:spAutoFit/>
          </a:bodyPr>
          <a:lstStyle/>
          <a:p>
            <a:r>
              <a:rPr lang="zh-CN" altLang="en-US" dirty="0">
                <a:solidFill>
                  <a:srgbClr val="121212"/>
                </a:solidFill>
                <a:latin typeface="-apple-system"/>
              </a:rPr>
              <a:t>（</a:t>
            </a:r>
            <a:r>
              <a:rPr lang="en-US" altLang="zh-CN" dirty="0">
                <a:solidFill>
                  <a:srgbClr val="121212"/>
                </a:solidFill>
                <a:latin typeface="-apple-system"/>
              </a:rPr>
              <a:t>100</a:t>
            </a:r>
            <a:r>
              <a:rPr lang="en-US" altLang="zh-CN" b="0" i="0" dirty="0">
                <a:solidFill>
                  <a:srgbClr val="121212"/>
                </a:solidFill>
                <a:effectLst/>
                <a:latin typeface="-apple-system"/>
              </a:rPr>
              <a:t>, 7×7, 256)</a:t>
            </a:r>
            <a:endParaRPr lang="zh-CN" altLang="en-US" dirty="0"/>
          </a:p>
        </p:txBody>
      </p:sp>
      <p:sp>
        <p:nvSpPr>
          <p:cNvPr id="28" name="文本框 27">
            <a:extLst>
              <a:ext uri="{FF2B5EF4-FFF2-40B4-BE49-F238E27FC236}">
                <a16:creationId xmlns:a16="http://schemas.microsoft.com/office/drawing/2014/main" id="{D639CA9D-0AF0-4CDB-BF2F-3C4811DF15B2}"/>
              </a:ext>
            </a:extLst>
          </p:cNvPr>
          <p:cNvSpPr txBox="1"/>
          <p:nvPr/>
        </p:nvSpPr>
        <p:spPr>
          <a:xfrm>
            <a:off x="9866683" y="1939642"/>
            <a:ext cx="1568115" cy="369332"/>
          </a:xfrm>
          <a:prstGeom prst="rect">
            <a:avLst/>
          </a:prstGeom>
          <a:noFill/>
        </p:spPr>
        <p:txBody>
          <a:bodyPr wrap="square" rtlCol="0">
            <a:spAutoFit/>
          </a:bodyPr>
          <a:lstStyle/>
          <a:p>
            <a:r>
              <a:rPr lang="zh-CN" altLang="en-US" dirty="0">
                <a:solidFill>
                  <a:srgbClr val="121212"/>
                </a:solidFill>
                <a:latin typeface="-apple-system"/>
              </a:rPr>
              <a:t>（</a:t>
            </a:r>
            <a:r>
              <a:rPr lang="en-US" altLang="zh-CN" dirty="0">
                <a:solidFill>
                  <a:srgbClr val="121212"/>
                </a:solidFill>
                <a:latin typeface="-apple-system"/>
              </a:rPr>
              <a:t>100</a:t>
            </a:r>
            <a:r>
              <a:rPr lang="en-US" altLang="zh-CN" b="0" i="0" dirty="0">
                <a:solidFill>
                  <a:srgbClr val="121212"/>
                </a:solidFill>
                <a:effectLst/>
                <a:latin typeface="-apple-system"/>
              </a:rPr>
              <a:t>, 256)</a:t>
            </a:r>
            <a:endParaRPr lang="zh-CN" altLang="en-US" dirty="0"/>
          </a:p>
        </p:txBody>
      </p:sp>
    </p:spTree>
    <p:extLst>
      <p:ext uri="{BB962C8B-B14F-4D97-AF65-F5344CB8AC3E}">
        <p14:creationId xmlns:p14="http://schemas.microsoft.com/office/powerpoint/2010/main" val="34765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8474CE1-1784-4C73-BAC3-BE3413143336}"/>
              </a:ext>
            </a:extLst>
          </p:cNvPr>
          <p:cNvSpPr txBox="1"/>
          <p:nvPr/>
        </p:nvSpPr>
        <p:spPr>
          <a:xfrm>
            <a:off x="171450" y="128155"/>
            <a:ext cx="1657350" cy="369332"/>
          </a:xfrm>
          <a:prstGeom prst="rect">
            <a:avLst/>
          </a:prstGeom>
          <a:noFill/>
        </p:spPr>
        <p:txBody>
          <a:bodyPr wrap="square">
            <a:spAutoFit/>
          </a:bodyPr>
          <a:lstStyle/>
          <a:p>
            <a:r>
              <a:rPr lang="en-US" altLang="zh-CN" b="1" i="0" dirty="0">
                <a:solidFill>
                  <a:srgbClr val="121212"/>
                </a:solidFill>
                <a:effectLst/>
                <a:latin typeface="Times New Roman" panose="02020603050405020304" pitchFamily="18" charset="0"/>
                <a:cs typeface="Times New Roman" panose="02020603050405020304" pitchFamily="18" charset="0"/>
              </a:rPr>
              <a:t>Cascade refine</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2A76212B-BC5C-43A2-BA34-63E22DFF82C6}"/>
              </a:ext>
            </a:extLst>
          </p:cNvPr>
          <p:cNvPicPr>
            <a:picLocks noChangeAspect="1"/>
          </p:cNvPicPr>
          <p:nvPr/>
        </p:nvPicPr>
        <p:blipFill>
          <a:blip r:embed="rId3"/>
          <a:stretch>
            <a:fillRect/>
          </a:stretch>
        </p:blipFill>
        <p:spPr>
          <a:xfrm>
            <a:off x="3453143" y="2443285"/>
            <a:ext cx="5285714" cy="1971429"/>
          </a:xfrm>
          <a:prstGeom prst="rect">
            <a:avLst/>
          </a:prstGeom>
        </p:spPr>
      </p:pic>
    </p:spTree>
    <p:extLst>
      <p:ext uri="{BB962C8B-B14F-4D97-AF65-F5344CB8AC3E}">
        <p14:creationId xmlns:p14="http://schemas.microsoft.com/office/powerpoint/2010/main" val="43114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321802B-8A56-4224-9C5B-66D60C9BA58D}"/>
              </a:ext>
            </a:extLst>
          </p:cNvPr>
          <p:cNvPicPr>
            <a:picLocks noChangeAspect="1"/>
          </p:cNvPicPr>
          <p:nvPr/>
        </p:nvPicPr>
        <p:blipFill>
          <a:blip r:embed="rId3"/>
          <a:stretch>
            <a:fillRect/>
          </a:stretch>
        </p:blipFill>
        <p:spPr>
          <a:xfrm>
            <a:off x="0" y="29442"/>
            <a:ext cx="2693981" cy="3107763"/>
          </a:xfrm>
          <a:prstGeom prst="rect">
            <a:avLst/>
          </a:prstGeom>
        </p:spPr>
      </p:pic>
      <p:pic>
        <p:nvPicPr>
          <p:cNvPr id="6" name="图片 5">
            <a:extLst>
              <a:ext uri="{FF2B5EF4-FFF2-40B4-BE49-F238E27FC236}">
                <a16:creationId xmlns:a16="http://schemas.microsoft.com/office/drawing/2014/main" id="{4DF3E4E4-9D6D-4919-8178-95DD64E75E83}"/>
              </a:ext>
            </a:extLst>
          </p:cNvPr>
          <p:cNvPicPr>
            <a:picLocks noChangeAspect="1"/>
          </p:cNvPicPr>
          <p:nvPr/>
        </p:nvPicPr>
        <p:blipFill>
          <a:blip r:embed="rId4"/>
          <a:stretch>
            <a:fillRect/>
          </a:stretch>
        </p:blipFill>
        <p:spPr>
          <a:xfrm>
            <a:off x="2886779" y="29441"/>
            <a:ext cx="2590527" cy="3107763"/>
          </a:xfrm>
          <a:prstGeom prst="rect">
            <a:avLst/>
          </a:prstGeom>
        </p:spPr>
      </p:pic>
      <p:pic>
        <p:nvPicPr>
          <p:cNvPr id="8" name="图片 7">
            <a:extLst>
              <a:ext uri="{FF2B5EF4-FFF2-40B4-BE49-F238E27FC236}">
                <a16:creationId xmlns:a16="http://schemas.microsoft.com/office/drawing/2014/main" id="{8DC4FC76-5B1E-4C88-BFD1-96AF7478E242}"/>
              </a:ext>
            </a:extLst>
          </p:cNvPr>
          <p:cNvPicPr>
            <a:picLocks noChangeAspect="1"/>
          </p:cNvPicPr>
          <p:nvPr/>
        </p:nvPicPr>
        <p:blipFill>
          <a:blip r:embed="rId5"/>
          <a:stretch>
            <a:fillRect/>
          </a:stretch>
        </p:blipFill>
        <p:spPr>
          <a:xfrm>
            <a:off x="5670104" y="29441"/>
            <a:ext cx="2536515" cy="3107763"/>
          </a:xfrm>
          <a:prstGeom prst="rect">
            <a:avLst/>
          </a:prstGeom>
        </p:spPr>
      </p:pic>
      <p:pic>
        <p:nvPicPr>
          <p:cNvPr id="10" name="图片 9">
            <a:extLst>
              <a:ext uri="{FF2B5EF4-FFF2-40B4-BE49-F238E27FC236}">
                <a16:creationId xmlns:a16="http://schemas.microsoft.com/office/drawing/2014/main" id="{E27CBD7F-1336-4D1E-90C7-5AA4FB286014}"/>
              </a:ext>
            </a:extLst>
          </p:cNvPr>
          <p:cNvPicPr>
            <a:picLocks noChangeAspect="1"/>
          </p:cNvPicPr>
          <p:nvPr/>
        </p:nvPicPr>
        <p:blipFill>
          <a:blip r:embed="rId6"/>
          <a:stretch>
            <a:fillRect/>
          </a:stretch>
        </p:blipFill>
        <p:spPr>
          <a:xfrm>
            <a:off x="53049" y="3178143"/>
            <a:ext cx="5281863" cy="3107763"/>
          </a:xfrm>
          <a:prstGeom prst="rect">
            <a:avLst/>
          </a:prstGeom>
        </p:spPr>
      </p:pic>
      <p:pic>
        <p:nvPicPr>
          <p:cNvPr id="12" name="图片 11">
            <a:extLst>
              <a:ext uri="{FF2B5EF4-FFF2-40B4-BE49-F238E27FC236}">
                <a16:creationId xmlns:a16="http://schemas.microsoft.com/office/drawing/2014/main" id="{429FFCE9-0AE2-4E8E-B8D5-728830D6EF48}"/>
              </a:ext>
            </a:extLst>
          </p:cNvPr>
          <p:cNvPicPr>
            <a:picLocks noChangeAspect="1"/>
          </p:cNvPicPr>
          <p:nvPr/>
        </p:nvPicPr>
        <p:blipFill>
          <a:blip r:embed="rId7"/>
          <a:stretch>
            <a:fillRect/>
          </a:stretch>
        </p:blipFill>
        <p:spPr>
          <a:xfrm>
            <a:off x="5477306" y="3224461"/>
            <a:ext cx="5074945" cy="3107763"/>
          </a:xfrm>
          <a:prstGeom prst="rect">
            <a:avLst/>
          </a:prstGeom>
        </p:spPr>
      </p:pic>
      <p:pic>
        <p:nvPicPr>
          <p:cNvPr id="3" name="图片 2">
            <a:extLst>
              <a:ext uri="{FF2B5EF4-FFF2-40B4-BE49-F238E27FC236}">
                <a16:creationId xmlns:a16="http://schemas.microsoft.com/office/drawing/2014/main" id="{1FCB5C3C-DD45-4BDF-BD24-1201722FF401}"/>
              </a:ext>
            </a:extLst>
          </p:cNvPr>
          <p:cNvPicPr>
            <a:picLocks noChangeAspect="1"/>
          </p:cNvPicPr>
          <p:nvPr/>
        </p:nvPicPr>
        <p:blipFill>
          <a:blip r:embed="rId8"/>
          <a:stretch>
            <a:fillRect/>
          </a:stretch>
        </p:blipFill>
        <p:spPr>
          <a:xfrm>
            <a:off x="3674866" y="6373163"/>
            <a:ext cx="3990476" cy="419048"/>
          </a:xfrm>
          <a:prstGeom prst="rect">
            <a:avLst/>
          </a:prstGeom>
        </p:spPr>
      </p:pic>
      <p:sp>
        <p:nvSpPr>
          <p:cNvPr id="2" name="文本框 1">
            <a:extLst>
              <a:ext uri="{FF2B5EF4-FFF2-40B4-BE49-F238E27FC236}">
                <a16:creationId xmlns:a16="http://schemas.microsoft.com/office/drawing/2014/main" id="{F5482EDC-D455-4EB0-B1B1-BB499688CB50}"/>
              </a:ext>
            </a:extLst>
          </p:cNvPr>
          <p:cNvSpPr txBox="1"/>
          <p:nvPr/>
        </p:nvSpPr>
        <p:spPr>
          <a:xfrm>
            <a:off x="8592701" y="29441"/>
            <a:ext cx="1425039" cy="369332"/>
          </a:xfrm>
          <a:prstGeom prst="rect">
            <a:avLst/>
          </a:prstGeom>
          <a:noFill/>
        </p:spPr>
        <p:txBody>
          <a:bodyPr wrap="square" rtlCol="0">
            <a:spAutoFit/>
          </a:bodyPr>
          <a:lstStyle/>
          <a:p>
            <a:r>
              <a:rPr lang="zh-CN" altLang="en-US" dirty="0"/>
              <a:t>匈牙利算法</a:t>
            </a:r>
          </a:p>
        </p:txBody>
      </p:sp>
    </p:spTree>
    <p:extLst>
      <p:ext uri="{BB962C8B-B14F-4D97-AF65-F5344CB8AC3E}">
        <p14:creationId xmlns:p14="http://schemas.microsoft.com/office/powerpoint/2010/main" val="27561106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1594</TotalTime>
  <Words>1646</Words>
  <Application>Microsoft Office PowerPoint</Application>
  <PresentationFormat>宽屏</PresentationFormat>
  <Paragraphs>80</Paragraphs>
  <Slides>13</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-apple-system</vt:lpstr>
      <vt:lpstr>等线</vt:lpstr>
      <vt:lpstr>等线 Light</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ee L</dc:creator>
  <cp:lastModifiedBy>ee L</cp:lastModifiedBy>
  <cp:revision>71</cp:revision>
  <dcterms:created xsi:type="dcterms:W3CDTF">2020-12-09T13:12:15Z</dcterms:created>
  <dcterms:modified xsi:type="dcterms:W3CDTF">2020-12-13T13:47:14Z</dcterms:modified>
</cp:coreProperties>
</file>