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4" r:id="rId2"/>
    <p:sldId id="257" r:id="rId3"/>
    <p:sldId id="260" r:id="rId4"/>
    <p:sldId id="275" r:id="rId5"/>
    <p:sldId id="263" r:id="rId6"/>
    <p:sldId id="258" r:id="rId7"/>
    <p:sldId id="264" r:id="rId8"/>
    <p:sldId id="278" r:id="rId9"/>
    <p:sldId id="282" r:id="rId10"/>
    <p:sldId id="280" r:id="rId11"/>
    <p:sldId id="265" r:id="rId12"/>
    <p:sldId id="286" r:id="rId13"/>
    <p:sldId id="266" r:id="rId14"/>
    <p:sldId id="288" r:id="rId15"/>
    <p:sldId id="289" r:id="rId16"/>
    <p:sldId id="291" r:id="rId17"/>
    <p:sldId id="259" r:id="rId18"/>
    <p:sldId id="284" r:id="rId19"/>
    <p:sldId id="261" r:id="rId20"/>
    <p:sldId id="285" r:id="rId21"/>
    <p:sldId id="283" r:id="rId22"/>
    <p:sldId id="268" r:id="rId23"/>
    <p:sldId id="262" r:id="rId24"/>
    <p:sldId id="270" r:id="rId25"/>
    <p:sldId id="272" r:id="rId26"/>
    <p:sldId id="28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1" autoAdjust="0"/>
    <p:restoredTop sz="97522" autoAdjust="0"/>
  </p:normalViewPr>
  <p:slideViewPr>
    <p:cSldViewPr snapToGrid="0">
      <p:cViewPr>
        <p:scale>
          <a:sx n="75" d="100"/>
          <a:sy n="75" d="100"/>
        </p:scale>
        <p:origin x="240" y="2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BD8848-1807-4166-A0EB-852389E31E91}" type="datetimeFigureOut">
              <a:rPr lang="zh-CN" altLang="en-US" smtClean="0"/>
              <a:t>2021/1/17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78050-2FC1-43D4-B66C-DC1DAD6D6D67}" type="slidenum">
              <a:rPr lang="zh-CN" altLang="en-US" smtClean="0"/>
              <a:t>‹#›</a:t>
            </a:fld>
            <a:endParaRPr lang="zh-CN" altLang="en-US"/>
          </a:p>
        </p:txBody>
      </p:sp>
    </p:spTree>
    <p:extLst>
      <p:ext uri="{BB962C8B-B14F-4D97-AF65-F5344CB8AC3E}">
        <p14:creationId xmlns:p14="http://schemas.microsoft.com/office/powerpoint/2010/main" val="3212661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在</a:t>
            </a:r>
            <a:r>
              <a:rPr lang="en-US" altLang="zh-CN" b="0" i="0" dirty="0">
                <a:solidFill>
                  <a:srgbClr val="121212"/>
                </a:solidFill>
                <a:effectLst/>
                <a:latin typeface="-apple-system"/>
              </a:rPr>
              <a:t>cv</a:t>
            </a:r>
            <a:r>
              <a:rPr lang="zh-CN" altLang="en-US" b="0" i="0" dirty="0">
                <a:solidFill>
                  <a:srgbClr val="121212"/>
                </a:solidFill>
                <a:effectLst/>
                <a:latin typeface="-apple-system"/>
              </a:rPr>
              <a:t>领域应用</a:t>
            </a:r>
            <a:r>
              <a:rPr lang="en-US" altLang="zh-CN" b="0" i="0" dirty="0">
                <a:solidFill>
                  <a:srgbClr val="121212"/>
                </a:solidFill>
                <a:effectLst/>
                <a:latin typeface="-apple-system"/>
              </a:rPr>
              <a:t>transformer</a:t>
            </a:r>
            <a:r>
              <a:rPr lang="zh-CN" altLang="en-US" b="0" i="0" dirty="0">
                <a:solidFill>
                  <a:srgbClr val="121212"/>
                </a:solidFill>
                <a:effectLst/>
                <a:latin typeface="-apple-system"/>
              </a:rPr>
              <a:t>时候大家都有一个共识：</a:t>
            </a:r>
            <a:r>
              <a:rPr lang="zh-CN" altLang="en-US" b="1" i="0" dirty="0">
                <a:solidFill>
                  <a:srgbClr val="121212"/>
                </a:solidFill>
                <a:effectLst/>
                <a:latin typeface="-apple-system"/>
              </a:rPr>
              <a:t>尽量不改动</a:t>
            </a:r>
            <a:r>
              <a:rPr lang="en-US" altLang="zh-CN" b="1" i="0" dirty="0">
                <a:solidFill>
                  <a:srgbClr val="121212"/>
                </a:solidFill>
                <a:effectLst/>
                <a:latin typeface="-apple-system"/>
              </a:rPr>
              <a:t>transformer</a:t>
            </a:r>
            <a:r>
              <a:rPr lang="zh-CN" altLang="en-US" b="1" i="0" dirty="0">
                <a:solidFill>
                  <a:srgbClr val="121212"/>
                </a:solidFill>
                <a:effectLst/>
                <a:latin typeface="-apple-system"/>
              </a:rPr>
              <a:t>结构。</a:t>
            </a:r>
            <a:endParaRPr lang="zh-CN" altLang="en-US" dirty="0"/>
          </a:p>
        </p:txBody>
      </p:sp>
      <p:sp>
        <p:nvSpPr>
          <p:cNvPr id="4" name="灯片编号占位符 3"/>
          <p:cNvSpPr>
            <a:spLocks noGrp="1"/>
          </p:cNvSpPr>
          <p:nvPr>
            <p:ph type="sldNum" sz="quarter" idx="5"/>
          </p:nvPr>
        </p:nvSpPr>
        <p:spPr/>
        <p:txBody>
          <a:bodyPr/>
          <a:lstStyle/>
          <a:p>
            <a:fld id="{B0C78050-2FC1-43D4-B66C-DC1DAD6D6D67}" type="slidenum">
              <a:rPr lang="zh-CN" altLang="en-US" smtClean="0"/>
              <a:t>1</a:t>
            </a:fld>
            <a:endParaRPr lang="zh-CN" altLang="en-US"/>
          </a:p>
        </p:txBody>
      </p:sp>
    </p:spTree>
    <p:extLst>
      <p:ext uri="{BB962C8B-B14F-4D97-AF65-F5344CB8AC3E}">
        <p14:creationId xmlns:p14="http://schemas.microsoft.com/office/powerpoint/2010/main" val="3488457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21212"/>
                </a:solidFill>
                <a:effectLst/>
                <a:latin typeface="-apple-system"/>
              </a:rPr>
              <a:t>--FFN</a:t>
            </a:r>
            <a:r>
              <a:rPr lang="zh-CN" altLang="en-US" b="0" i="0" dirty="0">
                <a:solidFill>
                  <a:srgbClr val="121212"/>
                </a:solidFill>
                <a:effectLst/>
                <a:latin typeface="-apple-system"/>
              </a:rPr>
              <a:t>是一个带</a:t>
            </a:r>
            <a:r>
              <a:rPr lang="en-US" altLang="zh-CN" b="0" i="0" dirty="0" err="1">
                <a:solidFill>
                  <a:srgbClr val="121212"/>
                </a:solidFill>
                <a:effectLst/>
                <a:latin typeface="-apple-system"/>
              </a:rPr>
              <a:t>relu</a:t>
            </a:r>
            <a:r>
              <a:rPr lang="zh-CN" altLang="en-US" b="0" i="0" dirty="0">
                <a:solidFill>
                  <a:srgbClr val="121212"/>
                </a:solidFill>
                <a:effectLst/>
                <a:latin typeface="-apple-system"/>
              </a:rPr>
              <a:t>的</a:t>
            </a:r>
            <a:r>
              <a:rPr lang="en-US" altLang="zh-CN" b="0" i="0" dirty="0">
                <a:solidFill>
                  <a:srgbClr val="121212"/>
                </a:solidFill>
                <a:effectLst/>
                <a:latin typeface="-apple-system"/>
              </a:rPr>
              <a:t>3</a:t>
            </a:r>
            <a:r>
              <a:rPr lang="zh-CN" altLang="en-US" b="0" i="0" dirty="0">
                <a:solidFill>
                  <a:srgbClr val="121212"/>
                </a:solidFill>
                <a:effectLst/>
                <a:latin typeface="-apple-system"/>
              </a:rPr>
              <a:t>层感知机及一个线性映射层组成，前者预测</a:t>
            </a:r>
            <a:r>
              <a:rPr lang="en-US" altLang="zh-CN" b="0" i="0" dirty="0" err="1">
                <a:solidFill>
                  <a:srgbClr val="121212"/>
                </a:solidFill>
                <a:effectLst/>
                <a:latin typeface="-apple-system"/>
              </a:rPr>
              <a:t>bbox</a:t>
            </a:r>
            <a:r>
              <a:rPr lang="zh-CN" altLang="en-US" b="0" i="0" dirty="0">
                <a:solidFill>
                  <a:srgbClr val="121212"/>
                </a:solidFill>
                <a:effectLst/>
                <a:latin typeface="-apple-system"/>
              </a:rPr>
              <a:t>的中心位置、高和宽，后者预测</a:t>
            </a:r>
            <a:r>
              <a:rPr lang="en-US" altLang="zh-CN" b="0" i="0" dirty="0">
                <a:solidFill>
                  <a:srgbClr val="121212"/>
                </a:solidFill>
                <a:effectLst/>
                <a:latin typeface="-apple-system"/>
              </a:rPr>
              <a:t>class</a:t>
            </a:r>
            <a:r>
              <a:rPr lang="zh-CN" altLang="en-US" b="0" i="0" dirty="0">
                <a:solidFill>
                  <a:srgbClr val="121212"/>
                </a:solidFill>
                <a:effectLst/>
                <a:latin typeface="-apple-system"/>
              </a:rPr>
              <a:t>标签，最终</a:t>
            </a:r>
            <a:r>
              <a:rPr lang="zh-CN" altLang="en-US" sz="1200" dirty="0">
                <a:latin typeface="Times New Roman" panose="02020603050405020304" pitchFamily="18" charset="0"/>
              </a:rPr>
              <a:t>得到</a:t>
            </a:r>
            <a:r>
              <a:rPr lang="en-US" altLang="zh-CN" sz="1200" dirty="0">
                <a:latin typeface="Times New Roman" panose="02020603050405020304" pitchFamily="18" charset="0"/>
              </a:rPr>
              <a:t>N</a:t>
            </a:r>
            <a:r>
              <a:rPr lang="zh-CN" altLang="en-US" sz="1200" dirty="0">
                <a:latin typeface="Times New Roman" panose="02020603050405020304" pitchFamily="18" charset="0"/>
              </a:rPr>
              <a:t>个预测的框和类别。</a:t>
            </a:r>
            <a:endParaRPr lang="en-US" altLang="zh-CN" sz="1200" dirty="0">
              <a:latin typeface="Times New Roman" panose="02020603050405020304" pitchFamily="18" charset="0"/>
            </a:endParaRPr>
          </a:p>
          <a:p>
            <a:r>
              <a:rPr lang="en-US" altLang="zh-CN" dirty="0"/>
              <a:t>--</a:t>
            </a:r>
            <a:r>
              <a:rPr lang="zh-CN" altLang="en-US" b="0" i="0" dirty="0">
                <a:solidFill>
                  <a:srgbClr val="121212"/>
                </a:solidFill>
                <a:effectLst/>
                <a:latin typeface="-apple-system"/>
              </a:rPr>
              <a:t>作者实验发现，如果对解码器的每层的输出都加入辅助的分类和回归</a:t>
            </a:r>
            <a:r>
              <a:rPr lang="en-US" altLang="zh-CN" b="0" i="0" dirty="0">
                <a:solidFill>
                  <a:srgbClr val="121212"/>
                </a:solidFill>
                <a:effectLst/>
                <a:latin typeface="-apple-system"/>
              </a:rPr>
              <a:t>loss</a:t>
            </a:r>
            <a:r>
              <a:rPr lang="zh-CN" altLang="en-US" b="0" i="0" dirty="0">
                <a:solidFill>
                  <a:srgbClr val="121212"/>
                </a:solidFill>
                <a:effectLst/>
                <a:latin typeface="-apple-system"/>
              </a:rPr>
              <a:t>可以提升性能，所以除了对最后一层解码层的输出进行</a:t>
            </a:r>
            <a:r>
              <a:rPr lang="en-US" altLang="zh-CN" b="0" i="0" dirty="0">
                <a:solidFill>
                  <a:srgbClr val="121212"/>
                </a:solidFill>
                <a:effectLst/>
                <a:latin typeface="-apple-system"/>
              </a:rPr>
              <a:t>loss</a:t>
            </a:r>
            <a:r>
              <a:rPr lang="zh-CN" altLang="en-US" b="0" i="0" dirty="0">
                <a:solidFill>
                  <a:srgbClr val="121212"/>
                </a:solidFill>
                <a:effectLst/>
                <a:latin typeface="-apple-system"/>
              </a:rPr>
              <a:t>监督外，还在其余</a:t>
            </a:r>
            <a:r>
              <a:rPr lang="en-US" altLang="zh-CN" b="0" i="0" dirty="0">
                <a:solidFill>
                  <a:srgbClr val="121212"/>
                </a:solidFill>
                <a:effectLst/>
                <a:latin typeface="-apple-system"/>
              </a:rPr>
              <a:t>5</a:t>
            </a:r>
            <a:r>
              <a:rPr lang="zh-CN" altLang="en-US" b="0" i="0" dirty="0">
                <a:solidFill>
                  <a:srgbClr val="121212"/>
                </a:solidFill>
                <a:effectLst/>
                <a:latin typeface="-apple-system"/>
              </a:rPr>
              <a:t>个解码层后使用了</a:t>
            </a:r>
            <a:r>
              <a:rPr lang="en-US" altLang="zh-CN" b="0" i="0" dirty="0">
                <a:solidFill>
                  <a:srgbClr val="121212"/>
                </a:solidFill>
                <a:effectLst/>
                <a:latin typeface="-apple-system"/>
              </a:rPr>
              <a:t>FFN</a:t>
            </a:r>
            <a:r>
              <a:rPr lang="zh-CN" altLang="en-US" b="0" i="0" dirty="0">
                <a:solidFill>
                  <a:srgbClr val="121212"/>
                </a:solidFill>
                <a:effectLst/>
                <a:latin typeface="-apple-system"/>
              </a:rPr>
              <a:t>和</a:t>
            </a:r>
            <a:r>
              <a:rPr lang="en-US" altLang="zh-CN" b="0" i="0" dirty="0">
                <a:solidFill>
                  <a:srgbClr val="121212"/>
                </a:solidFill>
                <a:effectLst/>
                <a:latin typeface="-apple-system"/>
              </a:rPr>
              <a:t>loss</a:t>
            </a:r>
            <a:r>
              <a:rPr lang="zh-CN" altLang="en-US" b="0" i="0" dirty="0">
                <a:solidFill>
                  <a:srgbClr val="121212"/>
                </a:solidFill>
                <a:effectLst/>
                <a:latin typeface="-apple-system"/>
              </a:rPr>
              <a:t>监督，只是权重稍微低一点。并且在测试时也可以考虑将</a:t>
            </a:r>
            <a:r>
              <a:rPr lang="en-US" altLang="zh-CN" b="0" i="0" dirty="0">
                <a:solidFill>
                  <a:srgbClr val="121212"/>
                </a:solidFill>
                <a:effectLst/>
                <a:latin typeface="-apple-system"/>
              </a:rPr>
              <a:t>6</a:t>
            </a:r>
            <a:r>
              <a:rPr lang="zh-CN" altLang="en-US" b="0" i="0" dirty="0">
                <a:solidFill>
                  <a:srgbClr val="121212"/>
                </a:solidFill>
                <a:effectLst/>
                <a:latin typeface="-apple-system"/>
              </a:rPr>
              <a:t>个解码器的分类和回归结果进行</a:t>
            </a:r>
            <a:r>
              <a:rPr lang="en-US" altLang="zh-CN" b="0" i="0" dirty="0" err="1">
                <a:solidFill>
                  <a:srgbClr val="121212"/>
                </a:solidFill>
                <a:effectLst/>
                <a:latin typeface="-apple-system"/>
              </a:rPr>
              <a:t>nms</a:t>
            </a:r>
            <a:r>
              <a:rPr lang="zh-CN" altLang="en-US" b="0" i="0" dirty="0">
                <a:solidFill>
                  <a:srgbClr val="121212"/>
                </a:solidFill>
                <a:effectLst/>
                <a:latin typeface="-apple-system"/>
              </a:rPr>
              <a:t>合并，提升性能。</a:t>
            </a:r>
            <a:endParaRPr lang="en-US" altLang="zh-CN" b="0" i="0" dirty="0">
              <a:solidFill>
                <a:srgbClr val="121212"/>
              </a:solidFill>
              <a:effectLst/>
              <a:latin typeface="-apple-system"/>
            </a:endParaRPr>
          </a:p>
          <a:p>
            <a:r>
              <a:rPr lang="en-US" altLang="zh-CN" b="0" i="0" dirty="0">
                <a:solidFill>
                  <a:srgbClr val="121212"/>
                </a:solidFill>
                <a:effectLst/>
                <a:latin typeface="-apple-system"/>
              </a:rPr>
              <a:t>--encoder</a:t>
            </a:r>
            <a:r>
              <a:rPr lang="zh-CN" altLang="en-US" b="0" i="0" dirty="0">
                <a:solidFill>
                  <a:srgbClr val="121212"/>
                </a:solidFill>
                <a:effectLst/>
                <a:latin typeface="-apple-system"/>
              </a:rPr>
              <a:t>使用的位置编码向量也引入了</a:t>
            </a:r>
            <a:r>
              <a:rPr lang="en-US" altLang="zh-CN" b="0" i="0" dirty="0">
                <a:solidFill>
                  <a:srgbClr val="121212"/>
                </a:solidFill>
                <a:effectLst/>
                <a:latin typeface="-apple-system"/>
              </a:rPr>
              <a:t>decoder</a:t>
            </a:r>
            <a:r>
              <a:rPr lang="zh-CN" altLang="en-US" b="0" i="0" dirty="0">
                <a:solidFill>
                  <a:srgbClr val="121212"/>
                </a:solidFill>
                <a:effectLst/>
                <a:latin typeface="-apple-system"/>
              </a:rPr>
              <a:t>，该位置编码向量输入到每个解码器的第二个</a:t>
            </a:r>
            <a:r>
              <a:rPr lang="en-US" altLang="zh-CN" b="0" i="0" dirty="0">
                <a:solidFill>
                  <a:srgbClr val="121212"/>
                </a:solidFill>
                <a:effectLst/>
                <a:latin typeface="-apple-system"/>
              </a:rPr>
              <a:t>Multi-Head Attention</a:t>
            </a:r>
            <a:r>
              <a:rPr lang="zh-CN" altLang="en-US" b="0" i="0" dirty="0">
                <a:solidFill>
                  <a:srgbClr val="121212"/>
                </a:solidFill>
                <a:effectLst/>
                <a:latin typeface="-apple-system"/>
              </a:rPr>
              <a:t>中，能够有更好的实验效果。</a:t>
            </a:r>
            <a:endParaRPr lang="en-US" altLang="zh-CN" b="0" i="0" dirty="0">
              <a:solidFill>
                <a:srgbClr val="121212"/>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B0C78050-2FC1-43D4-B66C-DC1DAD6D6D67}" type="slidenum">
              <a:rPr lang="zh-CN" altLang="en-US" smtClean="0"/>
              <a:t>10</a:t>
            </a:fld>
            <a:endParaRPr lang="zh-CN" altLang="en-US"/>
          </a:p>
        </p:txBody>
      </p:sp>
    </p:spTree>
    <p:extLst>
      <p:ext uri="{BB962C8B-B14F-4D97-AF65-F5344CB8AC3E}">
        <p14:creationId xmlns:p14="http://schemas.microsoft.com/office/powerpoint/2010/main" val="1201365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800" b="0" i="0" dirty="0">
                <a:solidFill>
                  <a:srgbClr val="121212"/>
                </a:solidFill>
                <a:effectLst/>
                <a:latin typeface="-apple-system"/>
              </a:rPr>
              <a:t>--</a:t>
            </a:r>
            <a:r>
              <a:rPr lang="en-US" altLang="zh-CN" sz="1800" dirty="0">
                <a:latin typeface="Times New Roman" panose="02020603050405020304" pitchFamily="18" charset="0"/>
              </a:rPr>
              <a:t>—</a:t>
            </a:r>
            <a:r>
              <a:rPr lang="zh-CN" altLang="en-US" sz="1800" dirty="0">
                <a:latin typeface="Times New Roman" panose="02020603050405020304" pitchFamily="18" charset="0"/>
              </a:rPr>
              <a:t>张图中</a:t>
            </a:r>
            <a:r>
              <a:rPr lang="en-US" altLang="zh-CN" sz="1800" dirty="0">
                <a:latin typeface="Times New Roman" panose="02020603050405020304" pitchFamily="18" charset="0"/>
              </a:rPr>
              <a:t>GT</a:t>
            </a:r>
            <a:r>
              <a:rPr lang="zh-CN" altLang="en-US" sz="1800" dirty="0">
                <a:latin typeface="Times New Roman" panose="02020603050405020304" pitchFamily="18" charset="0"/>
              </a:rPr>
              <a:t>的数量为</a:t>
            </a:r>
            <a:r>
              <a:rPr lang="en-US" altLang="zh-CN" sz="1800" dirty="0">
                <a:latin typeface="Times New Roman" panose="02020603050405020304" pitchFamily="18" charset="0"/>
              </a:rPr>
              <a:t>m</a:t>
            </a:r>
            <a:r>
              <a:rPr lang="zh-CN" altLang="en-US" sz="1800" dirty="0">
                <a:latin typeface="Times New Roman" panose="02020603050405020304" pitchFamily="18" charset="0"/>
              </a:rPr>
              <a:t>，</a:t>
            </a:r>
            <a:r>
              <a:rPr lang="en-US" altLang="zh-CN" sz="1800" dirty="0">
                <a:latin typeface="Times New Roman" panose="02020603050405020304" pitchFamily="18" charset="0"/>
              </a:rPr>
              <a:t>N</a:t>
            </a:r>
            <a:r>
              <a:rPr lang="zh-CN" altLang="en-US" sz="1800" dirty="0">
                <a:latin typeface="Times New Roman" panose="02020603050405020304" pitchFamily="18" charset="0"/>
              </a:rPr>
              <a:t>是事先设定好的生成的预测框的数量，远大于</a:t>
            </a:r>
            <a:r>
              <a:rPr lang="en-US" altLang="zh-CN" sz="1800" dirty="0">
                <a:latin typeface="Times New Roman" panose="02020603050405020304" pitchFamily="18" charset="0"/>
              </a:rPr>
              <a:t>GT</a:t>
            </a:r>
            <a:r>
              <a:rPr lang="zh-CN" altLang="en-US" sz="1800" dirty="0">
                <a:latin typeface="Times New Roman" panose="02020603050405020304" pitchFamily="18" charset="0"/>
              </a:rPr>
              <a:t>数量。</a:t>
            </a:r>
            <a:r>
              <a:rPr lang="en-US" altLang="zh-CN" sz="1800" b="0" i="0" dirty="0">
                <a:solidFill>
                  <a:srgbClr val="121212"/>
                </a:solidFill>
                <a:effectLst/>
                <a:latin typeface="-apple-system"/>
              </a:rPr>
              <a:t>coco</a:t>
            </a:r>
            <a:r>
              <a:rPr lang="zh-CN" altLang="en-US" sz="1800" b="0" i="0" dirty="0">
                <a:solidFill>
                  <a:srgbClr val="121212"/>
                </a:solidFill>
                <a:effectLst/>
                <a:latin typeface="-apple-system"/>
              </a:rPr>
              <a:t>数据集中一张图片最多标注了</a:t>
            </a:r>
            <a:r>
              <a:rPr lang="en-US" altLang="zh-CN" sz="1800" b="0" i="0" dirty="0">
                <a:solidFill>
                  <a:srgbClr val="121212"/>
                </a:solidFill>
                <a:effectLst/>
                <a:latin typeface="-apple-system"/>
              </a:rPr>
              <a:t>63</a:t>
            </a:r>
            <a:r>
              <a:rPr lang="zh-CN" altLang="en-US" sz="1800" b="0" i="0" dirty="0">
                <a:solidFill>
                  <a:srgbClr val="121212"/>
                </a:solidFill>
                <a:effectLst/>
                <a:latin typeface="-apple-system"/>
              </a:rPr>
              <a:t>个物体，所以作者设置输出</a:t>
            </a:r>
            <a:r>
              <a:rPr lang="en-US" altLang="zh-CN" sz="1800" b="0" i="0" dirty="0">
                <a:solidFill>
                  <a:srgbClr val="121212"/>
                </a:solidFill>
                <a:effectLst/>
                <a:latin typeface="-apple-system"/>
              </a:rPr>
              <a:t>100</a:t>
            </a:r>
            <a:r>
              <a:rPr lang="zh-CN" altLang="en-US" sz="1800" b="0" i="0" dirty="0">
                <a:solidFill>
                  <a:srgbClr val="121212"/>
                </a:solidFill>
                <a:effectLst/>
                <a:latin typeface="-apple-system"/>
              </a:rPr>
              <a:t>个框，这</a:t>
            </a:r>
            <a:r>
              <a:rPr lang="en-US" altLang="zh-CN" sz="2800" b="0" i="0" dirty="0">
                <a:solidFill>
                  <a:srgbClr val="121212"/>
                </a:solidFill>
                <a:effectLst/>
                <a:latin typeface="-apple-system"/>
              </a:rPr>
              <a:t>100</a:t>
            </a:r>
            <a:r>
              <a:rPr lang="zh-CN" altLang="en-US" sz="2800" b="0" i="0" dirty="0">
                <a:solidFill>
                  <a:srgbClr val="121212"/>
                </a:solidFill>
                <a:effectLst/>
                <a:latin typeface="-apple-system"/>
              </a:rPr>
              <a:t>个检测结果是无序的，应当如何和</a:t>
            </a:r>
            <a:r>
              <a:rPr lang="en-US" altLang="zh-CN" sz="2800" b="0" i="0" dirty="0" err="1">
                <a:solidFill>
                  <a:srgbClr val="121212"/>
                </a:solidFill>
                <a:effectLst/>
                <a:latin typeface="-apple-system"/>
              </a:rPr>
              <a:t>gt</a:t>
            </a:r>
            <a:r>
              <a:rPr lang="en-US" altLang="zh-CN" sz="2800" b="0" i="0" dirty="0">
                <a:solidFill>
                  <a:srgbClr val="121212"/>
                </a:solidFill>
                <a:effectLst/>
                <a:latin typeface="-apple-system"/>
              </a:rPr>
              <a:t> </a:t>
            </a:r>
            <a:r>
              <a:rPr lang="en-US" altLang="zh-CN" sz="2800" b="0" i="0" dirty="0" err="1">
                <a:solidFill>
                  <a:srgbClr val="121212"/>
                </a:solidFill>
                <a:effectLst/>
                <a:latin typeface="-apple-system"/>
              </a:rPr>
              <a:t>bbox</a:t>
            </a:r>
            <a:r>
              <a:rPr lang="zh-CN" altLang="en-US" sz="2800" b="0" i="0" dirty="0">
                <a:solidFill>
                  <a:srgbClr val="121212"/>
                </a:solidFill>
                <a:effectLst/>
                <a:latin typeface="-apple-system"/>
              </a:rPr>
              <a:t>计算</a:t>
            </a:r>
            <a:r>
              <a:rPr lang="en-US" altLang="zh-CN" sz="2800" b="0" i="0" dirty="0">
                <a:solidFill>
                  <a:srgbClr val="121212"/>
                </a:solidFill>
                <a:effectLst/>
                <a:latin typeface="-apple-system"/>
              </a:rPr>
              <a:t>loss</a:t>
            </a:r>
            <a:r>
              <a:rPr lang="zh-CN" altLang="en-US" sz="2800" b="0" i="0" dirty="0">
                <a:solidFill>
                  <a:srgbClr val="121212"/>
                </a:solidFill>
                <a:effectLst/>
                <a:latin typeface="-apple-system"/>
              </a:rPr>
              <a:t>？</a:t>
            </a:r>
            <a:r>
              <a:rPr lang="zh-CN" altLang="en-US" sz="4000" b="0" i="0" dirty="0">
                <a:solidFill>
                  <a:srgbClr val="121212"/>
                </a:solidFill>
                <a:effectLst/>
                <a:latin typeface="-apple-system"/>
              </a:rPr>
              <a:t>这就需要用到经典的双边匹配算法了，也就是匈牙利算法。</a:t>
            </a:r>
            <a:r>
              <a:rPr lang="en-US" altLang="zh-CN" sz="4000" b="1" i="0" dirty="0" err="1">
                <a:solidFill>
                  <a:srgbClr val="121212"/>
                </a:solidFill>
                <a:effectLst/>
                <a:latin typeface="-apple-system"/>
              </a:rPr>
              <a:t>detr</a:t>
            </a:r>
            <a:r>
              <a:rPr lang="zh-CN" altLang="en-US" sz="4000" b="1" i="0" dirty="0">
                <a:solidFill>
                  <a:srgbClr val="121212"/>
                </a:solidFill>
                <a:effectLst/>
                <a:latin typeface="-apple-system"/>
              </a:rPr>
              <a:t>中利用匈牙利算法先进行最优一对一匹配得到预测框和</a:t>
            </a:r>
            <a:r>
              <a:rPr lang="en-US" altLang="zh-CN" sz="4000" b="1" i="0" dirty="0">
                <a:solidFill>
                  <a:srgbClr val="121212"/>
                </a:solidFill>
                <a:effectLst/>
                <a:latin typeface="-apple-system"/>
              </a:rPr>
              <a:t>GT</a:t>
            </a:r>
            <a:r>
              <a:rPr lang="zh-CN" altLang="en-US" sz="4000" b="1" i="0" dirty="0">
                <a:solidFill>
                  <a:srgbClr val="121212"/>
                </a:solidFill>
                <a:effectLst/>
                <a:latin typeface="-apple-system"/>
              </a:rPr>
              <a:t>间的匹配索引，然后重排</a:t>
            </a:r>
            <a:r>
              <a:rPr lang="en-US" altLang="zh-CN" sz="4000" b="1" i="0" dirty="0">
                <a:solidFill>
                  <a:srgbClr val="121212"/>
                </a:solidFill>
                <a:effectLst/>
                <a:latin typeface="-apple-system"/>
              </a:rPr>
              <a:t>100</a:t>
            </a:r>
            <a:r>
              <a:rPr lang="zh-CN" altLang="en-US" sz="4000" b="1" i="0" dirty="0">
                <a:solidFill>
                  <a:srgbClr val="121212"/>
                </a:solidFill>
                <a:effectLst/>
                <a:latin typeface="-apple-system"/>
              </a:rPr>
              <a:t>个检测结果就和</a:t>
            </a:r>
            <a:r>
              <a:rPr lang="en-US" altLang="zh-CN" sz="4000" b="1" i="0" dirty="0" err="1">
                <a:solidFill>
                  <a:srgbClr val="121212"/>
                </a:solidFill>
                <a:effectLst/>
                <a:latin typeface="-apple-system"/>
              </a:rPr>
              <a:t>gt</a:t>
            </a:r>
            <a:r>
              <a:rPr lang="en-US" altLang="zh-CN" sz="4000" b="1" i="0" dirty="0">
                <a:solidFill>
                  <a:srgbClr val="121212"/>
                </a:solidFill>
                <a:effectLst/>
                <a:latin typeface="-apple-system"/>
              </a:rPr>
              <a:t> </a:t>
            </a:r>
            <a:r>
              <a:rPr lang="en-US" altLang="zh-CN" sz="4000" b="1" i="0" dirty="0" err="1">
                <a:solidFill>
                  <a:srgbClr val="121212"/>
                </a:solidFill>
                <a:effectLst/>
                <a:latin typeface="-apple-system"/>
              </a:rPr>
              <a:t>bbox</a:t>
            </a:r>
            <a:r>
              <a:rPr lang="zh-CN" altLang="en-US" sz="4000" b="1" i="0" dirty="0">
                <a:solidFill>
                  <a:srgbClr val="121212"/>
                </a:solidFill>
                <a:effectLst/>
                <a:latin typeface="-apple-system"/>
              </a:rPr>
              <a:t>对应上了，然后计算</a:t>
            </a:r>
            <a:r>
              <a:rPr lang="en-US" altLang="zh-CN" sz="4000" b="1" i="0" dirty="0">
                <a:solidFill>
                  <a:srgbClr val="121212"/>
                </a:solidFill>
                <a:effectLst/>
                <a:latin typeface="-apple-system"/>
              </a:rPr>
              <a:t>loss</a:t>
            </a:r>
            <a:r>
              <a:rPr lang="zh-CN" altLang="en-US" sz="4000" b="0" i="0" dirty="0">
                <a:solidFill>
                  <a:srgbClr val="121212"/>
                </a:solidFill>
                <a:effectLst/>
                <a:latin typeface="-apple-system"/>
              </a:rPr>
              <a:t>。</a:t>
            </a:r>
            <a:endParaRPr lang="en-US" altLang="zh-CN" sz="2800"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dirty="0">
                <a:solidFill>
                  <a:srgbClr val="121212"/>
                </a:solidFill>
                <a:effectLst/>
                <a:latin typeface="-apple-system"/>
              </a:rPr>
              <a:t>--</a:t>
            </a:r>
            <a:r>
              <a:rPr lang="zh-CN" altLang="en-US" sz="1800" b="0" i="0" dirty="0">
                <a:solidFill>
                  <a:srgbClr val="121212"/>
                </a:solidFill>
                <a:effectLst/>
                <a:latin typeface="-apple-system"/>
              </a:rPr>
              <a:t>匈牙利算法主要用来解决一些与</a:t>
            </a:r>
            <a:r>
              <a:rPr lang="zh-CN" altLang="en-US" sz="1800" b="1" i="0" dirty="0">
                <a:solidFill>
                  <a:srgbClr val="121212"/>
                </a:solidFill>
                <a:effectLst/>
                <a:latin typeface="-apple-system"/>
              </a:rPr>
              <a:t>二分图匹配</a:t>
            </a:r>
            <a:r>
              <a:rPr lang="zh-CN" altLang="en-US" sz="1800" b="0" i="0" dirty="0">
                <a:solidFill>
                  <a:srgbClr val="121212"/>
                </a:solidFill>
                <a:effectLst/>
                <a:latin typeface="-apple-system"/>
              </a:rPr>
              <a:t>有关的问题，比如求二分图的</a:t>
            </a:r>
            <a:r>
              <a:rPr lang="zh-CN" altLang="en-US" sz="1800" b="1" i="0" dirty="0">
                <a:solidFill>
                  <a:srgbClr val="121212"/>
                </a:solidFill>
                <a:effectLst/>
                <a:latin typeface="-apple-system"/>
              </a:rPr>
              <a:t>最大匹配数。二分图</a:t>
            </a:r>
            <a:r>
              <a:rPr lang="zh-CN" altLang="en-US" sz="1800" b="0" i="0" dirty="0">
                <a:solidFill>
                  <a:srgbClr val="121212"/>
                </a:solidFill>
                <a:effectLst/>
                <a:latin typeface="-apple-system"/>
              </a:rPr>
              <a:t>可以被划分为两个部分，各部分内的点互不相连，每条边的端点分别处于点集</a:t>
            </a:r>
            <a:r>
              <a:rPr lang="en-US" altLang="zh-CN" sz="1800" b="0" i="0" dirty="0">
                <a:solidFill>
                  <a:srgbClr val="121212"/>
                </a:solidFill>
                <a:effectLst/>
                <a:latin typeface="-apple-system"/>
              </a:rPr>
              <a:t>X</a:t>
            </a:r>
            <a:r>
              <a:rPr lang="zh-CN" altLang="en-US" sz="1800" b="0" i="0" dirty="0">
                <a:solidFill>
                  <a:srgbClr val="121212"/>
                </a:solidFill>
                <a:effectLst/>
                <a:latin typeface="-apple-system"/>
              </a:rPr>
              <a:t>和</a:t>
            </a:r>
            <a:r>
              <a:rPr lang="en-US" altLang="zh-CN" sz="1800" b="0" i="0" dirty="0">
                <a:solidFill>
                  <a:srgbClr val="121212"/>
                </a:solidFill>
                <a:effectLst/>
                <a:latin typeface="-apple-system"/>
              </a:rPr>
              <a:t>Y</a:t>
            </a:r>
            <a:r>
              <a:rPr lang="zh-CN" altLang="en-US" sz="1800" b="0" i="0" dirty="0">
                <a:solidFill>
                  <a:srgbClr val="121212"/>
                </a:solidFill>
                <a:effectLst/>
                <a:latin typeface="-apple-system"/>
              </a:rPr>
              <a:t>中。现有</a:t>
            </a:r>
            <a:r>
              <a:rPr lang="en-US" altLang="zh-CN" sz="1800" b="0" i="0" dirty="0">
                <a:solidFill>
                  <a:srgbClr val="121212"/>
                </a:solidFill>
                <a:effectLst/>
                <a:latin typeface="-apple-system"/>
              </a:rPr>
              <a:t>Boys</a:t>
            </a:r>
            <a:r>
              <a:rPr lang="zh-CN" altLang="en-US" sz="1800" b="0" i="0" dirty="0">
                <a:solidFill>
                  <a:srgbClr val="121212"/>
                </a:solidFill>
                <a:effectLst/>
                <a:latin typeface="-apple-system"/>
              </a:rPr>
              <a:t>和</a:t>
            </a:r>
            <a:r>
              <a:rPr lang="en-US" altLang="zh-CN" sz="1800" b="0" i="0" dirty="0">
                <a:solidFill>
                  <a:srgbClr val="121212"/>
                </a:solidFill>
                <a:effectLst/>
                <a:latin typeface="-apple-system"/>
              </a:rPr>
              <a:t>Girls</a:t>
            </a:r>
            <a:r>
              <a:rPr lang="zh-CN" altLang="en-US" sz="1800" b="0" i="0" dirty="0">
                <a:solidFill>
                  <a:srgbClr val="121212"/>
                </a:solidFill>
                <a:effectLst/>
                <a:latin typeface="-apple-system"/>
              </a:rPr>
              <a:t>两个点集，里面的点分别表示不同的男生女生，边表示他们之间互有好感。最大匹配问题相当于</a:t>
            </a:r>
            <a:r>
              <a:rPr lang="zh-CN" altLang="en-US" sz="1800" b="1" i="0" dirty="0">
                <a:solidFill>
                  <a:srgbClr val="121212"/>
                </a:solidFill>
                <a:effectLst/>
                <a:latin typeface="-apple-system"/>
              </a:rPr>
              <a:t>你要尽可能多地撮合他们</a:t>
            </a:r>
            <a:r>
              <a:rPr lang="zh-CN" altLang="en-US" sz="1800" b="0" i="0" dirty="0">
                <a:solidFill>
                  <a:srgbClr val="121212"/>
                </a:solidFill>
                <a:effectLst/>
                <a:latin typeface="-apple-system"/>
              </a:rPr>
              <a:t>？</a:t>
            </a:r>
            <a:r>
              <a:rPr lang="en-US" altLang="zh-CN" sz="1800" b="0" i="0" dirty="0">
                <a:solidFill>
                  <a:srgbClr val="121212"/>
                </a:solidFill>
                <a:effectLst/>
                <a:latin typeface="-apple-system"/>
              </a:rPr>
              <a:t>(</a:t>
            </a:r>
            <a:r>
              <a:rPr lang="zh-CN" altLang="en-US" sz="1800" b="0" i="0" dirty="0">
                <a:solidFill>
                  <a:srgbClr val="121212"/>
                </a:solidFill>
                <a:effectLst/>
                <a:latin typeface="-apple-system"/>
              </a:rPr>
              <a:t>数学表述是在二分图中找到最多数目的没有公共端点的边</a:t>
            </a:r>
            <a:r>
              <a:rPr lang="en-US" altLang="zh-CN" sz="1800" b="0" i="0" dirty="0">
                <a:solidFill>
                  <a:srgbClr val="121212"/>
                </a:solidFill>
                <a:effectLst/>
                <a:latin typeface="-apple-system"/>
              </a:rPr>
              <a:t>)</a:t>
            </a:r>
            <a:r>
              <a:rPr lang="zh-CN" altLang="en-US" sz="1800" b="0" i="0" dirty="0">
                <a:solidFill>
                  <a:srgbClr val="121212"/>
                </a:solidFill>
                <a:effectLst/>
                <a:latin typeface="-apple-system"/>
              </a:rPr>
              <a:t>。最后一共得到了三组匹配，最大匹配数为</a:t>
            </a:r>
            <a:r>
              <a:rPr lang="en-US" altLang="zh-CN" sz="1800" b="0" i="0" dirty="0">
                <a:solidFill>
                  <a:srgbClr val="121212"/>
                </a:solidFill>
                <a:effectLst/>
                <a:latin typeface="-apple-system"/>
              </a:rPr>
              <a:t>3</a:t>
            </a:r>
            <a:r>
              <a:rPr lang="zh-CN" altLang="en-US" sz="1800" b="0" i="0" dirty="0">
                <a:solidFill>
                  <a:srgbClr val="121212"/>
                </a:solidFill>
                <a:effectLst/>
                <a:latin typeface="-apple-system"/>
              </a:rPr>
              <a:t>。</a:t>
            </a:r>
            <a:endParaRPr lang="zh-CN" altLang="en-US" sz="1800" dirty="0">
              <a:latin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0C78050-2FC1-43D4-B66C-DC1DAD6D6D67}" type="slidenum">
              <a:rPr lang="zh-CN" altLang="en-US" smtClean="0"/>
              <a:t>11</a:t>
            </a:fld>
            <a:endParaRPr lang="zh-CN" altLang="en-US"/>
          </a:p>
        </p:txBody>
      </p:sp>
    </p:spTree>
    <p:extLst>
      <p:ext uri="{BB962C8B-B14F-4D97-AF65-F5344CB8AC3E}">
        <p14:creationId xmlns:p14="http://schemas.microsoft.com/office/powerpoint/2010/main" val="3055718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latin typeface="Times New Roman" panose="02020603050405020304" pitchFamily="18" charset="0"/>
              </a:rPr>
              <a:t>--</a:t>
            </a:r>
            <a:r>
              <a:rPr lang="zh-CN" altLang="en-US" sz="1800" dirty="0">
                <a:latin typeface="Times New Roman" panose="02020603050405020304" pitchFamily="18" charset="0"/>
              </a:rPr>
              <a:t>作者设定了一个新的目标类别∅</a:t>
            </a:r>
            <a:r>
              <a:rPr lang="en-US" altLang="zh-CN" sz="1800" dirty="0">
                <a:latin typeface="Times New Roman" panose="02020603050405020304" pitchFamily="18" charset="0"/>
              </a:rPr>
              <a:t>(</a:t>
            </a:r>
            <a:r>
              <a:rPr lang="zh-CN" altLang="en-US" sz="1800" dirty="0">
                <a:latin typeface="Times New Roman" panose="02020603050405020304" pitchFamily="18" charset="0"/>
              </a:rPr>
              <a:t>没有目标</a:t>
            </a:r>
            <a:r>
              <a:rPr lang="en-US" altLang="zh-CN" sz="1800" dirty="0">
                <a:latin typeface="Times New Roman" panose="02020603050405020304" pitchFamily="18" charset="0"/>
              </a:rPr>
              <a:t>)</a:t>
            </a:r>
            <a:r>
              <a:rPr lang="zh-CN" altLang="en-US" sz="1800" dirty="0">
                <a:latin typeface="Times New Roman" panose="02020603050405020304" pitchFamily="18" charset="0"/>
              </a:rPr>
              <a:t>，多出来的</a:t>
            </a:r>
            <a:r>
              <a:rPr lang="en-US" altLang="zh-CN" sz="1800" dirty="0">
                <a:latin typeface="Times New Roman" panose="02020603050405020304" pitchFamily="18" charset="0"/>
              </a:rPr>
              <a:t>N-m</a:t>
            </a:r>
            <a:r>
              <a:rPr lang="zh-CN" altLang="en-US" sz="1800" dirty="0">
                <a:latin typeface="Times New Roman" panose="02020603050405020304" pitchFamily="18" charset="0"/>
              </a:rPr>
              <a:t>个预测会被归类为∅，这样就可以将预测框和图像目标的配对看作两个等容量集合的二分匹配了。</a:t>
            </a:r>
            <a:r>
              <a:rPr lang="zh-CN" altLang="en-US" sz="1800" b="1" i="0" dirty="0">
                <a:solidFill>
                  <a:srgbClr val="121212"/>
                </a:solidFill>
                <a:effectLst/>
                <a:latin typeface="-apple-system"/>
              </a:rPr>
              <a:t>匈牙利算法的核心是需要输入两个集合两两元素之间的连接权重，基于该重要性做内部最优匹配，连接权重大的优先匹配</a:t>
            </a:r>
            <a:r>
              <a:rPr lang="zh-CN" altLang="en-US" sz="1800" b="0" i="0" dirty="0">
                <a:solidFill>
                  <a:srgbClr val="121212"/>
                </a:solidFill>
                <a:effectLst/>
                <a:latin typeface="-apple-system"/>
              </a:rPr>
              <a:t>。</a:t>
            </a:r>
            <a:r>
              <a:rPr lang="zh-CN" altLang="en-US" sz="1800" dirty="0">
                <a:latin typeface="Times New Roman" panose="02020603050405020304" pitchFamily="18" charset="0"/>
              </a:rPr>
              <a:t>每对预测框和目标间的关联权重为</a:t>
            </a:r>
            <a:r>
              <a:rPr lang="en-US" altLang="zh-CN" sz="1800" dirty="0" err="1">
                <a:latin typeface="Times New Roman" panose="02020603050405020304" pitchFamily="18" charset="0"/>
              </a:rPr>
              <a:t>Lmatch</a:t>
            </a:r>
            <a:r>
              <a:rPr lang="zh-CN" altLang="en-US" sz="1800" dirty="0">
                <a:latin typeface="Times New Roman" panose="02020603050405020304" pitchFamily="18" charset="0"/>
              </a:rPr>
              <a:t>，如上式。总结就是当配对为∅时，</a:t>
            </a:r>
            <a:r>
              <a:rPr lang="en-US" altLang="zh-CN" sz="1800" dirty="0">
                <a:latin typeface="Times New Roman" panose="02020603050405020304" pitchFamily="18" charset="0"/>
              </a:rPr>
              <a:t>cost=0</a:t>
            </a:r>
            <a:r>
              <a:rPr lang="zh-CN" altLang="en-US" sz="1800" dirty="0">
                <a:latin typeface="Times New Roman" panose="02020603050405020304" pitchFamily="18" charset="0"/>
              </a:rPr>
              <a:t>，当有配对目标时，预测框与目标类别相同的概率越大或两者的</a:t>
            </a:r>
            <a:r>
              <a:rPr lang="en-US" altLang="zh-CN" sz="1800" dirty="0">
                <a:latin typeface="Times New Roman" panose="02020603050405020304" pitchFamily="18" charset="0"/>
              </a:rPr>
              <a:t>box</a:t>
            </a:r>
            <a:r>
              <a:rPr lang="zh-CN" altLang="en-US" sz="1800" dirty="0">
                <a:latin typeface="Times New Roman" panose="02020603050405020304" pitchFamily="18" charset="0"/>
              </a:rPr>
              <a:t>差距越小时，</a:t>
            </a:r>
            <a:r>
              <a:rPr lang="en-US" altLang="zh-CN" sz="1800" dirty="0" err="1">
                <a:latin typeface="Times New Roman" panose="02020603050405020304" pitchFamily="18" charset="0"/>
              </a:rPr>
              <a:t>Lmatch</a:t>
            </a:r>
            <a:r>
              <a:rPr lang="zh-CN" altLang="en-US" sz="1800" dirty="0">
                <a:latin typeface="Times New Roman" panose="02020603050405020304" pitchFamily="18" charset="0"/>
              </a:rPr>
              <a:t>越小。</a:t>
            </a:r>
            <a:endParaRPr lang="en-US" altLang="zh-CN" sz="180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Times New Roman" panose="02020603050405020304" pitchFamily="18" charset="0"/>
              </a:rPr>
              <a:t>--||bi-</a:t>
            </a:r>
            <a:r>
              <a:rPr lang="en-US" altLang="zh-CN" sz="1800" dirty="0" err="1">
                <a:latin typeface="Times New Roman" panose="02020603050405020304" pitchFamily="18" charset="0"/>
              </a:rPr>
              <a:t>bσ</a:t>
            </a:r>
            <a:r>
              <a:rPr lang="en-US" altLang="zh-CN" sz="1800" dirty="0">
                <a:latin typeface="Times New Roman" panose="02020603050405020304" pitchFamily="18" charset="0"/>
              </a:rPr>
              <a:t>(</a:t>
            </a:r>
            <a:r>
              <a:rPr lang="en-US" altLang="zh-CN" sz="1800" dirty="0" err="1">
                <a:latin typeface="Times New Roman" panose="02020603050405020304" pitchFamily="18" charset="0"/>
              </a:rPr>
              <a:t>i</a:t>
            </a:r>
            <a:r>
              <a:rPr lang="en-US" altLang="zh-CN" sz="1800" dirty="0">
                <a:latin typeface="Times New Roman" panose="02020603050405020304" pitchFamily="18" charset="0"/>
              </a:rPr>
              <a:t>)‖</a:t>
            </a:r>
            <a:r>
              <a:rPr lang="zh-CN" altLang="en-US" sz="1800" dirty="0">
                <a:latin typeface="Times New Roman" panose="02020603050405020304" pitchFamily="18" charset="0"/>
              </a:rPr>
              <a:t>为预测框和目标框的中心坐标的</a:t>
            </a:r>
            <a:r>
              <a:rPr lang="en-US" altLang="zh-CN" sz="1800" dirty="0">
                <a:latin typeface="Times New Roman" panose="02020603050405020304" pitchFamily="18" charset="0"/>
              </a:rPr>
              <a:t>l1</a:t>
            </a:r>
            <a:r>
              <a:rPr lang="zh-CN" altLang="en-US" sz="1800" dirty="0">
                <a:latin typeface="Times New Roman" panose="02020603050405020304" pitchFamily="18" charset="0"/>
              </a:rPr>
              <a:t>距离。如果只用</a:t>
            </a:r>
            <a:r>
              <a:rPr lang="en-US" altLang="zh-CN" sz="1800" dirty="0">
                <a:latin typeface="Times New Roman" panose="02020603050405020304" pitchFamily="18" charset="0"/>
              </a:rPr>
              <a:t>l1</a:t>
            </a:r>
            <a:r>
              <a:rPr lang="zh-CN" altLang="en-US" sz="1800" dirty="0">
                <a:latin typeface="Times New Roman" panose="02020603050405020304" pitchFamily="18" charset="0"/>
              </a:rPr>
              <a:t>距离，当</a:t>
            </a:r>
            <a:r>
              <a:rPr lang="en-US" altLang="zh-CN" sz="1800" dirty="0">
                <a:latin typeface="Times New Roman" panose="02020603050405020304" pitchFamily="18" charset="0"/>
              </a:rPr>
              <a:t>box</a:t>
            </a:r>
            <a:r>
              <a:rPr lang="zh-CN" altLang="en-US" sz="1800" dirty="0">
                <a:latin typeface="Times New Roman" panose="02020603050405020304" pitchFamily="18" charset="0"/>
              </a:rPr>
              <a:t>大小不同时，即使计算的</a:t>
            </a:r>
            <a:r>
              <a:rPr lang="en-US" altLang="zh-CN" sz="1800" dirty="0">
                <a:latin typeface="Times New Roman" panose="02020603050405020304" pitchFamily="18" charset="0"/>
              </a:rPr>
              <a:t>l1</a:t>
            </a:r>
            <a:r>
              <a:rPr lang="zh-CN" altLang="en-US" sz="1800" dirty="0">
                <a:latin typeface="Times New Roman" panose="02020603050405020304" pitchFamily="18" charset="0"/>
              </a:rPr>
              <a:t>距离值相等，差距也会不一样。例如两个</a:t>
            </a:r>
            <a:r>
              <a:rPr lang="en-US" altLang="zh-CN" sz="1800" dirty="0">
                <a:latin typeface="Times New Roman" panose="02020603050405020304" pitchFamily="18" charset="0"/>
              </a:rPr>
              <a:t>3x3</a:t>
            </a:r>
            <a:r>
              <a:rPr lang="zh-CN" altLang="en-US" sz="1800" dirty="0">
                <a:latin typeface="Times New Roman" panose="02020603050405020304" pitchFamily="18" charset="0"/>
              </a:rPr>
              <a:t>的</a:t>
            </a:r>
            <a:r>
              <a:rPr lang="en-US" altLang="zh-CN" sz="1800" dirty="0">
                <a:latin typeface="Times New Roman" panose="02020603050405020304" pitchFamily="18" charset="0"/>
              </a:rPr>
              <a:t>box</a:t>
            </a:r>
            <a:r>
              <a:rPr lang="zh-CN" altLang="en-US" sz="1800" dirty="0">
                <a:latin typeface="Times New Roman" panose="02020603050405020304" pitchFamily="18" charset="0"/>
              </a:rPr>
              <a:t>相距</a:t>
            </a:r>
            <a:r>
              <a:rPr lang="en-US" altLang="zh-CN" sz="1800" dirty="0">
                <a:latin typeface="Times New Roman" panose="02020603050405020304" pitchFamily="18" charset="0"/>
              </a:rPr>
              <a:t>3</a:t>
            </a:r>
            <a:r>
              <a:rPr lang="zh-CN" altLang="en-US" sz="1800" dirty="0">
                <a:latin typeface="Times New Roman" panose="02020603050405020304" pitchFamily="18" charset="0"/>
              </a:rPr>
              <a:t>和两个</a:t>
            </a:r>
            <a:r>
              <a:rPr lang="en-US" altLang="zh-CN" sz="1800" dirty="0">
                <a:latin typeface="Times New Roman" panose="02020603050405020304" pitchFamily="18" charset="0"/>
              </a:rPr>
              <a:t>30X30</a:t>
            </a:r>
            <a:r>
              <a:rPr lang="zh-CN" altLang="en-US" sz="1800" dirty="0">
                <a:latin typeface="Times New Roman" panose="02020603050405020304" pitchFamily="18" charset="0"/>
              </a:rPr>
              <a:t>的</a:t>
            </a:r>
            <a:r>
              <a:rPr lang="en-US" altLang="zh-CN" sz="1800" dirty="0">
                <a:latin typeface="Times New Roman" panose="02020603050405020304" pitchFamily="18" charset="0"/>
              </a:rPr>
              <a:t>box</a:t>
            </a:r>
            <a:r>
              <a:rPr lang="zh-CN" altLang="en-US" sz="1800" dirty="0">
                <a:latin typeface="Times New Roman" panose="02020603050405020304" pitchFamily="18" charset="0"/>
              </a:rPr>
              <a:t>相距</a:t>
            </a:r>
            <a:r>
              <a:rPr lang="en-US" altLang="zh-CN" sz="1800" dirty="0">
                <a:latin typeface="Times New Roman" panose="02020603050405020304" pitchFamily="18" charset="0"/>
              </a:rPr>
              <a:t>3</a:t>
            </a:r>
            <a:r>
              <a:rPr lang="zh-CN" altLang="en-US" sz="1800" dirty="0">
                <a:latin typeface="Times New Roman" panose="02020603050405020304" pitchFamily="18" charset="0"/>
              </a:rPr>
              <a:t>的差别是完全不同的。为解决这个问题，作者又加入了与</a:t>
            </a:r>
            <a:r>
              <a:rPr lang="en-US" altLang="zh-CN" sz="1800" dirty="0">
                <a:latin typeface="Times New Roman" panose="02020603050405020304" pitchFamily="18" charset="0"/>
              </a:rPr>
              <a:t>box</a:t>
            </a:r>
            <a:r>
              <a:rPr lang="zh-CN" altLang="en-US" sz="1800" dirty="0">
                <a:latin typeface="Times New Roman" panose="02020603050405020304" pitchFamily="18" charset="0"/>
              </a:rPr>
              <a:t>大小无关的</a:t>
            </a:r>
            <a:r>
              <a:rPr lang="en-US" altLang="zh-CN" sz="1800" dirty="0" err="1">
                <a:latin typeface="Times New Roman" panose="02020603050405020304" pitchFamily="18" charset="0"/>
              </a:rPr>
              <a:t>Liou</a:t>
            </a:r>
            <a:r>
              <a:rPr lang="zh-CN" altLang="en-US" sz="1800" dirty="0">
                <a:latin typeface="Times New Roman" panose="02020603050405020304" pitchFamily="18" charset="0"/>
              </a:rPr>
              <a:t>。这样就得到了每对预测框和目标配对的</a:t>
            </a:r>
            <a:r>
              <a:rPr lang="en-US" altLang="zh-CN" sz="1800" dirty="0">
                <a:latin typeface="Times New Roman" panose="02020603050405020304" pitchFamily="18" charset="0"/>
              </a:rPr>
              <a:t>cost</a:t>
            </a:r>
            <a:r>
              <a:rPr lang="zh-CN" altLang="en-US" sz="1800" dirty="0">
                <a:latin typeface="Times New Roman" panose="02020603050405020304" pitchFamily="18" charset="0"/>
              </a:rPr>
              <a:t>。再利用匈牙利算法得到二分图最优匹配，</a:t>
            </a:r>
            <a:r>
              <a:rPr lang="zh-CN" altLang="en-US" sz="2800" b="0" i="0" dirty="0">
                <a:solidFill>
                  <a:srgbClr val="121212"/>
                </a:solidFill>
                <a:effectLst/>
                <a:latin typeface="-apple-system"/>
              </a:rPr>
              <a:t>找到使总</a:t>
            </a:r>
            <a:r>
              <a:rPr lang="en-US" altLang="zh-CN" sz="2800" b="0" i="0" dirty="0">
                <a:solidFill>
                  <a:srgbClr val="121212"/>
                </a:solidFill>
                <a:effectLst/>
                <a:latin typeface="-apple-system"/>
              </a:rPr>
              <a:t>cost</a:t>
            </a:r>
            <a:r>
              <a:rPr lang="zh-CN" altLang="en-US" sz="2800" b="0" i="0" dirty="0">
                <a:solidFill>
                  <a:srgbClr val="121212"/>
                </a:solidFill>
                <a:effectLst/>
                <a:latin typeface="-apple-system"/>
              </a:rPr>
              <a:t>最小的二分图匹配方案。</a:t>
            </a:r>
            <a:endParaRPr lang="zh-CN" altLang="en-US" sz="180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0" i="0" dirty="0">
                <a:solidFill>
                  <a:srgbClr val="121212"/>
                </a:solidFill>
                <a:effectLst/>
                <a:latin typeface="-apple-system"/>
              </a:rPr>
              <a:t>--</a:t>
            </a:r>
            <a:r>
              <a:rPr lang="zh-CN" altLang="en-US" sz="2800" b="0" i="0" dirty="0">
                <a:solidFill>
                  <a:srgbClr val="121212"/>
                </a:solidFill>
                <a:effectLst/>
                <a:latin typeface="-apple-system"/>
              </a:rPr>
              <a:t>然后基于最优匹配计算</a:t>
            </a:r>
            <a:r>
              <a:rPr lang="en-US" altLang="zh-CN" sz="2800" b="0" i="0" dirty="0">
                <a:solidFill>
                  <a:srgbClr val="121212"/>
                </a:solidFill>
                <a:effectLst/>
                <a:latin typeface="-apple-system"/>
              </a:rPr>
              <a:t>set prediction loss</a:t>
            </a:r>
            <a:r>
              <a:rPr lang="zh-CN" altLang="en-US" sz="2800" b="0" i="0" dirty="0">
                <a:solidFill>
                  <a:srgbClr val="121212"/>
                </a:solidFill>
                <a:effectLst/>
                <a:latin typeface="-apple-system"/>
              </a:rPr>
              <a:t>，</a:t>
            </a:r>
            <a:r>
              <a:rPr lang="zh-CN" altLang="en-US" sz="1200" dirty="0">
                <a:latin typeface="Times New Roman" panose="02020603050405020304" pitchFamily="18" charset="0"/>
              </a:rPr>
              <a:t>其中</a:t>
            </a:r>
            <a:r>
              <a:rPr lang="en-US" altLang="zh-CN" sz="1200" dirty="0">
                <a:latin typeface="Times New Roman" panose="02020603050405020304" pitchFamily="18" charset="0"/>
              </a:rPr>
              <a:t>σ^</a:t>
            </a:r>
            <a:r>
              <a:rPr lang="zh-CN" altLang="en-US" sz="1200" dirty="0">
                <a:latin typeface="Times New Roman" panose="02020603050405020304" pitchFamily="18" charset="0"/>
              </a:rPr>
              <a:t>为最优匹配的</a:t>
            </a:r>
            <a:r>
              <a:rPr lang="en-US" altLang="zh-CN" sz="1200" dirty="0">
                <a:latin typeface="Times New Roman" panose="02020603050405020304" pitchFamily="18" charset="0"/>
              </a:rPr>
              <a:t>box</a:t>
            </a:r>
            <a:r>
              <a:rPr lang="zh-CN" altLang="en-US" sz="1200" dirty="0">
                <a:latin typeface="Times New Roman" panose="02020603050405020304" pitchFamily="18" charset="0"/>
              </a:rPr>
              <a:t>的</a:t>
            </a:r>
            <a:r>
              <a:rPr lang="en-US" altLang="zh-CN" sz="1200" dirty="0">
                <a:latin typeface="Times New Roman" panose="02020603050405020304" pitchFamily="18" charset="0"/>
              </a:rPr>
              <a:t>index</a:t>
            </a:r>
            <a:r>
              <a:rPr lang="zh-CN" altLang="en-US" sz="1200" dirty="0">
                <a:latin typeface="Times New Roman" panose="02020603050405020304" pitchFamily="18" charset="0"/>
              </a:rPr>
              <a:t>，第</a:t>
            </a:r>
            <a:r>
              <a:rPr lang="en-US" altLang="zh-CN" sz="1200" dirty="0" err="1">
                <a:latin typeface="Times New Roman" panose="02020603050405020304" pitchFamily="18" charset="0"/>
              </a:rPr>
              <a:t>i</a:t>
            </a:r>
            <a:r>
              <a:rPr lang="zh-CN" altLang="en-US" sz="1200" dirty="0">
                <a:latin typeface="Times New Roman" panose="02020603050405020304" pitchFamily="18" charset="0"/>
              </a:rPr>
              <a:t>个图像目标与第</a:t>
            </a:r>
            <a:r>
              <a:rPr lang="en-US" altLang="zh-CN" sz="1200" dirty="0">
                <a:latin typeface="Times New Roman" panose="02020603050405020304" pitchFamily="18" charset="0"/>
              </a:rPr>
              <a:t>σ^(</a:t>
            </a:r>
            <a:r>
              <a:rPr lang="en-US" altLang="zh-CN" sz="1200" dirty="0" err="1">
                <a:latin typeface="Times New Roman" panose="02020603050405020304" pitchFamily="18" charset="0"/>
              </a:rPr>
              <a:t>i</a:t>
            </a:r>
            <a:r>
              <a:rPr lang="en-US" altLang="zh-CN" sz="1200" dirty="0">
                <a:latin typeface="Times New Roman" panose="02020603050405020304" pitchFamily="18" charset="0"/>
              </a:rPr>
              <a:t>)</a:t>
            </a:r>
            <a:r>
              <a:rPr lang="zh-CN" altLang="en-US" sz="1200" dirty="0">
                <a:latin typeface="Times New Roman" panose="02020603050405020304" pitchFamily="18" charset="0"/>
              </a:rPr>
              <a:t>个预测框相匹配。需要注意，这里用的类别概率的对数形式，并且这里考虑了被归为∅的</a:t>
            </a:r>
            <a:r>
              <a:rPr lang="en-US" altLang="zh-CN" sz="1200" dirty="0">
                <a:latin typeface="Times New Roman" panose="02020603050405020304" pitchFamily="18" charset="0"/>
              </a:rPr>
              <a:t>box</a:t>
            </a:r>
            <a:r>
              <a:rPr lang="zh-CN" altLang="en-US" sz="1200" dirty="0">
                <a:latin typeface="Times New Roman" panose="02020603050405020304" pitchFamily="18" charset="0"/>
              </a:rPr>
              <a:t>的类别概率，</a:t>
            </a:r>
            <a:r>
              <a:rPr lang="en-US" altLang="zh-CN" sz="1200" dirty="0" err="1">
                <a:latin typeface="Times New Roman" panose="02020603050405020304" pitchFamily="18" charset="0"/>
              </a:rPr>
              <a:t>Lmatch</a:t>
            </a:r>
            <a:r>
              <a:rPr lang="zh-CN" altLang="en-US" sz="1200" dirty="0">
                <a:latin typeface="Times New Roman" panose="02020603050405020304" pitchFamily="18" charset="0"/>
              </a:rPr>
              <a:t>中是直接设为</a:t>
            </a:r>
            <a:r>
              <a:rPr lang="en-US" altLang="zh-CN" sz="1200" dirty="0">
                <a:latin typeface="Times New Roman" panose="02020603050405020304" pitchFamily="18" charset="0"/>
              </a:rPr>
              <a:t>0</a:t>
            </a:r>
            <a:r>
              <a:rPr lang="zh-CN" altLang="en-US" sz="1200" dirty="0">
                <a:latin typeface="Times New Roman" panose="02020603050405020304" pitchFamily="18" charset="0"/>
              </a:rPr>
              <a:t>。最后用</a:t>
            </a:r>
            <a:r>
              <a:rPr lang="en-US" altLang="zh-CN" sz="1200" dirty="0" err="1">
                <a:latin typeface="Times New Roman" panose="02020603050405020304" pitchFamily="18" charset="0"/>
              </a:rPr>
              <a:t>LHungarian</a:t>
            </a:r>
            <a:r>
              <a:rPr lang="zh-CN" altLang="en-US" sz="1200" dirty="0">
                <a:latin typeface="Times New Roman" panose="02020603050405020304" pitchFamily="18" charset="0"/>
              </a:rPr>
              <a:t>做反向传播即可优化</a:t>
            </a:r>
            <a:r>
              <a:rPr lang="en-US" altLang="zh-CN" sz="1200" dirty="0">
                <a:latin typeface="Times New Roman" panose="02020603050405020304" pitchFamily="18" charset="0"/>
              </a:rPr>
              <a:t>Transformer.</a:t>
            </a:r>
            <a:endParaRPr lang="zh-CN" altLang="en-US" sz="1200" dirty="0">
              <a:latin typeface="Times New Roman" panose="02020603050405020304" pitchFamily="18" charset="0"/>
            </a:endParaRPr>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0C78050-2FC1-43D4-B66C-DC1DAD6D6D67}" type="slidenum">
              <a:rPr lang="zh-CN" altLang="en-US" smtClean="0"/>
              <a:t>12</a:t>
            </a:fld>
            <a:endParaRPr lang="zh-CN" altLang="en-US"/>
          </a:p>
        </p:txBody>
      </p:sp>
    </p:spTree>
    <p:extLst>
      <p:ext uri="{BB962C8B-B14F-4D97-AF65-F5344CB8AC3E}">
        <p14:creationId xmlns:p14="http://schemas.microsoft.com/office/powerpoint/2010/main" val="1708353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21212"/>
                </a:solidFill>
                <a:effectLst/>
                <a:latin typeface="-apple-system"/>
              </a:rPr>
              <a:t>Faster RCNN-DC5</a:t>
            </a:r>
            <a:r>
              <a:rPr lang="zh-CN" altLang="en-US" b="0" i="0" dirty="0">
                <a:solidFill>
                  <a:srgbClr val="121212"/>
                </a:solidFill>
                <a:effectLst/>
                <a:latin typeface="-apple-system"/>
              </a:rPr>
              <a:t>指</a:t>
            </a:r>
            <a:r>
              <a:rPr lang="en-US" altLang="zh-CN" b="0" i="0" dirty="0" err="1">
                <a:solidFill>
                  <a:srgbClr val="121212"/>
                </a:solidFill>
                <a:effectLst/>
                <a:latin typeface="-apple-system"/>
              </a:rPr>
              <a:t>resnet</a:t>
            </a:r>
            <a:r>
              <a:rPr lang="zh-CN" altLang="en-US" b="0" i="0" dirty="0">
                <a:solidFill>
                  <a:srgbClr val="121212"/>
                </a:solidFill>
                <a:effectLst/>
                <a:latin typeface="-apple-system"/>
              </a:rPr>
              <a:t>最后一个</a:t>
            </a:r>
            <a:r>
              <a:rPr lang="en-US" altLang="zh-CN" b="0" i="0" dirty="0">
                <a:solidFill>
                  <a:srgbClr val="121212"/>
                </a:solidFill>
                <a:effectLst/>
                <a:latin typeface="-apple-system"/>
              </a:rPr>
              <a:t>stage</a:t>
            </a:r>
            <a:r>
              <a:rPr lang="zh-CN" altLang="en-US" b="0" i="0" dirty="0">
                <a:solidFill>
                  <a:srgbClr val="121212"/>
                </a:solidFill>
                <a:effectLst/>
                <a:latin typeface="-apple-system"/>
              </a:rPr>
              <a:t>采用空洞率</a:t>
            </a:r>
            <a:r>
              <a:rPr lang="en-US" altLang="zh-CN" b="0" i="0" dirty="0">
                <a:solidFill>
                  <a:srgbClr val="121212"/>
                </a:solidFill>
                <a:effectLst/>
                <a:latin typeface="-apple-system"/>
              </a:rPr>
              <a:t>=stride</a:t>
            </a:r>
            <a:r>
              <a:rPr lang="zh-CN" altLang="en-US" b="0" i="0" dirty="0">
                <a:solidFill>
                  <a:srgbClr val="121212"/>
                </a:solidFill>
                <a:effectLst/>
                <a:latin typeface="-apple-system"/>
              </a:rPr>
              <a:t>来替代使用</a:t>
            </a:r>
            <a:r>
              <a:rPr lang="en-US" altLang="zh-CN" b="0" i="0" dirty="0">
                <a:solidFill>
                  <a:srgbClr val="121212"/>
                </a:solidFill>
                <a:effectLst/>
                <a:latin typeface="-apple-system"/>
              </a:rPr>
              <a:t>stride</a:t>
            </a:r>
            <a:r>
              <a:rPr lang="zh-CN" altLang="en-US" b="0" i="0" dirty="0">
                <a:solidFill>
                  <a:srgbClr val="121212"/>
                </a:solidFill>
                <a:effectLst/>
                <a:latin typeface="-apple-system"/>
              </a:rPr>
              <a:t>，目的是在不进行下采样的基础上扩大感受野，并且使输出特征图分辨率保持不变。</a:t>
            </a:r>
            <a:r>
              <a:rPr lang="en-US" altLang="zh-CN" b="0" i="0" dirty="0">
                <a:solidFill>
                  <a:srgbClr val="121212"/>
                </a:solidFill>
                <a:effectLst/>
                <a:latin typeface="-apple-system"/>
              </a:rPr>
              <a:t>+</a:t>
            </a:r>
            <a:r>
              <a:rPr lang="zh-CN" altLang="en-US" b="0" i="0" dirty="0">
                <a:solidFill>
                  <a:srgbClr val="121212"/>
                </a:solidFill>
                <a:effectLst/>
                <a:latin typeface="-apple-system"/>
              </a:rPr>
              <a:t>号代表使用了额外的技巧如</a:t>
            </a:r>
            <a:r>
              <a:rPr lang="en-US" altLang="zh-CN" b="0" i="0" dirty="0" err="1">
                <a:solidFill>
                  <a:srgbClr val="121212"/>
                </a:solidFill>
                <a:effectLst/>
                <a:latin typeface="-apple-system"/>
              </a:rPr>
              <a:t>giou</a:t>
            </a:r>
            <a:r>
              <a:rPr lang="zh-CN" altLang="en-US" b="0" i="0" dirty="0">
                <a:solidFill>
                  <a:srgbClr val="121212"/>
                </a:solidFill>
                <a:effectLst/>
                <a:latin typeface="-apple-system"/>
              </a:rPr>
              <a:t>、多尺度训练和更多的</a:t>
            </a:r>
            <a:r>
              <a:rPr lang="en-US" altLang="zh-CN" b="0" i="0" dirty="0">
                <a:solidFill>
                  <a:srgbClr val="121212"/>
                </a:solidFill>
                <a:effectLst/>
                <a:latin typeface="-apple-system"/>
              </a:rPr>
              <a:t>epoch</a:t>
            </a:r>
            <a:r>
              <a:rPr lang="zh-CN" altLang="en-US" b="0" i="0" dirty="0">
                <a:solidFill>
                  <a:srgbClr val="121212"/>
                </a:solidFill>
                <a:effectLst/>
                <a:latin typeface="-apple-system"/>
              </a:rPr>
              <a:t>训练。可以看到</a:t>
            </a:r>
            <a:r>
              <a:rPr lang="en-US" altLang="zh-CN" b="0" i="0" dirty="0" err="1">
                <a:solidFill>
                  <a:srgbClr val="121212"/>
                </a:solidFill>
                <a:effectLst/>
                <a:latin typeface="-apple-system"/>
              </a:rPr>
              <a:t>detr</a:t>
            </a:r>
            <a:r>
              <a:rPr lang="zh-CN" altLang="en-US" b="0" i="0" dirty="0">
                <a:solidFill>
                  <a:srgbClr val="121212"/>
                </a:solidFill>
                <a:effectLst/>
                <a:latin typeface="-apple-system"/>
              </a:rPr>
              <a:t>效果稍好于</a:t>
            </a:r>
            <a:r>
              <a:rPr lang="en-US" altLang="zh-CN" b="0" i="0" dirty="0">
                <a:solidFill>
                  <a:srgbClr val="121212"/>
                </a:solidFill>
                <a:effectLst/>
                <a:latin typeface="-apple-system"/>
              </a:rPr>
              <a:t>faster </a:t>
            </a:r>
            <a:r>
              <a:rPr lang="en-US" altLang="zh-CN" b="0" i="0" dirty="0" err="1">
                <a:solidFill>
                  <a:srgbClr val="121212"/>
                </a:solidFill>
                <a:effectLst/>
                <a:latin typeface="-apple-system"/>
              </a:rPr>
              <a:t>rcnn</a:t>
            </a:r>
            <a:r>
              <a:rPr lang="zh-CN" altLang="en-US" b="0" i="0" dirty="0">
                <a:solidFill>
                  <a:srgbClr val="121212"/>
                </a:solidFill>
                <a:effectLst/>
                <a:latin typeface="-apple-system"/>
              </a:rPr>
              <a:t>各版本，证明了</a:t>
            </a:r>
            <a:r>
              <a:rPr lang="en-US" altLang="zh-CN" b="0" i="0" dirty="0">
                <a:solidFill>
                  <a:srgbClr val="121212"/>
                </a:solidFill>
                <a:effectLst/>
                <a:latin typeface="-apple-system"/>
              </a:rPr>
              <a:t>cv transformer</a:t>
            </a:r>
            <a:r>
              <a:rPr lang="zh-CN" altLang="en-US" b="0" i="0" dirty="0">
                <a:solidFill>
                  <a:srgbClr val="121212"/>
                </a:solidFill>
                <a:effectLst/>
                <a:latin typeface="-apple-system"/>
              </a:rPr>
              <a:t>的潜力。但是可以发现其小目标检测能力远低于</a:t>
            </a:r>
            <a:r>
              <a:rPr lang="en-US" altLang="zh-CN" b="0" i="0" dirty="0">
                <a:solidFill>
                  <a:srgbClr val="121212"/>
                </a:solidFill>
                <a:effectLst/>
                <a:latin typeface="-apple-system"/>
              </a:rPr>
              <a:t>faster </a:t>
            </a:r>
            <a:r>
              <a:rPr lang="en-US" altLang="zh-CN" b="0" i="0" dirty="0" err="1">
                <a:solidFill>
                  <a:srgbClr val="121212"/>
                </a:solidFill>
                <a:effectLst/>
                <a:latin typeface="-apple-system"/>
              </a:rPr>
              <a:t>rcnn</a:t>
            </a:r>
            <a:r>
              <a:rPr lang="zh-CN" altLang="en-US" b="0" i="0" dirty="0">
                <a:solidFill>
                  <a:srgbClr val="121212"/>
                </a:solidFill>
                <a:effectLst/>
                <a:latin typeface="-apple-system"/>
              </a:rPr>
              <a:t>。</a:t>
            </a:r>
            <a:endParaRPr lang="zh-CN" altLang="en-US" dirty="0"/>
          </a:p>
        </p:txBody>
      </p:sp>
      <p:sp>
        <p:nvSpPr>
          <p:cNvPr id="4" name="灯片编号占位符 3"/>
          <p:cNvSpPr>
            <a:spLocks noGrp="1"/>
          </p:cNvSpPr>
          <p:nvPr>
            <p:ph type="sldNum" sz="quarter" idx="5"/>
          </p:nvPr>
        </p:nvSpPr>
        <p:spPr/>
        <p:txBody>
          <a:bodyPr/>
          <a:lstStyle/>
          <a:p>
            <a:fld id="{B0C78050-2FC1-43D4-B66C-DC1DAD6D6D67}" type="slidenum">
              <a:rPr lang="zh-CN" altLang="en-US" smtClean="0"/>
              <a:t>13</a:t>
            </a:fld>
            <a:endParaRPr lang="zh-CN" altLang="en-US"/>
          </a:p>
        </p:txBody>
      </p:sp>
    </p:spTree>
    <p:extLst>
      <p:ext uri="{BB962C8B-B14F-4D97-AF65-F5344CB8AC3E}">
        <p14:creationId xmlns:p14="http://schemas.microsoft.com/office/powerpoint/2010/main" val="490227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第一层提取边缘，角点，线条等</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low-level</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的特征，第二层提取颜色，纹理等</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mid-level</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的特征，第三层提取更具抽象语义的</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high-level</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的特征。</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0C78050-2FC1-43D4-B66C-DC1DAD6D6D67}" type="slidenum">
              <a:rPr lang="zh-CN" altLang="en-US" smtClean="0"/>
              <a:t>14</a:t>
            </a:fld>
            <a:endParaRPr lang="zh-CN" altLang="en-US"/>
          </a:p>
        </p:txBody>
      </p:sp>
    </p:spTree>
    <p:extLst>
      <p:ext uri="{BB962C8B-B14F-4D97-AF65-F5344CB8AC3E}">
        <p14:creationId xmlns:p14="http://schemas.microsoft.com/office/powerpoint/2010/main" val="988471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它并不像</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CNN</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一样从局部信息开始，而是一开始就可以得到全局信息，学习的难度大一些，但学习长依赖的能力更强。</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如果输入较大分辨率的图像，</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transformer</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的计算量会很大，所以</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ViT</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的输入并不是</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pixel</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，而是小</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patch</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DETR encoder</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的输入是</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stage 5</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的特征也是考虑到计算量，导致小目标检测效果差，所以有后面的改进工作</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deformable DETR</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。模型结构更加简单，训练速度更快。</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0C78050-2FC1-43D4-B66C-DC1DAD6D6D67}" type="slidenum">
              <a:rPr lang="zh-CN" altLang="en-US" smtClean="0"/>
              <a:t>15</a:t>
            </a:fld>
            <a:endParaRPr lang="zh-CN" altLang="en-US"/>
          </a:p>
        </p:txBody>
      </p:sp>
    </p:spTree>
    <p:extLst>
      <p:ext uri="{BB962C8B-B14F-4D97-AF65-F5344CB8AC3E}">
        <p14:creationId xmlns:p14="http://schemas.microsoft.com/office/powerpoint/2010/main" val="1123172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ViT</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将</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ResNet</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提出的特征图</a:t>
            </a:r>
            <a:r>
              <a:rPr lang="en-US" altLang="zh-CN" sz="1200" dirty="0">
                <a:latin typeface="Times New Roman" panose="02020603050405020304" pitchFamily="18" charset="0"/>
              </a:rPr>
              <a:t>reshape</a:t>
            </a:r>
            <a:r>
              <a:rPr lang="zh-CN" altLang="en-US" sz="1200" dirty="0">
                <a:latin typeface="Times New Roman" panose="02020603050405020304" pitchFamily="18" charset="0"/>
              </a:rPr>
              <a:t>成</a:t>
            </a:r>
            <a:r>
              <a:rPr lang="en-US" altLang="zh-CN" sz="1200" dirty="0">
                <a:latin typeface="Times New Roman" panose="02020603050405020304" pitchFamily="18" charset="0"/>
              </a:rPr>
              <a:t>sequence</a:t>
            </a:r>
            <a:r>
              <a:rPr lang="zh-CN" altLang="en-US" sz="1200" dirty="0">
                <a:latin typeface="Times New Roman" panose="02020603050405020304" pitchFamily="18" charset="0"/>
              </a:rPr>
              <a:t>，再通过线性映射输入</a:t>
            </a:r>
            <a:r>
              <a:rPr lang="en-US" altLang="zh-CN" sz="1200" dirty="0">
                <a:latin typeface="Times New Roman" panose="02020603050405020304" pitchFamily="18" charset="0"/>
              </a:rPr>
              <a:t>transformer</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。检测分割目前的工作都是</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CNN</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transformer</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的结合，也是出于对速度和效果的双重考虑。</a:t>
            </a:r>
          </a:p>
        </p:txBody>
      </p:sp>
      <p:sp>
        <p:nvSpPr>
          <p:cNvPr id="4" name="灯片编号占位符 3"/>
          <p:cNvSpPr>
            <a:spLocks noGrp="1"/>
          </p:cNvSpPr>
          <p:nvPr>
            <p:ph type="sldNum" sz="quarter" idx="5"/>
          </p:nvPr>
        </p:nvSpPr>
        <p:spPr/>
        <p:txBody>
          <a:bodyPr/>
          <a:lstStyle/>
          <a:p>
            <a:fld id="{B0C78050-2FC1-43D4-B66C-DC1DAD6D6D67}" type="slidenum">
              <a:rPr lang="zh-CN" altLang="en-US" smtClean="0"/>
              <a:t>16</a:t>
            </a:fld>
            <a:endParaRPr lang="zh-CN" altLang="en-US"/>
          </a:p>
        </p:txBody>
      </p:sp>
    </p:spTree>
    <p:extLst>
      <p:ext uri="{BB962C8B-B14F-4D97-AF65-F5344CB8AC3E}">
        <p14:creationId xmlns:p14="http://schemas.microsoft.com/office/powerpoint/2010/main" val="3621093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21212"/>
                </a:solidFill>
                <a:effectLst/>
                <a:latin typeface="-apple-system"/>
              </a:rPr>
              <a:t>DETR</a:t>
            </a:r>
            <a:r>
              <a:rPr lang="zh-CN" altLang="en-US" b="0" i="0" dirty="0">
                <a:solidFill>
                  <a:srgbClr val="121212"/>
                </a:solidFill>
                <a:effectLst/>
                <a:latin typeface="-apple-system"/>
              </a:rPr>
              <a:t>主要有两个问题：需要很长的训练时间来收敛，对小目标的检测性能相对较差。</a:t>
            </a:r>
            <a:r>
              <a:rPr lang="en-US" altLang="zh-CN" b="0" i="0" dirty="0">
                <a:solidFill>
                  <a:srgbClr val="121212"/>
                </a:solidFill>
                <a:effectLst/>
                <a:latin typeface="-apple-system"/>
              </a:rPr>
              <a:t>Deformable DETR</a:t>
            </a:r>
            <a:r>
              <a:rPr lang="zh-CN" altLang="en-US" b="0" i="0" dirty="0">
                <a:solidFill>
                  <a:srgbClr val="121212"/>
                </a:solidFill>
                <a:effectLst/>
                <a:latin typeface="-apple-system"/>
              </a:rPr>
              <a:t>提出了</a:t>
            </a:r>
            <a:r>
              <a:rPr lang="en-US" altLang="zh-CN" b="0" i="0" dirty="0">
                <a:solidFill>
                  <a:srgbClr val="121212"/>
                </a:solidFill>
                <a:effectLst/>
                <a:latin typeface="-apple-system"/>
              </a:rPr>
              <a:t>Deformable Attention</a:t>
            </a:r>
            <a:r>
              <a:rPr lang="zh-CN" altLang="en-US" b="0" i="0" dirty="0">
                <a:solidFill>
                  <a:srgbClr val="121212"/>
                </a:solidFill>
                <a:effectLst/>
                <a:latin typeface="-apple-system"/>
              </a:rPr>
              <a:t>，将</a:t>
            </a:r>
            <a:r>
              <a:rPr lang="en-US" altLang="zh-CN" b="0" i="0" dirty="0">
                <a:solidFill>
                  <a:srgbClr val="121212"/>
                </a:solidFill>
                <a:effectLst/>
                <a:latin typeface="-apple-system"/>
              </a:rPr>
              <a:t>DETR</a:t>
            </a:r>
            <a:r>
              <a:rPr lang="zh-CN" altLang="en-US" b="0" i="0" dirty="0">
                <a:solidFill>
                  <a:srgbClr val="121212"/>
                </a:solidFill>
                <a:effectLst/>
                <a:latin typeface="-apple-system"/>
              </a:rPr>
              <a:t>中的</a:t>
            </a:r>
            <a:r>
              <a:rPr lang="en-US" altLang="zh-CN" b="0" i="0" dirty="0">
                <a:solidFill>
                  <a:srgbClr val="121212"/>
                </a:solidFill>
                <a:effectLst/>
                <a:latin typeface="-apple-system"/>
              </a:rPr>
              <a:t>attention</a:t>
            </a:r>
            <a:r>
              <a:rPr lang="zh-CN" altLang="en-US" b="0" i="0" dirty="0">
                <a:solidFill>
                  <a:srgbClr val="121212"/>
                </a:solidFill>
                <a:effectLst/>
                <a:latin typeface="-apple-system"/>
              </a:rPr>
              <a:t>换成</a:t>
            </a:r>
            <a:r>
              <a:rPr lang="en-US" altLang="zh-CN" b="0" i="0" dirty="0">
                <a:solidFill>
                  <a:srgbClr val="121212"/>
                </a:solidFill>
                <a:effectLst/>
                <a:latin typeface="-apple-system"/>
              </a:rPr>
              <a:t>Deformable Attention</a:t>
            </a:r>
            <a:r>
              <a:rPr lang="zh-CN" altLang="en-US" b="0" i="0" dirty="0">
                <a:solidFill>
                  <a:srgbClr val="121212"/>
                </a:solidFill>
                <a:effectLst/>
                <a:latin typeface="-apple-system"/>
              </a:rPr>
              <a:t>，使</a:t>
            </a:r>
            <a:r>
              <a:rPr lang="en-US" altLang="zh-CN" b="0" i="0" dirty="0">
                <a:solidFill>
                  <a:srgbClr val="121212"/>
                </a:solidFill>
                <a:effectLst/>
                <a:latin typeface="-apple-system"/>
              </a:rPr>
              <a:t>DETR</a:t>
            </a:r>
            <a:r>
              <a:rPr lang="zh-CN" altLang="en-US" b="0" i="0" dirty="0">
                <a:solidFill>
                  <a:srgbClr val="121212"/>
                </a:solidFill>
                <a:effectLst/>
                <a:latin typeface="-apple-system"/>
              </a:rPr>
              <a:t>范式的检测器更高效，收敛速度加快了</a:t>
            </a:r>
            <a:r>
              <a:rPr lang="en-US" altLang="zh-CN" b="0" i="0" dirty="0">
                <a:solidFill>
                  <a:srgbClr val="121212"/>
                </a:solidFill>
                <a:effectLst/>
                <a:latin typeface="-apple-system"/>
              </a:rPr>
              <a:t>10</a:t>
            </a:r>
            <a:r>
              <a:rPr lang="zh-CN" altLang="en-US" b="0" i="0" dirty="0">
                <a:solidFill>
                  <a:srgbClr val="121212"/>
                </a:solidFill>
                <a:effectLst/>
                <a:latin typeface="-apple-system"/>
              </a:rPr>
              <a:t>倍。</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B0C78050-2FC1-43D4-B66C-DC1DAD6D6D67}" type="slidenum">
              <a:rPr lang="zh-CN" altLang="en-US" smtClean="0"/>
              <a:t>17</a:t>
            </a:fld>
            <a:endParaRPr lang="zh-CN" altLang="en-US"/>
          </a:p>
        </p:txBody>
      </p:sp>
    </p:spTree>
    <p:extLst>
      <p:ext uri="{BB962C8B-B14F-4D97-AF65-F5344CB8AC3E}">
        <p14:creationId xmlns:p14="http://schemas.microsoft.com/office/powerpoint/2010/main" val="665244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21212"/>
                </a:solidFill>
                <a:effectLst/>
                <a:latin typeface="-apple-system"/>
              </a:rPr>
              <a:t>--Transformer</a:t>
            </a:r>
            <a:r>
              <a:rPr lang="zh-CN" altLang="en-US" b="0" i="0" dirty="0">
                <a:solidFill>
                  <a:srgbClr val="121212"/>
                </a:solidFill>
                <a:effectLst/>
                <a:latin typeface="-apple-system"/>
              </a:rPr>
              <a:t>的</a:t>
            </a:r>
            <a:r>
              <a:rPr lang="en-US" altLang="zh-CN" b="0" i="0" dirty="0">
                <a:solidFill>
                  <a:srgbClr val="121212"/>
                </a:solidFill>
                <a:effectLst/>
                <a:latin typeface="-apple-system"/>
              </a:rPr>
              <a:t>Multi-Head Attention</a:t>
            </a:r>
            <a:r>
              <a:rPr lang="zh-CN" altLang="en-US" b="0" i="0" dirty="0">
                <a:solidFill>
                  <a:srgbClr val="121212"/>
                </a:solidFill>
                <a:effectLst/>
                <a:latin typeface="-apple-system"/>
              </a:rPr>
              <a:t>公式表示为上式，它能够根据</a:t>
            </a:r>
            <a:r>
              <a:rPr lang="en-US" altLang="zh-CN" b="0" i="0" dirty="0">
                <a:solidFill>
                  <a:srgbClr val="121212"/>
                </a:solidFill>
                <a:effectLst/>
                <a:latin typeface="-apple-system"/>
              </a:rPr>
              <a:t>query</a:t>
            </a:r>
            <a:r>
              <a:rPr lang="zh-CN" altLang="en-US" b="0" i="0" dirty="0">
                <a:solidFill>
                  <a:srgbClr val="121212"/>
                </a:solidFill>
                <a:effectLst/>
                <a:latin typeface="-apple-system"/>
              </a:rPr>
              <a:t>和</a:t>
            </a:r>
            <a:r>
              <a:rPr lang="en-US" altLang="zh-CN" b="0" i="0" dirty="0">
                <a:solidFill>
                  <a:srgbClr val="121212"/>
                </a:solidFill>
                <a:effectLst/>
                <a:latin typeface="-apple-system"/>
              </a:rPr>
              <a:t>key</a:t>
            </a:r>
            <a:r>
              <a:rPr lang="zh-CN" altLang="en-US" b="0" i="0" dirty="0">
                <a:solidFill>
                  <a:srgbClr val="121212"/>
                </a:solidFill>
                <a:effectLst/>
                <a:latin typeface="-apple-system"/>
              </a:rPr>
              <a:t>的相关性自适应地聚合</a:t>
            </a:r>
            <a:r>
              <a:rPr lang="en-US" altLang="zh-CN" b="0" i="0" dirty="0">
                <a:solidFill>
                  <a:srgbClr val="121212"/>
                </a:solidFill>
                <a:effectLst/>
                <a:latin typeface="-apple-system"/>
              </a:rPr>
              <a:t>key</a:t>
            </a:r>
            <a:r>
              <a:rPr lang="zh-CN" altLang="en-US" b="0" i="0" dirty="0">
                <a:solidFill>
                  <a:srgbClr val="121212"/>
                </a:solidFill>
                <a:effectLst/>
                <a:latin typeface="-apple-system"/>
              </a:rPr>
              <a:t>的信息。给定一个</a:t>
            </a:r>
            <a:r>
              <a:rPr lang="en-US" altLang="zh-CN" b="0" i="0" dirty="0">
                <a:solidFill>
                  <a:srgbClr val="121212"/>
                </a:solidFill>
                <a:effectLst/>
                <a:latin typeface="-apple-system"/>
              </a:rPr>
              <a:t>query(</a:t>
            </a:r>
            <a:r>
              <a:rPr lang="zh-CN" altLang="en-US" b="0" i="0" dirty="0">
                <a:solidFill>
                  <a:srgbClr val="121212"/>
                </a:solidFill>
                <a:effectLst/>
                <a:latin typeface="-apple-system"/>
              </a:rPr>
              <a:t>输出句子中的目标词</a:t>
            </a:r>
            <a:r>
              <a:rPr lang="en-US" altLang="zh-CN" b="0" i="0" dirty="0">
                <a:solidFill>
                  <a:srgbClr val="121212"/>
                </a:solidFill>
                <a:effectLst/>
                <a:latin typeface="-apple-system"/>
              </a:rPr>
              <a:t>)</a:t>
            </a:r>
            <a:r>
              <a:rPr lang="zh-CN" altLang="en-US" b="0" i="0" dirty="0">
                <a:solidFill>
                  <a:srgbClr val="121212"/>
                </a:solidFill>
                <a:effectLst/>
                <a:latin typeface="-apple-system"/>
              </a:rPr>
              <a:t>和一组</a:t>
            </a:r>
            <a:r>
              <a:rPr lang="en-US" altLang="zh-CN" b="0" i="0" dirty="0">
                <a:solidFill>
                  <a:srgbClr val="121212"/>
                </a:solidFill>
                <a:effectLst/>
                <a:latin typeface="-apple-system"/>
              </a:rPr>
              <a:t>key(</a:t>
            </a:r>
            <a:r>
              <a:rPr lang="zh-CN" altLang="en-US" b="0" i="0" dirty="0">
                <a:solidFill>
                  <a:srgbClr val="121212"/>
                </a:solidFill>
                <a:effectLst/>
                <a:latin typeface="-apple-system"/>
              </a:rPr>
              <a:t>输入句子的源词</a:t>
            </a:r>
            <a:r>
              <a:rPr lang="en-US" altLang="zh-CN" b="0" i="0" dirty="0">
                <a:solidFill>
                  <a:srgbClr val="121212"/>
                </a:solidFill>
                <a:effectLst/>
                <a:latin typeface="-apple-system"/>
              </a:rPr>
              <a:t>)</a:t>
            </a:r>
            <a:r>
              <a:rPr lang="zh-CN" altLang="en-US" b="0" i="0" dirty="0">
                <a:solidFill>
                  <a:srgbClr val="121212"/>
                </a:solidFill>
                <a:effectLst/>
                <a:latin typeface="-apple-system"/>
              </a:rPr>
              <a:t>，</a:t>
            </a:r>
            <a:r>
              <a:rPr lang="en-US" altLang="zh-CN" b="0" i="0" dirty="0" err="1">
                <a:solidFill>
                  <a:srgbClr val="121212"/>
                </a:solidFill>
                <a:effectLst/>
                <a:latin typeface="-apple-system"/>
              </a:rPr>
              <a:t>zq</a:t>
            </a:r>
            <a:r>
              <a:rPr lang="zh-CN" altLang="en-US" b="0" i="0" dirty="0">
                <a:solidFill>
                  <a:srgbClr val="121212"/>
                </a:solidFill>
                <a:effectLst/>
                <a:latin typeface="-apple-system"/>
              </a:rPr>
              <a:t>是</a:t>
            </a:r>
            <a:r>
              <a:rPr lang="en-US" altLang="zh-CN" b="0" i="0" dirty="0">
                <a:solidFill>
                  <a:srgbClr val="121212"/>
                </a:solidFill>
                <a:effectLst/>
                <a:latin typeface="-apple-system"/>
              </a:rPr>
              <a:t>query</a:t>
            </a:r>
            <a:r>
              <a:rPr lang="zh-CN" altLang="en-US" b="0" i="0" dirty="0">
                <a:solidFill>
                  <a:srgbClr val="121212"/>
                </a:solidFill>
                <a:effectLst/>
                <a:latin typeface="-apple-system"/>
              </a:rPr>
              <a:t>的特征，</a:t>
            </a:r>
            <a:r>
              <a:rPr lang="en-US" altLang="zh-CN" b="0" i="0" dirty="0">
                <a:solidFill>
                  <a:srgbClr val="121212"/>
                </a:solidFill>
                <a:effectLst/>
                <a:latin typeface="-apple-system"/>
              </a:rPr>
              <a:t>x</a:t>
            </a:r>
            <a:r>
              <a:rPr lang="zh-CN" altLang="en-US" b="0" i="0" dirty="0">
                <a:solidFill>
                  <a:srgbClr val="121212"/>
                </a:solidFill>
                <a:effectLst/>
                <a:latin typeface="-apple-system"/>
              </a:rPr>
              <a:t>是</a:t>
            </a:r>
            <a:r>
              <a:rPr lang="en-US" altLang="zh-CN" b="0" i="0" dirty="0">
                <a:solidFill>
                  <a:srgbClr val="121212"/>
                </a:solidFill>
                <a:effectLst/>
                <a:latin typeface="-apple-system"/>
              </a:rPr>
              <a:t>key</a:t>
            </a:r>
            <a:r>
              <a:rPr lang="zh-CN" altLang="en-US" b="0" i="0" dirty="0">
                <a:solidFill>
                  <a:srgbClr val="121212"/>
                </a:solidFill>
                <a:effectLst/>
                <a:latin typeface="-apple-system"/>
              </a:rPr>
              <a:t>。对涉及到的几组</a:t>
            </a:r>
            <a:r>
              <a:rPr lang="en-US" altLang="zh-CN" b="0" i="0" dirty="0">
                <a:solidFill>
                  <a:srgbClr val="121212"/>
                </a:solidFill>
                <a:effectLst/>
                <a:latin typeface="-apple-system"/>
              </a:rPr>
              <a:t>attention head</a:t>
            </a:r>
            <a:r>
              <a:rPr lang="zh-CN" altLang="en-US" b="0" i="0" dirty="0">
                <a:solidFill>
                  <a:srgbClr val="121212"/>
                </a:solidFill>
                <a:effectLst/>
                <a:latin typeface="-apple-system"/>
              </a:rPr>
              <a:t>做</a:t>
            </a:r>
            <a:r>
              <a:rPr lang="en-US" altLang="zh-CN" b="0" i="0" dirty="0">
                <a:solidFill>
                  <a:srgbClr val="121212"/>
                </a:solidFill>
                <a:effectLst/>
                <a:latin typeface="-apple-system"/>
              </a:rPr>
              <a:t>sum</a:t>
            </a:r>
            <a:r>
              <a:rPr lang="zh-CN" altLang="en-US" b="0" i="0" dirty="0">
                <a:solidFill>
                  <a:srgbClr val="121212"/>
                </a:solidFill>
                <a:effectLst/>
                <a:latin typeface="-apple-system"/>
              </a:rPr>
              <a:t>加权聚合操作可以让模型关注到来自不同表示子空间和不同位置的信息。以</a:t>
            </a:r>
            <a:r>
              <a:rPr lang="en-US" altLang="zh-CN" b="0" i="0" dirty="0">
                <a:solidFill>
                  <a:srgbClr val="121212"/>
                </a:solidFill>
                <a:effectLst/>
                <a:latin typeface="-apple-system"/>
              </a:rPr>
              <a:t>m</a:t>
            </a:r>
            <a:r>
              <a:rPr lang="zh-CN" altLang="en-US" b="0" i="0" dirty="0">
                <a:solidFill>
                  <a:srgbClr val="121212"/>
                </a:solidFill>
                <a:effectLst/>
                <a:latin typeface="-apple-system"/>
              </a:rPr>
              <a:t>作为</a:t>
            </a:r>
            <a:r>
              <a:rPr lang="en-US" altLang="zh-CN" b="0" i="0" dirty="0">
                <a:solidFill>
                  <a:srgbClr val="121212"/>
                </a:solidFill>
                <a:effectLst/>
                <a:latin typeface="-apple-system"/>
              </a:rPr>
              <a:t>attention head</a:t>
            </a:r>
            <a:r>
              <a:rPr lang="zh-CN" altLang="en-US" b="0" i="0" dirty="0">
                <a:solidFill>
                  <a:srgbClr val="121212"/>
                </a:solidFill>
                <a:effectLst/>
                <a:latin typeface="-apple-system"/>
              </a:rPr>
              <a:t>的</a:t>
            </a:r>
            <a:r>
              <a:rPr lang="en-US" altLang="zh-CN" b="0" i="0" dirty="0">
                <a:solidFill>
                  <a:srgbClr val="121212"/>
                </a:solidFill>
                <a:effectLst/>
                <a:latin typeface="-apple-system"/>
              </a:rPr>
              <a:t>index</a:t>
            </a:r>
            <a:r>
              <a:rPr lang="zh-CN" altLang="en-US" b="0" i="0" dirty="0">
                <a:solidFill>
                  <a:srgbClr val="121212"/>
                </a:solidFill>
                <a:effectLst/>
                <a:latin typeface="-apple-system"/>
              </a:rPr>
              <a:t>，</a:t>
            </a:r>
            <a:r>
              <a:rPr lang="en-US" altLang="zh-CN" b="0" i="0" dirty="0">
                <a:solidFill>
                  <a:srgbClr val="121212"/>
                </a:solidFill>
                <a:effectLst/>
                <a:latin typeface="-apple-system"/>
              </a:rPr>
              <a:t>attention weights </a:t>
            </a:r>
            <a:r>
              <a:rPr lang="en-US" altLang="zh-CN" b="0" i="0" dirty="0" err="1">
                <a:solidFill>
                  <a:srgbClr val="121212"/>
                </a:solidFill>
                <a:effectLst/>
                <a:latin typeface="-apple-system"/>
              </a:rPr>
              <a:t>Amqk</a:t>
            </a:r>
            <a:r>
              <a:rPr lang="zh-CN" altLang="en-US" b="0" i="0" dirty="0">
                <a:solidFill>
                  <a:srgbClr val="121212"/>
                </a:solidFill>
                <a:effectLst/>
                <a:latin typeface="-apple-system"/>
              </a:rPr>
              <a:t>，分布于所有的</a:t>
            </a:r>
            <a:r>
              <a:rPr lang="en-US" altLang="zh-CN" b="0" i="0" dirty="0">
                <a:solidFill>
                  <a:srgbClr val="121212"/>
                </a:solidFill>
                <a:effectLst/>
                <a:latin typeface="-apple-system"/>
              </a:rPr>
              <a:t>key</a:t>
            </a:r>
            <a:r>
              <a:rPr lang="zh-CN" altLang="en-US" b="0" i="0" dirty="0">
                <a:solidFill>
                  <a:srgbClr val="121212"/>
                </a:solidFill>
                <a:effectLst/>
                <a:latin typeface="-apple-system"/>
              </a:rPr>
              <a:t>，根据对应的</a:t>
            </a:r>
            <a:r>
              <a:rPr lang="en-US" altLang="zh-CN" b="0" i="0" dirty="0">
                <a:solidFill>
                  <a:srgbClr val="121212"/>
                </a:solidFill>
                <a:effectLst/>
                <a:latin typeface="-apple-system"/>
              </a:rPr>
              <a:t>key feature</a:t>
            </a:r>
            <a:r>
              <a:rPr lang="zh-CN" altLang="en-US" b="0" i="0" dirty="0">
                <a:solidFill>
                  <a:srgbClr val="121212"/>
                </a:solidFill>
                <a:effectLst/>
                <a:latin typeface="-apple-system"/>
              </a:rPr>
              <a:t>用这个</a:t>
            </a:r>
            <a:r>
              <a:rPr lang="en-US" altLang="zh-CN" b="0" i="0" dirty="0">
                <a:solidFill>
                  <a:srgbClr val="121212"/>
                </a:solidFill>
                <a:effectLst/>
                <a:latin typeface="-apple-system"/>
              </a:rPr>
              <a:t>attention weight</a:t>
            </a:r>
            <a:r>
              <a:rPr lang="zh-CN" altLang="en-US" b="0" i="0" dirty="0">
                <a:solidFill>
                  <a:srgbClr val="121212"/>
                </a:solidFill>
                <a:effectLst/>
                <a:latin typeface="-apple-system"/>
              </a:rPr>
              <a:t>来注重不同的区域。</a:t>
            </a:r>
            <a:r>
              <a:rPr lang="en-US" altLang="zh-CN" b="0" i="0" dirty="0">
                <a:solidFill>
                  <a:srgbClr val="121212"/>
                </a:solidFill>
                <a:effectLst/>
                <a:latin typeface="-apple-system"/>
              </a:rPr>
              <a:t>Wm</a:t>
            </a:r>
            <a:r>
              <a:rPr lang="zh-CN" altLang="en-US" b="0" i="0" dirty="0">
                <a:solidFill>
                  <a:srgbClr val="121212"/>
                </a:solidFill>
                <a:effectLst/>
                <a:latin typeface="-apple-system"/>
              </a:rPr>
              <a:t>和</a:t>
            </a:r>
            <a:r>
              <a:rPr lang="en-US" altLang="zh-CN" b="0" i="0" dirty="0">
                <a:solidFill>
                  <a:srgbClr val="121212"/>
                </a:solidFill>
                <a:effectLst/>
                <a:latin typeface="-apple-system"/>
              </a:rPr>
              <a:t>Wm’</a:t>
            </a:r>
            <a:r>
              <a:rPr lang="zh-CN" altLang="en-US" b="0" i="0" dirty="0">
                <a:solidFill>
                  <a:srgbClr val="121212"/>
                </a:solidFill>
                <a:effectLst/>
                <a:latin typeface="-apple-system"/>
              </a:rPr>
              <a:t>是可学习权重参数，</a:t>
            </a:r>
            <a:r>
              <a:rPr lang="el-GR" altLang="zh-CN" b="0" i="0" dirty="0">
                <a:solidFill>
                  <a:srgbClr val="121212"/>
                </a:solidFill>
                <a:effectLst/>
                <a:latin typeface="-apple-system"/>
              </a:rPr>
              <a:t>Ω</a:t>
            </a:r>
            <a:r>
              <a:rPr lang="en-US" altLang="zh-CN" b="0" i="0" dirty="0">
                <a:solidFill>
                  <a:srgbClr val="121212"/>
                </a:solidFill>
                <a:effectLst/>
                <a:latin typeface="-apple-system"/>
              </a:rPr>
              <a:t>q</a:t>
            </a:r>
            <a:r>
              <a:rPr lang="zh-CN" altLang="en-US" b="0" i="0" dirty="0">
                <a:solidFill>
                  <a:srgbClr val="121212"/>
                </a:solidFill>
                <a:effectLst/>
                <a:latin typeface="-apple-system"/>
              </a:rPr>
              <a:t>和</a:t>
            </a:r>
            <a:r>
              <a:rPr lang="el-GR" altLang="zh-CN" b="0" i="0" dirty="0">
                <a:solidFill>
                  <a:srgbClr val="121212"/>
                </a:solidFill>
                <a:effectLst/>
                <a:latin typeface="-apple-system"/>
              </a:rPr>
              <a:t>Ω</a:t>
            </a:r>
            <a:r>
              <a:rPr lang="en-US" altLang="zh-CN" b="0" i="0" dirty="0">
                <a:solidFill>
                  <a:srgbClr val="121212"/>
                </a:solidFill>
                <a:effectLst/>
                <a:latin typeface="-apple-system"/>
              </a:rPr>
              <a:t>k</a:t>
            </a:r>
            <a:r>
              <a:rPr lang="zh-CN" altLang="en-US" b="0" i="0" dirty="0">
                <a:solidFill>
                  <a:srgbClr val="121212"/>
                </a:solidFill>
                <a:effectLst/>
                <a:latin typeface="-apple-system"/>
              </a:rPr>
              <a:t>分别为</a:t>
            </a:r>
            <a:r>
              <a:rPr lang="en-US" altLang="zh-CN" b="0" i="0" dirty="0">
                <a:solidFill>
                  <a:srgbClr val="121212"/>
                </a:solidFill>
                <a:effectLst/>
                <a:latin typeface="-apple-system"/>
              </a:rPr>
              <a:t>q</a:t>
            </a:r>
            <a:r>
              <a:rPr lang="zh-CN" altLang="en-US" b="0" i="0" dirty="0">
                <a:solidFill>
                  <a:srgbClr val="121212"/>
                </a:solidFill>
                <a:effectLst/>
                <a:latin typeface="-apple-system"/>
              </a:rPr>
              <a:t>和</a:t>
            </a:r>
            <a:r>
              <a:rPr lang="en-US" altLang="zh-CN" b="0" i="0" dirty="0">
                <a:solidFill>
                  <a:srgbClr val="121212"/>
                </a:solidFill>
                <a:effectLst/>
                <a:latin typeface="-apple-system"/>
              </a:rPr>
              <a:t>k</a:t>
            </a:r>
            <a:r>
              <a:rPr lang="zh-CN" altLang="en-US" b="0" i="0" dirty="0">
                <a:solidFill>
                  <a:srgbClr val="121212"/>
                </a:solidFill>
                <a:effectLst/>
                <a:latin typeface="-apple-system"/>
              </a:rPr>
              <a:t>的集合。</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B0C78050-2FC1-43D4-B66C-DC1DAD6D6D67}" type="slidenum">
              <a:rPr lang="zh-CN" altLang="en-US" smtClean="0"/>
              <a:t>18</a:t>
            </a:fld>
            <a:endParaRPr lang="zh-CN" altLang="en-US"/>
          </a:p>
        </p:txBody>
      </p:sp>
    </p:spTree>
    <p:extLst>
      <p:ext uri="{BB962C8B-B14F-4D97-AF65-F5344CB8AC3E}">
        <p14:creationId xmlns:p14="http://schemas.microsoft.com/office/powerpoint/2010/main" val="2381649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21212"/>
                </a:solidFill>
                <a:effectLst/>
                <a:latin typeface="-apple-system"/>
              </a:rPr>
              <a:t>--DETR</a:t>
            </a:r>
            <a:r>
              <a:rPr lang="zh-CN" altLang="en-US" b="0" i="0" dirty="0">
                <a:solidFill>
                  <a:srgbClr val="121212"/>
                </a:solidFill>
                <a:effectLst/>
                <a:latin typeface="-apple-system"/>
              </a:rPr>
              <a:t>的两个主要问题：需要更多的训练时间来收敛，对小目标的检测性能相对较差。</a:t>
            </a:r>
            <a:endParaRPr lang="en-US" altLang="zh-CN" b="0" i="0" dirty="0">
              <a:solidFill>
                <a:srgbClr val="121212"/>
              </a:solidFill>
              <a:effectLst/>
              <a:latin typeface="-apple-system"/>
            </a:endParaRPr>
          </a:p>
          <a:p>
            <a:r>
              <a:rPr lang="en-US" altLang="zh-CN" b="0" i="0" dirty="0">
                <a:solidFill>
                  <a:srgbClr val="121212"/>
                </a:solidFill>
                <a:effectLst/>
                <a:latin typeface="-apple-system"/>
              </a:rPr>
              <a:t>--</a:t>
            </a:r>
            <a:r>
              <a:rPr lang="zh-CN" altLang="en-US" b="0" i="0" dirty="0">
                <a:solidFill>
                  <a:srgbClr val="121212"/>
                </a:solidFill>
                <a:effectLst/>
                <a:latin typeface="-apple-system"/>
              </a:rPr>
              <a:t>因为</a:t>
            </a:r>
            <a:r>
              <a:rPr lang="en-US" altLang="zh-CN" b="0" i="0" dirty="0">
                <a:solidFill>
                  <a:srgbClr val="121212"/>
                </a:solidFill>
                <a:effectLst/>
                <a:latin typeface="-apple-system"/>
              </a:rPr>
              <a:t>Multi-Head Attention</a:t>
            </a:r>
            <a:r>
              <a:rPr lang="zh-CN" altLang="en-US" b="0" i="0" dirty="0">
                <a:solidFill>
                  <a:srgbClr val="121212"/>
                </a:solidFill>
                <a:effectLst/>
                <a:latin typeface="-apple-system"/>
              </a:rPr>
              <a:t>中的</a:t>
            </a:r>
            <a:r>
              <a:rPr lang="en-US" altLang="zh-CN" b="0" i="0" dirty="0">
                <a:solidFill>
                  <a:srgbClr val="121212"/>
                </a:solidFill>
                <a:effectLst/>
                <a:latin typeface="-apple-system"/>
              </a:rPr>
              <a:t>Attention weight</a:t>
            </a:r>
            <a:r>
              <a:rPr lang="zh-CN" altLang="en-US" b="0" i="0" dirty="0">
                <a:solidFill>
                  <a:srgbClr val="121212"/>
                </a:solidFill>
                <a:effectLst/>
                <a:latin typeface="-apple-system"/>
              </a:rPr>
              <a:t>在初始化时会大概平均地分布在所有的</a:t>
            </a:r>
            <a:r>
              <a:rPr lang="en-US" altLang="zh-CN" b="0" i="0" dirty="0">
                <a:solidFill>
                  <a:srgbClr val="121212"/>
                </a:solidFill>
                <a:effectLst/>
                <a:latin typeface="-apple-system"/>
              </a:rPr>
              <a:t>key</a:t>
            </a:r>
            <a:r>
              <a:rPr lang="zh-CN" altLang="en-US" b="0" i="0" dirty="0">
                <a:solidFill>
                  <a:srgbClr val="121212"/>
                </a:solidFill>
                <a:effectLst/>
                <a:latin typeface="-apple-system"/>
              </a:rPr>
              <a:t>上，所以在刚开始训练时梯度非常模糊，它不知道这个</a:t>
            </a:r>
            <a:r>
              <a:rPr lang="en-US" altLang="zh-CN" b="0" i="0" dirty="0">
                <a:solidFill>
                  <a:srgbClr val="121212"/>
                </a:solidFill>
                <a:effectLst/>
                <a:latin typeface="-apple-system"/>
              </a:rPr>
              <a:t>object query</a:t>
            </a:r>
            <a:r>
              <a:rPr lang="zh-CN" altLang="en-US" b="0" i="0" dirty="0">
                <a:solidFill>
                  <a:srgbClr val="121212"/>
                </a:solidFill>
                <a:effectLst/>
                <a:latin typeface="-apple-system"/>
              </a:rPr>
              <a:t>应该看图像的哪个地方，并且图像中</a:t>
            </a:r>
            <a:r>
              <a:rPr lang="en-US" altLang="zh-CN" b="0" i="0" dirty="0">
                <a:solidFill>
                  <a:srgbClr val="121212"/>
                </a:solidFill>
                <a:effectLst/>
                <a:latin typeface="-apple-system"/>
              </a:rPr>
              <a:t>key</a:t>
            </a:r>
            <a:r>
              <a:rPr lang="zh-CN" altLang="en-US" b="0" i="0" dirty="0">
                <a:solidFill>
                  <a:srgbClr val="121212"/>
                </a:solidFill>
                <a:effectLst/>
                <a:latin typeface="-apple-system"/>
              </a:rPr>
              <a:t>通常是每个图像像素，数量非常大。所以需要很长的训练时间让网络收敛，找到需要关注的区域。</a:t>
            </a:r>
            <a:endParaRPr lang="en-US" altLang="zh-CN" b="0" i="0" dirty="0">
              <a:solidFill>
                <a:srgbClr val="121212"/>
              </a:solidFill>
              <a:effectLst/>
              <a:latin typeface="-apple-system"/>
            </a:endParaRPr>
          </a:p>
          <a:p>
            <a:r>
              <a:rPr lang="en-US" altLang="zh-CN" b="0" i="0" dirty="0">
                <a:solidFill>
                  <a:srgbClr val="121212"/>
                </a:solidFill>
                <a:effectLst/>
                <a:latin typeface="-apple-system"/>
              </a:rPr>
              <a:t>--</a:t>
            </a:r>
            <a:r>
              <a:rPr lang="zh-CN" altLang="en-US" b="0" i="0" dirty="0">
                <a:solidFill>
                  <a:srgbClr val="121212"/>
                </a:solidFill>
                <a:effectLst/>
                <a:latin typeface="-apple-system"/>
              </a:rPr>
              <a:t>因为每一个</a:t>
            </a:r>
            <a:r>
              <a:rPr lang="en-US" altLang="zh-CN" b="0" i="0" dirty="0">
                <a:solidFill>
                  <a:srgbClr val="121212"/>
                </a:solidFill>
                <a:effectLst/>
                <a:latin typeface="-apple-system"/>
              </a:rPr>
              <a:t>query</a:t>
            </a:r>
            <a:r>
              <a:rPr lang="zh-CN" altLang="en-US" b="0" i="0" dirty="0">
                <a:solidFill>
                  <a:srgbClr val="121212"/>
                </a:solidFill>
                <a:effectLst/>
                <a:latin typeface="-apple-system"/>
              </a:rPr>
              <a:t>需要对所有的</a:t>
            </a:r>
            <a:r>
              <a:rPr lang="en-US" altLang="zh-CN" b="0" i="0" dirty="0">
                <a:solidFill>
                  <a:srgbClr val="121212"/>
                </a:solidFill>
                <a:effectLst/>
                <a:latin typeface="-apple-system"/>
              </a:rPr>
              <a:t>key</a:t>
            </a:r>
            <a:r>
              <a:rPr lang="zh-CN" altLang="en-US" b="0" i="0" dirty="0">
                <a:solidFill>
                  <a:srgbClr val="121212"/>
                </a:solidFill>
                <a:effectLst/>
                <a:latin typeface="-apple-system"/>
              </a:rPr>
              <a:t>都进行计算，而我们在识别小目标时通常使用高分辨率的特征图，所以这时去计算会带来不可接受的复杂度。</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B0C78050-2FC1-43D4-B66C-DC1DAD6D6D67}" type="slidenum">
              <a:rPr lang="zh-CN" altLang="en-US" smtClean="0"/>
              <a:t>19</a:t>
            </a:fld>
            <a:endParaRPr lang="zh-CN" altLang="en-US"/>
          </a:p>
        </p:txBody>
      </p:sp>
    </p:spTree>
    <p:extLst>
      <p:ext uri="{BB962C8B-B14F-4D97-AF65-F5344CB8AC3E}">
        <p14:creationId xmlns:p14="http://schemas.microsoft.com/office/powerpoint/2010/main" val="118060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121212"/>
                </a:solidFill>
                <a:effectLst/>
                <a:latin typeface="-apple-system"/>
              </a:rPr>
              <a:t>--ICLR 2021</a:t>
            </a:r>
            <a:r>
              <a:rPr lang="zh-CN" altLang="en-US" b="0" i="0" dirty="0">
                <a:solidFill>
                  <a:srgbClr val="121212"/>
                </a:solidFill>
                <a:effectLst/>
                <a:latin typeface="-apple-system"/>
              </a:rPr>
              <a:t>在投，</a:t>
            </a:r>
            <a:r>
              <a:rPr lang="en-US" altLang="zh-CN" b="0" i="0" dirty="0">
                <a:solidFill>
                  <a:srgbClr val="121212"/>
                </a:solidFill>
                <a:effectLst/>
                <a:latin typeface="-apple-system"/>
              </a:rPr>
              <a:t>google</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pPr algn="l"/>
            <a:r>
              <a:rPr lang="en-US" altLang="zh-CN" b="0" i="0" dirty="0">
                <a:solidFill>
                  <a:srgbClr val="121212"/>
                </a:solidFill>
                <a:effectLst/>
                <a:latin typeface="-apple-system"/>
              </a:rPr>
              <a:t>--</a:t>
            </a:r>
            <a:r>
              <a:rPr lang="zh-CN" altLang="en-US" b="0" i="0" dirty="0">
                <a:solidFill>
                  <a:srgbClr val="121212"/>
                </a:solidFill>
                <a:effectLst/>
                <a:latin typeface="-apple-system"/>
              </a:rPr>
              <a:t>以前很多工作用</a:t>
            </a:r>
            <a:r>
              <a:rPr lang="en-US" altLang="zh-CN" b="0" i="0" dirty="0">
                <a:solidFill>
                  <a:srgbClr val="121212"/>
                </a:solidFill>
                <a:effectLst/>
                <a:latin typeface="-apple-system"/>
              </a:rPr>
              <a:t>self-attention</a:t>
            </a:r>
            <a:r>
              <a:rPr lang="zh-CN" altLang="en-US" b="0" i="0" dirty="0">
                <a:solidFill>
                  <a:srgbClr val="121212"/>
                </a:solidFill>
                <a:effectLst/>
                <a:latin typeface="-apple-system"/>
              </a:rPr>
              <a:t>完全替代</a:t>
            </a:r>
            <a:r>
              <a:rPr lang="en-US" altLang="zh-CN" b="0" i="0" dirty="0">
                <a:solidFill>
                  <a:srgbClr val="121212"/>
                </a:solidFill>
                <a:effectLst/>
                <a:latin typeface="-apple-system"/>
              </a:rPr>
              <a:t>CNN</a:t>
            </a:r>
            <a:r>
              <a:rPr lang="zh-CN" altLang="en-US" b="0" i="0" dirty="0">
                <a:solidFill>
                  <a:srgbClr val="121212"/>
                </a:solidFill>
                <a:effectLst/>
                <a:latin typeface="-apple-system"/>
              </a:rPr>
              <a:t>，且在理论上效率比较高，但都用了特殊的</a:t>
            </a:r>
            <a:r>
              <a:rPr lang="en-US" altLang="zh-CN" b="0" i="0" dirty="0">
                <a:solidFill>
                  <a:srgbClr val="121212"/>
                </a:solidFill>
                <a:effectLst/>
                <a:latin typeface="-apple-system"/>
              </a:rPr>
              <a:t>attention</a:t>
            </a:r>
            <a:r>
              <a:rPr lang="zh-CN" altLang="en-US" b="0" i="0" dirty="0">
                <a:solidFill>
                  <a:srgbClr val="121212"/>
                </a:solidFill>
                <a:effectLst/>
                <a:latin typeface="-apple-system"/>
              </a:rPr>
              <a:t>机制，无法从硬件层面加速，所以目前</a:t>
            </a:r>
            <a:r>
              <a:rPr lang="en-US" altLang="zh-CN" b="0" i="0" dirty="0">
                <a:solidFill>
                  <a:srgbClr val="121212"/>
                </a:solidFill>
                <a:effectLst/>
                <a:latin typeface="-apple-system"/>
              </a:rPr>
              <a:t>CV</a:t>
            </a:r>
            <a:r>
              <a:rPr lang="zh-CN" altLang="en-US" b="0" i="0" dirty="0">
                <a:solidFill>
                  <a:srgbClr val="121212"/>
                </a:solidFill>
                <a:effectLst/>
                <a:latin typeface="-apple-system"/>
              </a:rPr>
              <a:t>领域的</a:t>
            </a:r>
            <a:r>
              <a:rPr lang="en-US" altLang="zh-CN" b="0" i="0" dirty="0">
                <a:solidFill>
                  <a:srgbClr val="121212"/>
                </a:solidFill>
                <a:effectLst/>
                <a:latin typeface="-apple-system"/>
              </a:rPr>
              <a:t>SOTA</a:t>
            </a:r>
            <a:r>
              <a:rPr lang="zh-CN" altLang="en-US" b="0" i="0" dirty="0">
                <a:solidFill>
                  <a:srgbClr val="121212"/>
                </a:solidFill>
                <a:effectLst/>
                <a:latin typeface="-apple-system"/>
              </a:rPr>
              <a:t>结果还是被</a:t>
            </a:r>
            <a:r>
              <a:rPr lang="en-US" altLang="zh-CN" b="0" i="0" dirty="0">
                <a:solidFill>
                  <a:srgbClr val="121212"/>
                </a:solidFill>
                <a:effectLst/>
                <a:latin typeface="-apple-system"/>
              </a:rPr>
              <a:t>CNN</a:t>
            </a:r>
            <a:r>
              <a:rPr lang="zh-CN" altLang="en-US" b="0" i="0" dirty="0">
                <a:solidFill>
                  <a:srgbClr val="121212"/>
                </a:solidFill>
                <a:effectLst/>
                <a:latin typeface="-apple-system"/>
              </a:rPr>
              <a:t>架构所占据。文章不同于以往工作的地方，就是尽可能地将</a:t>
            </a:r>
            <a:r>
              <a:rPr lang="en-US" altLang="zh-CN" b="0" i="0" dirty="0">
                <a:solidFill>
                  <a:srgbClr val="121212"/>
                </a:solidFill>
                <a:effectLst/>
                <a:latin typeface="-apple-system"/>
              </a:rPr>
              <a:t>NLP</a:t>
            </a:r>
            <a:r>
              <a:rPr lang="zh-CN" altLang="en-US" b="0" i="0" dirty="0">
                <a:solidFill>
                  <a:srgbClr val="121212"/>
                </a:solidFill>
                <a:effectLst/>
                <a:latin typeface="-apple-system"/>
              </a:rPr>
              <a:t>领域的</a:t>
            </a:r>
            <a:r>
              <a:rPr lang="en-US" altLang="zh-CN" b="0" i="0" dirty="0">
                <a:solidFill>
                  <a:srgbClr val="121212"/>
                </a:solidFill>
                <a:effectLst/>
                <a:latin typeface="-apple-system"/>
              </a:rPr>
              <a:t>transformer</a:t>
            </a:r>
            <a:r>
              <a:rPr lang="zh-CN" altLang="en-US" b="0" i="0" dirty="0">
                <a:solidFill>
                  <a:srgbClr val="121212"/>
                </a:solidFill>
                <a:effectLst/>
                <a:latin typeface="-apple-system"/>
              </a:rPr>
              <a:t>不作修改地搬到</a:t>
            </a:r>
            <a:r>
              <a:rPr lang="en-US" altLang="zh-CN" b="0" i="0" dirty="0">
                <a:solidFill>
                  <a:srgbClr val="121212"/>
                </a:solidFill>
                <a:effectLst/>
                <a:latin typeface="-apple-system"/>
              </a:rPr>
              <a:t>CV</a:t>
            </a:r>
            <a:r>
              <a:rPr lang="zh-CN" altLang="en-US" b="0" i="0" dirty="0">
                <a:solidFill>
                  <a:srgbClr val="121212"/>
                </a:solidFill>
                <a:effectLst/>
                <a:latin typeface="-apple-system"/>
              </a:rPr>
              <a:t>领域来。</a:t>
            </a:r>
          </a:p>
        </p:txBody>
      </p:sp>
      <p:sp>
        <p:nvSpPr>
          <p:cNvPr id="4" name="灯片编号占位符 3"/>
          <p:cNvSpPr>
            <a:spLocks noGrp="1"/>
          </p:cNvSpPr>
          <p:nvPr>
            <p:ph type="sldNum" sz="quarter" idx="5"/>
          </p:nvPr>
        </p:nvSpPr>
        <p:spPr/>
        <p:txBody>
          <a:bodyPr/>
          <a:lstStyle/>
          <a:p>
            <a:fld id="{B0C78050-2FC1-43D4-B66C-DC1DAD6D6D67}" type="slidenum">
              <a:rPr lang="zh-CN" altLang="en-US" smtClean="0"/>
              <a:t>2</a:t>
            </a:fld>
            <a:endParaRPr lang="zh-CN" altLang="en-US"/>
          </a:p>
        </p:txBody>
      </p:sp>
    </p:spTree>
    <p:extLst>
      <p:ext uri="{BB962C8B-B14F-4D97-AF65-F5344CB8AC3E}">
        <p14:creationId xmlns:p14="http://schemas.microsoft.com/office/powerpoint/2010/main" val="3513913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Dcn</a:t>
            </a:r>
            <a:r>
              <a:rPr lang="zh-CN" altLang="en-US" dirty="0"/>
              <a:t>是一种动态</a:t>
            </a:r>
            <a:r>
              <a:rPr lang="en-US" altLang="zh-CN" dirty="0"/>
              <a:t>attention</a:t>
            </a:r>
            <a:r>
              <a:rPr lang="zh-CN" altLang="en-US" dirty="0"/>
              <a:t>机制，左边是</a:t>
            </a:r>
            <a:r>
              <a:rPr lang="en-US" altLang="zh-CN" dirty="0"/>
              <a:t>3</a:t>
            </a:r>
            <a:r>
              <a:rPr lang="zh-CN" altLang="en-US" dirty="0"/>
              <a:t>*</a:t>
            </a:r>
            <a:r>
              <a:rPr lang="en-US" altLang="zh-CN" dirty="0"/>
              <a:t>3</a:t>
            </a:r>
            <a:r>
              <a:rPr lang="zh-CN" altLang="en-US" dirty="0"/>
              <a:t>标准卷积，对任何一个点，他会在周围邻域中取规则的</a:t>
            </a:r>
            <a:r>
              <a:rPr lang="en-US" altLang="zh-CN" dirty="0"/>
              <a:t>3</a:t>
            </a:r>
            <a:r>
              <a:rPr lang="zh-CN" altLang="en-US" dirty="0"/>
              <a:t>*</a:t>
            </a:r>
            <a:r>
              <a:rPr lang="en-US" altLang="zh-CN" dirty="0"/>
              <a:t>3</a:t>
            </a:r>
            <a:r>
              <a:rPr lang="zh-CN" altLang="en-US" dirty="0"/>
              <a:t>位置，然后取特征，当叠加多个</a:t>
            </a:r>
            <a:r>
              <a:rPr lang="en-US" altLang="zh-CN" dirty="0"/>
              <a:t>3</a:t>
            </a:r>
            <a:r>
              <a:rPr lang="zh-CN" altLang="en-US" dirty="0"/>
              <a:t>*</a:t>
            </a:r>
            <a:r>
              <a:rPr lang="en-US" altLang="zh-CN" dirty="0"/>
              <a:t>3</a:t>
            </a:r>
            <a:r>
              <a:rPr lang="zh-CN" altLang="en-US" dirty="0"/>
              <a:t>卷积后能逐渐增大感受野。</a:t>
            </a:r>
            <a:r>
              <a:rPr lang="en-US" altLang="zh-CN" dirty="0" err="1"/>
              <a:t>Dcn</a:t>
            </a:r>
            <a:r>
              <a:rPr lang="zh-CN" altLang="en-US" dirty="0"/>
              <a:t>想要的是在每个空间位置关注的区域和当前的图像内容是相关的而不是固定的，所以在卷积中加入一个偏置项</a:t>
            </a:r>
            <a:r>
              <a:rPr lang="en-US" altLang="zh-CN" dirty="0"/>
              <a:t>offset</a:t>
            </a:r>
            <a:r>
              <a:rPr lang="zh-CN" altLang="en-US" dirty="0"/>
              <a:t>，这样</a:t>
            </a:r>
            <a:r>
              <a:rPr lang="en-US" altLang="zh-CN" dirty="0"/>
              <a:t>3</a:t>
            </a:r>
            <a:r>
              <a:rPr lang="zh-CN" altLang="en-US" dirty="0"/>
              <a:t>*</a:t>
            </a:r>
            <a:r>
              <a:rPr lang="en-US" altLang="zh-CN" dirty="0"/>
              <a:t>3input</a:t>
            </a:r>
            <a:r>
              <a:rPr lang="zh-CN" altLang="en-US" dirty="0"/>
              <a:t>的采样位置不是</a:t>
            </a:r>
            <a:r>
              <a:rPr lang="en-US" altLang="zh-CN" dirty="0"/>
              <a:t>regular</a:t>
            </a:r>
            <a:r>
              <a:rPr lang="zh-CN" altLang="en-US" dirty="0"/>
              <a:t>的，而是可以变化的</a:t>
            </a:r>
            <a:r>
              <a:rPr lang="en-US" altLang="zh-CN" dirty="0"/>
              <a:t>non-regular</a:t>
            </a:r>
            <a:r>
              <a:rPr lang="zh-CN" altLang="en-US" dirty="0"/>
              <a:t>的，当叠加多个</a:t>
            </a:r>
            <a:r>
              <a:rPr lang="en-US" altLang="zh-CN" dirty="0" err="1"/>
              <a:t>dcn</a:t>
            </a:r>
            <a:r>
              <a:rPr lang="zh-CN" altLang="en-US" dirty="0"/>
              <a:t>后，能够增强对图像内容的自适应能力。</a:t>
            </a:r>
            <a:endParaRPr lang="en-US" altLang="zh-CN" dirty="0"/>
          </a:p>
          <a:p>
            <a:r>
              <a:rPr lang="en-US" altLang="zh-CN" dirty="0"/>
              <a:t>--</a:t>
            </a:r>
            <a:r>
              <a:rPr lang="en-US" altLang="zh-CN" dirty="0" err="1"/>
              <a:t>Dcn</a:t>
            </a:r>
            <a:r>
              <a:rPr lang="zh-CN" altLang="en-US" dirty="0"/>
              <a:t>缺少对两个元素之间关系的建模能力，而</a:t>
            </a:r>
            <a:r>
              <a:rPr lang="en-US" altLang="zh-CN" dirty="0" err="1"/>
              <a:t>detr</a:t>
            </a:r>
            <a:r>
              <a:rPr lang="zh-CN" altLang="en-US" dirty="0"/>
              <a:t>成功的根本在于</a:t>
            </a:r>
            <a:r>
              <a:rPr lang="en-US" altLang="zh-CN" dirty="0"/>
              <a:t>transformer</a:t>
            </a:r>
            <a:r>
              <a:rPr lang="zh-CN" altLang="en-US" dirty="0"/>
              <a:t>对元素关系的建模能力，这样才能去掉</a:t>
            </a:r>
            <a:r>
              <a:rPr lang="en-US" altLang="zh-CN" dirty="0" err="1"/>
              <a:t>nms</a:t>
            </a:r>
            <a:r>
              <a:rPr lang="zh-CN" altLang="en-US" dirty="0"/>
              <a:t>这些模块。</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B0C78050-2FC1-43D4-B66C-DC1DAD6D6D67}" type="slidenum">
              <a:rPr lang="zh-CN" altLang="en-US" smtClean="0"/>
              <a:t>20</a:t>
            </a:fld>
            <a:endParaRPr lang="zh-CN" altLang="en-US"/>
          </a:p>
        </p:txBody>
      </p:sp>
    </p:spTree>
    <p:extLst>
      <p:ext uri="{BB962C8B-B14F-4D97-AF65-F5344CB8AC3E}">
        <p14:creationId xmlns:p14="http://schemas.microsoft.com/office/powerpoint/2010/main" val="1258009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21212"/>
                </a:solidFill>
                <a:effectLst/>
                <a:latin typeface="-apple-system"/>
              </a:rPr>
              <a:t>--Deformable Attention</a:t>
            </a:r>
            <a:r>
              <a:rPr lang="zh-CN" altLang="en-US" b="0" i="0" dirty="0">
                <a:solidFill>
                  <a:srgbClr val="121212"/>
                </a:solidFill>
                <a:effectLst/>
                <a:latin typeface="-apple-system"/>
              </a:rPr>
              <a:t>引入了</a:t>
            </a:r>
            <a:r>
              <a:rPr lang="en-US" altLang="zh-CN" b="0" i="0" dirty="0">
                <a:solidFill>
                  <a:srgbClr val="121212"/>
                </a:solidFill>
                <a:effectLst/>
                <a:latin typeface="-apple-system"/>
              </a:rPr>
              <a:t>reference point</a:t>
            </a:r>
            <a:r>
              <a:rPr lang="zh-CN" altLang="en-US" b="0" i="0" dirty="0">
                <a:solidFill>
                  <a:srgbClr val="121212"/>
                </a:solidFill>
                <a:effectLst/>
                <a:latin typeface="-apple-system"/>
              </a:rPr>
              <a:t>，它只关注</a:t>
            </a:r>
            <a:r>
              <a:rPr lang="en-US" altLang="zh-CN" b="0" i="0" dirty="0">
                <a:solidFill>
                  <a:srgbClr val="121212"/>
                </a:solidFill>
                <a:effectLst/>
                <a:latin typeface="-apple-system"/>
              </a:rPr>
              <a:t>reference point</a:t>
            </a:r>
            <a:r>
              <a:rPr lang="zh-CN" altLang="en-US" b="0" i="0" dirty="0">
                <a:solidFill>
                  <a:srgbClr val="121212"/>
                </a:solidFill>
                <a:effectLst/>
                <a:latin typeface="-apple-system"/>
              </a:rPr>
              <a:t>周围一小部分的</a:t>
            </a:r>
            <a:r>
              <a:rPr lang="en-US" altLang="zh-CN" b="0" i="0" dirty="0">
                <a:solidFill>
                  <a:srgbClr val="121212"/>
                </a:solidFill>
                <a:effectLst/>
                <a:latin typeface="-apple-system"/>
              </a:rPr>
              <a:t>key</a:t>
            </a:r>
            <a:r>
              <a:rPr lang="zh-CN" altLang="en-US" b="0" i="0" dirty="0">
                <a:solidFill>
                  <a:srgbClr val="121212"/>
                </a:solidFill>
                <a:effectLst/>
                <a:latin typeface="-apple-system"/>
              </a:rPr>
              <a:t>，为每个</a:t>
            </a:r>
            <a:r>
              <a:rPr lang="en-US" altLang="zh-CN" b="0" i="0" dirty="0">
                <a:solidFill>
                  <a:srgbClr val="121212"/>
                </a:solidFill>
                <a:effectLst/>
                <a:latin typeface="-apple-system"/>
              </a:rPr>
              <a:t>query</a:t>
            </a:r>
            <a:r>
              <a:rPr lang="zh-CN" altLang="en-US" b="0" i="0" dirty="0">
                <a:solidFill>
                  <a:srgbClr val="121212"/>
                </a:solidFill>
                <a:effectLst/>
                <a:latin typeface="-apple-system"/>
              </a:rPr>
              <a:t>分配固定数量的</a:t>
            </a:r>
            <a:r>
              <a:rPr lang="en-US" altLang="zh-CN" b="0" i="0" dirty="0">
                <a:solidFill>
                  <a:srgbClr val="121212"/>
                </a:solidFill>
                <a:effectLst/>
                <a:latin typeface="-apple-system"/>
              </a:rPr>
              <a:t>key(4)</a:t>
            </a:r>
            <a:r>
              <a:rPr lang="zh-CN" altLang="en-US" b="0" i="0" dirty="0">
                <a:solidFill>
                  <a:srgbClr val="121212"/>
                </a:solidFill>
                <a:effectLst/>
                <a:latin typeface="-apple-system"/>
              </a:rPr>
              <a:t>，可缓解收敛性和输入分辨率受限的问题。为了弥补</a:t>
            </a:r>
            <a:r>
              <a:rPr lang="en-US" altLang="zh-CN" b="0" i="0" dirty="0">
                <a:solidFill>
                  <a:srgbClr val="121212"/>
                </a:solidFill>
                <a:effectLst/>
                <a:latin typeface="-apple-system"/>
              </a:rPr>
              <a:t>key</a:t>
            </a:r>
            <a:r>
              <a:rPr lang="zh-CN" altLang="en-US" b="0" i="0" dirty="0">
                <a:solidFill>
                  <a:srgbClr val="121212"/>
                </a:solidFill>
                <a:effectLst/>
                <a:latin typeface="-apple-system"/>
              </a:rPr>
              <a:t>数量的减少，作者对每个</a:t>
            </a:r>
            <a:r>
              <a:rPr lang="en-US" altLang="zh-CN" b="0" i="0" dirty="0">
                <a:solidFill>
                  <a:srgbClr val="121212"/>
                </a:solidFill>
                <a:effectLst/>
                <a:latin typeface="-apple-system"/>
              </a:rPr>
              <a:t>key</a:t>
            </a:r>
            <a:r>
              <a:rPr lang="zh-CN" altLang="en-US" b="0" i="0" dirty="0">
                <a:solidFill>
                  <a:srgbClr val="121212"/>
                </a:solidFill>
                <a:effectLst/>
                <a:latin typeface="-apple-system"/>
              </a:rPr>
              <a:t>在采样时引入</a:t>
            </a:r>
            <a:r>
              <a:rPr lang="en-US" altLang="zh-CN" b="0" i="0" dirty="0" err="1">
                <a:solidFill>
                  <a:srgbClr val="121212"/>
                </a:solidFill>
                <a:effectLst/>
                <a:latin typeface="-apple-system"/>
              </a:rPr>
              <a:t>dcn</a:t>
            </a:r>
            <a:r>
              <a:rPr lang="zh-CN" altLang="en-US" b="0" i="0" dirty="0">
                <a:solidFill>
                  <a:srgbClr val="121212"/>
                </a:solidFill>
                <a:effectLst/>
                <a:latin typeface="-apple-system"/>
              </a:rPr>
              <a:t>的可学习</a:t>
            </a:r>
            <a:r>
              <a:rPr lang="en-US" altLang="zh-CN" b="0" i="0" dirty="0">
                <a:solidFill>
                  <a:srgbClr val="121212"/>
                </a:solidFill>
                <a:effectLst/>
                <a:latin typeface="-apple-system"/>
              </a:rPr>
              <a:t>offset</a:t>
            </a:r>
            <a:r>
              <a:rPr lang="zh-CN" altLang="en-US" b="0" i="0" dirty="0">
                <a:solidFill>
                  <a:srgbClr val="121212"/>
                </a:solidFill>
                <a:effectLst/>
                <a:latin typeface="-apple-system"/>
              </a:rPr>
              <a:t>△</a:t>
            </a:r>
            <a:r>
              <a:rPr lang="en-US" altLang="zh-CN" b="0" i="0" dirty="0" err="1">
                <a:solidFill>
                  <a:srgbClr val="121212"/>
                </a:solidFill>
                <a:effectLst/>
                <a:latin typeface="-apple-system"/>
              </a:rPr>
              <a:t>pmqk</a:t>
            </a:r>
            <a:r>
              <a:rPr lang="zh-CN" altLang="en-US" b="0" i="0" dirty="0">
                <a:solidFill>
                  <a:srgbClr val="121212"/>
                </a:solidFill>
                <a:effectLst/>
                <a:latin typeface="-apple-system"/>
              </a:rPr>
              <a:t>，这个</a:t>
            </a:r>
            <a:r>
              <a:rPr lang="en-US" altLang="zh-CN" b="0" i="0" dirty="0">
                <a:solidFill>
                  <a:srgbClr val="121212"/>
                </a:solidFill>
                <a:effectLst/>
                <a:latin typeface="-apple-system"/>
              </a:rPr>
              <a:t>offset</a:t>
            </a:r>
            <a:r>
              <a:rPr lang="zh-CN" altLang="en-US" b="0" i="0" dirty="0">
                <a:solidFill>
                  <a:srgbClr val="121212"/>
                </a:solidFill>
                <a:effectLst/>
                <a:latin typeface="-apple-system"/>
              </a:rPr>
              <a:t>可以动态的去看不同的空间位置，这样通过少量的</a:t>
            </a:r>
            <a:r>
              <a:rPr lang="en-US" altLang="zh-CN" b="0" i="0" dirty="0">
                <a:solidFill>
                  <a:srgbClr val="121212"/>
                </a:solidFill>
                <a:effectLst/>
                <a:latin typeface="-apple-system"/>
              </a:rPr>
              <a:t>key</a:t>
            </a:r>
            <a:r>
              <a:rPr lang="zh-CN" altLang="en-US" b="0" i="0" dirty="0">
                <a:solidFill>
                  <a:srgbClr val="121212"/>
                </a:solidFill>
                <a:effectLst/>
                <a:latin typeface="-apple-system"/>
              </a:rPr>
              <a:t>也能够有效覆盖图像中的重点区域，而不用把</a:t>
            </a:r>
            <a:r>
              <a:rPr lang="en-US" altLang="zh-CN" b="0" i="0" dirty="0">
                <a:solidFill>
                  <a:srgbClr val="121212"/>
                </a:solidFill>
                <a:effectLst/>
                <a:latin typeface="-apple-system"/>
              </a:rPr>
              <a:t>H*W</a:t>
            </a:r>
            <a:r>
              <a:rPr lang="zh-CN" altLang="en-US" b="0" i="0" dirty="0">
                <a:solidFill>
                  <a:srgbClr val="121212"/>
                </a:solidFill>
                <a:effectLst/>
                <a:latin typeface="-apple-system"/>
              </a:rPr>
              <a:t>这样很大的区域过一遍。当</a:t>
            </a:r>
            <a:r>
              <a:rPr lang="en-US" altLang="zh-CN" b="0" i="0" dirty="0">
                <a:solidFill>
                  <a:srgbClr val="121212"/>
                </a:solidFill>
                <a:effectLst/>
                <a:latin typeface="-apple-system"/>
              </a:rPr>
              <a:t>K=</a:t>
            </a:r>
            <a:r>
              <a:rPr lang="en-US" altLang="zh-CN" b="0" i="0" dirty="0" err="1">
                <a:solidFill>
                  <a:srgbClr val="121212"/>
                </a:solidFill>
                <a:effectLst/>
                <a:latin typeface="-apple-system"/>
              </a:rPr>
              <a:t>hw</a:t>
            </a:r>
            <a:r>
              <a:rPr lang="zh-CN" altLang="en-US" b="0" i="0" dirty="0">
                <a:solidFill>
                  <a:srgbClr val="121212"/>
                </a:solidFill>
                <a:effectLst/>
                <a:latin typeface="-apple-system"/>
              </a:rPr>
              <a:t>时，对每一个可能的位置进行遍历，等效</a:t>
            </a:r>
            <a:r>
              <a:rPr lang="en-US" altLang="zh-CN" b="0" i="0" dirty="0" err="1">
                <a:solidFill>
                  <a:srgbClr val="121212"/>
                </a:solidFill>
                <a:effectLst/>
                <a:latin typeface="-apple-system"/>
              </a:rPr>
              <a:t>mhead</a:t>
            </a:r>
            <a:r>
              <a:rPr lang="en-US" altLang="zh-CN" b="0" i="0" dirty="0">
                <a:solidFill>
                  <a:srgbClr val="121212"/>
                </a:solidFill>
                <a:effectLst/>
                <a:latin typeface="-apple-system"/>
              </a:rPr>
              <a:t> attention</a:t>
            </a:r>
          </a:p>
          <a:p>
            <a:r>
              <a:rPr lang="en-US" altLang="zh-CN" b="0" i="0" dirty="0">
                <a:solidFill>
                  <a:srgbClr val="121212"/>
                </a:solidFill>
                <a:effectLst/>
                <a:latin typeface="-apple-system"/>
              </a:rPr>
              <a:t>--m</a:t>
            </a:r>
            <a:r>
              <a:rPr lang="zh-CN" altLang="en-US" b="0" i="0" dirty="0">
                <a:solidFill>
                  <a:srgbClr val="121212"/>
                </a:solidFill>
                <a:effectLst/>
                <a:latin typeface="-apple-system"/>
              </a:rPr>
              <a:t>指定</a:t>
            </a:r>
            <a:r>
              <a:rPr lang="en-US" altLang="zh-CN" b="0" i="0" dirty="0">
                <a:solidFill>
                  <a:srgbClr val="121212"/>
                </a:solidFill>
                <a:effectLst/>
                <a:latin typeface="-apple-system"/>
              </a:rPr>
              <a:t>attention head</a:t>
            </a:r>
            <a:r>
              <a:rPr lang="zh-CN" altLang="en-US" b="0" i="0" dirty="0">
                <a:solidFill>
                  <a:srgbClr val="121212"/>
                </a:solidFill>
                <a:effectLst/>
                <a:latin typeface="-apple-system"/>
              </a:rPr>
              <a:t>，</a:t>
            </a:r>
            <a:r>
              <a:rPr lang="en-US" altLang="zh-CN" b="0" i="0" dirty="0">
                <a:solidFill>
                  <a:srgbClr val="121212"/>
                </a:solidFill>
                <a:effectLst/>
                <a:latin typeface="-apple-system"/>
              </a:rPr>
              <a:t>k</a:t>
            </a:r>
            <a:r>
              <a:rPr lang="zh-CN" altLang="en-US" b="0" i="0" dirty="0">
                <a:solidFill>
                  <a:srgbClr val="121212"/>
                </a:solidFill>
                <a:effectLst/>
                <a:latin typeface="-apple-system"/>
              </a:rPr>
              <a:t>指定采样的</a:t>
            </a:r>
            <a:r>
              <a:rPr lang="en-US" altLang="zh-CN" b="0" i="0" dirty="0">
                <a:solidFill>
                  <a:srgbClr val="121212"/>
                </a:solidFill>
                <a:effectLst/>
                <a:latin typeface="-apple-system"/>
              </a:rPr>
              <a:t>key</a:t>
            </a:r>
            <a:r>
              <a:rPr lang="zh-CN" altLang="en-US" b="0" i="0" dirty="0">
                <a:solidFill>
                  <a:srgbClr val="121212"/>
                </a:solidFill>
                <a:effectLst/>
                <a:latin typeface="-apple-system"/>
              </a:rPr>
              <a:t>。△</a:t>
            </a:r>
            <a:r>
              <a:rPr lang="en-US" altLang="zh-CN" b="0" i="0" dirty="0" err="1">
                <a:solidFill>
                  <a:srgbClr val="121212"/>
                </a:solidFill>
                <a:effectLst/>
                <a:latin typeface="-apple-system"/>
              </a:rPr>
              <a:t>pmqk</a:t>
            </a:r>
            <a:r>
              <a:rPr lang="zh-CN" altLang="en-US" b="0" i="0" dirty="0">
                <a:solidFill>
                  <a:srgbClr val="121212"/>
                </a:solidFill>
                <a:effectLst/>
                <a:latin typeface="-apple-system"/>
              </a:rPr>
              <a:t>，</a:t>
            </a:r>
            <a:r>
              <a:rPr lang="en-US" altLang="zh-CN" b="0" i="0" dirty="0" err="1">
                <a:solidFill>
                  <a:srgbClr val="121212"/>
                </a:solidFill>
                <a:effectLst/>
                <a:latin typeface="-apple-system"/>
              </a:rPr>
              <a:t>Amqk</a:t>
            </a:r>
            <a:r>
              <a:rPr lang="zh-CN" altLang="en-US" b="0" i="0" dirty="0">
                <a:solidFill>
                  <a:srgbClr val="121212"/>
                </a:solidFill>
                <a:effectLst/>
                <a:latin typeface="-apple-system"/>
              </a:rPr>
              <a:t>分别表示第</a:t>
            </a:r>
            <a:r>
              <a:rPr lang="en-US" altLang="zh-CN" b="0" i="0" dirty="0">
                <a:solidFill>
                  <a:srgbClr val="121212"/>
                </a:solidFill>
                <a:effectLst/>
                <a:latin typeface="-apple-system"/>
              </a:rPr>
              <a:t>k</a:t>
            </a:r>
            <a:r>
              <a:rPr lang="zh-CN" altLang="en-US" b="0" i="0" dirty="0">
                <a:solidFill>
                  <a:srgbClr val="121212"/>
                </a:solidFill>
                <a:effectLst/>
                <a:latin typeface="-apple-system"/>
              </a:rPr>
              <a:t>个采样点在第</a:t>
            </a:r>
            <a:r>
              <a:rPr lang="en-US" altLang="zh-CN" b="0" i="0" dirty="0">
                <a:solidFill>
                  <a:srgbClr val="121212"/>
                </a:solidFill>
                <a:effectLst/>
                <a:latin typeface="-apple-system"/>
              </a:rPr>
              <a:t>m</a:t>
            </a:r>
            <a:r>
              <a:rPr lang="zh-CN" altLang="en-US" b="0" i="0" dirty="0">
                <a:solidFill>
                  <a:srgbClr val="121212"/>
                </a:solidFill>
                <a:effectLst/>
                <a:latin typeface="-apple-system"/>
              </a:rPr>
              <a:t>个</a:t>
            </a:r>
            <a:r>
              <a:rPr lang="en-US" altLang="zh-CN" b="0" i="0" dirty="0">
                <a:solidFill>
                  <a:srgbClr val="121212"/>
                </a:solidFill>
                <a:effectLst/>
                <a:latin typeface="-apple-system"/>
              </a:rPr>
              <a:t>attention head</a:t>
            </a:r>
            <a:r>
              <a:rPr lang="zh-CN" altLang="en-US" b="0" i="0" dirty="0">
                <a:solidFill>
                  <a:srgbClr val="121212"/>
                </a:solidFill>
                <a:effectLst/>
                <a:latin typeface="-apple-system"/>
              </a:rPr>
              <a:t>的采样偏移量和注意力权重。因为</a:t>
            </a:r>
            <a:r>
              <a:rPr lang="en-US" altLang="zh-CN" b="0" i="0" dirty="0" err="1">
                <a:solidFill>
                  <a:srgbClr val="121212"/>
                </a:solidFill>
                <a:effectLst/>
                <a:latin typeface="-apple-system"/>
              </a:rPr>
              <a:t>pq</a:t>
            </a:r>
            <a:r>
              <a:rPr lang="en-US" altLang="zh-CN" b="0" i="0" dirty="0">
                <a:solidFill>
                  <a:srgbClr val="121212"/>
                </a:solidFill>
                <a:effectLst/>
                <a:latin typeface="-apple-system"/>
              </a:rPr>
              <a:t>+</a:t>
            </a:r>
            <a:r>
              <a:rPr lang="zh-CN" altLang="en-US" b="0" i="0" dirty="0">
                <a:solidFill>
                  <a:srgbClr val="121212"/>
                </a:solidFill>
                <a:effectLst/>
                <a:latin typeface="-apple-system"/>
              </a:rPr>
              <a:t>△</a:t>
            </a:r>
            <a:r>
              <a:rPr lang="en-US" altLang="zh-CN" b="0" i="0" dirty="0" err="1">
                <a:solidFill>
                  <a:srgbClr val="121212"/>
                </a:solidFill>
                <a:effectLst/>
                <a:latin typeface="-apple-system"/>
              </a:rPr>
              <a:t>pmqk</a:t>
            </a:r>
            <a:r>
              <a:rPr lang="zh-CN" altLang="en-US" b="0" i="0" dirty="0">
                <a:solidFill>
                  <a:srgbClr val="121212"/>
                </a:solidFill>
                <a:effectLst/>
                <a:latin typeface="-apple-system"/>
              </a:rPr>
              <a:t>为小数，所以需要采用双线性插值方法计算</a:t>
            </a:r>
            <a:r>
              <a:rPr lang="en-US" altLang="zh-CN" b="0" i="0" dirty="0">
                <a:solidFill>
                  <a:srgbClr val="121212"/>
                </a:solidFill>
                <a:effectLst/>
                <a:latin typeface="-apple-system"/>
              </a:rPr>
              <a:t>x(</a:t>
            </a:r>
            <a:r>
              <a:rPr lang="en-US" altLang="zh-CN" b="0" i="0" dirty="0" err="1">
                <a:solidFill>
                  <a:srgbClr val="121212"/>
                </a:solidFill>
                <a:effectLst/>
                <a:latin typeface="-apple-system"/>
              </a:rPr>
              <a:t>pq</a:t>
            </a:r>
            <a:r>
              <a:rPr lang="en-US" altLang="zh-CN" b="0" i="0" dirty="0">
                <a:solidFill>
                  <a:srgbClr val="121212"/>
                </a:solidFill>
                <a:effectLst/>
                <a:latin typeface="-apple-system"/>
              </a:rPr>
              <a:t>+</a:t>
            </a:r>
            <a:r>
              <a:rPr lang="zh-CN" altLang="en-US" b="0" i="0" dirty="0">
                <a:solidFill>
                  <a:srgbClr val="121212"/>
                </a:solidFill>
                <a:effectLst/>
                <a:latin typeface="-apple-system"/>
              </a:rPr>
              <a:t>△</a:t>
            </a:r>
            <a:r>
              <a:rPr lang="en-US" altLang="zh-CN" b="0" i="0" dirty="0" err="1">
                <a:solidFill>
                  <a:srgbClr val="121212"/>
                </a:solidFill>
                <a:effectLst/>
                <a:latin typeface="-apple-system"/>
              </a:rPr>
              <a:t>pmqk</a:t>
            </a:r>
            <a:r>
              <a:rPr lang="en-US" altLang="zh-CN" b="0" i="0" dirty="0">
                <a:solidFill>
                  <a:srgbClr val="121212"/>
                </a:solidFill>
                <a:effectLst/>
                <a:latin typeface="-apple-system"/>
              </a:rPr>
              <a:t>)</a:t>
            </a:r>
            <a:r>
              <a:rPr lang="zh-CN" altLang="en-US" b="0" i="0" dirty="0">
                <a:solidFill>
                  <a:srgbClr val="121212"/>
                </a:solidFill>
                <a:effectLst/>
                <a:latin typeface="-apple-system"/>
              </a:rPr>
              <a:t>特征。</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21212"/>
                </a:solidFill>
                <a:effectLst/>
                <a:latin typeface="-apple-system"/>
              </a:rPr>
              <a:t>--Deformable attention</a:t>
            </a:r>
            <a:r>
              <a:rPr lang="zh-CN" altLang="en-US" b="0" i="0" dirty="0">
                <a:solidFill>
                  <a:srgbClr val="121212"/>
                </a:solidFill>
                <a:effectLst/>
                <a:latin typeface="-apple-system"/>
              </a:rPr>
              <a:t>扩展到多尺度特征图。</a:t>
            </a:r>
            <a:r>
              <a:rPr lang="en-US" altLang="zh-CN" b="0" i="0" dirty="0">
                <a:solidFill>
                  <a:srgbClr val="121212"/>
                </a:solidFill>
                <a:effectLst/>
                <a:latin typeface="-apple-system"/>
              </a:rPr>
              <a:t>{xl}</a:t>
            </a:r>
            <a:r>
              <a:rPr lang="zh-CN" altLang="en-US" b="0" i="0" dirty="0">
                <a:solidFill>
                  <a:srgbClr val="121212"/>
                </a:solidFill>
                <a:effectLst/>
                <a:latin typeface="-apple-system"/>
              </a:rPr>
              <a:t>表示输入的一组多尺度特征图，</a:t>
            </a:r>
            <a:r>
              <a:rPr lang="en-US" altLang="zh-CN" b="0" i="0" dirty="0">
                <a:solidFill>
                  <a:srgbClr val="121212"/>
                </a:solidFill>
                <a:effectLst/>
                <a:latin typeface="-apple-system"/>
              </a:rPr>
              <a:t>key</a:t>
            </a:r>
            <a:r>
              <a:rPr lang="zh-CN" altLang="en-US" b="0" i="0" dirty="0">
                <a:solidFill>
                  <a:srgbClr val="121212"/>
                </a:solidFill>
                <a:effectLst/>
                <a:latin typeface="-apple-system"/>
              </a:rPr>
              <a:t>分布在从</a:t>
            </a:r>
            <a:r>
              <a:rPr lang="en-US" altLang="zh-CN" b="0" i="0" dirty="0">
                <a:solidFill>
                  <a:srgbClr val="121212"/>
                </a:solidFill>
                <a:effectLst/>
                <a:latin typeface="-apple-system"/>
              </a:rPr>
              <a:t>1</a:t>
            </a:r>
            <a:r>
              <a:rPr lang="zh-CN" altLang="en-US" b="0" i="0" dirty="0">
                <a:solidFill>
                  <a:srgbClr val="121212"/>
                </a:solidFill>
                <a:effectLst/>
                <a:latin typeface="-apple-system"/>
              </a:rPr>
              <a:t>到</a:t>
            </a:r>
            <a:r>
              <a:rPr lang="en-US" altLang="zh-CN" b="0" i="0" dirty="0">
                <a:solidFill>
                  <a:srgbClr val="121212"/>
                </a:solidFill>
                <a:effectLst/>
                <a:latin typeface="-apple-system"/>
              </a:rPr>
              <a:t>L</a:t>
            </a:r>
            <a:r>
              <a:rPr lang="zh-CN" altLang="en-US" b="0" i="0" dirty="0">
                <a:solidFill>
                  <a:srgbClr val="121212"/>
                </a:solidFill>
                <a:effectLst/>
                <a:latin typeface="-apple-system"/>
              </a:rPr>
              <a:t>层的特征图上，这样能够考虑到不同分辨率的特征图的特征间的关系。</a:t>
            </a:r>
            <a:r>
              <a:rPr lang="en-US" altLang="zh-CN" b="0" i="0" dirty="0" err="1">
                <a:solidFill>
                  <a:srgbClr val="121212"/>
                </a:solidFill>
                <a:effectLst/>
                <a:latin typeface="-apple-system"/>
              </a:rPr>
              <a:t>p^q</a:t>
            </a:r>
            <a:r>
              <a:rPr lang="zh-CN" altLang="en-US" b="0" i="0" dirty="0">
                <a:solidFill>
                  <a:srgbClr val="121212"/>
                </a:solidFill>
                <a:effectLst/>
                <a:latin typeface="-apple-system"/>
              </a:rPr>
              <a:t>表示为每个</a:t>
            </a:r>
            <a:r>
              <a:rPr lang="en-US" altLang="zh-CN" b="0" i="0" dirty="0">
                <a:solidFill>
                  <a:srgbClr val="121212"/>
                </a:solidFill>
                <a:effectLst/>
                <a:latin typeface="-apple-system"/>
              </a:rPr>
              <a:t>query</a:t>
            </a:r>
            <a:r>
              <a:rPr lang="zh-CN" altLang="en-US" b="0" i="0" dirty="0">
                <a:solidFill>
                  <a:srgbClr val="121212"/>
                </a:solidFill>
                <a:effectLst/>
                <a:latin typeface="-apple-system"/>
              </a:rPr>
              <a:t>的参考点</a:t>
            </a:r>
            <a:r>
              <a:rPr lang="en-US" altLang="zh-CN" b="0" i="0" dirty="0">
                <a:solidFill>
                  <a:srgbClr val="121212"/>
                </a:solidFill>
                <a:effectLst/>
                <a:latin typeface="-apple-system"/>
              </a:rPr>
              <a:t>p</a:t>
            </a:r>
            <a:r>
              <a:rPr lang="zh-CN" altLang="en-US" b="0" i="0" dirty="0">
                <a:solidFill>
                  <a:srgbClr val="121212"/>
                </a:solidFill>
                <a:effectLst/>
                <a:latin typeface="-apple-system"/>
              </a:rPr>
              <a:t>的归一化坐标，</a:t>
            </a:r>
            <a:r>
              <a:rPr lang="el-GR" altLang="zh-CN" b="0" i="0" dirty="0">
                <a:solidFill>
                  <a:srgbClr val="121212"/>
                </a:solidFill>
                <a:effectLst/>
                <a:latin typeface="-apple-system"/>
              </a:rPr>
              <a:t>Φ</a:t>
            </a:r>
            <a:r>
              <a:rPr lang="en-US" altLang="zh-CN" b="0" i="0" dirty="0">
                <a:solidFill>
                  <a:srgbClr val="121212"/>
                </a:solidFill>
                <a:effectLst/>
                <a:latin typeface="-apple-system"/>
              </a:rPr>
              <a:t>l</a:t>
            </a:r>
            <a:r>
              <a:rPr lang="zh-CN" altLang="en-US" b="0" i="0" dirty="0">
                <a:solidFill>
                  <a:srgbClr val="121212"/>
                </a:solidFill>
                <a:effectLst/>
                <a:latin typeface="-apple-system"/>
              </a:rPr>
              <a:t>将坐标</a:t>
            </a:r>
            <a:r>
              <a:rPr lang="en-US" altLang="zh-CN" b="0" i="0" dirty="0" err="1">
                <a:solidFill>
                  <a:srgbClr val="121212"/>
                </a:solidFill>
                <a:effectLst/>
                <a:latin typeface="-apple-system"/>
              </a:rPr>
              <a:t>p^q</a:t>
            </a:r>
            <a:r>
              <a:rPr lang="zh-CN" altLang="en-US" b="0" i="0" dirty="0">
                <a:solidFill>
                  <a:srgbClr val="121212"/>
                </a:solidFill>
                <a:effectLst/>
                <a:latin typeface="-apple-system"/>
              </a:rPr>
              <a:t>缩放至第</a:t>
            </a:r>
            <a:r>
              <a:rPr lang="en-US" altLang="zh-CN" b="0" i="0" dirty="0">
                <a:solidFill>
                  <a:srgbClr val="121212"/>
                </a:solidFill>
                <a:effectLst/>
                <a:latin typeface="-apple-system"/>
              </a:rPr>
              <a:t>l</a:t>
            </a:r>
            <a:r>
              <a:rPr lang="zh-CN" altLang="en-US" b="0" i="0" dirty="0">
                <a:solidFill>
                  <a:srgbClr val="121212"/>
                </a:solidFill>
                <a:effectLst/>
                <a:latin typeface="-apple-system"/>
              </a:rPr>
              <a:t>层特征图上。</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21212"/>
                </a:solidFill>
                <a:effectLst/>
                <a:latin typeface="-apple-system"/>
              </a:rPr>
              <a:t>--Deformable Attention</a:t>
            </a:r>
            <a:r>
              <a:rPr lang="zh-CN" altLang="en-US" b="0" i="0" dirty="0">
                <a:solidFill>
                  <a:srgbClr val="121212"/>
                </a:solidFill>
                <a:effectLst/>
                <a:latin typeface="-apple-system"/>
              </a:rPr>
              <a:t>同时结合了</a:t>
            </a:r>
            <a:r>
              <a:rPr lang="en-US" altLang="zh-CN" b="0" i="0" dirty="0" err="1">
                <a:solidFill>
                  <a:srgbClr val="121212"/>
                </a:solidFill>
                <a:effectLst/>
                <a:latin typeface="-apple-system"/>
              </a:rPr>
              <a:t>dcn</a:t>
            </a:r>
            <a:r>
              <a:rPr lang="zh-CN" altLang="en-US" b="0" i="0" dirty="0">
                <a:solidFill>
                  <a:srgbClr val="121212"/>
                </a:solidFill>
                <a:effectLst/>
                <a:latin typeface="-apple-system"/>
              </a:rPr>
              <a:t>的稀疏空间采样能力和</a:t>
            </a:r>
            <a:r>
              <a:rPr lang="en-US" altLang="zh-CN" b="0" i="0" dirty="0">
                <a:solidFill>
                  <a:srgbClr val="121212"/>
                </a:solidFill>
                <a:effectLst/>
                <a:latin typeface="-apple-system"/>
              </a:rPr>
              <a:t>transformer</a:t>
            </a:r>
            <a:r>
              <a:rPr lang="zh-CN" altLang="en-US" b="0" i="0" dirty="0">
                <a:solidFill>
                  <a:srgbClr val="121212"/>
                </a:solidFill>
                <a:effectLst/>
                <a:latin typeface="-apple-system"/>
              </a:rPr>
              <a:t>的关系建模能力，可以缓解</a:t>
            </a:r>
            <a:r>
              <a:rPr lang="en-US" altLang="zh-CN" b="0" i="0" dirty="0">
                <a:solidFill>
                  <a:srgbClr val="121212"/>
                </a:solidFill>
                <a:effectLst/>
                <a:latin typeface="-apple-system"/>
              </a:rPr>
              <a:t>DETR</a:t>
            </a:r>
            <a:r>
              <a:rPr lang="zh-CN" altLang="en-US" b="0" i="0" dirty="0">
                <a:solidFill>
                  <a:srgbClr val="121212"/>
                </a:solidFill>
                <a:effectLst/>
                <a:latin typeface="-apple-system"/>
              </a:rPr>
              <a:t>的收敛速度慢和复杂度高的问题。以较少的采样位置作为一个</a:t>
            </a:r>
            <a:r>
              <a:rPr lang="en-US" altLang="zh-CN" b="0" i="0" dirty="0">
                <a:solidFill>
                  <a:srgbClr val="121212"/>
                </a:solidFill>
                <a:effectLst/>
                <a:latin typeface="-apple-system"/>
              </a:rPr>
              <a:t>pre-filter</a:t>
            </a:r>
            <a:r>
              <a:rPr lang="zh-CN" altLang="en-US" b="0" i="0" dirty="0">
                <a:solidFill>
                  <a:srgbClr val="121212"/>
                </a:solidFill>
                <a:effectLst/>
                <a:latin typeface="-apple-system"/>
              </a:rPr>
              <a:t>突出特征图的关键特征。</a:t>
            </a:r>
            <a:r>
              <a:rPr lang="en-US" altLang="zh-CN" b="0" i="0" dirty="0" err="1">
                <a:solidFill>
                  <a:srgbClr val="121212"/>
                </a:solidFill>
                <a:effectLst/>
                <a:latin typeface="-apple-system"/>
              </a:rPr>
              <a:t>MSDeformable</a:t>
            </a:r>
            <a:r>
              <a:rPr lang="en-US" altLang="zh-CN" b="0" i="0" dirty="0">
                <a:solidFill>
                  <a:srgbClr val="121212"/>
                </a:solidFill>
                <a:effectLst/>
                <a:latin typeface="-apple-system"/>
              </a:rPr>
              <a:t> Attention</a:t>
            </a:r>
            <a:r>
              <a:rPr lang="zh-CN" altLang="en-US" b="0" i="0" dirty="0">
                <a:solidFill>
                  <a:srgbClr val="121212"/>
                </a:solidFill>
                <a:effectLst/>
                <a:latin typeface="-apple-system"/>
              </a:rPr>
              <a:t>能够在多尺度特征图间进行交换信息，免去了</a:t>
            </a:r>
            <a:r>
              <a:rPr lang="en-US" altLang="zh-CN" b="0" i="0" dirty="0">
                <a:solidFill>
                  <a:srgbClr val="121212"/>
                </a:solidFill>
                <a:effectLst/>
                <a:latin typeface="-apple-system"/>
              </a:rPr>
              <a:t>FPN</a:t>
            </a:r>
            <a:r>
              <a:rPr lang="zh-CN" altLang="en-US" b="0" i="0" dirty="0">
                <a:solidFill>
                  <a:srgbClr val="121212"/>
                </a:solidFill>
                <a:effectLst/>
                <a:latin typeface="-apple-system"/>
              </a:rPr>
              <a:t>操作。</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B0C78050-2FC1-43D4-B66C-DC1DAD6D6D67}" type="slidenum">
              <a:rPr lang="zh-CN" altLang="en-US" smtClean="0"/>
              <a:t>21</a:t>
            </a:fld>
            <a:endParaRPr lang="zh-CN" altLang="en-US"/>
          </a:p>
        </p:txBody>
      </p:sp>
    </p:spTree>
    <p:extLst>
      <p:ext uri="{BB962C8B-B14F-4D97-AF65-F5344CB8AC3E}">
        <p14:creationId xmlns:p14="http://schemas.microsoft.com/office/powerpoint/2010/main" val="3199817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21212"/>
                </a:solidFill>
                <a:effectLst/>
                <a:latin typeface="-apple-system"/>
              </a:rPr>
              <a:t>--Overall</a:t>
            </a:r>
            <a:r>
              <a:rPr lang="zh-CN" altLang="en-US" b="0" i="0" dirty="0">
                <a:solidFill>
                  <a:srgbClr val="121212"/>
                </a:solidFill>
                <a:effectLst/>
                <a:latin typeface="-apple-system"/>
              </a:rPr>
              <a:t>网络结构，把</a:t>
            </a:r>
            <a:r>
              <a:rPr lang="en-US" altLang="zh-CN" b="0" i="0" dirty="0" err="1">
                <a:solidFill>
                  <a:srgbClr val="121212"/>
                </a:solidFill>
                <a:effectLst/>
                <a:latin typeface="-apple-system"/>
              </a:rPr>
              <a:t>detr</a:t>
            </a:r>
            <a:r>
              <a:rPr lang="zh-CN" altLang="en-US" b="0" i="0" dirty="0">
                <a:solidFill>
                  <a:srgbClr val="121212"/>
                </a:solidFill>
                <a:effectLst/>
                <a:latin typeface="-apple-system"/>
              </a:rPr>
              <a:t>中的</a:t>
            </a:r>
            <a:r>
              <a:rPr lang="en-US" altLang="zh-CN" b="0" i="0" dirty="0">
                <a:solidFill>
                  <a:srgbClr val="121212"/>
                </a:solidFill>
                <a:effectLst/>
                <a:latin typeface="-apple-system"/>
              </a:rPr>
              <a:t>attention</a:t>
            </a:r>
            <a:r>
              <a:rPr lang="zh-CN" altLang="en-US" b="0" i="0" dirty="0">
                <a:solidFill>
                  <a:srgbClr val="121212"/>
                </a:solidFill>
                <a:effectLst/>
                <a:latin typeface="-apple-system"/>
              </a:rPr>
              <a:t>换成了</a:t>
            </a:r>
            <a:r>
              <a:rPr lang="en-US" altLang="zh-CN" b="0" i="0" dirty="0">
                <a:solidFill>
                  <a:srgbClr val="121212"/>
                </a:solidFill>
                <a:effectLst/>
                <a:latin typeface="-apple-system"/>
              </a:rPr>
              <a:t>deformable attention</a:t>
            </a:r>
            <a:r>
              <a:rPr lang="zh-CN" altLang="en-US" b="0" i="0" dirty="0">
                <a:solidFill>
                  <a:srgbClr val="121212"/>
                </a:solidFill>
                <a:effectLst/>
                <a:latin typeface="-apple-system"/>
              </a:rPr>
              <a:t>和</a:t>
            </a:r>
            <a:r>
              <a:rPr lang="en-US" altLang="zh-CN" b="0" i="0" dirty="0" err="1">
                <a:solidFill>
                  <a:srgbClr val="121212"/>
                </a:solidFill>
                <a:effectLst/>
                <a:latin typeface="-apple-system"/>
              </a:rPr>
              <a:t>ms</a:t>
            </a:r>
            <a:r>
              <a:rPr lang="en-US" altLang="zh-CN" b="0" i="0" dirty="0">
                <a:solidFill>
                  <a:srgbClr val="121212"/>
                </a:solidFill>
                <a:effectLst/>
                <a:latin typeface="-apple-system"/>
              </a:rPr>
              <a:t> deformable attention</a:t>
            </a:r>
            <a:r>
              <a:rPr lang="zh-CN" altLang="en-US" b="0" i="0" dirty="0">
                <a:solidFill>
                  <a:srgbClr val="121212"/>
                </a:solidFill>
                <a:effectLst/>
                <a:latin typeface="-apple-system"/>
              </a:rPr>
              <a:t>。</a:t>
            </a:r>
            <a:endParaRPr lang="en-US" altLang="zh-CN" sz="1800" dirty="0">
              <a:latin typeface="Times New Roman" panose="02020603050405020304" pitchFamily="18" charset="0"/>
            </a:endParaRPr>
          </a:p>
          <a:p>
            <a:pPr algn="just"/>
            <a:r>
              <a:rPr lang="en-US" altLang="zh-CN" sz="1800" dirty="0">
                <a:latin typeface="Times New Roman" panose="02020603050405020304" pitchFamily="18" charset="0"/>
              </a:rPr>
              <a:t>--encoder</a:t>
            </a:r>
            <a:r>
              <a:rPr lang="zh-CN" altLang="en-US" sz="1800" dirty="0">
                <a:latin typeface="Times New Roman" panose="02020603050405020304" pitchFamily="18" charset="0"/>
              </a:rPr>
              <a:t>中所有的</a:t>
            </a:r>
            <a:r>
              <a:rPr lang="en-US" altLang="zh-CN" sz="1800" dirty="0">
                <a:latin typeface="Times New Roman" panose="02020603050405020304" pitchFamily="18" charset="0"/>
              </a:rPr>
              <a:t>attention</a:t>
            </a:r>
            <a:r>
              <a:rPr lang="zh-CN" altLang="en-US" sz="1800" dirty="0">
                <a:latin typeface="Times New Roman" panose="02020603050405020304" pitchFamily="18" charset="0"/>
              </a:rPr>
              <a:t>都换成了</a:t>
            </a:r>
            <a:r>
              <a:rPr lang="en-US" altLang="zh-CN" sz="1800" dirty="0" err="1">
                <a:latin typeface="Times New Roman" panose="02020603050405020304" pitchFamily="18" charset="0"/>
              </a:rPr>
              <a:t>ms</a:t>
            </a:r>
            <a:r>
              <a:rPr lang="en-US" altLang="zh-CN" sz="1800" dirty="0">
                <a:latin typeface="Times New Roman" panose="02020603050405020304" pitchFamily="18" charset="0"/>
              </a:rPr>
              <a:t> deform-attention</a:t>
            </a:r>
            <a:r>
              <a:rPr lang="zh-CN" altLang="en-US" sz="1800" dirty="0">
                <a:latin typeface="Times New Roman" panose="02020603050405020304" pitchFamily="18" charset="0"/>
              </a:rPr>
              <a:t>。</a:t>
            </a:r>
            <a:r>
              <a:rPr lang="en-US" altLang="zh-CN" sz="1800" dirty="0">
                <a:latin typeface="Times New Roman" panose="02020603050405020304" pitchFamily="18" charset="0"/>
              </a:rPr>
              <a:t>Encoder</a:t>
            </a:r>
            <a:r>
              <a:rPr lang="zh-CN" altLang="en-US" sz="1800" dirty="0">
                <a:latin typeface="Times New Roman" panose="02020603050405020304" pitchFamily="18" charset="0"/>
              </a:rPr>
              <a:t>从</a:t>
            </a:r>
            <a:r>
              <a:rPr lang="en-US" altLang="zh-CN" sz="1800" dirty="0" err="1">
                <a:latin typeface="Times New Roman" panose="02020603050405020304" pitchFamily="18" charset="0"/>
              </a:rPr>
              <a:t>ResNet</a:t>
            </a:r>
            <a:r>
              <a:rPr lang="zh-CN" altLang="en-US" sz="1800" dirty="0">
                <a:latin typeface="Times New Roman" panose="02020603050405020304" pitchFamily="18" charset="0"/>
              </a:rPr>
              <a:t>的</a:t>
            </a:r>
            <a:r>
              <a:rPr lang="en-US" altLang="zh-CN" sz="1800" dirty="0">
                <a:latin typeface="Times New Roman" panose="02020603050405020304" pitchFamily="18" charset="0"/>
              </a:rPr>
              <a:t>C3-C6</a:t>
            </a:r>
            <a:r>
              <a:rPr lang="zh-CN" altLang="en-US" sz="1800" dirty="0">
                <a:latin typeface="Times New Roman" panose="02020603050405020304" pitchFamily="18" charset="0"/>
              </a:rPr>
              <a:t>中抽取多尺度特征图。输出输入是具有相同分辨率的多尺度特征图。</a:t>
            </a:r>
            <a:r>
              <a:rPr lang="en-US" altLang="zh-CN" sz="1800" dirty="0">
                <a:latin typeface="Times New Roman" panose="02020603050405020304" pitchFamily="18" charset="0"/>
              </a:rPr>
              <a:t>query</a:t>
            </a:r>
            <a:r>
              <a:rPr lang="zh-CN" altLang="en-US" sz="1800" dirty="0">
                <a:latin typeface="Times New Roman" panose="02020603050405020304" pitchFamily="18" charset="0"/>
              </a:rPr>
              <a:t>和</a:t>
            </a:r>
            <a:r>
              <a:rPr lang="en-US" altLang="zh-CN" sz="1800" dirty="0">
                <a:latin typeface="Times New Roman" panose="02020603050405020304" pitchFamily="18" charset="0"/>
              </a:rPr>
              <a:t>key</a:t>
            </a:r>
            <a:r>
              <a:rPr lang="zh-CN" altLang="en-US" sz="1800" dirty="0">
                <a:latin typeface="Times New Roman" panose="02020603050405020304" pitchFamily="18" charset="0"/>
              </a:rPr>
              <a:t>都来自多尺度特征图上的像素。为了判断</a:t>
            </a:r>
            <a:r>
              <a:rPr lang="en-US" altLang="zh-CN" sz="1800" dirty="0">
                <a:latin typeface="Times New Roman" panose="02020603050405020304" pitchFamily="18" charset="0"/>
              </a:rPr>
              <a:t>query</a:t>
            </a:r>
            <a:r>
              <a:rPr lang="zh-CN" altLang="en-US" sz="1800" dirty="0">
                <a:latin typeface="Times New Roman" panose="02020603050405020304" pitchFamily="18" charset="0"/>
              </a:rPr>
              <a:t>像素来自哪个特征层，除了</a:t>
            </a:r>
            <a:r>
              <a:rPr lang="en-US" altLang="zh-CN" sz="1800" dirty="0">
                <a:latin typeface="Times New Roman" panose="02020603050405020304" pitchFamily="18" charset="0"/>
              </a:rPr>
              <a:t>position embedding</a:t>
            </a:r>
            <a:r>
              <a:rPr lang="zh-CN" altLang="en-US" sz="1800" dirty="0">
                <a:latin typeface="Times New Roman" panose="02020603050405020304" pitchFamily="18" charset="0"/>
              </a:rPr>
              <a:t>外，还添加了一个尺度级</a:t>
            </a:r>
            <a:r>
              <a:rPr lang="en-US" altLang="zh-CN" sz="1800" dirty="0">
                <a:latin typeface="Times New Roman" panose="02020603050405020304" pitchFamily="18" charset="0"/>
              </a:rPr>
              <a:t>embedding</a:t>
            </a:r>
            <a:r>
              <a:rPr lang="zh-CN" altLang="en-US" sz="1800" dirty="0">
                <a:latin typeface="Times New Roman" panose="02020603050405020304" pitchFamily="18" charset="0"/>
              </a:rPr>
              <a:t>，随机初始化并且训练得到。</a:t>
            </a:r>
            <a:endParaRPr lang="en-US" altLang="zh-CN" sz="1800" dirty="0">
              <a:latin typeface="Times New Roman" panose="02020603050405020304" pitchFamily="18" charset="0"/>
            </a:endParaRPr>
          </a:p>
          <a:p>
            <a:pPr algn="just"/>
            <a:r>
              <a:rPr lang="en-US" altLang="zh-CN" sz="1800" dirty="0">
                <a:latin typeface="Times New Roman" panose="02020603050405020304" pitchFamily="18" charset="0"/>
              </a:rPr>
              <a:t>--Decoder</a:t>
            </a:r>
            <a:r>
              <a:rPr lang="zh-CN" altLang="en-US" sz="1800" dirty="0">
                <a:latin typeface="Times New Roman" panose="02020603050405020304" pitchFamily="18" charset="0"/>
              </a:rPr>
              <a:t>中有</a:t>
            </a:r>
            <a:r>
              <a:rPr lang="en-US" altLang="zh-CN" sz="1800" dirty="0">
                <a:latin typeface="Times New Roman" panose="02020603050405020304" pitchFamily="18" charset="0"/>
              </a:rPr>
              <a:t>cross-attention</a:t>
            </a:r>
            <a:r>
              <a:rPr lang="zh-CN" altLang="en-US" sz="1800" dirty="0">
                <a:latin typeface="Times New Roman" panose="02020603050405020304" pitchFamily="18" charset="0"/>
              </a:rPr>
              <a:t>和</a:t>
            </a:r>
            <a:r>
              <a:rPr lang="en-US" altLang="zh-CN" sz="1800" dirty="0">
                <a:latin typeface="Times New Roman" panose="02020603050405020304" pitchFamily="18" charset="0"/>
              </a:rPr>
              <a:t>self-attention</a:t>
            </a:r>
            <a:r>
              <a:rPr lang="zh-CN" altLang="en-US" sz="1800" dirty="0">
                <a:latin typeface="Times New Roman" panose="02020603050405020304" pitchFamily="18" charset="0"/>
              </a:rPr>
              <a:t>两种注意力。这两种注意力的</a:t>
            </a:r>
            <a:r>
              <a:rPr lang="en-US" altLang="zh-CN" sz="1800" dirty="0">
                <a:latin typeface="Times New Roman" panose="02020603050405020304" pitchFamily="18" charset="0"/>
              </a:rPr>
              <a:t>query</a:t>
            </a:r>
            <a:r>
              <a:rPr lang="zh-CN" altLang="en-US" sz="1800" dirty="0">
                <a:latin typeface="Times New Roman" panose="02020603050405020304" pitchFamily="18" charset="0"/>
              </a:rPr>
              <a:t>都是一组可学习的</a:t>
            </a:r>
            <a:r>
              <a:rPr lang="en-US" altLang="zh-CN" sz="1800" dirty="0">
                <a:latin typeface="Times New Roman" panose="02020603050405020304" pitchFamily="18" charset="0"/>
              </a:rPr>
              <a:t>object queries</a:t>
            </a:r>
            <a:r>
              <a:rPr lang="zh-CN" altLang="en-US" sz="1800" dirty="0">
                <a:latin typeface="Times New Roman" panose="02020603050405020304" pitchFamily="18" charset="0"/>
              </a:rPr>
              <a:t>。每个</a:t>
            </a:r>
            <a:r>
              <a:rPr lang="en-US" altLang="zh-CN" sz="1800" dirty="0">
                <a:latin typeface="Times New Roman" panose="02020603050405020304" pitchFamily="18" charset="0"/>
              </a:rPr>
              <a:t>object query</a:t>
            </a:r>
            <a:r>
              <a:rPr lang="zh-CN" altLang="en-US" sz="1800" dirty="0">
                <a:latin typeface="Times New Roman" panose="02020603050405020304" pitchFamily="18" charset="0"/>
              </a:rPr>
              <a:t>会到</a:t>
            </a:r>
            <a:r>
              <a:rPr lang="en-US" altLang="zh-CN" sz="1800" dirty="0">
                <a:latin typeface="Times New Roman" panose="02020603050405020304" pitchFamily="18" charset="0"/>
              </a:rPr>
              <a:t>encoder</a:t>
            </a:r>
            <a:r>
              <a:rPr lang="zh-CN" altLang="en-US" sz="1800" dirty="0">
                <a:latin typeface="Times New Roman" panose="02020603050405020304" pitchFamily="18" charset="0"/>
              </a:rPr>
              <a:t>产生的多尺度特征图上去取它想看到的位置的信息，最后对每个</a:t>
            </a:r>
            <a:r>
              <a:rPr lang="en-US" altLang="zh-CN" sz="1800" dirty="0">
                <a:latin typeface="Times New Roman" panose="02020603050405020304" pitchFamily="18" charset="0"/>
              </a:rPr>
              <a:t>object query</a:t>
            </a:r>
            <a:r>
              <a:rPr lang="zh-CN" altLang="en-US" sz="1800" dirty="0">
                <a:latin typeface="Times New Roman" panose="02020603050405020304" pitchFamily="18" charset="0"/>
              </a:rPr>
              <a:t>加两个头输出</a:t>
            </a:r>
            <a:r>
              <a:rPr lang="en-US" altLang="zh-CN" sz="1800" dirty="0">
                <a:latin typeface="Times New Roman" panose="02020603050405020304" pitchFamily="18" charset="0"/>
              </a:rPr>
              <a:t>box</a:t>
            </a:r>
            <a:r>
              <a:rPr lang="zh-CN" altLang="en-US" sz="1800" dirty="0">
                <a:latin typeface="Times New Roman" panose="02020603050405020304" pitchFamily="18" charset="0"/>
              </a:rPr>
              <a:t>和</a:t>
            </a:r>
            <a:r>
              <a:rPr lang="en-US" altLang="zh-CN" sz="1800" dirty="0">
                <a:latin typeface="Times New Roman" panose="02020603050405020304" pitchFamily="18" charset="0"/>
              </a:rPr>
              <a:t>class</a:t>
            </a:r>
            <a:r>
              <a:rPr lang="zh-CN" altLang="en-US" sz="1800" dirty="0">
                <a:latin typeface="Times New Roman" panose="02020603050405020304" pitchFamily="18" charset="0"/>
              </a:rPr>
              <a:t>。在</a:t>
            </a:r>
            <a:r>
              <a:rPr lang="en-US" altLang="zh-CN" sz="1800" dirty="0">
                <a:latin typeface="Times New Roman" panose="02020603050405020304" pitchFamily="18" charset="0"/>
              </a:rPr>
              <a:t>self-attention</a:t>
            </a:r>
            <a:r>
              <a:rPr lang="zh-CN" altLang="en-US" sz="1800" dirty="0">
                <a:latin typeface="Times New Roman" panose="02020603050405020304" pitchFamily="18" charset="0"/>
              </a:rPr>
              <a:t>中，</a:t>
            </a:r>
            <a:r>
              <a:rPr lang="en-US" altLang="zh-CN" sz="1800" dirty="0">
                <a:latin typeface="Times New Roman" panose="02020603050405020304" pitchFamily="18" charset="0"/>
              </a:rPr>
              <a:t>object queries</a:t>
            </a:r>
            <a:r>
              <a:rPr lang="zh-CN" altLang="en-US" sz="1800" dirty="0">
                <a:latin typeface="Times New Roman" panose="02020603050405020304" pitchFamily="18" charset="0"/>
              </a:rPr>
              <a:t>之间相互作用。在</a:t>
            </a:r>
            <a:r>
              <a:rPr lang="en-US" altLang="zh-CN" sz="1800" dirty="0">
                <a:latin typeface="Times New Roman" panose="02020603050405020304" pitchFamily="18" charset="0"/>
              </a:rPr>
              <a:t>cross-attention</a:t>
            </a:r>
            <a:r>
              <a:rPr lang="zh-CN" altLang="en-US" sz="1800" dirty="0">
                <a:latin typeface="Times New Roman" panose="02020603050405020304" pitchFamily="18" charset="0"/>
              </a:rPr>
              <a:t>中，</a:t>
            </a:r>
            <a:r>
              <a:rPr lang="en-US" altLang="zh-CN" sz="1800" dirty="0">
                <a:latin typeface="Times New Roman" panose="02020603050405020304" pitchFamily="18" charset="0"/>
              </a:rPr>
              <a:t>object queries</a:t>
            </a:r>
            <a:r>
              <a:rPr lang="zh-CN" altLang="en-US" sz="1800" dirty="0">
                <a:latin typeface="Times New Roman" panose="02020603050405020304" pitchFamily="18" charset="0"/>
              </a:rPr>
              <a:t>从特征图中提取特征，</a:t>
            </a:r>
            <a:r>
              <a:rPr lang="en-US" altLang="zh-CN" sz="1800" dirty="0">
                <a:latin typeface="Times New Roman" panose="02020603050405020304" pitchFamily="18" charset="0"/>
              </a:rPr>
              <a:t>key</a:t>
            </a:r>
            <a:r>
              <a:rPr lang="zh-CN" altLang="en-US" sz="1800" dirty="0">
                <a:latin typeface="Times New Roman" panose="02020603050405020304" pitchFamily="18" charset="0"/>
              </a:rPr>
              <a:t>在</a:t>
            </a:r>
            <a:r>
              <a:rPr lang="en-US" altLang="zh-CN" sz="1800" dirty="0">
                <a:latin typeface="Times New Roman" panose="02020603050405020304" pitchFamily="18" charset="0"/>
              </a:rPr>
              <a:t>encoder</a:t>
            </a:r>
            <a:r>
              <a:rPr lang="zh-CN" altLang="en-US" sz="1800" dirty="0">
                <a:latin typeface="Times New Roman" panose="02020603050405020304" pitchFamily="18" charset="0"/>
              </a:rPr>
              <a:t>输出的多尺度特征图上。由于</a:t>
            </a:r>
            <a:r>
              <a:rPr lang="en-US" altLang="zh-CN" sz="1800" dirty="0">
                <a:latin typeface="Times New Roman" panose="02020603050405020304" pitchFamily="18" charset="0"/>
              </a:rPr>
              <a:t>deformable attention</a:t>
            </a:r>
            <a:r>
              <a:rPr lang="zh-CN" altLang="en-US" sz="1800" dirty="0">
                <a:latin typeface="Times New Roman" panose="02020603050405020304" pitchFamily="18" charset="0"/>
              </a:rPr>
              <a:t>主要针对</a:t>
            </a:r>
            <a:r>
              <a:rPr lang="en-US" altLang="zh-CN" sz="1800" dirty="0">
                <a:latin typeface="Times New Roman" panose="02020603050405020304" pitchFamily="18" charset="0"/>
              </a:rPr>
              <a:t>key</a:t>
            </a:r>
            <a:r>
              <a:rPr lang="zh-CN" altLang="en-US" sz="1800" dirty="0">
                <a:latin typeface="Times New Roman" panose="02020603050405020304" pitchFamily="18" charset="0"/>
              </a:rPr>
              <a:t>的特征提取，所以在</a:t>
            </a:r>
            <a:r>
              <a:rPr lang="en-US" altLang="zh-CN" sz="1800" dirty="0">
                <a:latin typeface="Times New Roman" panose="02020603050405020304" pitchFamily="18" charset="0"/>
              </a:rPr>
              <a:t>decoder</a:t>
            </a:r>
            <a:r>
              <a:rPr lang="zh-CN" altLang="en-US" sz="1800" dirty="0">
                <a:latin typeface="Times New Roman" panose="02020603050405020304" pitchFamily="18" charset="0"/>
              </a:rPr>
              <a:t>中</a:t>
            </a:r>
            <a:r>
              <a:rPr lang="en-US" altLang="zh-CN" sz="1800" dirty="0">
                <a:latin typeface="Times New Roman" panose="02020603050405020304" pitchFamily="18" charset="0"/>
              </a:rPr>
              <a:t>MS deformable attention</a:t>
            </a:r>
            <a:r>
              <a:rPr lang="zh-CN" altLang="en-US" sz="1800" dirty="0">
                <a:latin typeface="Times New Roman" panose="02020603050405020304" pitchFamily="18" charset="0"/>
              </a:rPr>
              <a:t>只替换</a:t>
            </a:r>
            <a:r>
              <a:rPr lang="en-US" altLang="zh-CN" sz="1800" dirty="0">
                <a:latin typeface="Times New Roman" panose="02020603050405020304" pitchFamily="18" charset="0"/>
              </a:rPr>
              <a:t>cross-attention</a:t>
            </a:r>
            <a:r>
              <a:rPr lang="zh-CN" altLang="en-US" sz="1800" dirty="0">
                <a:latin typeface="Times New Roman" panose="02020603050405020304" pitchFamily="18" charset="0"/>
              </a:rPr>
              <a:t>。</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B0C78050-2FC1-43D4-B66C-DC1DAD6D6D67}" type="slidenum">
              <a:rPr lang="zh-CN" altLang="en-US" smtClean="0"/>
              <a:t>22</a:t>
            </a:fld>
            <a:endParaRPr lang="zh-CN" altLang="en-US"/>
          </a:p>
        </p:txBody>
      </p:sp>
    </p:spTree>
    <p:extLst>
      <p:ext uri="{BB962C8B-B14F-4D97-AF65-F5344CB8AC3E}">
        <p14:creationId xmlns:p14="http://schemas.microsoft.com/office/powerpoint/2010/main" val="25206035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latin typeface="Times New Roman" panose="02020603050405020304" pitchFamily="18" charset="0"/>
              </a:rPr>
              <a:t>--</a:t>
            </a:r>
            <a:r>
              <a:rPr lang="zh-CN" altLang="en-US" sz="1800" dirty="0">
                <a:latin typeface="Times New Roman" panose="02020603050405020304" pitchFamily="18" charset="0"/>
              </a:rPr>
              <a:t>每个解码器层会根据来自上一层的预测来迭代优化边界框，</a:t>
            </a:r>
            <a:r>
              <a:rPr lang="zh-CN" altLang="en-US" sz="2800" b="0" i="0" dirty="0">
                <a:solidFill>
                  <a:srgbClr val="4D4D4D"/>
                </a:solidFill>
                <a:effectLst/>
                <a:latin typeface="-apple-system"/>
              </a:rPr>
              <a:t>直到预测收敛到正确的位置和大小</a:t>
            </a:r>
            <a:r>
              <a:rPr lang="zh-CN" altLang="en-US" sz="1800" dirty="0">
                <a:latin typeface="Times New Roman" panose="02020603050405020304" pitchFamily="18" charset="0"/>
              </a:rPr>
              <a:t>。</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a:t>
            </a:r>
            <a:r>
              <a:rPr lang="zh-CN" altLang="en-US" sz="1800" dirty="0">
                <a:latin typeface="Times New Roman" panose="02020603050405020304" pitchFamily="18" charset="0"/>
              </a:rPr>
              <a:t>受两阶段检测器的启发，作者提出了一种可变形</a:t>
            </a:r>
            <a:r>
              <a:rPr lang="en-US" altLang="zh-CN" sz="1800" dirty="0">
                <a:latin typeface="Times New Roman" panose="02020603050405020304" pitchFamily="18" charset="0"/>
              </a:rPr>
              <a:t>DETR</a:t>
            </a:r>
            <a:r>
              <a:rPr lang="zh-CN" altLang="en-US" sz="1800" dirty="0">
                <a:latin typeface="Times New Roman" panose="02020603050405020304" pitchFamily="18" charset="0"/>
              </a:rPr>
              <a:t>的变体。第一阶段生成</a:t>
            </a:r>
            <a:r>
              <a:rPr lang="en-US" altLang="zh-CN" sz="1800" dirty="0">
                <a:latin typeface="Times New Roman" panose="02020603050405020304" pitchFamily="18" charset="0"/>
              </a:rPr>
              <a:t>region proposals</a:t>
            </a:r>
            <a:r>
              <a:rPr lang="zh-CN" altLang="en-US" sz="1800" dirty="0">
                <a:latin typeface="Times New Roman" panose="02020603050405020304" pitchFamily="18" charset="0"/>
              </a:rPr>
              <a:t>，然后作为</a:t>
            </a:r>
            <a:r>
              <a:rPr lang="en-US" altLang="zh-CN" sz="1800" dirty="0">
                <a:latin typeface="Times New Roman" panose="02020603050405020304" pitchFamily="18" charset="0"/>
              </a:rPr>
              <a:t>object queries</a:t>
            </a:r>
            <a:r>
              <a:rPr lang="zh-CN" altLang="en-US" sz="1800" dirty="0">
                <a:latin typeface="Times New Roman" panose="02020603050405020304" pitchFamily="18" charset="0"/>
              </a:rPr>
              <a:t>在解码器中做进一步的细化。第一阶段中，为实现高召回</a:t>
            </a:r>
            <a:r>
              <a:rPr lang="en-US" altLang="zh-CN" sz="1800" dirty="0">
                <a:latin typeface="Times New Roman" panose="02020603050405020304" pitchFamily="18" charset="0"/>
              </a:rPr>
              <a:t>proposals</a:t>
            </a:r>
            <a:r>
              <a:rPr lang="zh-CN" altLang="en-US" sz="1800" dirty="0">
                <a:latin typeface="Times New Roman" panose="02020603050405020304" pitchFamily="18" charset="0"/>
              </a:rPr>
              <a:t>，多尺度特征图中每个像素都作为一个</a:t>
            </a:r>
            <a:r>
              <a:rPr lang="en-US" altLang="zh-CN" sz="1800" dirty="0">
                <a:latin typeface="Times New Roman" panose="02020603050405020304" pitchFamily="18" charset="0"/>
              </a:rPr>
              <a:t>object query</a:t>
            </a:r>
            <a:r>
              <a:rPr lang="zh-CN" altLang="en-US" sz="1800" dirty="0">
                <a:latin typeface="Times New Roman" panose="02020603050405020304" pitchFamily="18" charset="0"/>
              </a:rPr>
              <a:t>，但这样会给解码器带来极高的计算和内存开销。为避免此问题，作者删除了解码器，得到只有编码器的可变形</a:t>
            </a:r>
            <a:r>
              <a:rPr lang="en-US" altLang="zh-CN" sz="1800" dirty="0">
                <a:latin typeface="Times New Roman" panose="02020603050405020304" pitchFamily="18" charset="0"/>
              </a:rPr>
              <a:t>DETR</a:t>
            </a:r>
            <a:r>
              <a:rPr lang="zh-CN" altLang="en-US" sz="1800" dirty="0">
                <a:latin typeface="Times New Roman" panose="02020603050405020304" pitchFamily="18" charset="0"/>
              </a:rPr>
              <a:t>用来生成</a:t>
            </a:r>
            <a:r>
              <a:rPr lang="en-US" altLang="zh-CN" sz="1800" dirty="0">
                <a:latin typeface="Times New Roman" panose="02020603050405020304" pitchFamily="18" charset="0"/>
              </a:rPr>
              <a:t>region proposals</a:t>
            </a:r>
            <a:r>
              <a:rPr lang="zh-CN" altLang="en-US" sz="1800" dirty="0">
                <a:latin typeface="Times New Roman" panose="02020603050405020304" pitchFamily="18" charset="0"/>
              </a:rPr>
              <a:t>，这样每个像素都被分为一个</a:t>
            </a:r>
            <a:r>
              <a:rPr lang="en-US" altLang="zh-CN" sz="1800" dirty="0">
                <a:latin typeface="Times New Roman" panose="02020603050405020304" pitchFamily="18" charset="0"/>
              </a:rPr>
              <a:t>object query</a:t>
            </a:r>
            <a:r>
              <a:rPr lang="zh-CN" altLang="en-US" sz="1800" dirty="0">
                <a:latin typeface="Times New Roman" panose="02020603050405020304" pitchFamily="18" charset="0"/>
              </a:rPr>
              <a:t>，直接预测一个边界框，保留得分最高的边界框作为</a:t>
            </a:r>
            <a:r>
              <a:rPr lang="en-US" altLang="zh-CN" sz="1800" dirty="0">
                <a:latin typeface="Times New Roman" panose="02020603050405020304" pitchFamily="18" charset="0"/>
              </a:rPr>
              <a:t>region proposals</a:t>
            </a:r>
            <a:r>
              <a:rPr lang="zh-CN" altLang="en-US" sz="1800" dirty="0">
                <a:latin typeface="Times New Roman" panose="02020603050405020304" pitchFamily="18" charset="0"/>
              </a:rPr>
              <a:t>提交至第二阶段。</a:t>
            </a:r>
            <a:endParaRPr lang="en-US" altLang="zh-CN" sz="1800" dirty="0">
              <a:latin typeface="Times New Roman" panose="02020603050405020304" pitchFamily="18" charset="0"/>
            </a:endParaRPr>
          </a:p>
          <a:p>
            <a:endParaRPr lang="en-US" altLang="zh-CN" sz="1800" dirty="0">
              <a:latin typeface="Times New Roman" panose="02020603050405020304" pitchFamily="18" charset="0"/>
            </a:endParaRPr>
          </a:p>
          <a:p>
            <a:endParaRPr lang="en-US" altLang="zh-CN" sz="1800" dirty="0">
              <a:latin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B0C78050-2FC1-43D4-B66C-DC1DAD6D6D67}" type="slidenum">
              <a:rPr lang="zh-CN" altLang="en-US" smtClean="0"/>
              <a:t>23</a:t>
            </a:fld>
            <a:endParaRPr lang="zh-CN" altLang="en-US"/>
          </a:p>
        </p:txBody>
      </p:sp>
    </p:spTree>
    <p:extLst>
      <p:ext uri="{BB962C8B-B14F-4D97-AF65-F5344CB8AC3E}">
        <p14:creationId xmlns:p14="http://schemas.microsoft.com/office/powerpoint/2010/main" val="17833348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121212"/>
                </a:solidFill>
                <a:effectLst/>
                <a:latin typeface="-apple-system"/>
              </a:rPr>
              <a:t>--</a:t>
            </a:r>
            <a:r>
              <a:rPr lang="zh-CN" altLang="en-US" b="0" i="0" dirty="0">
                <a:solidFill>
                  <a:srgbClr val="121212"/>
                </a:solidFill>
                <a:effectLst/>
                <a:latin typeface="-apple-system"/>
              </a:rPr>
              <a:t>为加快</a:t>
            </a:r>
            <a:r>
              <a:rPr lang="en-US" altLang="zh-CN" b="0" i="0" dirty="0">
                <a:solidFill>
                  <a:srgbClr val="121212"/>
                </a:solidFill>
                <a:effectLst/>
                <a:latin typeface="-apple-system"/>
              </a:rPr>
              <a:t>DETR</a:t>
            </a:r>
            <a:r>
              <a:rPr lang="zh-CN" altLang="en-US" b="0" i="0" dirty="0">
                <a:solidFill>
                  <a:srgbClr val="121212"/>
                </a:solidFill>
                <a:effectLst/>
                <a:latin typeface="-apple-system"/>
              </a:rPr>
              <a:t>的收敛，我们需要解决二分匹配的不稳定性</a:t>
            </a:r>
            <a:r>
              <a:rPr lang="en-US" altLang="zh-CN" b="0" i="0" dirty="0">
                <a:solidFill>
                  <a:srgbClr val="121212"/>
                </a:solidFill>
                <a:effectLst/>
                <a:latin typeface="-apple-system"/>
              </a:rPr>
              <a:t>(</a:t>
            </a:r>
            <a:r>
              <a:rPr lang="zh-CN" altLang="en-US" b="0" i="0" dirty="0">
                <a:solidFill>
                  <a:srgbClr val="121212"/>
                </a:solidFill>
                <a:effectLst/>
                <a:latin typeface="-apple-system"/>
              </a:rPr>
              <a:t>随机初始化及不同训练</a:t>
            </a:r>
            <a:r>
              <a:rPr lang="en-US" altLang="zh-CN" b="0" i="0" dirty="0">
                <a:solidFill>
                  <a:srgbClr val="121212"/>
                </a:solidFill>
                <a:effectLst/>
                <a:latin typeface="-apple-system"/>
              </a:rPr>
              <a:t>epoch</a:t>
            </a:r>
            <a:r>
              <a:rPr lang="zh-CN" altLang="en-US" b="0" i="0" dirty="0">
                <a:solidFill>
                  <a:srgbClr val="121212"/>
                </a:solidFill>
                <a:effectLst/>
                <a:latin typeface="-apple-system"/>
              </a:rPr>
              <a:t>的</a:t>
            </a:r>
            <a:r>
              <a:rPr lang="en-US" altLang="zh-CN" sz="1800" b="0" i="0" u="none" strike="noStrike" baseline="0" dirty="0">
                <a:latin typeface="NimbusRomNo9L-Regu"/>
              </a:rPr>
              <a:t>noisy conditions</a:t>
            </a:r>
            <a:r>
              <a:rPr lang="zh-CN" altLang="en-US" b="0" i="0" dirty="0">
                <a:solidFill>
                  <a:srgbClr val="121212"/>
                </a:solidFill>
                <a:effectLst/>
                <a:latin typeface="-apple-system"/>
              </a:rPr>
              <a:t>不同</a:t>
            </a:r>
            <a:r>
              <a:rPr lang="en-US" altLang="zh-CN" b="0" i="0" dirty="0">
                <a:solidFill>
                  <a:srgbClr val="121212"/>
                </a:solidFill>
                <a:effectLst/>
                <a:latin typeface="-apple-system"/>
              </a:rPr>
              <a:t>)</a:t>
            </a:r>
            <a:r>
              <a:rPr lang="zh-CN" altLang="en-US" b="0" i="0" dirty="0">
                <a:solidFill>
                  <a:srgbClr val="121212"/>
                </a:solidFill>
                <a:effectLst/>
                <a:latin typeface="-apple-system"/>
              </a:rPr>
              <a:t>和</a:t>
            </a:r>
            <a:r>
              <a:rPr lang="en-US" altLang="zh-CN" b="0" i="0" dirty="0">
                <a:solidFill>
                  <a:srgbClr val="121212"/>
                </a:solidFill>
                <a:effectLst/>
                <a:latin typeface="-apple-system"/>
              </a:rPr>
              <a:t>transformer</a:t>
            </a:r>
            <a:r>
              <a:rPr lang="zh-CN" altLang="en-US" b="0" i="0" dirty="0">
                <a:solidFill>
                  <a:srgbClr val="121212"/>
                </a:solidFill>
                <a:effectLst/>
                <a:latin typeface="-apple-system"/>
              </a:rPr>
              <a:t>模块中</a:t>
            </a:r>
            <a:r>
              <a:rPr lang="en-US" altLang="zh-CN" b="0" i="0" dirty="0">
                <a:solidFill>
                  <a:srgbClr val="121212"/>
                </a:solidFill>
                <a:effectLst/>
                <a:latin typeface="-apple-system"/>
              </a:rPr>
              <a:t>Cross-attention</a:t>
            </a:r>
            <a:r>
              <a:rPr lang="zh-CN" altLang="en-US" b="0" i="0" dirty="0">
                <a:solidFill>
                  <a:srgbClr val="121212"/>
                </a:solidFill>
                <a:effectLst/>
                <a:latin typeface="-apple-system"/>
              </a:rPr>
              <a:t>存在的问题。</a:t>
            </a:r>
            <a:r>
              <a:rPr lang="en-US" altLang="zh-CN" b="0" i="0" dirty="0">
                <a:solidFill>
                  <a:srgbClr val="121212"/>
                </a:solidFill>
                <a:effectLst/>
                <a:latin typeface="-apple-system"/>
              </a:rPr>
              <a:t>Cross-attention</a:t>
            </a:r>
            <a:r>
              <a:rPr lang="zh-CN" altLang="en-US" b="0" i="0" dirty="0">
                <a:solidFill>
                  <a:srgbClr val="2E3033"/>
                </a:solidFill>
                <a:effectLst/>
                <a:latin typeface="Arial" panose="020B0604020202020204" pitchFamily="34" charset="0"/>
              </a:rPr>
              <a:t>模块是</a:t>
            </a:r>
            <a:r>
              <a:rPr lang="en-US" altLang="zh-CN" b="0" i="0" dirty="0">
                <a:solidFill>
                  <a:srgbClr val="2E3033"/>
                </a:solidFill>
                <a:effectLst/>
                <a:latin typeface="Arial" panose="020B0604020202020204" pitchFamily="34" charset="0"/>
              </a:rPr>
              <a:t>object query</a:t>
            </a:r>
            <a:r>
              <a:rPr lang="zh-CN" altLang="en-US" b="0" i="0" dirty="0">
                <a:solidFill>
                  <a:srgbClr val="2E3033"/>
                </a:solidFill>
                <a:effectLst/>
                <a:latin typeface="Arial" panose="020B0604020202020204" pitchFamily="34" charset="0"/>
              </a:rPr>
              <a:t>在解码器中从编码器获取目标信息的关键模块，不精确</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未充分优化</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的</a:t>
            </a:r>
            <a:r>
              <a:rPr lang="en-US" altLang="zh-CN" b="0" i="0" dirty="0">
                <a:solidFill>
                  <a:srgbClr val="121212"/>
                </a:solidFill>
                <a:effectLst/>
                <a:latin typeface="-apple-system"/>
              </a:rPr>
              <a:t>cross-attention</a:t>
            </a:r>
            <a:r>
              <a:rPr lang="zh-CN" altLang="en-US" b="0" i="0" dirty="0">
                <a:solidFill>
                  <a:srgbClr val="2E3033"/>
                </a:solidFill>
                <a:effectLst/>
                <a:latin typeface="Arial" panose="020B0604020202020204" pitchFamily="34" charset="0"/>
              </a:rPr>
              <a:t>可能无法使解码器从图像中提取准确的上下文信息，从而导致定位较差，特别是对于小目标。</a:t>
            </a:r>
            <a:endParaRPr lang="en-US" altLang="zh-CN" b="0" i="0" dirty="0">
              <a:solidFill>
                <a:srgbClr val="121212"/>
              </a:solidFill>
              <a:effectLst/>
              <a:latin typeface="-apple-system"/>
            </a:endParaRPr>
          </a:p>
          <a:p>
            <a:pPr algn="l">
              <a:buFont typeface="Arial" panose="020B0604020202020204" pitchFamily="34" charset="0"/>
              <a:buNone/>
            </a:pPr>
            <a:r>
              <a:rPr lang="en-US" altLang="zh-CN" b="1" i="0" dirty="0">
                <a:solidFill>
                  <a:srgbClr val="121212"/>
                </a:solidFill>
                <a:effectLst/>
                <a:latin typeface="-apple-system"/>
              </a:rPr>
              <a:t>--TSP-FCOS</a:t>
            </a:r>
            <a:r>
              <a:rPr lang="zh-CN" altLang="en-US" b="1" i="0" dirty="0">
                <a:solidFill>
                  <a:srgbClr val="121212"/>
                </a:solidFill>
                <a:effectLst/>
                <a:latin typeface="-apple-system"/>
              </a:rPr>
              <a:t>：</a:t>
            </a:r>
            <a:r>
              <a:rPr lang="zh-CN" altLang="en-US" b="0" i="0" dirty="0">
                <a:solidFill>
                  <a:srgbClr val="121212"/>
                </a:solidFill>
                <a:effectLst/>
                <a:latin typeface="-apple-system"/>
              </a:rPr>
              <a:t>在</a:t>
            </a:r>
            <a:r>
              <a:rPr lang="en-US" altLang="zh-CN" b="0" i="0" dirty="0">
                <a:solidFill>
                  <a:srgbClr val="121212"/>
                </a:solidFill>
                <a:effectLst/>
                <a:latin typeface="-apple-system"/>
              </a:rPr>
              <a:t>backbone</a:t>
            </a:r>
            <a:r>
              <a:rPr lang="zh-CN" altLang="en-US" b="0" i="0" dirty="0">
                <a:solidFill>
                  <a:srgbClr val="121212"/>
                </a:solidFill>
                <a:effectLst/>
                <a:latin typeface="-apple-system"/>
              </a:rPr>
              <a:t>和</a:t>
            </a:r>
            <a:r>
              <a:rPr lang="en-US" altLang="zh-CN" b="0" i="0" dirty="0">
                <a:solidFill>
                  <a:srgbClr val="121212"/>
                </a:solidFill>
                <a:effectLst/>
                <a:latin typeface="-apple-system"/>
              </a:rPr>
              <a:t>encoder</a:t>
            </a:r>
            <a:r>
              <a:rPr lang="zh-CN" altLang="en-US" b="0" i="0" dirty="0">
                <a:solidFill>
                  <a:srgbClr val="121212"/>
                </a:solidFill>
                <a:effectLst/>
                <a:latin typeface="-apple-system"/>
              </a:rPr>
              <a:t>间加上了两个在所有层共享的</a:t>
            </a:r>
            <a:r>
              <a:rPr lang="en-US" altLang="zh-CN" b="0" i="0" dirty="0">
                <a:solidFill>
                  <a:srgbClr val="121212"/>
                </a:solidFill>
                <a:effectLst/>
                <a:latin typeface="-apple-system"/>
              </a:rPr>
              <a:t>head</a:t>
            </a:r>
            <a:r>
              <a:rPr lang="zh-CN" altLang="en-US" b="0" i="0" dirty="0">
                <a:solidFill>
                  <a:srgbClr val="121212"/>
                </a:solidFill>
                <a:effectLst/>
                <a:latin typeface="-apple-system"/>
              </a:rPr>
              <a:t>；一个分类头，一个辅助头，输出</a:t>
            </a:r>
            <a:r>
              <a:rPr lang="en-US" altLang="zh-CN" b="0" i="0" dirty="0" err="1">
                <a:solidFill>
                  <a:srgbClr val="121212"/>
                </a:solidFill>
                <a:effectLst/>
                <a:latin typeface="-apple-system"/>
              </a:rPr>
              <a:t>concat</a:t>
            </a:r>
            <a:r>
              <a:rPr lang="zh-CN" altLang="en-US" b="0" i="0" dirty="0">
                <a:solidFill>
                  <a:srgbClr val="121212"/>
                </a:solidFill>
                <a:effectLst/>
                <a:latin typeface="-apple-system"/>
              </a:rPr>
              <a:t>然后由</a:t>
            </a:r>
            <a:r>
              <a:rPr lang="en-US" altLang="zh-CN" b="0" i="0" dirty="0" err="1">
                <a:solidFill>
                  <a:srgbClr val="121212"/>
                </a:solidFill>
                <a:effectLst/>
                <a:latin typeface="-apple-system"/>
              </a:rPr>
              <a:t>foi</a:t>
            </a:r>
            <a:r>
              <a:rPr lang="en-US" altLang="zh-CN" b="0" i="0" dirty="0">
                <a:solidFill>
                  <a:srgbClr val="121212"/>
                </a:solidFill>
                <a:effectLst/>
                <a:latin typeface="-apple-system"/>
              </a:rPr>
              <a:t> classifier</a:t>
            </a:r>
            <a:r>
              <a:rPr lang="zh-CN" altLang="en-US" b="0" i="0" dirty="0">
                <a:solidFill>
                  <a:srgbClr val="121212"/>
                </a:solidFill>
                <a:effectLst/>
                <a:latin typeface="-apple-system"/>
              </a:rPr>
              <a:t>选择</a:t>
            </a:r>
            <a:r>
              <a:rPr lang="zh-CN" altLang="en-US" b="0" i="0" dirty="0">
                <a:solidFill>
                  <a:srgbClr val="2E3033"/>
                </a:solidFill>
                <a:effectLst/>
                <a:latin typeface="Arial" panose="020B0604020202020204" pitchFamily="34" charset="0"/>
              </a:rPr>
              <a:t>特征，</a:t>
            </a:r>
            <a:r>
              <a:rPr lang="en-US" altLang="zh-CN" b="0" i="0" dirty="0" err="1">
                <a:solidFill>
                  <a:srgbClr val="121212"/>
                </a:solidFill>
                <a:effectLst/>
                <a:latin typeface="-apple-system"/>
              </a:rPr>
              <a:t>foi</a:t>
            </a:r>
            <a:r>
              <a:rPr lang="en-US" altLang="zh-CN" b="0" i="0" dirty="0">
                <a:solidFill>
                  <a:srgbClr val="121212"/>
                </a:solidFill>
                <a:effectLst/>
                <a:latin typeface="-apple-system"/>
              </a:rPr>
              <a:t> classifier</a:t>
            </a:r>
            <a:r>
              <a:rPr lang="zh-CN" altLang="en-US" b="0" i="0" dirty="0">
                <a:solidFill>
                  <a:srgbClr val="121212"/>
                </a:solidFill>
                <a:effectLst/>
                <a:latin typeface="-apple-system"/>
              </a:rPr>
              <a:t>主要是对特征进行筛选，得到</a:t>
            </a:r>
            <a:r>
              <a:rPr lang="zh-CN" altLang="en-US" b="0" i="0" dirty="0">
                <a:solidFill>
                  <a:srgbClr val="2E3033"/>
                </a:solidFill>
                <a:effectLst/>
                <a:latin typeface="Arial" panose="020B0604020202020204" pitchFamily="34" charset="0"/>
              </a:rPr>
              <a:t>感兴趣的特征</a:t>
            </a:r>
            <a:r>
              <a:rPr lang="en-US" altLang="zh-CN" b="0" i="0" dirty="0">
                <a:solidFill>
                  <a:srgbClr val="2E3033"/>
                </a:solidFill>
                <a:effectLst/>
                <a:latin typeface="Arial" panose="020B0604020202020204" pitchFamily="34" charset="0"/>
              </a:rPr>
              <a:t>(</a:t>
            </a:r>
            <a:r>
              <a:rPr lang="en-US" altLang="zh-CN" b="0" i="0" dirty="0" err="1">
                <a:solidFill>
                  <a:srgbClr val="2E3033"/>
                </a:solidFill>
                <a:effectLst/>
                <a:latin typeface="Arial" panose="020B0604020202020204" pitchFamily="34" charset="0"/>
              </a:rPr>
              <a:t>FoI</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。其标记方法和</a:t>
            </a:r>
            <a:r>
              <a:rPr lang="en-US" altLang="zh-CN" b="0" i="0" dirty="0">
                <a:solidFill>
                  <a:srgbClr val="121212"/>
                </a:solidFill>
                <a:effectLst/>
                <a:latin typeface="-apple-system"/>
              </a:rPr>
              <a:t>FCOS</a:t>
            </a:r>
            <a:r>
              <a:rPr lang="zh-CN" altLang="en-US" b="0" i="0" dirty="0">
                <a:solidFill>
                  <a:srgbClr val="121212"/>
                </a:solidFill>
                <a:effectLst/>
                <a:latin typeface="-apple-system"/>
              </a:rPr>
              <a:t>一样，如果位置</a:t>
            </a:r>
            <a:r>
              <a:rPr lang="en-US" altLang="zh-CN" b="0" i="0" dirty="0">
                <a:solidFill>
                  <a:srgbClr val="121212"/>
                </a:solidFill>
                <a:effectLst/>
                <a:latin typeface="-apple-system"/>
              </a:rPr>
              <a:t>(</a:t>
            </a:r>
            <a:r>
              <a:rPr lang="en-US" altLang="zh-CN" b="0" i="0" dirty="0" err="1">
                <a:solidFill>
                  <a:srgbClr val="121212"/>
                </a:solidFill>
                <a:effectLst/>
                <a:latin typeface="-apple-system"/>
              </a:rPr>
              <a:t>x,y</a:t>
            </a:r>
            <a:r>
              <a:rPr lang="en-US" altLang="zh-CN" b="0" i="0" dirty="0">
                <a:solidFill>
                  <a:srgbClr val="121212"/>
                </a:solidFill>
                <a:effectLst/>
                <a:latin typeface="-apple-system"/>
              </a:rPr>
              <a:t>)</a:t>
            </a:r>
            <a:r>
              <a:rPr lang="zh-CN" altLang="en-US" b="0" i="0" dirty="0">
                <a:solidFill>
                  <a:srgbClr val="121212"/>
                </a:solidFill>
                <a:effectLst/>
                <a:latin typeface="-apple-system"/>
              </a:rPr>
              <a:t>落入</a:t>
            </a:r>
            <a:r>
              <a:rPr lang="zh-CN" altLang="en-US" b="1" i="0" dirty="0">
                <a:solidFill>
                  <a:srgbClr val="121212"/>
                </a:solidFill>
                <a:effectLst/>
                <a:latin typeface="-apple-system"/>
              </a:rPr>
              <a:t>任何</a:t>
            </a:r>
            <a:r>
              <a:rPr lang="en-US" altLang="zh-CN" b="0" i="0" dirty="0">
                <a:solidFill>
                  <a:srgbClr val="121212"/>
                </a:solidFill>
                <a:effectLst/>
                <a:latin typeface="-apple-system"/>
              </a:rPr>
              <a:t>GT</a:t>
            </a:r>
            <a:r>
              <a:rPr lang="zh-CN" altLang="en-US" b="0" i="0" dirty="0">
                <a:solidFill>
                  <a:srgbClr val="121212"/>
                </a:solidFill>
                <a:effectLst/>
                <a:latin typeface="-apple-system"/>
              </a:rPr>
              <a:t>，就认为它是一个正样本，它的类别标记为这个</a:t>
            </a:r>
            <a:r>
              <a:rPr lang="en-US" altLang="zh-CN" b="0" i="0" dirty="0">
                <a:solidFill>
                  <a:srgbClr val="121212"/>
                </a:solidFill>
                <a:effectLst/>
                <a:latin typeface="-apple-system"/>
              </a:rPr>
              <a:t>GT</a:t>
            </a:r>
            <a:r>
              <a:rPr lang="zh-CN" altLang="en-US" b="0" i="0" dirty="0">
                <a:solidFill>
                  <a:srgbClr val="121212"/>
                </a:solidFill>
                <a:effectLst/>
                <a:latin typeface="-apple-system"/>
              </a:rPr>
              <a:t>的类别。选出</a:t>
            </a:r>
            <a:r>
              <a:rPr lang="en-US" altLang="zh-CN" b="0" i="0" dirty="0">
                <a:solidFill>
                  <a:srgbClr val="121212"/>
                </a:solidFill>
                <a:effectLst/>
                <a:latin typeface="-apple-system"/>
              </a:rPr>
              <a:t>FOI</a:t>
            </a:r>
            <a:r>
              <a:rPr lang="zh-CN" altLang="en-US" b="0" i="0" dirty="0">
                <a:solidFill>
                  <a:srgbClr val="121212"/>
                </a:solidFill>
                <a:effectLst/>
                <a:latin typeface="-apple-system"/>
              </a:rPr>
              <a:t>后将</a:t>
            </a:r>
            <a:r>
              <a:rPr lang="en-US" altLang="zh-CN" b="0" i="0" dirty="0">
                <a:solidFill>
                  <a:srgbClr val="121212"/>
                </a:solidFill>
                <a:effectLst/>
                <a:latin typeface="-apple-system"/>
              </a:rPr>
              <a:t>FOI</a:t>
            </a:r>
            <a:r>
              <a:rPr lang="zh-CN" altLang="en-US" b="0" i="0" dirty="0">
                <a:solidFill>
                  <a:srgbClr val="121212"/>
                </a:solidFill>
                <a:effectLst/>
                <a:latin typeface="-apple-system"/>
              </a:rPr>
              <a:t>和对应的位置编码输入</a:t>
            </a:r>
            <a:r>
              <a:rPr lang="en-US" altLang="zh-CN" b="0" i="0" dirty="0">
                <a:solidFill>
                  <a:srgbClr val="121212"/>
                </a:solidFill>
                <a:effectLst/>
                <a:latin typeface="-apple-system"/>
              </a:rPr>
              <a:t>Encoder</a:t>
            </a:r>
            <a:r>
              <a:rPr lang="zh-CN" altLang="en-US" b="0" i="0" dirty="0">
                <a:solidFill>
                  <a:srgbClr val="121212"/>
                </a:solidFill>
                <a:effectLst/>
                <a:latin typeface="-apple-system"/>
              </a:rPr>
              <a:t>。</a:t>
            </a:r>
            <a:r>
              <a:rPr lang="en-US" altLang="zh-CN" b="0" i="0" dirty="0">
                <a:solidFill>
                  <a:srgbClr val="121212"/>
                </a:solidFill>
                <a:effectLst/>
                <a:latin typeface="-apple-system"/>
              </a:rPr>
              <a:t>Encoder</a:t>
            </a:r>
            <a:r>
              <a:rPr lang="zh-CN" altLang="en-US" b="0" i="0" dirty="0">
                <a:solidFill>
                  <a:srgbClr val="121212"/>
                </a:solidFill>
                <a:effectLst/>
                <a:latin typeface="-apple-system"/>
              </a:rPr>
              <a:t>中通过</a:t>
            </a:r>
            <a:r>
              <a:rPr lang="en-US" altLang="zh-CN" b="0" i="0" dirty="0">
                <a:solidFill>
                  <a:srgbClr val="121212"/>
                </a:solidFill>
                <a:effectLst/>
                <a:latin typeface="-apple-system"/>
              </a:rPr>
              <a:t>self-attention</a:t>
            </a:r>
            <a:r>
              <a:rPr lang="zh-CN" altLang="en-US" b="0" i="0" dirty="0">
                <a:solidFill>
                  <a:srgbClr val="121212"/>
                </a:solidFill>
                <a:effectLst/>
                <a:latin typeface="-apple-system"/>
              </a:rPr>
              <a:t>汇集不同</a:t>
            </a:r>
            <a:r>
              <a:rPr lang="en-US" altLang="zh-CN" b="0" i="0" dirty="0" err="1">
                <a:solidFill>
                  <a:srgbClr val="121212"/>
                </a:solidFill>
                <a:effectLst/>
                <a:latin typeface="-apple-system"/>
              </a:rPr>
              <a:t>Foi</a:t>
            </a:r>
            <a:r>
              <a:rPr lang="zh-CN" altLang="en-US" b="0" i="0" dirty="0">
                <a:solidFill>
                  <a:srgbClr val="121212"/>
                </a:solidFill>
                <a:effectLst/>
                <a:latin typeface="-apple-system"/>
              </a:rPr>
              <a:t>的信息。然后</a:t>
            </a:r>
            <a:r>
              <a:rPr lang="en-US" altLang="zh-CN" b="0" i="0" dirty="0">
                <a:solidFill>
                  <a:srgbClr val="121212"/>
                </a:solidFill>
                <a:effectLst/>
                <a:latin typeface="-apple-system"/>
              </a:rPr>
              <a:t>encoder</a:t>
            </a:r>
            <a:r>
              <a:rPr lang="zh-CN" altLang="en-US" b="0" i="0" dirty="0">
                <a:solidFill>
                  <a:srgbClr val="121212"/>
                </a:solidFill>
                <a:effectLst/>
                <a:latin typeface="-apple-system"/>
              </a:rPr>
              <a:t>输出经过一个前向网络进行框和类别的预测。位置编码和</a:t>
            </a:r>
            <a:r>
              <a:rPr lang="en-US" altLang="zh-CN" b="0" i="0" dirty="0" err="1">
                <a:solidFill>
                  <a:srgbClr val="121212"/>
                </a:solidFill>
                <a:effectLst/>
                <a:latin typeface="-apple-system"/>
              </a:rPr>
              <a:t>detr</a:t>
            </a:r>
            <a:r>
              <a:rPr lang="zh-CN" altLang="en-US" b="0" i="0" dirty="0">
                <a:solidFill>
                  <a:srgbClr val="121212"/>
                </a:solidFill>
                <a:effectLst/>
                <a:latin typeface="-apple-system"/>
              </a:rPr>
              <a:t>一样，也是</a:t>
            </a:r>
            <a:r>
              <a:rPr lang="en-US" altLang="zh-CN" b="0" i="0" dirty="0" err="1">
                <a:solidFill>
                  <a:srgbClr val="121212"/>
                </a:solidFill>
                <a:effectLst/>
                <a:latin typeface="-apple-system"/>
              </a:rPr>
              <a:t>sincos</a:t>
            </a:r>
            <a:r>
              <a:rPr lang="zh-CN" altLang="en-US" b="0" i="0" dirty="0">
                <a:solidFill>
                  <a:srgbClr val="121212"/>
                </a:solidFill>
                <a:effectLst/>
                <a:latin typeface="-apple-system"/>
              </a:rPr>
              <a:t>生成</a:t>
            </a:r>
            <a:r>
              <a:rPr lang="en-US" altLang="zh-CN" b="0" i="0" dirty="0">
                <a:solidFill>
                  <a:srgbClr val="121212"/>
                </a:solidFill>
                <a:effectLst/>
                <a:latin typeface="-apple-system"/>
              </a:rPr>
              <a:t>x</a:t>
            </a:r>
            <a:r>
              <a:rPr lang="zh-CN" altLang="en-US" b="0" i="0" dirty="0">
                <a:solidFill>
                  <a:srgbClr val="121212"/>
                </a:solidFill>
                <a:effectLst/>
                <a:latin typeface="-apple-system"/>
              </a:rPr>
              <a:t>，</a:t>
            </a:r>
            <a:r>
              <a:rPr lang="en-US" altLang="zh-CN" b="0" i="0" dirty="0">
                <a:solidFill>
                  <a:srgbClr val="121212"/>
                </a:solidFill>
                <a:effectLst/>
                <a:latin typeface="-apple-system"/>
              </a:rPr>
              <a:t>y</a:t>
            </a:r>
            <a:r>
              <a:rPr lang="zh-CN" altLang="en-US" b="0" i="0" dirty="0">
                <a:solidFill>
                  <a:srgbClr val="121212"/>
                </a:solidFill>
                <a:effectLst/>
                <a:latin typeface="-apple-system"/>
              </a:rPr>
              <a:t>方向的位置编码然后</a:t>
            </a:r>
            <a:r>
              <a:rPr lang="en-US" altLang="zh-CN" b="0" i="0" dirty="0" err="1">
                <a:solidFill>
                  <a:srgbClr val="121212"/>
                </a:solidFill>
                <a:effectLst/>
                <a:latin typeface="-apple-system"/>
              </a:rPr>
              <a:t>concat</a:t>
            </a:r>
            <a:r>
              <a:rPr lang="zh-CN" altLang="en-US" b="0" i="0" dirty="0">
                <a:solidFill>
                  <a:srgbClr val="121212"/>
                </a:solidFill>
                <a:effectLst/>
                <a:latin typeface="-apple-system"/>
              </a:rPr>
              <a:t>。并且二元匹配加上了只有当特征点在目标的边界框内并且处于适当的特征层级，这个特征点才会分配给</a:t>
            </a:r>
            <a:r>
              <a:rPr lang="en-US" altLang="zh-CN" b="0" i="0" dirty="0">
                <a:solidFill>
                  <a:srgbClr val="121212"/>
                </a:solidFill>
                <a:effectLst/>
                <a:latin typeface="-apple-system"/>
              </a:rPr>
              <a:t>GT</a:t>
            </a:r>
            <a:r>
              <a:rPr lang="zh-CN" altLang="en-US" b="0" i="0" dirty="0">
                <a:solidFill>
                  <a:srgbClr val="121212"/>
                </a:solidFill>
                <a:effectLst/>
                <a:latin typeface="-apple-system"/>
              </a:rPr>
              <a:t>的限制。</a:t>
            </a:r>
            <a:endParaRPr lang="zh-CN" altLang="en-US" sz="1600" b="0" i="0" kern="1200" dirty="0">
              <a:solidFill>
                <a:srgbClr val="2E3033"/>
              </a:solidFill>
              <a:effectLst/>
              <a:latin typeface="Arial" panose="020B0604020202020204" pitchFamily="34" charset="0"/>
              <a:ea typeface="+mn-ea"/>
              <a:cs typeface="+mn-cs"/>
            </a:endParaRPr>
          </a:p>
          <a:p>
            <a:pPr algn="l">
              <a:buFont typeface="Arial" panose="020B0604020202020204" pitchFamily="34" charset="0"/>
              <a:buNone/>
            </a:pPr>
            <a:r>
              <a:rPr lang="en-US" altLang="zh-CN" b="1" i="0" dirty="0">
                <a:solidFill>
                  <a:srgbClr val="121212"/>
                </a:solidFill>
                <a:effectLst/>
                <a:latin typeface="-apple-system"/>
              </a:rPr>
              <a:t>--TSP-RCNN</a:t>
            </a:r>
            <a:r>
              <a:rPr lang="zh-CN" altLang="en-US" b="1" i="0" dirty="0">
                <a:solidFill>
                  <a:srgbClr val="121212"/>
                </a:solidFill>
                <a:effectLst/>
                <a:latin typeface="-apple-system"/>
              </a:rPr>
              <a:t>：</a:t>
            </a:r>
            <a:r>
              <a:rPr lang="zh-CN" altLang="en-US" b="0" i="0" dirty="0">
                <a:solidFill>
                  <a:srgbClr val="121212"/>
                </a:solidFill>
                <a:effectLst/>
                <a:latin typeface="-apple-system"/>
              </a:rPr>
              <a:t>与</a:t>
            </a:r>
            <a:r>
              <a:rPr lang="en-US" altLang="zh-CN" b="0" i="0" dirty="0">
                <a:solidFill>
                  <a:srgbClr val="121212"/>
                </a:solidFill>
                <a:effectLst/>
                <a:latin typeface="-apple-system"/>
              </a:rPr>
              <a:t>faster </a:t>
            </a:r>
            <a:r>
              <a:rPr lang="en-US" altLang="zh-CN" b="0" i="0" dirty="0" err="1">
                <a:solidFill>
                  <a:srgbClr val="121212"/>
                </a:solidFill>
                <a:effectLst/>
                <a:latin typeface="-apple-system"/>
              </a:rPr>
              <a:t>rcnn</a:t>
            </a:r>
            <a:r>
              <a:rPr lang="zh-CN" altLang="en-US" b="0" i="0" dirty="0">
                <a:solidFill>
                  <a:srgbClr val="121212"/>
                </a:solidFill>
                <a:effectLst/>
                <a:latin typeface="-apple-system"/>
              </a:rPr>
              <a:t>的一个结合，在</a:t>
            </a:r>
            <a:r>
              <a:rPr lang="en-US" altLang="zh-CN" b="0" i="0" dirty="0">
                <a:solidFill>
                  <a:srgbClr val="121212"/>
                </a:solidFill>
                <a:effectLst/>
                <a:latin typeface="-apple-system"/>
              </a:rPr>
              <a:t>backbone</a:t>
            </a:r>
            <a:r>
              <a:rPr lang="zh-CN" altLang="en-US" b="0" i="0" dirty="0">
                <a:solidFill>
                  <a:srgbClr val="121212"/>
                </a:solidFill>
                <a:effectLst/>
                <a:latin typeface="-apple-system"/>
              </a:rPr>
              <a:t>和</a:t>
            </a:r>
            <a:r>
              <a:rPr lang="en-US" altLang="zh-CN" b="0" i="0" dirty="0">
                <a:solidFill>
                  <a:srgbClr val="121212"/>
                </a:solidFill>
                <a:effectLst/>
                <a:latin typeface="-apple-system"/>
              </a:rPr>
              <a:t>encoder</a:t>
            </a:r>
            <a:r>
              <a:rPr lang="zh-CN" altLang="en-US" b="0" i="0" dirty="0">
                <a:solidFill>
                  <a:srgbClr val="121212"/>
                </a:solidFill>
                <a:effectLst/>
                <a:latin typeface="-apple-system"/>
              </a:rPr>
              <a:t>之间加入了</a:t>
            </a:r>
            <a:r>
              <a:rPr lang="en-US" altLang="zh-CN" b="0" i="0" dirty="0" err="1">
                <a:solidFill>
                  <a:srgbClr val="121212"/>
                </a:solidFill>
                <a:effectLst/>
                <a:latin typeface="-apple-system"/>
              </a:rPr>
              <a:t>RoIAlign</a:t>
            </a:r>
            <a:r>
              <a:rPr lang="zh-CN" altLang="en-US" b="0" i="0" dirty="0">
                <a:solidFill>
                  <a:srgbClr val="121212"/>
                </a:solidFill>
                <a:effectLst/>
                <a:latin typeface="-apple-system"/>
              </a:rPr>
              <a:t>。在</a:t>
            </a:r>
            <a:r>
              <a:rPr lang="en-US" altLang="zh-CN" b="0" i="0" dirty="0">
                <a:solidFill>
                  <a:srgbClr val="121212"/>
                </a:solidFill>
                <a:effectLst/>
                <a:latin typeface="-apple-system"/>
              </a:rPr>
              <a:t>tsp-</a:t>
            </a:r>
            <a:r>
              <a:rPr lang="en-US" altLang="zh-CN" b="0" i="0" dirty="0" err="1">
                <a:solidFill>
                  <a:srgbClr val="121212"/>
                </a:solidFill>
                <a:effectLst/>
                <a:latin typeface="-apple-system"/>
              </a:rPr>
              <a:t>rcnn</a:t>
            </a:r>
            <a:r>
              <a:rPr lang="zh-CN" altLang="en-US" b="0" i="0" dirty="0">
                <a:solidFill>
                  <a:srgbClr val="121212"/>
                </a:solidFill>
                <a:effectLst/>
                <a:latin typeface="-apple-system"/>
              </a:rPr>
              <a:t>中，通过</a:t>
            </a:r>
            <a:r>
              <a:rPr lang="en-US" altLang="zh-CN" b="0" i="0" dirty="0">
                <a:solidFill>
                  <a:srgbClr val="121212"/>
                </a:solidFill>
                <a:effectLst/>
                <a:latin typeface="-apple-system"/>
              </a:rPr>
              <a:t>RPN</a:t>
            </a:r>
            <a:r>
              <a:rPr lang="zh-CN" altLang="en-US" b="0" i="0" dirty="0">
                <a:solidFill>
                  <a:srgbClr val="121212"/>
                </a:solidFill>
                <a:effectLst/>
                <a:latin typeface="-apple-system"/>
              </a:rPr>
              <a:t>得到一组</a:t>
            </a:r>
            <a:r>
              <a:rPr lang="en-US" altLang="zh-CN" b="0" i="0" dirty="0" err="1">
                <a:solidFill>
                  <a:srgbClr val="121212"/>
                </a:solidFill>
                <a:effectLst/>
                <a:latin typeface="-apple-system"/>
              </a:rPr>
              <a:t>roi</a:t>
            </a:r>
            <a:r>
              <a:rPr lang="en-US" altLang="zh-CN" b="0" i="0" dirty="0">
                <a:solidFill>
                  <a:srgbClr val="121212"/>
                </a:solidFill>
                <a:effectLst/>
                <a:latin typeface="-apple-system"/>
              </a:rPr>
              <a:t>(</a:t>
            </a:r>
            <a:r>
              <a:rPr lang="zh-CN" altLang="en-US" b="0" i="0" dirty="0">
                <a:solidFill>
                  <a:srgbClr val="121212"/>
                </a:solidFill>
                <a:effectLst/>
                <a:latin typeface="-apple-system"/>
              </a:rPr>
              <a:t>目标分数，框</a:t>
            </a:r>
            <a:r>
              <a:rPr lang="en-US" altLang="zh-CN" b="0" i="0" dirty="0">
                <a:solidFill>
                  <a:srgbClr val="121212"/>
                </a:solidFill>
                <a:effectLst/>
                <a:latin typeface="-apple-system"/>
              </a:rPr>
              <a:t>)</a:t>
            </a:r>
            <a:r>
              <a:rPr lang="zh-CN" altLang="en-US" b="0" i="0" dirty="0">
                <a:solidFill>
                  <a:srgbClr val="121212"/>
                </a:solidFill>
                <a:effectLst/>
                <a:latin typeface="-apple-system"/>
              </a:rPr>
              <a:t>，然后</a:t>
            </a:r>
            <a:r>
              <a:rPr lang="en-US" altLang="zh-CN" b="0" i="0" dirty="0" err="1">
                <a:solidFill>
                  <a:srgbClr val="121212"/>
                </a:solidFill>
                <a:effectLst/>
                <a:latin typeface="-apple-system"/>
              </a:rPr>
              <a:t>roi</a:t>
            </a:r>
            <a:r>
              <a:rPr lang="en-US" altLang="zh-CN" b="0" i="0" dirty="0">
                <a:solidFill>
                  <a:srgbClr val="121212"/>
                </a:solidFill>
                <a:effectLst/>
                <a:latin typeface="-apple-system"/>
              </a:rPr>
              <a:t> align</a:t>
            </a:r>
            <a:r>
              <a:rPr lang="zh-CN" altLang="en-US" b="0" i="0" dirty="0">
                <a:solidFill>
                  <a:srgbClr val="121212"/>
                </a:solidFill>
                <a:effectLst/>
                <a:latin typeface="-apple-system"/>
              </a:rPr>
              <a:t>从多层特征图中提取</a:t>
            </a:r>
            <a:r>
              <a:rPr lang="en-US" altLang="zh-CN" b="0" i="0" dirty="0">
                <a:solidFill>
                  <a:srgbClr val="121212"/>
                </a:solidFill>
                <a:effectLst/>
                <a:latin typeface="-apple-system"/>
              </a:rPr>
              <a:t>ROI</a:t>
            </a:r>
            <a:r>
              <a:rPr lang="zh-CN" altLang="en-US" b="0" i="0" dirty="0">
                <a:solidFill>
                  <a:srgbClr val="121212"/>
                </a:solidFill>
                <a:effectLst/>
                <a:latin typeface="-apple-system"/>
              </a:rPr>
              <a:t>特征，</a:t>
            </a:r>
            <a:r>
              <a:rPr lang="zh-CN" altLang="en-US" b="0" i="0" dirty="0">
                <a:solidFill>
                  <a:srgbClr val="2E3033"/>
                </a:solidFill>
                <a:effectLst/>
                <a:latin typeface="Arial" panose="020B0604020202020204" pitchFamily="34" charset="0"/>
              </a:rPr>
              <a:t>提取到的特征被展平，经全连接层输入</a:t>
            </a:r>
            <a:r>
              <a:rPr lang="en-US" altLang="zh-CN" b="0" i="0" dirty="0">
                <a:solidFill>
                  <a:srgbClr val="2E3033"/>
                </a:solidFill>
                <a:effectLst/>
                <a:latin typeface="Arial" panose="020B0604020202020204" pitchFamily="34" charset="0"/>
              </a:rPr>
              <a:t>encoder</a:t>
            </a:r>
            <a:r>
              <a:rPr lang="zh-CN" altLang="en-US" b="0" i="0" dirty="0">
                <a:solidFill>
                  <a:srgbClr val="2E3033"/>
                </a:solidFill>
                <a:effectLst/>
                <a:latin typeface="Arial" panose="020B0604020202020204" pitchFamily="34" charset="0"/>
              </a:rPr>
              <a:t>。位置编码是</a:t>
            </a:r>
            <a:r>
              <a:rPr lang="en-US" altLang="zh-CN" b="0" i="0" dirty="0">
                <a:solidFill>
                  <a:srgbClr val="2E3033"/>
                </a:solidFill>
                <a:effectLst/>
                <a:latin typeface="Arial" panose="020B0604020202020204" pitchFamily="34" charset="0"/>
              </a:rPr>
              <a:t>(cx, cy, w, h)</a:t>
            </a:r>
            <a:r>
              <a:rPr lang="zh-CN" altLang="en-US" b="0" i="0" dirty="0">
                <a:solidFill>
                  <a:srgbClr val="2E3033"/>
                </a:solidFill>
                <a:effectLst/>
                <a:latin typeface="Arial" panose="020B0604020202020204" pitchFamily="34" charset="0"/>
              </a:rPr>
              <a:t>，</a:t>
            </a:r>
            <a:r>
              <a:rPr lang="en-US" altLang="zh-CN" b="0" i="0" dirty="0">
                <a:solidFill>
                  <a:srgbClr val="2E3033"/>
                </a:solidFill>
                <a:effectLst/>
                <a:latin typeface="Arial" panose="020B0604020202020204" pitchFamily="34" charset="0"/>
              </a:rPr>
              <a:t>cx, cy</a:t>
            </a:r>
            <a:r>
              <a:rPr lang="zh-CN" altLang="en-US" b="0" i="0" dirty="0">
                <a:solidFill>
                  <a:srgbClr val="2E3033"/>
                </a:solidFill>
                <a:effectLst/>
                <a:latin typeface="Arial" panose="020B0604020202020204" pitchFamily="34" charset="0"/>
              </a:rPr>
              <a:t>表示归一化后的中心坐标，</a:t>
            </a:r>
            <a:r>
              <a:rPr lang="en-US" altLang="zh-CN" b="0" i="0" dirty="0" err="1">
                <a:solidFill>
                  <a:srgbClr val="2E3033"/>
                </a:solidFill>
                <a:effectLst/>
                <a:latin typeface="Arial" panose="020B0604020202020204" pitchFamily="34" charset="0"/>
              </a:rPr>
              <a:t>w,h</a:t>
            </a:r>
            <a:r>
              <a:rPr lang="zh-CN" altLang="en-US" b="0" i="0" dirty="0">
                <a:solidFill>
                  <a:srgbClr val="2E3033"/>
                </a:solidFill>
                <a:effectLst/>
                <a:latin typeface="Arial" panose="020B0604020202020204" pitchFamily="34" charset="0"/>
              </a:rPr>
              <a:t>表示归一化后的宽高，把它们</a:t>
            </a:r>
            <a:r>
              <a:rPr lang="en-US" altLang="zh-CN" b="0" i="0" dirty="0" err="1">
                <a:solidFill>
                  <a:srgbClr val="2E3033"/>
                </a:solidFill>
                <a:effectLst/>
                <a:latin typeface="Arial" panose="020B0604020202020204" pitchFamily="34" charset="0"/>
              </a:rPr>
              <a:t>concat</a:t>
            </a:r>
            <a:r>
              <a:rPr lang="zh-CN" altLang="en-US" b="0" i="0" dirty="0">
                <a:solidFill>
                  <a:srgbClr val="2E3033"/>
                </a:solidFill>
                <a:effectLst/>
                <a:latin typeface="Arial" panose="020B0604020202020204" pitchFamily="34" charset="0"/>
              </a:rPr>
              <a:t>起来。在点集预测训练时，当且仅当框与</a:t>
            </a:r>
            <a:r>
              <a:rPr lang="en-US" altLang="zh-CN" b="0" i="0" dirty="0" err="1">
                <a:solidFill>
                  <a:srgbClr val="2E3033"/>
                </a:solidFill>
                <a:effectLst/>
                <a:latin typeface="Arial" panose="020B0604020202020204" pitchFamily="34" charset="0"/>
              </a:rPr>
              <a:t>GTIoU</a:t>
            </a:r>
            <a:r>
              <a:rPr lang="zh-CN" altLang="en-US" b="0" i="0" dirty="0">
                <a:solidFill>
                  <a:srgbClr val="2E3033"/>
                </a:solidFill>
                <a:effectLst/>
                <a:latin typeface="Arial" panose="020B0604020202020204" pitchFamily="34" charset="0"/>
              </a:rPr>
              <a:t>大于</a:t>
            </a:r>
            <a:r>
              <a:rPr lang="en-US" altLang="zh-CN" b="0" i="0" dirty="0">
                <a:solidFill>
                  <a:srgbClr val="2E3033"/>
                </a:solidFill>
                <a:effectLst/>
                <a:latin typeface="Arial" panose="020B0604020202020204" pitchFamily="34" charset="0"/>
              </a:rPr>
              <a:t>0.5</a:t>
            </a:r>
            <a:r>
              <a:rPr lang="zh-CN" altLang="en-US" b="0" i="0" dirty="0">
                <a:solidFill>
                  <a:srgbClr val="2E3033"/>
                </a:solidFill>
                <a:effectLst/>
                <a:latin typeface="Arial" panose="020B0604020202020204" pitchFamily="34" charset="0"/>
              </a:rPr>
              <a:t>时，才能将</a:t>
            </a:r>
            <a:r>
              <a:rPr lang="en-US" altLang="zh-CN" b="0" i="0" dirty="0">
                <a:solidFill>
                  <a:srgbClr val="2E3033"/>
                </a:solidFill>
                <a:effectLst/>
                <a:latin typeface="Arial" panose="020B0604020202020204" pitchFamily="34" charset="0"/>
              </a:rPr>
              <a:t>proposal</a:t>
            </a:r>
            <a:r>
              <a:rPr lang="zh-CN" altLang="en-US" b="0" i="0" dirty="0">
                <a:solidFill>
                  <a:srgbClr val="2E3033"/>
                </a:solidFill>
                <a:effectLst/>
                <a:latin typeface="Arial" panose="020B0604020202020204" pitchFamily="34" charset="0"/>
              </a:rPr>
              <a:t>分配给</a:t>
            </a:r>
            <a:r>
              <a:rPr lang="en-US" altLang="zh-CN" b="0" i="0" dirty="0">
                <a:solidFill>
                  <a:srgbClr val="2E3033"/>
                </a:solidFill>
                <a:effectLst/>
                <a:latin typeface="Arial" panose="020B0604020202020204" pitchFamily="34" charset="0"/>
              </a:rPr>
              <a:t>GT</a:t>
            </a:r>
            <a:r>
              <a:rPr lang="zh-CN" altLang="en-US" b="0" i="0" dirty="0">
                <a:solidFill>
                  <a:srgbClr val="2E3033"/>
                </a:solidFill>
                <a:effectLst/>
                <a:latin typeface="Arial" panose="020B0604020202020204" pitchFamily="34" charset="0"/>
              </a:rPr>
              <a:t>。</a:t>
            </a:r>
            <a:endParaRPr lang="en-US" altLang="zh-CN" b="0" i="0" dirty="0">
              <a:solidFill>
                <a:srgbClr val="2E3033"/>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B0C78050-2FC1-43D4-B66C-DC1DAD6D6D67}" type="slidenum">
              <a:rPr lang="zh-CN" altLang="en-US" smtClean="0"/>
              <a:t>25</a:t>
            </a:fld>
            <a:endParaRPr lang="zh-CN" altLang="en-US"/>
          </a:p>
        </p:txBody>
      </p:sp>
    </p:spTree>
    <p:extLst>
      <p:ext uri="{BB962C8B-B14F-4D97-AF65-F5344CB8AC3E}">
        <p14:creationId xmlns:p14="http://schemas.microsoft.com/office/powerpoint/2010/main" val="933367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21212"/>
                </a:solidFill>
                <a:effectLst/>
                <a:latin typeface="-apple-system"/>
              </a:rPr>
              <a:t>--NLP</a:t>
            </a:r>
            <a:r>
              <a:rPr lang="zh-CN" altLang="en-US" b="0" i="0" dirty="0">
                <a:solidFill>
                  <a:srgbClr val="121212"/>
                </a:solidFill>
                <a:effectLst/>
                <a:latin typeface="-apple-system"/>
              </a:rPr>
              <a:t>处理的语言数据是序列化的，而</a:t>
            </a:r>
            <a:r>
              <a:rPr lang="en-US" altLang="zh-CN" b="0" i="0" dirty="0">
                <a:solidFill>
                  <a:srgbClr val="121212"/>
                </a:solidFill>
                <a:effectLst/>
                <a:latin typeface="-apple-system"/>
              </a:rPr>
              <a:t>CV</a:t>
            </a:r>
            <a:r>
              <a:rPr lang="zh-CN" altLang="en-US" b="0" i="0" dirty="0">
                <a:solidFill>
                  <a:srgbClr val="121212"/>
                </a:solidFill>
                <a:effectLst/>
                <a:latin typeface="-apple-system"/>
              </a:rPr>
              <a:t>中处理的图像数据有三维</a:t>
            </a:r>
            <a:r>
              <a:rPr lang="en-US" altLang="zh-CN" b="0" i="0" dirty="0">
                <a:solidFill>
                  <a:srgbClr val="121212"/>
                </a:solidFill>
                <a:effectLst/>
                <a:latin typeface="-apple-system"/>
              </a:rPr>
              <a:t>(</a:t>
            </a:r>
            <a:r>
              <a:rPr lang="zh-CN" altLang="en-US" b="0" i="0" dirty="0">
                <a:solidFill>
                  <a:srgbClr val="121212"/>
                </a:solidFill>
                <a:effectLst/>
                <a:latin typeface="-apple-system"/>
              </a:rPr>
              <a:t>长</a:t>
            </a:r>
            <a:r>
              <a:rPr lang="en-US" altLang="zh-CN" b="0" i="0" dirty="0">
                <a:solidFill>
                  <a:srgbClr val="121212"/>
                </a:solidFill>
                <a:effectLst/>
                <a:latin typeface="-apple-system"/>
              </a:rPr>
              <a:t>, </a:t>
            </a:r>
            <a:r>
              <a:rPr lang="zh-CN" altLang="en-US" b="0" i="0" dirty="0">
                <a:solidFill>
                  <a:srgbClr val="121212"/>
                </a:solidFill>
                <a:effectLst/>
                <a:latin typeface="-apple-system"/>
              </a:rPr>
              <a:t>宽</a:t>
            </a:r>
            <a:r>
              <a:rPr lang="en-US" altLang="zh-CN" b="0" i="0" dirty="0">
                <a:solidFill>
                  <a:srgbClr val="121212"/>
                </a:solidFill>
                <a:effectLst/>
                <a:latin typeface="-apple-system"/>
              </a:rPr>
              <a:t>, </a:t>
            </a:r>
            <a:r>
              <a:rPr lang="zh-CN" altLang="en-US" b="0" i="0" dirty="0">
                <a:solidFill>
                  <a:srgbClr val="121212"/>
                </a:solidFill>
                <a:effectLst/>
                <a:latin typeface="-apple-system"/>
              </a:rPr>
              <a:t>通道</a:t>
            </a:r>
            <a:r>
              <a:rPr lang="en-US" altLang="zh-CN" b="0" i="0" dirty="0">
                <a:solidFill>
                  <a:srgbClr val="121212"/>
                </a:solidFill>
                <a:effectLst/>
                <a:latin typeface="-apple-system"/>
              </a:rPr>
              <a:t>)</a:t>
            </a:r>
            <a:r>
              <a:rPr lang="zh-CN" altLang="en-US" b="0" i="0" dirty="0">
                <a:solidFill>
                  <a:srgbClr val="121212"/>
                </a:solidFill>
                <a:effectLst/>
                <a:latin typeface="-apple-system"/>
              </a:rPr>
              <a:t>。所以需要将图像这种三维数据转为序列化的数据。作者先将图像切割成一个个</a:t>
            </a:r>
            <a:r>
              <a:rPr lang="en-US" altLang="zh-CN" b="0" i="0" dirty="0">
                <a:solidFill>
                  <a:srgbClr val="121212"/>
                </a:solidFill>
                <a:effectLst/>
                <a:latin typeface="-apple-system"/>
              </a:rPr>
              <a:t>patch</a:t>
            </a:r>
            <a:r>
              <a:rPr lang="zh-CN" altLang="en-US" b="0" i="0" dirty="0">
                <a:solidFill>
                  <a:srgbClr val="121212"/>
                </a:solidFill>
                <a:effectLst/>
                <a:latin typeface="-apple-system"/>
              </a:rPr>
              <a:t>，这些</a:t>
            </a:r>
            <a:r>
              <a:rPr lang="en-US" altLang="zh-CN" b="0" i="0" dirty="0">
                <a:solidFill>
                  <a:srgbClr val="121212"/>
                </a:solidFill>
                <a:effectLst/>
                <a:latin typeface="-apple-system"/>
              </a:rPr>
              <a:t>patch</a:t>
            </a:r>
            <a:r>
              <a:rPr lang="zh-CN" altLang="en-US" b="0" i="0" dirty="0">
                <a:solidFill>
                  <a:srgbClr val="121212"/>
                </a:solidFill>
                <a:effectLst/>
                <a:latin typeface="-apple-system"/>
              </a:rPr>
              <a:t>按照一定的顺序排列，然后将每个</a:t>
            </a:r>
            <a:r>
              <a:rPr lang="en-US" altLang="zh-CN" b="0" i="0" dirty="0">
                <a:solidFill>
                  <a:srgbClr val="121212"/>
                </a:solidFill>
                <a:effectLst/>
                <a:latin typeface="-apple-system"/>
              </a:rPr>
              <a:t>patch reshape</a:t>
            </a:r>
            <a:r>
              <a:rPr lang="zh-CN" altLang="en-US" b="0" i="0" dirty="0">
                <a:solidFill>
                  <a:srgbClr val="121212"/>
                </a:solidFill>
                <a:effectLst/>
                <a:latin typeface="-apple-system"/>
              </a:rPr>
              <a:t>成一个向量，得到</a:t>
            </a:r>
            <a:r>
              <a:rPr lang="en-US" altLang="zh-CN" b="0" i="0" dirty="0">
                <a:solidFill>
                  <a:srgbClr val="121212"/>
                </a:solidFill>
                <a:effectLst/>
                <a:latin typeface="-apple-system"/>
              </a:rPr>
              <a:t>flattened patch</a:t>
            </a:r>
            <a:r>
              <a:rPr lang="zh-CN" altLang="en-US" b="0" i="0" dirty="0">
                <a:solidFill>
                  <a:srgbClr val="121212"/>
                </a:solidFill>
                <a:effectLst/>
                <a:latin typeface="-apple-system"/>
              </a:rPr>
              <a:t>。比如</a:t>
            </a:r>
            <a:r>
              <a:rPr lang="zh-CN" altLang="en-US" sz="1200" dirty="0">
                <a:latin typeface="Times New Roman" panose="02020603050405020304" pitchFamily="18" charset="0"/>
              </a:rPr>
              <a:t>图片是</a:t>
            </a:r>
            <a:r>
              <a:rPr lang="en-US" altLang="zh-CN" sz="1200" dirty="0">
                <a:latin typeface="Times New Roman" panose="02020603050405020304" pitchFamily="18" charset="0"/>
              </a:rPr>
              <a:t>H×W×C</a:t>
            </a:r>
            <a:r>
              <a:rPr lang="zh-CN" altLang="en-US" sz="1200" dirty="0">
                <a:latin typeface="Times New Roman" panose="02020603050405020304" pitchFamily="18" charset="0"/>
              </a:rPr>
              <a:t>维的，将其切割为</a:t>
            </a:r>
            <a:r>
              <a:rPr lang="en-US" altLang="zh-CN" sz="1200" dirty="0">
                <a:latin typeface="Times New Roman" panose="02020603050405020304" pitchFamily="18" charset="0"/>
              </a:rPr>
              <a:t>N</a:t>
            </a:r>
            <a:r>
              <a:rPr lang="zh-CN" altLang="en-US" sz="1200" dirty="0">
                <a:latin typeface="Times New Roman" panose="02020603050405020304" pitchFamily="18" charset="0"/>
              </a:rPr>
              <a:t>个</a:t>
            </a:r>
            <a:r>
              <a:rPr lang="en-US" altLang="zh-CN" sz="1200" dirty="0">
                <a:latin typeface="Times New Roman" panose="02020603050405020304" pitchFamily="18" charset="0"/>
              </a:rPr>
              <a:t>P×P</a:t>
            </a:r>
            <a:r>
              <a:rPr lang="zh-CN" altLang="en-US" sz="1200" dirty="0">
                <a:latin typeface="Times New Roman" panose="02020603050405020304" pitchFamily="18" charset="0"/>
              </a:rPr>
              <a:t>大小的</a:t>
            </a:r>
            <a:r>
              <a:rPr lang="en-US" altLang="zh-CN" sz="1200" dirty="0">
                <a:latin typeface="Times New Roman" panose="02020603050405020304" pitchFamily="18" charset="0"/>
              </a:rPr>
              <a:t>patch</a:t>
            </a:r>
            <a:r>
              <a:rPr lang="zh-CN" altLang="en-US" sz="1200" dirty="0">
                <a:latin typeface="Times New Roman" panose="02020603050405020304" pitchFamily="18" charset="0"/>
              </a:rPr>
              <a:t>，每个</a:t>
            </a:r>
            <a:r>
              <a:rPr lang="en-US" altLang="zh-CN" sz="1200" dirty="0">
                <a:latin typeface="Times New Roman" panose="02020603050405020304" pitchFamily="18" charset="0"/>
              </a:rPr>
              <a:t>patch</a:t>
            </a:r>
            <a:r>
              <a:rPr lang="zh-CN" altLang="en-US" sz="1200" dirty="0">
                <a:latin typeface="Times New Roman" panose="02020603050405020304" pitchFamily="18" charset="0"/>
              </a:rPr>
              <a:t>的</a:t>
            </a:r>
            <a:r>
              <a:rPr lang="en-US" altLang="zh-CN" sz="1200" dirty="0">
                <a:latin typeface="Times New Roman" panose="02020603050405020304" pitchFamily="18" charset="0"/>
              </a:rPr>
              <a:t>shape</a:t>
            </a:r>
            <a:r>
              <a:rPr lang="zh-CN" altLang="en-US" sz="1200" dirty="0">
                <a:latin typeface="Times New Roman" panose="02020603050405020304" pitchFamily="18" charset="0"/>
              </a:rPr>
              <a:t>就是</a:t>
            </a:r>
            <a:r>
              <a:rPr lang="en-US" altLang="zh-CN" sz="1200" dirty="0" err="1">
                <a:latin typeface="Times New Roman" panose="02020603050405020304" pitchFamily="18" charset="0"/>
              </a:rPr>
              <a:t>P×PxC</a:t>
            </a:r>
            <a:r>
              <a:rPr lang="zh-CN" altLang="en-US" sz="1200" dirty="0">
                <a:latin typeface="Times New Roman" panose="02020603050405020304" pitchFamily="18" charset="0"/>
              </a:rPr>
              <a:t>，转为向量后就是</a:t>
            </a:r>
            <a:r>
              <a:rPr lang="en-US" altLang="zh-CN" sz="1200" dirty="0">
                <a:latin typeface="Times New Roman" panose="02020603050405020304" pitchFamily="18" charset="0"/>
              </a:rPr>
              <a:t>P^2C</a:t>
            </a:r>
            <a:r>
              <a:rPr lang="zh-CN" altLang="en-US" sz="1200" dirty="0">
                <a:latin typeface="Times New Roman" panose="02020603050405020304" pitchFamily="18" charset="0"/>
              </a:rPr>
              <a:t>维的向量，然后将</a:t>
            </a:r>
            <a:r>
              <a:rPr lang="en-US" altLang="zh-CN" sz="1200" dirty="0">
                <a:latin typeface="Times New Roman" panose="02020603050405020304" pitchFamily="18" charset="0"/>
              </a:rPr>
              <a:t>N</a:t>
            </a:r>
            <a:r>
              <a:rPr lang="zh-CN" altLang="en-US" sz="1200" dirty="0">
                <a:latin typeface="Times New Roman" panose="02020603050405020304" pitchFamily="18" charset="0"/>
              </a:rPr>
              <a:t>个向量</a:t>
            </a:r>
            <a:r>
              <a:rPr lang="en-US" altLang="zh-CN" sz="1200" dirty="0" err="1">
                <a:latin typeface="Times New Roman" panose="02020603050405020304" pitchFamily="18" charset="0"/>
              </a:rPr>
              <a:t>concat</a:t>
            </a:r>
            <a:r>
              <a:rPr lang="zh-CN" altLang="en-US" sz="1200" dirty="0">
                <a:latin typeface="Times New Roman" panose="02020603050405020304" pitchFamily="18" charset="0"/>
              </a:rPr>
              <a:t>在一起得到一个</a:t>
            </a:r>
            <a:r>
              <a:rPr lang="en-US" altLang="zh-CN" sz="1200" dirty="0" err="1">
                <a:latin typeface="Times New Roman" panose="02020603050405020304" pitchFamily="18" charset="0"/>
              </a:rPr>
              <a:t>Nx</a:t>
            </a:r>
            <a:r>
              <a:rPr lang="en-US" altLang="zh-CN" sz="1200" dirty="0">
                <a:latin typeface="Times New Roman" panose="02020603050405020304" pitchFamily="18" charset="0"/>
              </a:rPr>
              <a:t>(P^2C)</a:t>
            </a:r>
            <a:r>
              <a:rPr lang="zh-CN" altLang="en-US" sz="1200" dirty="0">
                <a:latin typeface="Times New Roman" panose="02020603050405020304" pitchFamily="18" charset="0"/>
              </a:rPr>
              <a:t>的二维矩阵，相当于</a:t>
            </a:r>
            <a:r>
              <a:rPr lang="en-US" altLang="zh-CN" sz="1200" dirty="0">
                <a:latin typeface="Times New Roman" panose="02020603050405020304" pitchFamily="18" charset="0"/>
              </a:rPr>
              <a:t>NLP</a:t>
            </a:r>
            <a:r>
              <a:rPr lang="zh-CN" altLang="en-US" sz="1200" dirty="0">
                <a:latin typeface="Times New Roman" panose="02020603050405020304" pitchFamily="18" charset="0"/>
              </a:rPr>
              <a:t>中输入</a:t>
            </a:r>
            <a:r>
              <a:rPr lang="en-US" altLang="zh-CN" sz="1200" dirty="0">
                <a:latin typeface="Times New Roman" panose="02020603050405020304" pitchFamily="18" charset="0"/>
              </a:rPr>
              <a:t>transformer</a:t>
            </a:r>
            <a:r>
              <a:rPr lang="zh-CN" altLang="en-US" sz="1200" dirty="0">
                <a:latin typeface="Times New Roman" panose="02020603050405020304" pitchFamily="18" charset="0"/>
              </a:rPr>
              <a:t>的词向量。</a:t>
            </a:r>
            <a:endParaRPr lang="en-US" altLang="zh-CN" sz="1200" dirty="0">
              <a:latin typeface="Times New Roman" panose="02020603050405020304" pitchFamily="18" charset="0"/>
            </a:endParaRPr>
          </a:p>
          <a:p>
            <a:r>
              <a:rPr lang="en-US" altLang="zh-CN" sz="1800" dirty="0">
                <a:latin typeface="Times New Roman" panose="02020603050405020304" pitchFamily="18" charset="0"/>
              </a:rPr>
              <a:t>--</a:t>
            </a:r>
            <a:r>
              <a:rPr lang="zh-CN" altLang="en-US" sz="1800" dirty="0">
                <a:latin typeface="Times New Roman" panose="02020603050405020304" pitchFamily="18" charset="0"/>
              </a:rPr>
              <a:t>这里有个问题，当</a:t>
            </a:r>
            <a:r>
              <a:rPr lang="en-US" altLang="zh-CN" sz="1800" dirty="0">
                <a:latin typeface="Times New Roman" panose="02020603050405020304" pitchFamily="18" charset="0"/>
              </a:rPr>
              <a:t>patch</a:t>
            </a:r>
            <a:r>
              <a:rPr lang="zh-CN" altLang="en-US" sz="1800" dirty="0">
                <a:latin typeface="Times New Roman" panose="02020603050405020304" pitchFamily="18" charset="0"/>
              </a:rPr>
              <a:t>的大小变化时</a:t>
            </a:r>
            <a:r>
              <a:rPr lang="en-US" altLang="zh-CN" sz="1800" dirty="0">
                <a:latin typeface="Times New Roman" panose="02020603050405020304" pitchFamily="18" charset="0"/>
              </a:rPr>
              <a:t>(</a:t>
            </a:r>
            <a:r>
              <a:rPr lang="zh-CN" altLang="en-US" sz="1800" dirty="0">
                <a:latin typeface="Times New Roman" panose="02020603050405020304" pitchFamily="18" charset="0"/>
              </a:rPr>
              <a:t>即</a:t>
            </a:r>
            <a:r>
              <a:rPr lang="en-US" altLang="zh-CN" sz="1800" dirty="0">
                <a:latin typeface="Times New Roman" panose="02020603050405020304" pitchFamily="18" charset="0"/>
              </a:rPr>
              <a:t>P</a:t>
            </a:r>
            <a:r>
              <a:rPr lang="zh-CN" altLang="en-US" sz="1800" dirty="0">
                <a:latin typeface="Times New Roman" panose="02020603050405020304" pitchFamily="18" charset="0"/>
              </a:rPr>
              <a:t>变化时</a:t>
            </a:r>
            <a:r>
              <a:rPr lang="en-US" altLang="zh-CN" sz="1800" dirty="0">
                <a:latin typeface="Times New Roman" panose="02020603050405020304" pitchFamily="18" charset="0"/>
              </a:rPr>
              <a:t>)</a:t>
            </a:r>
            <a:r>
              <a:rPr lang="zh-CN" altLang="en-US" sz="1800" dirty="0">
                <a:latin typeface="Times New Roman" panose="02020603050405020304" pitchFamily="18" charset="0"/>
              </a:rPr>
              <a:t>，每个</a:t>
            </a:r>
            <a:r>
              <a:rPr lang="en-US" altLang="zh-CN" sz="1800" dirty="0">
                <a:latin typeface="Times New Roman" panose="02020603050405020304" pitchFamily="18" charset="0"/>
              </a:rPr>
              <a:t>patch reshape</a:t>
            </a:r>
            <a:r>
              <a:rPr lang="zh-CN" altLang="en-US" sz="1800" dirty="0">
                <a:latin typeface="Times New Roman" panose="02020603050405020304" pitchFamily="18" charset="0"/>
              </a:rPr>
              <a:t>后得到的</a:t>
            </a:r>
            <a:r>
              <a:rPr lang="en-US" altLang="zh-CN" sz="1800" dirty="0">
                <a:latin typeface="Times New Roman" panose="02020603050405020304" pitchFamily="18" charset="0"/>
              </a:rPr>
              <a:t>P^2C</a:t>
            </a:r>
            <a:r>
              <a:rPr lang="zh-CN" altLang="en-US" sz="1800" dirty="0">
                <a:latin typeface="Times New Roman" panose="02020603050405020304" pitchFamily="18" charset="0"/>
              </a:rPr>
              <a:t>维向量的长度也会变化。为了避免模型结构受到</a:t>
            </a:r>
            <a:r>
              <a:rPr lang="en-US" altLang="zh-CN" sz="1800" dirty="0" err="1">
                <a:latin typeface="Times New Roman" panose="02020603050405020304" pitchFamily="18" charset="0"/>
              </a:rPr>
              <a:t>patchsize</a:t>
            </a:r>
            <a:r>
              <a:rPr lang="zh-CN" altLang="en-US" sz="1800" dirty="0">
                <a:latin typeface="Times New Roman" panose="02020603050405020304" pitchFamily="18" charset="0"/>
              </a:rPr>
              <a:t>的影响，对得到的</a:t>
            </a:r>
            <a:r>
              <a:rPr lang="en-US" altLang="zh-CN" sz="1800" dirty="0">
                <a:latin typeface="Times New Roman" panose="02020603050405020304" pitchFamily="18" charset="0"/>
              </a:rPr>
              <a:t>flattened patches</a:t>
            </a:r>
            <a:r>
              <a:rPr lang="zh-CN" altLang="en-US" sz="1800" dirty="0">
                <a:latin typeface="Times New Roman" panose="02020603050405020304" pitchFamily="18" charset="0"/>
              </a:rPr>
              <a:t>向量做线性映射，将其转化为固定长度的向量</a:t>
            </a:r>
            <a:r>
              <a:rPr lang="en-US" altLang="zh-CN" sz="1800" dirty="0">
                <a:latin typeface="Times New Roman" panose="02020603050405020304" pitchFamily="18" charset="0"/>
              </a:rPr>
              <a:t>(</a:t>
            </a:r>
            <a:r>
              <a:rPr lang="zh-CN" altLang="en-US" sz="1800" dirty="0">
                <a:latin typeface="Times New Roman" panose="02020603050405020304" pitchFamily="18" charset="0"/>
              </a:rPr>
              <a:t>记做</a:t>
            </a:r>
            <a:r>
              <a:rPr lang="en-US" altLang="zh-CN" sz="1800" dirty="0">
                <a:latin typeface="Times New Roman" panose="02020603050405020304" pitchFamily="18" charset="0"/>
              </a:rPr>
              <a:t>D</a:t>
            </a:r>
            <a:r>
              <a:rPr lang="zh-CN" altLang="en-US" sz="1800" dirty="0">
                <a:latin typeface="Times New Roman" panose="02020603050405020304" pitchFamily="18" charset="0"/>
              </a:rPr>
              <a:t>维向量</a:t>
            </a:r>
            <a:r>
              <a:rPr lang="en-US" altLang="zh-CN" sz="1800" dirty="0">
                <a:latin typeface="Times New Roman" panose="02020603050405020304" pitchFamily="18" charset="0"/>
              </a:rPr>
              <a:t>)</a:t>
            </a:r>
            <a:r>
              <a:rPr lang="zh-CN" altLang="en-US" sz="1800" dirty="0">
                <a:latin typeface="Times New Roman" panose="02020603050405020304" pitchFamily="18" charset="0"/>
              </a:rPr>
              <a:t>。这样原本</a:t>
            </a:r>
            <a:r>
              <a:rPr lang="en-US" altLang="zh-CN" sz="1800" dirty="0">
                <a:latin typeface="Times New Roman" panose="02020603050405020304" pitchFamily="18" charset="0"/>
              </a:rPr>
              <a:t>H×W×C</a:t>
            </a:r>
            <a:r>
              <a:rPr lang="zh-CN" altLang="en-US" sz="1800" dirty="0">
                <a:latin typeface="Times New Roman" panose="02020603050405020304" pitchFamily="18" charset="0"/>
              </a:rPr>
              <a:t>维的图片被转化为了</a:t>
            </a:r>
            <a:r>
              <a:rPr lang="en-US" altLang="zh-CN" sz="1800" dirty="0">
                <a:latin typeface="Times New Roman" panose="02020603050405020304" pitchFamily="18" charset="0"/>
              </a:rPr>
              <a:t>N</a:t>
            </a:r>
            <a:r>
              <a:rPr lang="zh-CN" altLang="en-US" sz="1800" dirty="0">
                <a:latin typeface="Times New Roman" panose="02020603050405020304" pitchFamily="18" charset="0"/>
              </a:rPr>
              <a:t>个</a:t>
            </a:r>
            <a:r>
              <a:rPr lang="en-US" altLang="zh-CN" sz="1800" dirty="0">
                <a:latin typeface="Times New Roman" panose="02020603050405020304" pitchFamily="18" charset="0"/>
              </a:rPr>
              <a:t>D</a:t>
            </a:r>
            <a:r>
              <a:rPr lang="zh-CN" altLang="en-US" sz="1800" dirty="0">
                <a:latin typeface="Times New Roman" panose="02020603050405020304" pitchFamily="18" charset="0"/>
              </a:rPr>
              <a:t>维的向量。</a:t>
            </a:r>
            <a:endParaRPr lang="en-US" altLang="zh-CN" sz="1800" dirty="0">
              <a:latin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dirty="0">
              <a:latin typeface="Times New Roman" panose="02020603050405020304" pitchFamily="18" charset="0"/>
            </a:endParaRPr>
          </a:p>
          <a:p>
            <a:pPr algn="just"/>
            <a:r>
              <a:rPr lang="en-US" altLang="zh-CN" sz="1800" dirty="0">
                <a:latin typeface="Times New Roman" panose="02020603050405020304" pitchFamily="18" charset="0"/>
              </a:rPr>
              <a:t>--</a:t>
            </a:r>
            <a:r>
              <a:rPr lang="zh-CN" altLang="en-US" sz="1800" dirty="0">
                <a:latin typeface="Times New Roman" panose="02020603050405020304" pitchFamily="18" charset="0"/>
              </a:rPr>
              <a:t>由于</a:t>
            </a:r>
            <a:r>
              <a:rPr lang="en-US" altLang="zh-CN" sz="1800" dirty="0">
                <a:latin typeface="Times New Roman" panose="02020603050405020304" pitchFamily="18" charset="0"/>
              </a:rPr>
              <a:t>transformer</a:t>
            </a:r>
            <a:r>
              <a:rPr lang="zh-CN" altLang="en-US" sz="1800" dirty="0">
                <a:latin typeface="Times New Roman" panose="02020603050405020304" pitchFamily="18" charset="0"/>
              </a:rPr>
              <a:t>模型本身是没有位置信息的，我们也需要通过</a:t>
            </a:r>
            <a:r>
              <a:rPr lang="en-US" altLang="zh-CN" sz="1800" dirty="0">
                <a:latin typeface="Times New Roman" panose="02020603050405020304" pitchFamily="18" charset="0"/>
              </a:rPr>
              <a:t>position embedding</a:t>
            </a:r>
            <a:r>
              <a:rPr lang="zh-CN" altLang="en-US" sz="1800" dirty="0">
                <a:latin typeface="Times New Roman" panose="02020603050405020304" pitchFamily="18" charset="0"/>
              </a:rPr>
              <a:t>将位置信息加到模型中去。如上图所示，编号</a:t>
            </a:r>
            <a:r>
              <a:rPr lang="en-US" altLang="zh-CN" sz="1800" dirty="0">
                <a:latin typeface="Times New Roman" panose="02020603050405020304" pitchFamily="18" charset="0"/>
              </a:rPr>
              <a:t>0-9</a:t>
            </a:r>
            <a:r>
              <a:rPr lang="zh-CN" altLang="en-US" sz="1800" dirty="0">
                <a:latin typeface="Times New Roman" panose="02020603050405020304" pitchFamily="18" charset="0"/>
              </a:rPr>
              <a:t>的紫色框表示各个位置的</a:t>
            </a:r>
            <a:r>
              <a:rPr lang="en-US" altLang="zh-CN" sz="1800" dirty="0">
                <a:latin typeface="Times New Roman" panose="02020603050405020304" pitchFamily="18" charset="0"/>
              </a:rPr>
              <a:t>position embedding</a:t>
            </a:r>
            <a:r>
              <a:rPr lang="zh-CN" altLang="en-US" sz="1800" dirty="0">
                <a:latin typeface="Times New Roman" panose="02020603050405020304" pitchFamily="18" charset="0"/>
              </a:rPr>
              <a:t>，</a:t>
            </a:r>
            <a:r>
              <a:rPr lang="zh-CN" altLang="en-US" sz="1800" b="0" i="0" dirty="0">
                <a:solidFill>
                  <a:srgbClr val="121212"/>
                </a:solidFill>
                <a:effectLst/>
                <a:latin typeface="-apple-system"/>
              </a:rPr>
              <a:t>没有采用</a:t>
            </a:r>
            <a:r>
              <a:rPr lang="en-US" altLang="zh-CN" sz="1800" b="0" i="0" dirty="0" err="1">
                <a:solidFill>
                  <a:srgbClr val="121212"/>
                </a:solidFill>
                <a:effectLst/>
                <a:latin typeface="-apple-system"/>
              </a:rPr>
              <a:t>sincos</a:t>
            </a:r>
            <a:r>
              <a:rPr lang="zh-CN" altLang="en-US" sz="1800" b="0" i="0" dirty="0">
                <a:solidFill>
                  <a:srgbClr val="121212"/>
                </a:solidFill>
                <a:effectLst/>
                <a:latin typeface="-apple-system"/>
              </a:rPr>
              <a:t>编码，而是直接设置为可学习的，效果差不多</a:t>
            </a:r>
            <a:r>
              <a:rPr lang="zh-CN" altLang="en-US" sz="1800" dirty="0">
                <a:latin typeface="Times New Roman" panose="02020603050405020304" pitchFamily="18" charset="0"/>
              </a:rPr>
              <a:t>，而紫色框旁边的粉色框就是经过线性映射后的</a:t>
            </a:r>
            <a:r>
              <a:rPr lang="en-US" altLang="zh-CN" sz="1800" dirty="0">
                <a:latin typeface="Times New Roman" panose="02020603050405020304" pitchFamily="18" charset="0"/>
              </a:rPr>
              <a:t>flattened patch</a:t>
            </a:r>
            <a:r>
              <a:rPr lang="zh-CN" altLang="en-US" sz="1800" dirty="0">
                <a:latin typeface="Times New Roman" panose="02020603050405020304" pitchFamily="18" charset="0"/>
              </a:rPr>
              <a:t>向量。文中采用将</a:t>
            </a:r>
            <a:r>
              <a:rPr lang="en-US" altLang="zh-CN" sz="1800" dirty="0">
                <a:latin typeface="Times New Roman" panose="02020603050405020304" pitchFamily="18" charset="0"/>
              </a:rPr>
              <a:t>position embedding</a:t>
            </a:r>
            <a:r>
              <a:rPr lang="zh-CN" altLang="en-US" sz="1800" dirty="0">
                <a:latin typeface="Times New Roman" panose="02020603050405020304" pitchFamily="18" charset="0"/>
              </a:rPr>
              <a:t>和</a:t>
            </a:r>
            <a:r>
              <a:rPr lang="en-US" altLang="zh-CN" sz="1800" dirty="0">
                <a:latin typeface="Times New Roman" panose="02020603050405020304" pitchFamily="18" charset="0"/>
              </a:rPr>
              <a:t>patch embedding</a:t>
            </a:r>
            <a:r>
              <a:rPr lang="zh-CN" altLang="en-US" sz="1800" dirty="0">
                <a:latin typeface="Times New Roman" panose="02020603050405020304" pitchFamily="18" charset="0"/>
              </a:rPr>
              <a:t>相加来结合位置信息。</a:t>
            </a:r>
          </a:p>
          <a:p>
            <a:pPr algn="just"/>
            <a:r>
              <a:rPr lang="en-US" altLang="zh-CN" sz="1800" dirty="0">
                <a:latin typeface="Times New Roman" panose="02020603050405020304" pitchFamily="18" charset="0"/>
              </a:rPr>
              <a:t>--</a:t>
            </a:r>
            <a:r>
              <a:rPr lang="zh-CN" altLang="en-US" sz="1800" dirty="0">
                <a:latin typeface="Times New Roman" panose="02020603050405020304" pitchFamily="18" charset="0"/>
              </a:rPr>
              <a:t>带</a:t>
            </a:r>
            <a:r>
              <a:rPr lang="en-US" altLang="zh-CN" sz="1800" dirty="0">
                <a:latin typeface="Times New Roman" panose="02020603050405020304" pitchFamily="18" charset="0"/>
              </a:rPr>
              <a:t>*</a:t>
            </a:r>
            <a:r>
              <a:rPr lang="zh-CN" altLang="en-US" sz="1800" dirty="0">
                <a:latin typeface="Times New Roman" panose="02020603050405020304" pitchFamily="18" charset="0"/>
              </a:rPr>
              <a:t>的粉色框不是通过某个</a:t>
            </a:r>
            <a:r>
              <a:rPr lang="en-US" altLang="zh-CN" sz="1800" dirty="0">
                <a:latin typeface="Times New Roman" panose="02020603050405020304" pitchFamily="18" charset="0"/>
              </a:rPr>
              <a:t>patch</a:t>
            </a:r>
            <a:r>
              <a:rPr lang="zh-CN" altLang="en-US" sz="1800" dirty="0">
                <a:latin typeface="Times New Roman" panose="02020603050405020304" pitchFamily="18" charset="0"/>
              </a:rPr>
              <a:t>产生的，这是一个可学习的</a:t>
            </a:r>
            <a:r>
              <a:rPr lang="en-US" altLang="zh-CN" sz="1800" dirty="0">
                <a:latin typeface="Times New Roman" panose="02020603050405020304" pitchFamily="18" charset="0"/>
              </a:rPr>
              <a:t>embedding</a:t>
            </a:r>
            <a:r>
              <a:rPr lang="zh-CN" altLang="en-US" sz="1800" dirty="0">
                <a:latin typeface="Times New Roman" panose="02020603050405020304" pitchFamily="18" charset="0"/>
              </a:rPr>
              <a:t>，随机初始化，其作用类似于</a:t>
            </a:r>
            <a:r>
              <a:rPr lang="en-US" altLang="zh-CN" sz="1800" dirty="0">
                <a:latin typeface="Times New Roman" panose="02020603050405020304" pitchFamily="18" charset="0"/>
              </a:rPr>
              <a:t>BERT</a:t>
            </a:r>
            <a:r>
              <a:rPr lang="zh-CN" altLang="en-US" sz="1800" dirty="0">
                <a:latin typeface="Times New Roman" panose="02020603050405020304" pitchFamily="18" charset="0"/>
              </a:rPr>
              <a:t>中的</a:t>
            </a:r>
            <a:r>
              <a:rPr lang="en-US" altLang="zh-CN" sz="1800" dirty="0">
                <a:latin typeface="Times New Roman" panose="02020603050405020304" pitchFamily="18" charset="0"/>
              </a:rPr>
              <a:t>[class] token</a:t>
            </a:r>
            <a:r>
              <a:rPr lang="zh-CN" altLang="en-US" sz="1800" dirty="0">
                <a:latin typeface="Times New Roman" panose="02020603050405020304" pitchFamily="18" charset="0"/>
              </a:rPr>
              <a:t>。在</a:t>
            </a:r>
            <a:r>
              <a:rPr lang="en-US" altLang="zh-CN" sz="1800" dirty="0">
                <a:latin typeface="Times New Roman" panose="02020603050405020304" pitchFamily="18" charset="0"/>
              </a:rPr>
              <a:t>BERT</a:t>
            </a:r>
            <a:r>
              <a:rPr lang="zh-CN" altLang="en-US" sz="1800" dirty="0">
                <a:latin typeface="Times New Roman" panose="02020603050405020304" pitchFamily="18" charset="0"/>
              </a:rPr>
              <a:t>中</a:t>
            </a:r>
            <a:r>
              <a:rPr lang="en-US" altLang="zh-CN" sz="1800" dirty="0">
                <a:latin typeface="Times New Roman" panose="02020603050405020304" pitchFamily="18" charset="0"/>
              </a:rPr>
              <a:t>[class] token</a:t>
            </a:r>
            <a:r>
              <a:rPr lang="zh-CN" altLang="en-US" sz="1800" dirty="0">
                <a:latin typeface="Times New Roman" panose="02020603050405020304" pitchFamily="18" charset="0"/>
              </a:rPr>
              <a:t>经过</a:t>
            </a:r>
            <a:r>
              <a:rPr lang="en-US" altLang="zh-CN" sz="1800" dirty="0">
                <a:latin typeface="Times New Roman" panose="02020603050405020304" pitchFamily="18" charset="0"/>
              </a:rPr>
              <a:t>encoder</a:t>
            </a:r>
            <a:r>
              <a:rPr lang="zh-CN" altLang="en-US" sz="1800" dirty="0">
                <a:latin typeface="Times New Roman" panose="02020603050405020304" pitchFamily="18" charset="0"/>
              </a:rPr>
              <a:t>后对应的结果会作为整个句子的表示，这里*经过</a:t>
            </a:r>
            <a:r>
              <a:rPr lang="en-US" altLang="zh-CN" sz="1800" dirty="0">
                <a:latin typeface="Times New Roman" panose="02020603050405020304" pitchFamily="18" charset="0"/>
              </a:rPr>
              <a:t>encoder</a:t>
            </a:r>
            <a:r>
              <a:rPr lang="zh-CN" altLang="en-US" sz="1800" dirty="0">
                <a:latin typeface="Times New Roman" panose="02020603050405020304" pitchFamily="18" charset="0"/>
              </a:rPr>
              <a:t>后对应的结果会作为整个图的表示。为什么要加一个</a:t>
            </a:r>
            <a:r>
              <a:rPr lang="en-US" altLang="zh-CN" sz="1800" dirty="0">
                <a:latin typeface="Times New Roman" panose="02020603050405020304" pitchFamily="18" charset="0"/>
              </a:rPr>
              <a:t>token</a:t>
            </a:r>
            <a:r>
              <a:rPr lang="zh-CN" altLang="en-US" sz="1800" dirty="0">
                <a:latin typeface="Times New Roman" panose="02020603050405020304" pitchFamily="18" charset="0"/>
              </a:rPr>
              <a:t>呢？因为如果人为地指定一个</a:t>
            </a:r>
            <a:r>
              <a:rPr lang="en-US" altLang="zh-CN" sz="1800" dirty="0">
                <a:latin typeface="Times New Roman" panose="02020603050405020304" pitchFamily="18" charset="0"/>
              </a:rPr>
              <a:t>embedding</a:t>
            </a:r>
            <a:r>
              <a:rPr lang="zh-CN" altLang="en-US" sz="1800" dirty="0">
                <a:latin typeface="Times New Roman" panose="02020603050405020304" pitchFamily="18" charset="0"/>
              </a:rPr>
              <a:t>（例如本文中使用某个</a:t>
            </a:r>
            <a:r>
              <a:rPr lang="en-US" altLang="zh-CN" sz="1800" dirty="0">
                <a:latin typeface="Times New Roman" panose="02020603050405020304" pitchFamily="18" charset="0"/>
              </a:rPr>
              <a:t>patch</a:t>
            </a:r>
            <a:r>
              <a:rPr lang="zh-CN" altLang="en-US" sz="1800" dirty="0">
                <a:latin typeface="Times New Roman" panose="02020603050405020304" pitchFamily="18" charset="0"/>
              </a:rPr>
              <a:t>经过线性映射后得到的</a:t>
            </a:r>
            <a:r>
              <a:rPr lang="en-US" altLang="zh-CN" sz="1800" dirty="0">
                <a:latin typeface="Times New Roman" panose="02020603050405020304" pitchFamily="18" charset="0"/>
              </a:rPr>
              <a:t>embedding</a:t>
            </a:r>
            <a:r>
              <a:rPr lang="zh-CN" altLang="en-US" sz="1800" dirty="0">
                <a:latin typeface="Times New Roman" panose="02020603050405020304" pitchFamily="18" charset="0"/>
              </a:rPr>
              <a:t>），将其经过</a:t>
            </a:r>
            <a:r>
              <a:rPr lang="en-US" altLang="zh-CN" sz="1800" dirty="0">
                <a:latin typeface="Times New Roman" panose="02020603050405020304" pitchFamily="18" charset="0"/>
              </a:rPr>
              <a:t>encoder</a:t>
            </a:r>
            <a:r>
              <a:rPr lang="zh-CN" altLang="en-US" sz="1800" dirty="0">
                <a:latin typeface="Times New Roman" panose="02020603050405020304" pitchFamily="18" charset="0"/>
              </a:rPr>
              <a:t>得到的结果作为整体的表示，会不可避免地使整体表示偏向于这个指定</a:t>
            </a:r>
            <a:r>
              <a:rPr lang="en-US" altLang="zh-CN" sz="1800" dirty="0">
                <a:latin typeface="Times New Roman" panose="02020603050405020304" pitchFamily="18" charset="0"/>
              </a:rPr>
              <a:t>embedding</a:t>
            </a:r>
            <a:r>
              <a:rPr lang="zh-CN" altLang="en-US" sz="1800" dirty="0">
                <a:latin typeface="Times New Roman" panose="02020603050405020304" pitchFamily="18" charset="0"/>
              </a:rPr>
              <a:t>的信息（例如图像的表示偏重于反映某个</a:t>
            </a:r>
            <a:r>
              <a:rPr lang="en-US" altLang="zh-CN" sz="1800" dirty="0">
                <a:latin typeface="Times New Roman" panose="02020603050405020304" pitchFamily="18" charset="0"/>
              </a:rPr>
              <a:t>patch</a:t>
            </a:r>
            <a:r>
              <a:rPr lang="zh-CN" altLang="en-US" sz="1800" dirty="0">
                <a:latin typeface="Times New Roman" panose="02020603050405020304" pitchFamily="18" charset="0"/>
              </a:rPr>
              <a:t>的信息）。而这个新增的</a:t>
            </a:r>
            <a:r>
              <a:rPr lang="en-US" altLang="zh-CN" sz="1800" dirty="0">
                <a:latin typeface="Times New Roman" panose="02020603050405020304" pitchFamily="18" charset="0"/>
              </a:rPr>
              <a:t>token</a:t>
            </a:r>
            <a:r>
              <a:rPr lang="zh-CN" altLang="en-US" sz="1800" dirty="0">
                <a:latin typeface="Times New Roman" panose="02020603050405020304" pitchFamily="18" charset="0"/>
              </a:rPr>
              <a:t>没有语义信息</a:t>
            </a:r>
            <a:r>
              <a:rPr lang="en-US" altLang="zh-CN" sz="1800" dirty="0">
                <a:latin typeface="Times New Roman" panose="02020603050405020304" pitchFamily="18" charset="0"/>
              </a:rPr>
              <a:t>(</a:t>
            </a:r>
            <a:r>
              <a:rPr lang="zh-CN" altLang="en-US" sz="1800" dirty="0">
                <a:latin typeface="Times New Roman" panose="02020603050405020304" pitchFamily="18" charset="0"/>
              </a:rPr>
              <a:t>即与任何</a:t>
            </a:r>
            <a:r>
              <a:rPr lang="en-US" altLang="zh-CN" sz="1800" dirty="0">
                <a:latin typeface="Times New Roman" panose="02020603050405020304" pitchFamily="18" charset="0"/>
              </a:rPr>
              <a:t>patch</a:t>
            </a:r>
            <a:r>
              <a:rPr lang="zh-CN" altLang="en-US" sz="1800" dirty="0">
                <a:latin typeface="Times New Roman" panose="02020603050405020304" pitchFamily="18" charset="0"/>
              </a:rPr>
              <a:t>无关</a:t>
            </a:r>
            <a:r>
              <a:rPr lang="en-US" altLang="zh-CN" sz="1800" dirty="0">
                <a:latin typeface="Times New Roman" panose="02020603050405020304" pitchFamily="18" charset="0"/>
              </a:rPr>
              <a:t>)</a:t>
            </a:r>
            <a:r>
              <a:rPr lang="zh-CN" altLang="en-US" sz="1800" dirty="0">
                <a:latin typeface="Times New Roman" panose="02020603050405020304" pitchFamily="18" charset="0"/>
              </a:rPr>
              <a:t>，所以能够比较公正地反映全图信息。并且</a:t>
            </a:r>
            <a:r>
              <a:rPr lang="zh-CN" altLang="en-US" b="1" i="0" dirty="0">
                <a:solidFill>
                  <a:srgbClr val="121212"/>
                </a:solidFill>
                <a:effectLst/>
                <a:latin typeface="-apple-system"/>
              </a:rPr>
              <a:t>现在没有解码器了，编码后直接就进行分类预测，所以编码器要负责一点解码器功能，*也是类似开启解码的标志</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pPr algn="just"/>
            <a:endParaRPr lang="en-US" altLang="zh-CN" b="0" i="0" dirty="0">
              <a:solidFill>
                <a:srgbClr val="121212"/>
              </a:solidFill>
              <a:effectLst/>
              <a:latin typeface="-apple-system"/>
            </a:endParaRPr>
          </a:p>
          <a:p>
            <a:pPr algn="just"/>
            <a:r>
              <a:rPr lang="en-US" altLang="zh-CN" b="0" i="0" dirty="0">
                <a:solidFill>
                  <a:srgbClr val="121212"/>
                </a:solidFill>
                <a:effectLst/>
                <a:latin typeface="-apple-system"/>
              </a:rPr>
              <a:t>--</a:t>
            </a:r>
            <a:r>
              <a:rPr lang="zh-CN" altLang="en-US" b="0" i="0" dirty="0">
                <a:solidFill>
                  <a:srgbClr val="121212"/>
                </a:solidFill>
                <a:effectLst/>
                <a:latin typeface="-apple-system"/>
              </a:rPr>
              <a:t>不加这个</a:t>
            </a:r>
            <a:r>
              <a:rPr lang="en-US" altLang="zh-CN" b="0" i="0" dirty="0">
                <a:solidFill>
                  <a:srgbClr val="121212"/>
                </a:solidFill>
                <a:effectLst/>
                <a:latin typeface="-apple-system"/>
              </a:rPr>
              <a:t>0</a:t>
            </a:r>
            <a:r>
              <a:rPr lang="zh-CN" altLang="en-US" b="0" i="0" dirty="0">
                <a:solidFill>
                  <a:srgbClr val="121212"/>
                </a:solidFill>
                <a:effectLst/>
                <a:latin typeface="-apple-system"/>
              </a:rPr>
              <a:t>号位，而是在其余所有</a:t>
            </a:r>
            <a:r>
              <a:rPr lang="en-US" altLang="zh-CN" b="0" i="0" dirty="0">
                <a:solidFill>
                  <a:srgbClr val="121212"/>
                </a:solidFill>
                <a:effectLst/>
                <a:latin typeface="-apple-system"/>
              </a:rPr>
              <a:t>embedding</a:t>
            </a:r>
            <a:r>
              <a:rPr lang="zh-CN" altLang="en-US" b="0" i="0" dirty="0">
                <a:solidFill>
                  <a:srgbClr val="121212"/>
                </a:solidFill>
                <a:effectLst/>
                <a:latin typeface="-apple-system"/>
              </a:rPr>
              <a:t>后借一个类似通道注意力层，把</a:t>
            </a:r>
            <a:r>
              <a:rPr lang="en-US" altLang="zh-CN" b="0" i="0" dirty="0">
                <a:solidFill>
                  <a:srgbClr val="121212"/>
                </a:solidFill>
                <a:effectLst/>
                <a:latin typeface="-apple-system"/>
              </a:rPr>
              <a:t>N</a:t>
            </a:r>
            <a:r>
              <a:rPr lang="zh-CN" altLang="en-US" b="0" i="0" dirty="0">
                <a:solidFill>
                  <a:srgbClr val="121212"/>
                </a:solidFill>
                <a:effectLst/>
                <a:latin typeface="-apple-system"/>
              </a:rPr>
              <a:t>个</a:t>
            </a:r>
            <a:r>
              <a:rPr lang="en-US" altLang="zh-CN" b="0" i="0" dirty="0">
                <a:solidFill>
                  <a:srgbClr val="121212"/>
                </a:solidFill>
                <a:effectLst/>
                <a:latin typeface="-apple-system"/>
              </a:rPr>
              <a:t>embedding</a:t>
            </a:r>
            <a:r>
              <a:rPr lang="zh-CN" altLang="en-US" b="0" i="0" dirty="0">
                <a:solidFill>
                  <a:srgbClr val="121212"/>
                </a:solidFill>
                <a:effectLst/>
                <a:latin typeface="-apple-system"/>
              </a:rPr>
              <a:t>合成</a:t>
            </a:r>
            <a:r>
              <a:rPr lang="en-US" altLang="zh-CN" b="0" i="0" dirty="0">
                <a:solidFill>
                  <a:srgbClr val="121212"/>
                </a:solidFill>
                <a:effectLst/>
                <a:latin typeface="-apple-system"/>
              </a:rPr>
              <a:t>1</a:t>
            </a:r>
            <a:r>
              <a:rPr lang="zh-CN" altLang="en-US" b="0" i="0" dirty="0">
                <a:solidFill>
                  <a:srgbClr val="121212"/>
                </a:solidFill>
                <a:effectLst/>
                <a:latin typeface="-apple-system"/>
              </a:rPr>
              <a:t>个</a:t>
            </a:r>
            <a:r>
              <a:rPr lang="en-US" altLang="zh-CN" b="0" i="0" dirty="0">
                <a:solidFill>
                  <a:srgbClr val="121212"/>
                </a:solidFill>
                <a:effectLst/>
                <a:latin typeface="-apple-system"/>
              </a:rPr>
              <a:t>embedding</a:t>
            </a:r>
            <a:r>
              <a:rPr lang="zh-CN" altLang="en-US" b="0" i="0" dirty="0">
                <a:solidFill>
                  <a:srgbClr val="121212"/>
                </a:solidFill>
                <a:effectLst/>
                <a:latin typeface="-apple-system"/>
              </a:rPr>
              <a:t>再送入分类头。</a:t>
            </a:r>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B0C78050-2FC1-43D4-B66C-DC1DAD6D6D67}" type="slidenum">
              <a:rPr lang="zh-CN" altLang="en-US" smtClean="0"/>
              <a:t>3</a:t>
            </a:fld>
            <a:endParaRPr lang="zh-CN" altLang="en-US"/>
          </a:p>
        </p:txBody>
      </p:sp>
    </p:spTree>
    <p:extLst>
      <p:ext uri="{BB962C8B-B14F-4D97-AF65-F5344CB8AC3E}">
        <p14:creationId xmlns:p14="http://schemas.microsoft.com/office/powerpoint/2010/main" val="2078552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21212"/>
                </a:solidFill>
                <a:effectLst/>
                <a:latin typeface="-apple-system"/>
              </a:rPr>
              <a:t>--Encoder</a:t>
            </a:r>
            <a:r>
              <a:rPr lang="zh-CN" altLang="en-US" b="0" i="0" dirty="0">
                <a:solidFill>
                  <a:srgbClr val="121212"/>
                </a:solidFill>
                <a:effectLst/>
                <a:latin typeface="-apple-system"/>
              </a:rPr>
              <a:t>第一层输入</a:t>
            </a:r>
            <a:r>
              <a:rPr lang="en-US" altLang="zh-CN" b="0" i="0" dirty="0">
                <a:solidFill>
                  <a:srgbClr val="121212"/>
                </a:solidFill>
                <a:effectLst/>
                <a:latin typeface="-apple-system"/>
              </a:rPr>
              <a:t>Z0</a:t>
            </a:r>
            <a:r>
              <a:rPr lang="zh-CN" altLang="en-US" b="0" i="0" dirty="0">
                <a:solidFill>
                  <a:srgbClr val="121212"/>
                </a:solidFill>
                <a:effectLst/>
                <a:latin typeface="-apple-system"/>
              </a:rPr>
              <a:t>由式</a:t>
            </a:r>
            <a:r>
              <a:rPr lang="en-US" altLang="zh-CN" b="0" i="0" dirty="0">
                <a:solidFill>
                  <a:srgbClr val="121212"/>
                </a:solidFill>
                <a:effectLst/>
                <a:latin typeface="-apple-system"/>
              </a:rPr>
              <a:t>1</a:t>
            </a:r>
            <a:r>
              <a:rPr lang="zh-CN" altLang="en-US" b="0" i="0" dirty="0">
                <a:solidFill>
                  <a:srgbClr val="121212"/>
                </a:solidFill>
                <a:effectLst/>
                <a:latin typeface="-apple-system"/>
              </a:rPr>
              <a:t>得到，</a:t>
            </a:r>
            <a:r>
              <a:rPr lang="zh-CN" altLang="en-US" sz="1800" dirty="0">
                <a:latin typeface="Times New Roman" panose="02020603050405020304" pitchFamily="18" charset="0"/>
              </a:rPr>
              <a:t>其中</a:t>
            </a:r>
            <a:r>
              <a:rPr lang="en-US" altLang="zh-CN" sz="1800" dirty="0">
                <a:latin typeface="Times New Roman" panose="02020603050405020304" pitchFamily="18" charset="0"/>
              </a:rPr>
              <a:t>Xp1</a:t>
            </a:r>
            <a:r>
              <a:rPr lang="zh-CN" altLang="en-US" sz="1800" dirty="0">
                <a:latin typeface="Times New Roman" panose="02020603050405020304" pitchFamily="18" charset="0"/>
              </a:rPr>
              <a:t>，</a:t>
            </a:r>
            <a:r>
              <a:rPr lang="en-US" altLang="zh-CN" sz="1800" dirty="0">
                <a:latin typeface="Times New Roman" panose="02020603050405020304" pitchFamily="18" charset="0"/>
              </a:rPr>
              <a:t>…</a:t>
            </a:r>
            <a:r>
              <a:rPr lang="zh-CN" altLang="en-US" sz="1800" dirty="0">
                <a:latin typeface="Times New Roman" panose="02020603050405020304" pitchFamily="18" charset="0"/>
              </a:rPr>
              <a:t>，</a:t>
            </a:r>
            <a:r>
              <a:rPr lang="en-US" altLang="zh-CN" sz="1800" dirty="0" err="1">
                <a:latin typeface="Times New Roman" panose="02020603050405020304" pitchFamily="18" charset="0"/>
              </a:rPr>
              <a:t>XpN</a:t>
            </a:r>
            <a:r>
              <a:rPr lang="zh-CN" altLang="en-US" sz="1800" dirty="0">
                <a:latin typeface="Times New Roman" panose="02020603050405020304" pitchFamily="18" charset="0"/>
              </a:rPr>
              <a:t>即未线性映射前的</a:t>
            </a:r>
            <a:r>
              <a:rPr lang="en-US" altLang="zh-CN" sz="1800" dirty="0">
                <a:latin typeface="Times New Roman" panose="02020603050405020304" pitchFamily="18" charset="0"/>
              </a:rPr>
              <a:t>patch embedding(P^2C</a:t>
            </a:r>
            <a:r>
              <a:rPr lang="zh-CN" altLang="en-US" sz="1800" dirty="0">
                <a:latin typeface="Times New Roman" panose="02020603050405020304" pitchFamily="18" charset="0"/>
              </a:rPr>
              <a:t>维</a:t>
            </a:r>
            <a:r>
              <a:rPr lang="en-US" altLang="zh-CN" sz="1800" dirty="0">
                <a:latin typeface="Times New Roman" panose="02020603050405020304" pitchFamily="18" charset="0"/>
              </a:rPr>
              <a:t>)</a:t>
            </a:r>
            <a:r>
              <a:rPr lang="zh-CN" altLang="en-US" sz="1800" dirty="0">
                <a:latin typeface="Times New Roman" panose="02020603050405020304" pitchFamily="18" charset="0"/>
              </a:rPr>
              <a:t>，右乘</a:t>
            </a:r>
            <a:r>
              <a:rPr lang="en-US" altLang="zh-CN" sz="1800" dirty="0">
                <a:latin typeface="Times New Roman" panose="02020603050405020304" pitchFamily="18" charset="0"/>
              </a:rPr>
              <a:t>P^2C×D</a:t>
            </a:r>
            <a:r>
              <a:rPr lang="zh-CN" altLang="en-US" sz="1800" dirty="0">
                <a:latin typeface="Times New Roman" panose="02020603050405020304" pitchFamily="18" charset="0"/>
              </a:rPr>
              <a:t>维的矩阵</a:t>
            </a:r>
            <a:r>
              <a:rPr lang="en-US" altLang="zh-CN" sz="1800" dirty="0">
                <a:latin typeface="Times New Roman" panose="02020603050405020304" pitchFamily="18" charset="0"/>
              </a:rPr>
              <a:t>E</a:t>
            </a:r>
            <a:r>
              <a:rPr lang="zh-CN" altLang="en-US" sz="1800" dirty="0">
                <a:latin typeface="Times New Roman" panose="02020603050405020304" pitchFamily="18" charset="0"/>
              </a:rPr>
              <a:t>表示线性映射，得到</a:t>
            </a:r>
            <a:r>
              <a:rPr lang="en-US" altLang="zh-CN" sz="1800" dirty="0">
                <a:latin typeface="Times New Roman" panose="02020603050405020304" pitchFamily="18" charset="0"/>
              </a:rPr>
              <a:t>n</a:t>
            </a:r>
            <a:r>
              <a:rPr lang="zh-CN" altLang="en-US" sz="1800" dirty="0">
                <a:latin typeface="Times New Roman" panose="02020603050405020304" pitchFamily="18" charset="0"/>
              </a:rPr>
              <a:t>个</a:t>
            </a:r>
            <a:r>
              <a:rPr lang="en-US" altLang="zh-CN" sz="1800" dirty="0">
                <a:latin typeface="Times New Roman" panose="02020603050405020304" pitchFamily="18" charset="0"/>
              </a:rPr>
              <a:t>D</a:t>
            </a:r>
            <a:r>
              <a:rPr lang="zh-CN" altLang="en-US" sz="1800" dirty="0">
                <a:latin typeface="Times New Roman" panose="02020603050405020304" pitchFamily="18" charset="0"/>
              </a:rPr>
              <a:t>维向量，这</a:t>
            </a:r>
            <a:r>
              <a:rPr lang="en-US" altLang="zh-CN" sz="1800" dirty="0">
                <a:latin typeface="Times New Roman" panose="02020603050405020304" pitchFamily="18" charset="0"/>
              </a:rPr>
              <a:t>N</a:t>
            </a:r>
            <a:r>
              <a:rPr lang="zh-CN" altLang="en-US" sz="1800" dirty="0">
                <a:latin typeface="Times New Roman" panose="02020603050405020304" pitchFamily="18" charset="0"/>
              </a:rPr>
              <a:t>个</a:t>
            </a:r>
            <a:r>
              <a:rPr lang="en-US" altLang="zh-CN" sz="1800" dirty="0">
                <a:latin typeface="Times New Roman" panose="02020603050405020304" pitchFamily="18" charset="0"/>
              </a:rPr>
              <a:t>D</a:t>
            </a:r>
            <a:r>
              <a:rPr lang="zh-CN" altLang="en-US" sz="1800" dirty="0">
                <a:latin typeface="Times New Roman" panose="02020603050405020304" pitchFamily="18" charset="0"/>
              </a:rPr>
              <a:t>维向量和</a:t>
            </a:r>
            <a:r>
              <a:rPr lang="en-US" altLang="zh-CN" sz="1800" dirty="0" err="1">
                <a:latin typeface="Times New Roman" panose="02020603050405020304" pitchFamily="18" charset="0"/>
              </a:rPr>
              <a:t>Xclass</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concat</a:t>
            </a:r>
            <a:r>
              <a:rPr lang="zh-CN" altLang="en-US" sz="1800" dirty="0">
                <a:latin typeface="Times New Roman" panose="02020603050405020304" pitchFamily="18" charset="0"/>
              </a:rPr>
              <a:t>就得到了</a:t>
            </a:r>
            <a:r>
              <a:rPr lang="en-US" altLang="zh-CN" sz="1800" dirty="0">
                <a:latin typeface="Times New Roman" panose="02020603050405020304" pitchFamily="18" charset="0"/>
              </a:rPr>
              <a:t>(N+1)×D</a:t>
            </a:r>
            <a:r>
              <a:rPr lang="zh-CN" altLang="en-US" sz="1800" dirty="0">
                <a:latin typeface="Times New Roman" panose="02020603050405020304" pitchFamily="18" charset="0"/>
              </a:rPr>
              <a:t>维矩阵，最后加上</a:t>
            </a:r>
            <a:r>
              <a:rPr lang="en-US" altLang="zh-CN" sz="1800" dirty="0">
                <a:latin typeface="Times New Roman" panose="02020603050405020304" pitchFamily="18" charset="0"/>
              </a:rPr>
              <a:t>(N+1)×D</a:t>
            </a:r>
            <a:r>
              <a:rPr lang="zh-CN" altLang="en-US" sz="1800" dirty="0">
                <a:latin typeface="Times New Roman" panose="02020603050405020304" pitchFamily="18" charset="0"/>
              </a:rPr>
              <a:t>维的</a:t>
            </a:r>
            <a:r>
              <a:rPr lang="en-US" altLang="zh-CN" sz="1800" dirty="0">
                <a:latin typeface="Times New Roman" panose="02020603050405020304" pitchFamily="18" charset="0"/>
              </a:rPr>
              <a:t>position embedding Epos</a:t>
            </a:r>
            <a:r>
              <a:rPr lang="zh-CN" altLang="en-US" sz="1800" dirty="0">
                <a:latin typeface="Times New Roman" panose="02020603050405020304" pitchFamily="18" charset="0"/>
              </a:rPr>
              <a:t>，就得到了</a:t>
            </a:r>
            <a:r>
              <a:rPr lang="en-US" altLang="zh-CN" sz="1800" dirty="0">
                <a:latin typeface="Times New Roman" panose="02020603050405020304" pitchFamily="18" charset="0"/>
              </a:rPr>
              <a:t>encoder</a:t>
            </a:r>
            <a:r>
              <a:rPr lang="zh-CN" altLang="en-US" sz="1800" dirty="0">
                <a:latin typeface="Times New Roman" panose="02020603050405020304" pitchFamily="18" charset="0"/>
              </a:rPr>
              <a:t>的原始输入</a:t>
            </a:r>
            <a:r>
              <a:rPr lang="en-US" altLang="zh-CN" sz="1800" dirty="0">
                <a:latin typeface="Times New Roman" panose="02020603050405020304" pitchFamily="18" charset="0"/>
              </a:rPr>
              <a:t>z0</a:t>
            </a:r>
            <a:r>
              <a:rPr lang="zh-CN" altLang="en-US" sz="1800" dirty="0">
                <a:latin typeface="Times New Roman" panose="02020603050405020304" pitchFamily="18" charset="0"/>
              </a:rPr>
              <a:t>。</a:t>
            </a:r>
            <a:endParaRPr lang="en-US" altLang="zh-CN" sz="1800" dirty="0">
              <a:latin typeface="Times New Roman" panose="02020603050405020304" pitchFamily="18" charset="0"/>
            </a:endParaRPr>
          </a:p>
          <a:p>
            <a:r>
              <a:rPr lang="en-US" altLang="zh-CN" sz="1800" dirty="0">
                <a:latin typeface="Times New Roman" panose="02020603050405020304" pitchFamily="18" charset="0"/>
              </a:rPr>
              <a:t>--</a:t>
            </a:r>
            <a:r>
              <a:rPr lang="zh-CN" altLang="en-US" b="0" i="0" dirty="0">
                <a:solidFill>
                  <a:srgbClr val="121212"/>
                </a:solidFill>
                <a:effectLst/>
                <a:latin typeface="-apple-system"/>
              </a:rPr>
              <a:t>对于</a:t>
            </a:r>
            <a:r>
              <a:rPr lang="en-US" altLang="zh-CN" b="0" i="0" dirty="0">
                <a:solidFill>
                  <a:srgbClr val="121212"/>
                </a:solidFill>
                <a:effectLst/>
                <a:latin typeface="-apple-system"/>
              </a:rPr>
              <a:t>Encoder</a:t>
            </a:r>
            <a:r>
              <a:rPr lang="zh-CN" altLang="en-US" b="0" i="0" dirty="0">
                <a:solidFill>
                  <a:srgbClr val="121212"/>
                </a:solidFill>
                <a:effectLst/>
                <a:latin typeface="-apple-system"/>
              </a:rPr>
              <a:t>的第</a:t>
            </a:r>
            <a:r>
              <a:rPr lang="en-US" altLang="zh-CN" b="0" i="0" dirty="0">
                <a:solidFill>
                  <a:srgbClr val="121212"/>
                </a:solidFill>
                <a:effectLst/>
                <a:latin typeface="-apple-system"/>
              </a:rPr>
              <a:t>l</a:t>
            </a:r>
            <a:r>
              <a:rPr lang="zh-CN" altLang="en-US" b="0" i="0" dirty="0">
                <a:solidFill>
                  <a:srgbClr val="121212"/>
                </a:solidFill>
                <a:effectLst/>
                <a:latin typeface="-apple-system"/>
              </a:rPr>
              <a:t>层，记其输入为</a:t>
            </a:r>
            <a:r>
              <a:rPr lang="en-US" altLang="zh-CN" b="0" i="0" dirty="0">
                <a:solidFill>
                  <a:srgbClr val="121212"/>
                </a:solidFill>
                <a:effectLst/>
                <a:latin typeface="-apple-system"/>
              </a:rPr>
              <a:t>zl-1</a:t>
            </a:r>
            <a:r>
              <a:rPr lang="zh-CN" altLang="en-US" b="0" i="0" dirty="0">
                <a:solidFill>
                  <a:srgbClr val="121212"/>
                </a:solidFill>
                <a:effectLst/>
                <a:latin typeface="-apple-system"/>
              </a:rPr>
              <a:t>，输出为</a:t>
            </a:r>
            <a:r>
              <a:rPr lang="en-US" altLang="zh-CN" b="0" i="0" dirty="0" err="1">
                <a:solidFill>
                  <a:srgbClr val="121212"/>
                </a:solidFill>
                <a:effectLst/>
                <a:latin typeface="-apple-system"/>
              </a:rPr>
              <a:t>zl</a:t>
            </a:r>
            <a:r>
              <a:rPr lang="zh-CN" altLang="en-US" b="0" i="0" dirty="0">
                <a:solidFill>
                  <a:srgbClr val="121212"/>
                </a:solidFill>
                <a:effectLst/>
                <a:latin typeface="-apple-system"/>
              </a:rPr>
              <a:t>，则计算过程为式</a:t>
            </a:r>
            <a:r>
              <a:rPr lang="en-US" altLang="zh-CN" b="0" i="0" dirty="0">
                <a:solidFill>
                  <a:srgbClr val="121212"/>
                </a:solidFill>
                <a:effectLst/>
                <a:latin typeface="-apple-system"/>
              </a:rPr>
              <a:t>2</a:t>
            </a:r>
            <a:r>
              <a:rPr lang="zh-CN" altLang="en-US" b="0" i="0" dirty="0">
                <a:solidFill>
                  <a:srgbClr val="121212"/>
                </a:solidFill>
                <a:effectLst/>
                <a:latin typeface="-apple-system"/>
              </a:rPr>
              <a:t>、</a:t>
            </a:r>
            <a:r>
              <a:rPr lang="en-US" altLang="zh-CN" b="0" i="0" dirty="0">
                <a:solidFill>
                  <a:srgbClr val="121212"/>
                </a:solidFill>
                <a:effectLst/>
                <a:latin typeface="-apple-system"/>
              </a:rPr>
              <a:t>3</a:t>
            </a:r>
            <a:r>
              <a:rPr lang="zh-CN" altLang="en-US" b="0" i="0" dirty="0">
                <a:solidFill>
                  <a:srgbClr val="121212"/>
                </a:solidFill>
                <a:effectLst/>
                <a:latin typeface="-apple-system"/>
              </a:rPr>
              <a:t>。</a:t>
            </a:r>
            <a:r>
              <a:rPr lang="zh-CN" altLang="en-US" sz="1800" dirty="0">
                <a:latin typeface="Times New Roman" panose="02020603050405020304" pitchFamily="18" charset="0"/>
              </a:rPr>
              <a:t>其中</a:t>
            </a:r>
            <a:r>
              <a:rPr lang="en-US" altLang="zh-CN" sz="1800" dirty="0">
                <a:latin typeface="Times New Roman" panose="02020603050405020304" pitchFamily="18" charset="0"/>
              </a:rPr>
              <a:t>LN</a:t>
            </a:r>
            <a:r>
              <a:rPr lang="zh-CN" altLang="en-US" sz="1800" dirty="0">
                <a:latin typeface="Times New Roman" panose="02020603050405020304" pitchFamily="18" charset="0"/>
              </a:rPr>
              <a:t>为</a:t>
            </a:r>
            <a:r>
              <a:rPr lang="en-US" altLang="zh-CN" sz="1800" dirty="0">
                <a:latin typeface="Times New Roman" panose="02020603050405020304" pitchFamily="18" charset="0"/>
              </a:rPr>
              <a:t>Layer Norm(</a:t>
            </a:r>
            <a:r>
              <a:rPr lang="zh-CN" altLang="en-US" sz="1800" dirty="0">
                <a:latin typeface="Times New Roman" panose="02020603050405020304" pitchFamily="18" charset="0"/>
              </a:rPr>
              <a:t>黄框</a:t>
            </a:r>
            <a:r>
              <a:rPr lang="en-US" altLang="zh-CN" sz="1800" dirty="0">
                <a:latin typeface="Times New Roman" panose="02020603050405020304" pitchFamily="18" charset="0"/>
              </a:rPr>
              <a:t>), MSA</a:t>
            </a:r>
            <a:r>
              <a:rPr lang="zh-CN" altLang="en-US" sz="1800" dirty="0">
                <a:latin typeface="Times New Roman" panose="02020603050405020304" pitchFamily="18" charset="0"/>
              </a:rPr>
              <a:t>为</a:t>
            </a:r>
            <a:r>
              <a:rPr lang="en-US" altLang="zh-CN" sz="1800" dirty="0">
                <a:latin typeface="Times New Roman" panose="02020603050405020304" pitchFamily="18" charset="0"/>
              </a:rPr>
              <a:t>Multi-Head Self-Attention(</a:t>
            </a:r>
            <a:r>
              <a:rPr lang="zh-CN" altLang="en-US" sz="1800" dirty="0">
                <a:latin typeface="Times New Roman" panose="02020603050405020304" pitchFamily="18" charset="0"/>
              </a:rPr>
              <a:t>绿框</a:t>
            </a:r>
            <a:r>
              <a:rPr lang="en-US" altLang="zh-CN" sz="1800" dirty="0">
                <a:latin typeface="Times New Roman" panose="02020603050405020304" pitchFamily="18" charset="0"/>
              </a:rPr>
              <a:t>),</a:t>
            </a:r>
            <a:r>
              <a:rPr lang="zh-CN" altLang="en-US" sz="1800" dirty="0">
                <a:latin typeface="Times New Roman" panose="02020603050405020304" pitchFamily="18" charset="0"/>
              </a:rPr>
              <a:t> </a:t>
            </a:r>
            <a:r>
              <a:rPr lang="en-US" altLang="zh-CN" sz="1800" dirty="0">
                <a:latin typeface="Times New Roman" panose="02020603050405020304" pitchFamily="18" charset="0"/>
              </a:rPr>
              <a:t>MLP</a:t>
            </a:r>
            <a:r>
              <a:rPr lang="zh-CN" altLang="en-US" sz="1800" dirty="0">
                <a:latin typeface="Times New Roman" panose="02020603050405020304" pitchFamily="18" charset="0"/>
              </a:rPr>
              <a:t>为</a:t>
            </a:r>
            <a:r>
              <a:rPr lang="en-US" altLang="zh-CN" sz="1800" dirty="0">
                <a:latin typeface="Times New Roman" panose="02020603050405020304" pitchFamily="18" charset="0"/>
              </a:rPr>
              <a:t>Multi-Layer Perceptron(</a:t>
            </a:r>
            <a:r>
              <a:rPr lang="zh-CN" altLang="en-US" sz="1800" dirty="0">
                <a:latin typeface="Times New Roman" panose="02020603050405020304" pitchFamily="18" charset="0"/>
              </a:rPr>
              <a:t>蓝框</a:t>
            </a:r>
            <a:r>
              <a:rPr lang="en-US" altLang="zh-CN" sz="1800" dirty="0">
                <a:latin typeface="Times New Roman" panose="02020603050405020304" pitchFamily="18" charset="0"/>
              </a:rPr>
              <a:t>)</a:t>
            </a:r>
            <a:r>
              <a:rPr lang="zh-CN" altLang="en-US" sz="1800" dirty="0">
                <a:latin typeface="Times New Roman" panose="02020603050405020304" pitchFamily="18" charset="0"/>
              </a:rPr>
              <a:t>。</a:t>
            </a:r>
            <a:r>
              <a:rPr lang="en-US" altLang="zh-CN" sz="1800" dirty="0">
                <a:latin typeface="Times New Roman" panose="02020603050405020304" pitchFamily="18" charset="0"/>
              </a:rPr>
              <a:t>Y</a:t>
            </a:r>
            <a:r>
              <a:rPr lang="zh-CN" altLang="en-US" sz="1800" dirty="0">
                <a:latin typeface="Times New Roman" panose="02020603050405020304" pitchFamily="18" charset="0"/>
              </a:rPr>
              <a:t>为最后输出的图像表示，由</a:t>
            </a:r>
            <a:r>
              <a:rPr lang="en-US" altLang="zh-CN" sz="1800" dirty="0" err="1">
                <a:latin typeface="Times New Roman" panose="02020603050405020304" pitchFamily="18" charset="0"/>
              </a:rPr>
              <a:t>zL</a:t>
            </a:r>
            <a:r>
              <a:rPr lang="zh-CN" altLang="en-US" sz="1800" dirty="0">
                <a:latin typeface="Times New Roman" panose="02020603050405020304" pitchFamily="18" charset="0"/>
              </a:rPr>
              <a:t>取第</a:t>
            </a:r>
            <a:r>
              <a:rPr lang="en-US" altLang="zh-CN" sz="1800" dirty="0">
                <a:latin typeface="Times New Roman" panose="02020603050405020304" pitchFamily="18" charset="0"/>
              </a:rPr>
              <a:t>0</a:t>
            </a:r>
            <a:r>
              <a:rPr lang="zh-CN" altLang="en-US" sz="1800" dirty="0">
                <a:latin typeface="Times New Roman" panose="02020603050405020304" pitchFamily="18" charset="0"/>
              </a:rPr>
              <a:t>个输出后经</a:t>
            </a:r>
            <a:r>
              <a:rPr lang="en-US" altLang="zh-CN" sz="1800" dirty="0">
                <a:latin typeface="Times New Roman" panose="02020603050405020304" pitchFamily="18" charset="0"/>
              </a:rPr>
              <a:t>LN</a:t>
            </a:r>
            <a:r>
              <a:rPr lang="zh-CN" altLang="en-US" sz="1800" dirty="0">
                <a:latin typeface="Times New Roman" panose="02020603050405020304" pitchFamily="18" charset="0"/>
              </a:rPr>
              <a:t>得到。最后</a:t>
            </a:r>
            <a:r>
              <a:rPr lang="zh-CN" altLang="en-US" sz="2800" b="0" i="0" dirty="0">
                <a:solidFill>
                  <a:srgbClr val="121212"/>
                </a:solidFill>
                <a:effectLst/>
                <a:latin typeface="-apple-system"/>
              </a:rPr>
              <a:t>在编码器后接</a:t>
            </a:r>
            <a:r>
              <a:rPr lang="en-US" altLang="zh-CN" sz="2800" b="0" i="0" dirty="0">
                <a:solidFill>
                  <a:srgbClr val="121212"/>
                </a:solidFill>
                <a:effectLst/>
                <a:latin typeface="-apple-system"/>
              </a:rPr>
              <a:t>fc</a:t>
            </a:r>
            <a:r>
              <a:rPr lang="zh-CN" altLang="en-US" sz="2800" b="0" i="0" dirty="0">
                <a:solidFill>
                  <a:srgbClr val="121212"/>
                </a:solidFill>
                <a:effectLst/>
                <a:latin typeface="-apple-system"/>
              </a:rPr>
              <a:t>分类器作为</a:t>
            </a:r>
            <a:r>
              <a:rPr lang="en-US" altLang="zh-CN" sz="2800" b="0" i="0" dirty="0">
                <a:solidFill>
                  <a:srgbClr val="121212"/>
                </a:solidFill>
                <a:effectLst/>
                <a:latin typeface="-apple-system"/>
              </a:rPr>
              <a:t>head</a:t>
            </a:r>
            <a:r>
              <a:rPr lang="zh-CN" altLang="en-US" sz="2800" b="0" i="0" dirty="0">
                <a:solidFill>
                  <a:srgbClr val="121212"/>
                </a:solidFill>
                <a:effectLst/>
                <a:latin typeface="-apple-system"/>
              </a:rPr>
              <a:t>即可。</a:t>
            </a:r>
            <a:endParaRPr lang="en-US" altLang="zh-CN" sz="1800" dirty="0">
              <a:latin typeface="Times New Roman" panose="02020603050405020304" pitchFamily="18" charset="0"/>
            </a:endParaRPr>
          </a:p>
          <a:p>
            <a:pPr algn="just"/>
            <a:r>
              <a:rPr lang="en-US" altLang="zh-CN" sz="1800" dirty="0">
                <a:latin typeface="Times New Roman" panose="02020603050405020304" pitchFamily="18" charset="0"/>
              </a:rPr>
              <a:t>--</a:t>
            </a:r>
            <a:r>
              <a:rPr lang="zh-CN" altLang="en-US" sz="1800" dirty="0">
                <a:latin typeface="Times New Roman" panose="02020603050405020304" pitchFamily="18" charset="0"/>
              </a:rPr>
              <a:t>文中还提出了一种解决方案，将</a:t>
            </a:r>
            <a:r>
              <a:rPr lang="en-US" altLang="zh-CN" sz="1800" dirty="0">
                <a:latin typeface="Times New Roman" panose="02020603050405020304" pitchFamily="18" charset="0"/>
              </a:rPr>
              <a:t>transformer</a:t>
            </a:r>
            <a:r>
              <a:rPr lang="zh-CN" altLang="en-US" sz="1800" dirty="0">
                <a:latin typeface="Times New Roman" panose="02020603050405020304" pitchFamily="18" charset="0"/>
              </a:rPr>
              <a:t>和</a:t>
            </a:r>
            <a:r>
              <a:rPr lang="en-US" altLang="zh-CN" sz="1800" dirty="0">
                <a:latin typeface="Times New Roman" panose="02020603050405020304" pitchFamily="18" charset="0"/>
              </a:rPr>
              <a:t>CNN</a:t>
            </a:r>
            <a:r>
              <a:rPr lang="zh-CN" altLang="en-US" sz="1800" dirty="0">
                <a:latin typeface="Times New Roman" panose="02020603050405020304" pitchFamily="18" charset="0"/>
              </a:rPr>
              <a:t>结合，直接将</a:t>
            </a:r>
            <a:r>
              <a:rPr lang="en-US" altLang="zh-CN" sz="1800" dirty="0" err="1">
                <a:latin typeface="Times New Roman" panose="02020603050405020304" pitchFamily="18" charset="0"/>
              </a:rPr>
              <a:t>ResNet</a:t>
            </a:r>
            <a:r>
              <a:rPr lang="zh-CN" altLang="en-US" sz="1800" dirty="0">
                <a:latin typeface="Times New Roman" panose="02020603050405020304" pitchFamily="18" charset="0"/>
              </a:rPr>
              <a:t>某一层的特征图</a:t>
            </a:r>
            <a:r>
              <a:rPr lang="en-US" altLang="zh-CN" sz="1800" dirty="0">
                <a:latin typeface="Times New Roman" panose="02020603050405020304" pitchFamily="18" charset="0"/>
              </a:rPr>
              <a:t>reshape</a:t>
            </a:r>
            <a:r>
              <a:rPr lang="zh-CN" altLang="en-US" sz="1800" dirty="0">
                <a:latin typeface="Times New Roman" panose="02020603050405020304" pitchFamily="18" charset="0"/>
              </a:rPr>
              <a:t>成</a:t>
            </a:r>
            <a:r>
              <a:rPr lang="en-US" altLang="zh-CN" sz="1800" dirty="0">
                <a:latin typeface="Times New Roman" panose="02020603050405020304" pitchFamily="18" charset="0"/>
              </a:rPr>
              <a:t>sequence</a:t>
            </a:r>
            <a:r>
              <a:rPr lang="zh-CN" altLang="en-US" sz="1800" dirty="0">
                <a:latin typeface="Times New Roman" panose="02020603050405020304" pitchFamily="18" charset="0"/>
              </a:rPr>
              <a:t>，再通过线性映射变为</a:t>
            </a:r>
            <a:r>
              <a:rPr lang="en-US" altLang="zh-CN" sz="1800" dirty="0">
                <a:latin typeface="Times New Roman" panose="02020603050405020304" pitchFamily="18" charset="0"/>
              </a:rPr>
              <a:t>transformer</a:t>
            </a:r>
            <a:r>
              <a:rPr lang="zh-CN" altLang="en-US" sz="1800" dirty="0">
                <a:latin typeface="Times New Roman" panose="02020603050405020304" pitchFamily="18" charset="0"/>
              </a:rPr>
              <a:t>输入的维度，然后直接输入</a:t>
            </a:r>
            <a:r>
              <a:rPr lang="en-US" altLang="zh-CN" sz="1800" dirty="0">
                <a:latin typeface="Times New Roman" panose="02020603050405020304" pitchFamily="18" charset="0"/>
              </a:rPr>
              <a:t>Transformer</a:t>
            </a:r>
            <a:r>
              <a:rPr lang="zh-CN" altLang="en-US" sz="1800" dirty="0">
                <a:latin typeface="Times New Roman" panose="02020603050405020304" pitchFamily="18" charset="0"/>
              </a:rPr>
              <a:t>。</a:t>
            </a:r>
          </a:p>
          <a:p>
            <a:endParaRPr lang="zh-CN" altLang="en-US" dirty="0"/>
          </a:p>
        </p:txBody>
      </p:sp>
      <p:sp>
        <p:nvSpPr>
          <p:cNvPr id="4" name="灯片编号占位符 3"/>
          <p:cNvSpPr>
            <a:spLocks noGrp="1"/>
          </p:cNvSpPr>
          <p:nvPr>
            <p:ph type="sldNum" sz="quarter" idx="5"/>
          </p:nvPr>
        </p:nvSpPr>
        <p:spPr/>
        <p:txBody>
          <a:bodyPr/>
          <a:lstStyle/>
          <a:p>
            <a:fld id="{B0C78050-2FC1-43D4-B66C-DC1DAD6D6D67}" type="slidenum">
              <a:rPr lang="zh-CN" altLang="en-US" smtClean="0"/>
              <a:t>4</a:t>
            </a:fld>
            <a:endParaRPr lang="zh-CN" altLang="en-US"/>
          </a:p>
        </p:txBody>
      </p:sp>
    </p:spTree>
    <p:extLst>
      <p:ext uri="{BB962C8B-B14F-4D97-AF65-F5344CB8AC3E}">
        <p14:creationId xmlns:p14="http://schemas.microsoft.com/office/powerpoint/2010/main" val="3685476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21212"/>
                </a:solidFill>
                <a:effectLst/>
                <a:latin typeface="-apple-system"/>
              </a:rPr>
              <a:t>--</a:t>
            </a:r>
            <a:r>
              <a:rPr lang="zh-CN" altLang="en-US" b="0" i="0" dirty="0">
                <a:solidFill>
                  <a:srgbClr val="121212"/>
                </a:solidFill>
                <a:effectLst/>
                <a:latin typeface="-apple-system"/>
              </a:rPr>
              <a:t>三种变体，</a:t>
            </a:r>
            <a:r>
              <a:rPr lang="en-US" altLang="zh-CN" b="0" i="0" dirty="0">
                <a:solidFill>
                  <a:srgbClr val="121212"/>
                </a:solidFill>
                <a:effectLst/>
                <a:latin typeface="-apple-system"/>
              </a:rPr>
              <a:t>Layers</a:t>
            </a:r>
            <a:r>
              <a:rPr lang="zh-CN" altLang="en-US" b="0" i="0" dirty="0">
                <a:solidFill>
                  <a:srgbClr val="121212"/>
                </a:solidFill>
                <a:effectLst/>
                <a:latin typeface="-apple-system"/>
              </a:rPr>
              <a:t>指</a:t>
            </a:r>
            <a:r>
              <a:rPr lang="en-US" altLang="zh-CN" b="0" i="0" dirty="0">
                <a:solidFill>
                  <a:srgbClr val="121212"/>
                </a:solidFill>
                <a:effectLst/>
                <a:latin typeface="-apple-system"/>
              </a:rPr>
              <a:t>transformer clocks</a:t>
            </a:r>
            <a:r>
              <a:rPr lang="zh-CN" altLang="en-US" b="0" i="0" dirty="0">
                <a:solidFill>
                  <a:srgbClr val="121212"/>
                </a:solidFill>
                <a:effectLst/>
                <a:latin typeface="-apple-system"/>
              </a:rPr>
              <a:t>数，</a:t>
            </a:r>
            <a:r>
              <a:rPr lang="en-US" altLang="zh-CN" b="0" i="0" dirty="0">
                <a:solidFill>
                  <a:srgbClr val="121212"/>
                </a:solidFill>
                <a:effectLst/>
                <a:latin typeface="-apple-system"/>
              </a:rPr>
              <a:t>heads</a:t>
            </a:r>
            <a:r>
              <a:rPr lang="zh-CN" altLang="en-US" b="0" i="0" dirty="0">
                <a:solidFill>
                  <a:srgbClr val="121212"/>
                </a:solidFill>
                <a:effectLst/>
                <a:latin typeface="-apple-system"/>
              </a:rPr>
              <a:t>指</a:t>
            </a:r>
            <a:r>
              <a:rPr lang="en-US" altLang="zh-CN" b="0" i="0" dirty="0">
                <a:solidFill>
                  <a:srgbClr val="121212"/>
                </a:solidFill>
                <a:effectLst/>
                <a:latin typeface="-apple-system"/>
              </a:rPr>
              <a:t>self-attention head</a:t>
            </a:r>
            <a:r>
              <a:rPr lang="zh-CN" altLang="en-US" b="0" i="0" dirty="0">
                <a:solidFill>
                  <a:srgbClr val="121212"/>
                </a:solidFill>
                <a:effectLst/>
                <a:latin typeface="-apple-system"/>
              </a:rPr>
              <a:t>数。</a:t>
            </a:r>
            <a:endParaRPr lang="en-US" altLang="zh-CN" b="0" i="0" dirty="0">
              <a:solidFill>
                <a:srgbClr val="121212"/>
              </a:solidFill>
              <a:effectLst/>
              <a:latin typeface="-apple-system"/>
            </a:endParaRPr>
          </a:p>
          <a:p>
            <a:r>
              <a:rPr lang="en-US" altLang="zh-CN" b="0" i="0" dirty="0">
                <a:solidFill>
                  <a:srgbClr val="121212"/>
                </a:solidFill>
                <a:effectLst/>
                <a:latin typeface="-apple-system"/>
              </a:rPr>
              <a:t>--</a:t>
            </a:r>
            <a:r>
              <a:rPr lang="zh-CN" altLang="en-US" b="1" i="0" dirty="0">
                <a:solidFill>
                  <a:srgbClr val="121212"/>
                </a:solidFill>
                <a:effectLst/>
                <a:latin typeface="-apple-system"/>
              </a:rPr>
              <a:t>在实验中，作者发现在中等规模的数据集如</a:t>
            </a:r>
            <a:r>
              <a:rPr lang="en-US" altLang="zh-CN" b="1" i="0" dirty="0">
                <a:solidFill>
                  <a:srgbClr val="121212"/>
                </a:solidFill>
                <a:effectLst/>
                <a:latin typeface="-apple-system"/>
              </a:rPr>
              <a:t>ImageNet</a:t>
            </a:r>
            <a:r>
              <a:rPr lang="zh-CN" altLang="en-US" b="1" i="0" dirty="0">
                <a:solidFill>
                  <a:srgbClr val="121212"/>
                </a:solidFill>
                <a:effectLst/>
                <a:latin typeface="-apple-system"/>
              </a:rPr>
              <a:t>上预训练，</a:t>
            </a:r>
            <a:r>
              <a:rPr lang="en-US" altLang="zh-CN" b="1" i="0" dirty="0">
                <a:solidFill>
                  <a:srgbClr val="121212"/>
                </a:solidFill>
                <a:effectLst/>
                <a:latin typeface="-apple-system"/>
              </a:rPr>
              <a:t>vit</a:t>
            </a:r>
            <a:r>
              <a:rPr lang="zh-CN" altLang="en-US" b="1" i="0" dirty="0">
                <a:solidFill>
                  <a:srgbClr val="121212"/>
                </a:solidFill>
                <a:effectLst/>
                <a:latin typeface="-apple-system"/>
              </a:rPr>
              <a:t>的表现不如</a:t>
            </a:r>
            <a:r>
              <a:rPr lang="en-US" altLang="zh-CN" b="1" i="0" dirty="0" err="1">
                <a:solidFill>
                  <a:srgbClr val="121212"/>
                </a:solidFill>
                <a:effectLst/>
                <a:latin typeface="-apple-system"/>
              </a:rPr>
              <a:t>ResNets</a:t>
            </a:r>
            <a:r>
              <a:rPr lang="zh-CN" altLang="en-US" b="1" i="0" dirty="0">
                <a:solidFill>
                  <a:srgbClr val="121212"/>
                </a:solidFill>
                <a:effectLst/>
                <a:latin typeface="-apple-system"/>
              </a:rPr>
              <a:t>；当数据集规模扩大</a:t>
            </a:r>
            <a:r>
              <a:rPr lang="en-US" altLang="zh-CN" b="1" i="0" dirty="0">
                <a:solidFill>
                  <a:srgbClr val="121212"/>
                </a:solidFill>
                <a:effectLst/>
                <a:latin typeface="-apple-system"/>
              </a:rPr>
              <a:t>(JFT-300M)</a:t>
            </a:r>
            <a:r>
              <a:rPr lang="zh-CN" altLang="en-US" b="1" i="0" dirty="0">
                <a:solidFill>
                  <a:srgbClr val="121212"/>
                </a:solidFill>
                <a:effectLst/>
                <a:latin typeface="-apple-system"/>
              </a:rPr>
              <a:t>，</a:t>
            </a:r>
            <a:r>
              <a:rPr lang="en-US" altLang="zh-CN" b="1" i="0" dirty="0">
                <a:solidFill>
                  <a:srgbClr val="121212"/>
                </a:solidFill>
                <a:effectLst/>
                <a:latin typeface="-apple-system"/>
              </a:rPr>
              <a:t>vit</a:t>
            </a:r>
            <a:r>
              <a:rPr lang="zh-CN" altLang="en-US" b="1" i="0" dirty="0">
                <a:solidFill>
                  <a:srgbClr val="121212"/>
                </a:solidFill>
                <a:effectLst/>
                <a:latin typeface="-apple-system"/>
              </a:rPr>
              <a:t>的效果能达到</a:t>
            </a:r>
            <a:r>
              <a:rPr lang="en-US" altLang="zh-CN" b="1" i="0" dirty="0">
                <a:solidFill>
                  <a:srgbClr val="121212"/>
                </a:solidFill>
                <a:effectLst/>
                <a:latin typeface="-apple-system"/>
              </a:rPr>
              <a:t>SOTA</a:t>
            </a:r>
            <a:r>
              <a:rPr lang="zh-CN" altLang="en-US" b="1" i="0" dirty="0">
                <a:solidFill>
                  <a:srgbClr val="121212"/>
                </a:solidFill>
                <a:effectLst/>
                <a:latin typeface="-apple-system"/>
              </a:rPr>
              <a:t>。</a:t>
            </a:r>
            <a:r>
              <a:rPr lang="zh-CN" altLang="en-US" b="0" i="0" dirty="0">
                <a:solidFill>
                  <a:srgbClr val="121212"/>
                </a:solidFill>
                <a:effectLst/>
                <a:latin typeface="-apple-system"/>
              </a:rPr>
              <a:t>作者认为是因为</a:t>
            </a:r>
            <a:r>
              <a:rPr lang="en-US" altLang="zh-CN" b="0" i="0" dirty="0">
                <a:solidFill>
                  <a:srgbClr val="121212"/>
                </a:solidFill>
                <a:effectLst/>
                <a:latin typeface="-apple-system"/>
              </a:rPr>
              <a:t>transformer</a:t>
            </a:r>
            <a:r>
              <a:rPr lang="zh-CN" altLang="en-US" b="0" i="0" dirty="0">
                <a:solidFill>
                  <a:srgbClr val="121212"/>
                </a:solidFill>
                <a:effectLst/>
                <a:latin typeface="-apple-system"/>
              </a:rPr>
              <a:t>相比</a:t>
            </a:r>
            <a:r>
              <a:rPr lang="en-US" altLang="zh-CN" b="0" i="0" dirty="0">
                <a:solidFill>
                  <a:srgbClr val="121212"/>
                </a:solidFill>
                <a:effectLst/>
                <a:latin typeface="-apple-system"/>
              </a:rPr>
              <a:t>CNN</a:t>
            </a:r>
            <a:r>
              <a:rPr lang="zh-CN" altLang="en-US" b="0" i="0" dirty="0">
                <a:solidFill>
                  <a:srgbClr val="121212"/>
                </a:solidFill>
                <a:effectLst/>
                <a:latin typeface="-apple-system"/>
              </a:rPr>
              <a:t>缺少</a:t>
            </a:r>
            <a:r>
              <a:rPr lang="en-US" altLang="zh-CN" b="0" i="0" dirty="0">
                <a:solidFill>
                  <a:srgbClr val="121212"/>
                </a:solidFill>
                <a:effectLst/>
                <a:latin typeface="-apple-system"/>
              </a:rPr>
              <a:t>translation equivariance</a:t>
            </a:r>
            <a:r>
              <a:rPr lang="zh-CN" altLang="en-US" b="0" i="0" dirty="0">
                <a:solidFill>
                  <a:srgbClr val="121212"/>
                </a:solidFill>
                <a:effectLst/>
                <a:latin typeface="-apple-system"/>
              </a:rPr>
              <a:t>和</a:t>
            </a:r>
            <a:r>
              <a:rPr lang="en-US" altLang="zh-CN" b="0" i="0" dirty="0">
                <a:solidFill>
                  <a:srgbClr val="121212"/>
                </a:solidFill>
                <a:effectLst/>
                <a:latin typeface="-apple-system"/>
              </a:rPr>
              <a:t>locality</a:t>
            </a:r>
            <a:r>
              <a:rPr lang="zh-CN" altLang="en-US" b="0" i="0" dirty="0">
                <a:solidFill>
                  <a:srgbClr val="121212"/>
                </a:solidFill>
                <a:effectLst/>
                <a:latin typeface="-apple-system"/>
              </a:rPr>
              <a:t>，当训练数据不充足时泛化性不是很好。</a:t>
            </a:r>
            <a:endParaRPr lang="en-US" altLang="zh-CN" b="0" i="0" dirty="0">
              <a:solidFill>
                <a:srgbClr val="121212"/>
              </a:solidFill>
              <a:effectLst/>
              <a:latin typeface="-apple-system"/>
            </a:endParaRPr>
          </a:p>
          <a:p>
            <a:r>
              <a:rPr lang="en-US" altLang="zh-CN" b="0" i="0" dirty="0">
                <a:solidFill>
                  <a:srgbClr val="121212"/>
                </a:solidFill>
                <a:effectLst/>
                <a:latin typeface="-apple-system"/>
              </a:rPr>
              <a:t>--</a:t>
            </a:r>
            <a:r>
              <a:rPr lang="en-US" altLang="zh-CN" b="0" i="0" dirty="0" err="1">
                <a:solidFill>
                  <a:srgbClr val="2E3033"/>
                </a:solidFill>
                <a:effectLst/>
                <a:latin typeface="Arial" panose="020B0604020202020204" pitchFamily="34" charset="0"/>
              </a:rPr>
              <a:t>BiT</a:t>
            </a:r>
            <a:r>
              <a:rPr lang="zh-CN" altLang="en-US" b="0" i="0" dirty="0">
                <a:solidFill>
                  <a:srgbClr val="2E3033"/>
                </a:solidFill>
                <a:effectLst/>
                <a:latin typeface="Arial" panose="020B0604020202020204" pitchFamily="34" charset="0"/>
              </a:rPr>
              <a:t>使用</a:t>
            </a:r>
            <a:r>
              <a:rPr lang="en-US" altLang="zh-CN" b="0" i="0" dirty="0">
                <a:solidFill>
                  <a:srgbClr val="2E3033"/>
                </a:solidFill>
                <a:effectLst/>
                <a:latin typeface="Arial" panose="020B0604020202020204" pitchFamily="34" charset="0"/>
              </a:rPr>
              <a:t>large </a:t>
            </a:r>
            <a:r>
              <a:rPr lang="en-US" altLang="zh-CN" b="0" i="0" dirty="0" err="1">
                <a:solidFill>
                  <a:srgbClr val="2E3033"/>
                </a:solidFill>
                <a:effectLst/>
                <a:latin typeface="Arial" panose="020B0604020202020204" pitchFamily="34" charset="0"/>
              </a:rPr>
              <a:t>resnet</a:t>
            </a:r>
            <a:r>
              <a:rPr lang="zh-CN" altLang="en-US" b="0" i="0" dirty="0">
                <a:solidFill>
                  <a:srgbClr val="2E3033"/>
                </a:solidFill>
                <a:effectLst/>
                <a:latin typeface="Arial" panose="020B0604020202020204" pitchFamily="34" charset="0"/>
              </a:rPr>
              <a:t>进行监督迁移学习，</a:t>
            </a:r>
            <a:r>
              <a:rPr lang="en-US" altLang="zh-CN" sz="1800" b="0" i="0" u="none" strike="noStrike" baseline="0" dirty="0">
                <a:latin typeface="NimbusRomNo9L-Regu"/>
              </a:rPr>
              <a:t>Noisy Student</a:t>
            </a:r>
            <a:r>
              <a:rPr lang="zh-CN" altLang="en-US" sz="1800" b="0" i="0" u="none" strike="noStrike" baseline="0" dirty="0">
                <a:latin typeface="NimbusRomNo9L-Regu"/>
              </a:rPr>
              <a:t>是</a:t>
            </a:r>
            <a:r>
              <a:rPr lang="zh-CN" altLang="en-US" b="0" i="0" dirty="0">
                <a:solidFill>
                  <a:srgbClr val="2E3033"/>
                </a:solidFill>
                <a:effectLst/>
                <a:latin typeface="Arial" panose="020B0604020202020204" pitchFamily="34" charset="0"/>
              </a:rPr>
              <a:t>在去掉标签的</a:t>
            </a:r>
            <a:r>
              <a:rPr lang="en-US" altLang="zh-CN" b="0" i="0" dirty="0">
                <a:solidFill>
                  <a:srgbClr val="2E3033"/>
                </a:solidFill>
                <a:effectLst/>
                <a:latin typeface="Arial" panose="020B0604020202020204" pitchFamily="34" charset="0"/>
              </a:rPr>
              <a:t>ImageNet</a:t>
            </a:r>
            <a:r>
              <a:rPr lang="zh-CN" altLang="en-US" b="0" i="0" dirty="0">
                <a:solidFill>
                  <a:srgbClr val="2E3033"/>
                </a:solidFill>
                <a:effectLst/>
                <a:latin typeface="Arial" panose="020B0604020202020204" pitchFamily="34" charset="0"/>
              </a:rPr>
              <a:t>和</a:t>
            </a:r>
            <a:r>
              <a:rPr lang="en-US" altLang="zh-CN" b="0" i="0" dirty="0">
                <a:solidFill>
                  <a:srgbClr val="2E3033"/>
                </a:solidFill>
                <a:effectLst/>
                <a:latin typeface="Arial" panose="020B0604020202020204" pitchFamily="34" charset="0"/>
              </a:rPr>
              <a:t>JFT-300M</a:t>
            </a:r>
            <a:r>
              <a:rPr lang="zh-CN" altLang="en-US" b="0" i="0" dirty="0">
                <a:solidFill>
                  <a:srgbClr val="2E3033"/>
                </a:solidFill>
                <a:effectLst/>
                <a:latin typeface="Arial" panose="020B0604020202020204" pitchFamily="34" charset="0"/>
              </a:rPr>
              <a:t>上使用半监督学习训练的</a:t>
            </a:r>
            <a:r>
              <a:rPr lang="en-US" altLang="zh-CN" b="0" i="0" dirty="0">
                <a:solidFill>
                  <a:srgbClr val="2E3033"/>
                </a:solidFill>
                <a:effectLst/>
                <a:latin typeface="Arial" panose="020B0604020202020204" pitchFamily="34" charset="0"/>
              </a:rPr>
              <a:t>large </a:t>
            </a:r>
            <a:r>
              <a:rPr lang="en-US" altLang="zh-CN" b="0" i="0" dirty="0" err="1">
                <a:solidFill>
                  <a:srgbClr val="2E3033"/>
                </a:solidFill>
                <a:effectLst/>
                <a:latin typeface="Arial" panose="020B0604020202020204" pitchFamily="34" charset="0"/>
              </a:rPr>
              <a:t>efficientnet</a:t>
            </a:r>
            <a:r>
              <a:rPr lang="zh-CN" altLang="en-US" b="0" i="0" dirty="0">
                <a:solidFill>
                  <a:srgbClr val="2E3033"/>
                </a:solidFill>
                <a:effectLst/>
                <a:latin typeface="Arial" panose="020B0604020202020204" pitchFamily="34" charset="0"/>
              </a:rPr>
              <a:t>。</a:t>
            </a:r>
            <a:endParaRPr lang="zh-CN" altLang="en-US" dirty="0"/>
          </a:p>
        </p:txBody>
      </p:sp>
      <p:sp>
        <p:nvSpPr>
          <p:cNvPr id="4" name="灯片编号占位符 3"/>
          <p:cNvSpPr>
            <a:spLocks noGrp="1"/>
          </p:cNvSpPr>
          <p:nvPr>
            <p:ph type="sldNum" sz="quarter" idx="5"/>
          </p:nvPr>
        </p:nvSpPr>
        <p:spPr/>
        <p:txBody>
          <a:bodyPr/>
          <a:lstStyle/>
          <a:p>
            <a:fld id="{B0C78050-2FC1-43D4-B66C-DC1DAD6D6D67}" type="slidenum">
              <a:rPr lang="zh-CN" altLang="en-US" smtClean="0"/>
              <a:t>5</a:t>
            </a:fld>
            <a:endParaRPr lang="zh-CN" altLang="en-US"/>
          </a:p>
        </p:txBody>
      </p:sp>
    </p:spTree>
    <p:extLst>
      <p:ext uri="{BB962C8B-B14F-4D97-AF65-F5344CB8AC3E}">
        <p14:creationId xmlns:p14="http://schemas.microsoft.com/office/powerpoint/2010/main" val="629228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rPr>
              <a:t>2020ECCV</a:t>
            </a:r>
            <a:r>
              <a:rPr lang="zh-CN" altLang="en-US" sz="1200" dirty="0">
                <a:latin typeface="Times New Roman" panose="02020603050405020304" pitchFamily="18" charset="0"/>
              </a:rPr>
              <a:t>，将</a:t>
            </a:r>
            <a:r>
              <a:rPr lang="en-US" altLang="zh-CN" sz="1200" dirty="0">
                <a:latin typeface="Times New Roman" panose="02020603050405020304" pitchFamily="18" charset="0"/>
              </a:rPr>
              <a:t>transformer</a:t>
            </a:r>
            <a:r>
              <a:rPr lang="zh-CN" altLang="en-US" sz="1200" dirty="0">
                <a:latin typeface="Times New Roman" panose="02020603050405020304" pitchFamily="18" charset="0"/>
              </a:rPr>
              <a:t>用到目标检测领域，免掉了模型需要手工设计的操作</a:t>
            </a:r>
            <a:r>
              <a:rPr lang="en-US" altLang="zh-CN" sz="1200" dirty="0">
                <a:latin typeface="Times New Roman" panose="02020603050405020304" pitchFamily="18" charset="0"/>
              </a:rPr>
              <a:t>(</a:t>
            </a:r>
            <a:r>
              <a:rPr lang="zh-CN" altLang="en-US" sz="1200" dirty="0">
                <a:latin typeface="Times New Roman" panose="02020603050405020304" pitchFamily="18" charset="0"/>
              </a:rPr>
              <a:t>如</a:t>
            </a:r>
            <a:r>
              <a:rPr lang="en-US" altLang="zh-CN" sz="1200" dirty="0" err="1">
                <a:latin typeface="Times New Roman" panose="02020603050405020304" pitchFamily="18" charset="0"/>
              </a:rPr>
              <a:t>nms</a:t>
            </a:r>
            <a:r>
              <a:rPr lang="zh-CN" altLang="en-US" sz="1200" dirty="0">
                <a:latin typeface="Times New Roman" panose="02020603050405020304" pitchFamily="18" charset="0"/>
              </a:rPr>
              <a:t>和</a:t>
            </a:r>
            <a:r>
              <a:rPr lang="en-US" altLang="zh-CN" sz="1200" dirty="0">
                <a:latin typeface="Times New Roman" panose="02020603050405020304" pitchFamily="18" charset="0"/>
              </a:rPr>
              <a:t>anchor</a:t>
            </a:r>
            <a:r>
              <a:rPr lang="zh-CN" altLang="en-US" sz="1200" dirty="0">
                <a:latin typeface="Times New Roman" panose="02020603050405020304" pitchFamily="18" charset="0"/>
              </a:rPr>
              <a:t>的设置</a:t>
            </a:r>
            <a:r>
              <a:rPr lang="en-US" altLang="zh-CN" sz="1200" dirty="0">
                <a:latin typeface="Times New Roman" panose="02020603050405020304" pitchFamily="18" charset="0"/>
              </a:rPr>
              <a:t>)</a:t>
            </a:r>
            <a:r>
              <a:rPr lang="zh-CN" altLang="en-US" sz="1200" dirty="0">
                <a:latin typeface="Times New Roman" panose="02020603050405020304" pitchFamily="18" charset="0"/>
              </a:rPr>
              <a:t>，</a:t>
            </a:r>
            <a:r>
              <a:rPr lang="en-US" altLang="zh-CN" sz="1200" dirty="0">
                <a:latin typeface="Times New Roman" panose="02020603050405020304" pitchFamily="18" charset="0"/>
              </a:rPr>
              <a:t>DETR</a:t>
            </a:r>
            <a:r>
              <a:rPr lang="zh-CN" altLang="en-US" sz="1200" dirty="0">
                <a:latin typeface="Times New Roman" panose="02020603050405020304" pitchFamily="18" charset="0"/>
              </a:rPr>
              <a:t>的准确率和运行速度能够和</a:t>
            </a:r>
            <a:r>
              <a:rPr lang="en-US" altLang="zh-CN" sz="1200" dirty="0">
                <a:latin typeface="Times New Roman" panose="02020603050405020304" pitchFamily="18" charset="0"/>
              </a:rPr>
              <a:t>Faster </a:t>
            </a:r>
            <a:r>
              <a:rPr lang="en-US" altLang="zh-CN" sz="1200" dirty="0" err="1">
                <a:latin typeface="Times New Roman" panose="02020603050405020304" pitchFamily="18" charset="0"/>
              </a:rPr>
              <a:t>rcnn</a:t>
            </a:r>
            <a:r>
              <a:rPr lang="zh-CN" altLang="en-US" sz="1200" dirty="0">
                <a:latin typeface="Times New Roman" panose="02020603050405020304" pitchFamily="18" charset="0"/>
              </a:rPr>
              <a:t>相当。</a:t>
            </a:r>
            <a:endParaRPr lang="en-US" altLang="zh-CN" sz="1200" dirty="0">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0C78050-2FC1-43D4-B66C-DC1DAD6D6D67}" type="slidenum">
              <a:rPr lang="zh-CN" altLang="en-US" smtClean="0"/>
              <a:t>6</a:t>
            </a:fld>
            <a:endParaRPr lang="zh-CN" altLang="en-US"/>
          </a:p>
        </p:txBody>
      </p:sp>
    </p:spTree>
    <p:extLst>
      <p:ext uri="{BB962C8B-B14F-4D97-AF65-F5344CB8AC3E}">
        <p14:creationId xmlns:p14="http://schemas.microsoft.com/office/powerpoint/2010/main" val="284454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21212"/>
                </a:solidFill>
                <a:effectLst/>
                <a:latin typeface="-apple-system"/>
              </a:rPr>
              <a:t>--N</a:t>
            </a:r>
            <a:r>
              <a:rPr lang="zh-CN" altLang="en-US" b="0" i="0" dirty="0">
                <a:solidFill>
                  <a:srgbClr val="121212"/>
                </a:solidFill>
                <a:effectLst/>
                <a:latin typeface="-apple-system"/>
              </a:rPr>
              <a:t>是事先设定的、远大于</a:t>
            </a:r>
            <a:r>
              <a:rPr lang="en-US" altLang="zh-CN" b="0" i="0" dirty="0">
                <a:solidFill>
                  <a:srgbClr val="121212"/>
                </a:solidFill>
                <a:effectLst/>
                <a:latin typeface="-apple-system"/>
              </a:rPr>
              <a:t>image</a:t>
            </a:r>
            <a:r>
              <a:rPr lang="zh-CN" altLang="en-US" b="0" i="0" dirty="0">
                <a:solidFill>
                  <a:srgbClr val="121212"/>
                </a:solidFill>
                <a:effectLst/>
                <a:latin typeface="-apple-system"/>
              </a:rPr>
              <a:t>中</a:t>
            </a:r>
            <a:r>
              <a:rPr lang="en-US" altLang="zh-CN" b="0" i="0" dirty="0">
                <a:solidFill>
                  <a:srgbClr val="121212"/>
                </a:solidFill>
                <a:effectLst/>
                <a:latin typeface="-apple-system"/>
              </a:rPr>
              <a:t>object</a:t>
            </a:r>
            <a:r>
              <a:rPr lang="zh-CN" altLang="en-US" b="0" i="0" dirty="0">
                <a:solidFill>
                  <a:srgbClr val="121212"/>
                </a:solidFill>
                <a:effectLst/>
                <a:latin typeface="-apple-system"/>
              </a:rPr>
              <a:t>个数的一个整数；</a:t>
            </a:r>
            <a:endParaRPr lang="en-US" altLang="zh-CN" b="0" i="0" dirty="0">
              <a:solidFill>
                <a:srgbClr val="121212"/>
              </a:solidFill>
              <a:effectLst/>
              <a:latin typeface="-apple-system"/>
            </a:endParaRPr>
          </a:p>
          <a:p>
            <a:r>
              <a:rPr lang="en-US" altLang="zh-CN" b="0" i="0" dirty="0">
                <a:solidFill>
                  <a:srgbClr val="121212"/>
                </a:solidFill>
                <a:effectLst/>
                <a:latin typeface="-apple-system"/>
              </a:rPr>
              <a:t>--</a:t>
            </a:r>
            <a:r>
              <a:rPr lang="zh-CN" altLang="en-US" b="0" i="0" dirty="0">
                <a:solidFill>
                  <a:srgbClr val="121212"/>
                </a:solidFill>
                <a:effectLst/>
                <a:latin typeface="-apple-system"/>
              </a:rPr>
              <a:t>给定一张图片，经</a:t>
            </a:r>
            <a:r>
              <a:rPr lang="en-US" altLang="zh-CN" b="0" i="0" dirty="0">
                <a:solidFill>
                  <a:srgbClr val="121212"/>
                </a:solidFill>
                <a:effectLst/>
                <a:latin typeface="-apple-system"/>
              </a:rPr>
              <a:t>CNN</a:t>
            </a:r>
            <a:r>
              <a:rPr lang="zh-CN" altLang="en-US" b="0" i="0" dirty="0">
                <a:solidFill>
                  <a:srgbClr val="121212"/>
                </a:solidFill>
                <a:effectLst/>
                <a:latin typeface="-apple-system"/>
              </a:rPr>
              <a:t>进行特征提取，然后转换为特征序列输入到</a:t>
            </a:r>
            <a:r>
              <a:rPr lang="en-US" altLang="zh-CN" b="0" i="0" dirty="0">
                <a:solidFill>
                  <a:srgbClr val="121212"/>
                </a:solidFill>
                <a:effectLst/>
                <a:latin typeface="-apple-system"/>
              </a:rPr>
              <a:t>transformer</a:t>
            </a:r>
            <a:r>
              <a:rPr lang="zh-CN" altLang="en-US" b="0" i="0" dirty="0">
                <a:solidFill>
                  <a:srgbClr val="121212"/>
                </a:solidFill>
                <a:effectLst/>
                <a:latin typeface="-apple-system"/>
              </a:rPr>
              <a:t>中，输出指定长度为</a:t>
            </a:r>
            <a:r>
              <a:rPr lang="en-US" altLang="zh-CN" b="0" i="0" dirty="0">
                <a:solidFill>
                  <a:srgbClr val="121212"/>
                </a:solidFill>
                <a:effectLst/>
                <a:latin typeface="-apple-system"/>
              </a:rPr>
              <a:t>N</a:t>
            </a:r>
            <a:r>
              <a:rPr lang="zh-CN" altLang="en-US" b="0" i="0" dirty="0">
                <a:solidFill>
                  <a:srgbClr val="121212"/>
                </a:solidFill>
                <a:effectLst/>
                <a:latin typeface="-apple-system"/>
              </a:rPr>
              <a:t>的无序集合，集合中每个元素包含物体类别和坐标。</a:t>
            </a:r>
            <a:endParaRPr lang="en-US" altLang="zh-CN" b="0" dirty="0"/>
          </a:p>
        </p:txBody>
      </p:sp>
      <p:sp>
        <p:nvSpPr>
          <p:cNvPr id="4" name="灯片编号占位符 3"/>
          <p:cNvSpPr>
            <a:spLocks noGrp="1"/>
          </p:cNvSpPr>
          <p:nvPr>
            <p:ph type="sldNum" sz="quarter" idx="5"/>
          </p:nvPr>
        </p:nvSpPr>
        <p:spPr/>
        <p:txBody>
          <a:bodyPr/>
          <a:lstStyle/>
          <a:p>
            <a:fld id="{B0C78050-2FC1-43D4-B66C-DC1DAD6D6D67}" type="slidenum">
              <a:rPr lang="zh-CN" altLang="en-US" smtClean="0"/>
              <a:t>7</a:t>
            </a:fld>
            <a:endParaRPr lang="zh-CN" altLang="en-US"/>
          </a:p>
        </p:txBody>
      </p:sp>
    </p:spTree>
    <p:extLst>
      <p:ext uri="{BB962C8B-B14F-4D97-AF65-F5344CB8AC3E}">
        <p14:creationId xmlns:p14="http://schemas.microsoft.com/office/powerpoint/2010/main" val="444873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en-US" altLang="zh-CN" b="0" i="0" dirty="0">
                <a:solidFill>
                  <a:srgbClr val="121212"/>
                </a:solidFill>
                <a:effectLst/>
                <a:latin typeface="-apple-system"/>
              </a:rPr>
              <a:t>--</a:t>
            </a:r>
            <a:r>
              <a:rPr lang="zh-CN" altLang="en-US" b="0" i="0" dirty="0">
                <a:solidFill>
                  <a:srgbClr val="121212"/>
                </a:solidFill>
                <a:effectLst/>
                <a:latin typeface="-apple-system"/>
              </a:rPr>
              <a:t>图像特征是</a:t>
            </a:r>
            <a:r>
              <a:rPr lang="en-US" altLang="zh-CN" b="0" i="0" dirty="0">
                <a:solidFill>
                  <a:srgbClr val="121212"/>
                </a:solidFill>
                <a:effectLst/>
                <a:latin typeface="-apple-system"/>
              </a:rPr>
              <a:t>2d</a:t>
            </a:r>
            <a:r>
              <a:rPr lang="zh-CN" altLang="en-US" b="0" i="0" dirty="0">
                <a:solidFill>
                  <a:srgbClr val="121212"/>
                </a:solidFill>
                <a:effectLst/>
                <a:latin typeface="-apple-system"/>
              </a:rPr>
              <a:t>的，所以位置嵌入向量需要考虑</a:t>
            </a:r>
            <a:r>
              <a:rPr lang="en-US" altLang="zh-CN" b="0" i="0" dirty="0">
                <a:solidFill>
                  <a:srgbClr val="121212"/>
                </a:solidFill>
                <a:effectLst/>
                <a:latin typeface="-apple-system"/>
              </a:rPr>
              <a:t>x, y</a:t>
            </a:r>
            <a:r>
              <a:rPr lang="zh-CN" altLang="en-US" b="0" i="0" dirty="0">
                <a:solidFill>
                  <a:srgbClr val="121212"/>
                </a:solidFill>
                <a:effectLst/>
                <a:latin typeface="-apple-system"/>
              </a:rPr>
              <a:t>方向。前面说过位置编码方式可采用</a:t>
            </a:r>
            <a:r>
              <a:rPr lang="en-US" altLang="zh-CN" b="0" i="0" dirty="0" err="1">
                <a:solidFill>
                  <a:srgbClr val="121212"/>
                </a:solidFill>
                <a:effectLst/>
                <a:latin typeface="-apple-system"/>
              </a:rPr>
              <a:t>sincos</a:t>
            </a:r>
            <a:r>
              <a:rPr lang="zh-CN" altLang="en-US" b="0" i="0" dirty="0">
                <a:solidFill>
                  <a:srgbClr val="121212"/>
                </a:solidFill>
                <a:effectLst/>
                <a:latin typeface="-apple-system"/>
              </a:rPr>
              <a:t>，也可以设置为可学习的参数，本文采用的是</a:t>
            </a:r>
            <a:r>
              <a:rPr lang="en-US" altLang="zh-CN" b="0" i="0" dirty="0" err="1">
                <a:solidFill>
                  <a:srgbClr val="121212"/>
                </a:solidFill>
                <a:effectLst/>
                <a:latin typeface="-apple-system"/>
              </a:rPr>
              <a:t>sincos</a:t>
            </a:r>
            <a:r>
              <a:rPr lang="zh-CN" altLang="en-US" b="0" i="0" dirty="0">
                <a:solidFill>
                  <a:srgbClr val="121212"/>
                </a:solidFill>
                <a:effectLst/>
                <a:latin typeface="-apple-system"/>
              </a:rPr>
              <a:t>，在</a:t>
            </a:r>
            <a:r>
              <a:rPr lang="en-US" altLang="zh-CN" b="0" i="0" dirty="0">
                <a:solidFill>
                  <a:srgbClr val="121212"/>
                </a:solidFill>
                <a:effectLst/>
                <a:latin typeface="-apple-system"/>
              </a:rPr>
              <a:t>x</a:t>
            </a:r>
            <a:r>
              <a:rPr lang="zh-CN" altLang="en-US" b="0" i="0" dirty="0">
                <a:solidFill>
                  <a:srgbClr val="121212"/>
                </a:solidFill>
                <a:effectLst/>
                <a:latin typeface="-apple-system"/>
              </a:rPr>
              <a:t>和</a:t>
            </a:r>
            <a:r>
              <a:rPr lang="en-US" altLang="zh-CN" b="0" i="0" dirty="0">
                <a:solidFill>
                  <a:srgbClr val="121212"/>
                </a:solidFill>
                <a:effectLst/>
                <a:latin typeface="-apple-system"/>
              </a:rPr>
              <a:t>y</a:t>
            </a:r>
            <a:r>
              <a:rPr lang="zh-CN" altLang="en-US" b="0" i="0" dirty="0">
                <a:solidFill>
                  <a:srgbClr val="121212"/>
                </a:solidFill>
                <a:effectLst/>
                <a:latin typeface="-apple-system"/>
              </a:rPr>
              <a:t>上分别生成</a:t>
            </a:r>
            <a:r>
              <a:rPr lang="en-US" altLang="zh-CN" b="0" i="0" dirty="0">
                <a:solidFill>
                  <a:srgbClr val="121212"/>
                </a:solidFill>
                <a:effectLst/>
                <a:latin typeface="-apple-system"/>
              </a:rPr>
              <a:t>d/2</a:t>
            </a:r>
            <a:r>
              <a:rPr lang="zh-CN" altLang="en-US" b="0" i="0" dirty="0">
                <a:solidFill>
                  <a:srgbClr val="121212"/>
                </a:solidFill>
                <a:effectLst/>
                <a:latin typeface="-apple-system"/>
              </a:rPr>
              <a:t>维的向量。对于</a:t>
            </a:r>
            <a:r>
              <a:rPr lang="en-US" altLang="zh-CN" b="0" i="0" dirty="0">
                <a:solidFill>
                  <a:srgbClr val="121212"/>
                </a:solidFill>
                <a:effectLst/>
                <a:latin typeface="-apple-system"/>
              </a:rPr>
              <a:t>x</a:t>
            </a:r>
            <a:r>
              <a:rPr lang="zh-CN" altLang="en-US" b="0" i="0" dirty="0">
                <a:solidFill>
                  <a:srgbClr val="121212"/>
                </a:solidFill>
                <a:effectLst/>
                <a:latin typeface="-apple-system"/>
              </a:rPr>
              <a:t>或</a:t>
            </a:r>
            <a:r>
              <a:rPr lang="en-US" altLang="zh-CN" b="0" i="0" dirty="0">
                <a:solidFill>
                  <a:srgbClr val="121212"/>
                </a:solidFill>
                <a:effectLst/>
                <a:latin typeface="-apple-system"/>
              </a:rPr>
              <a:t>y</a:t>
            </a:r>
            <a:r>
              <a:rPr lang="zh-CN" altLang="en-US" b="0" i="0" dirty="0">
                <a:solidFill>
                  <a:srgbClr val="121212"/>
                </a:solidFill>
                <a:effectLst/>
                <a:latin typeface="-apple-system"/>
              </a:rPr>
              <a:t>任意一方向，奇数维度</a:t>
            </a:r>
            <a:r>
              <a:rPr lang="en-US" altLang="zh-CN" b="0" i="0" dirty="0">
                <a:solidFill>
                  <a:srgbClr val="121212"/>
                </a:solidFill>
                <a:effectLst/>
                <a:latin typeface="-apple-system"/>
              </a:rPr>
              <a:t>pixel</a:t>
            </a:r>
            <a:r>
              <a:rPr lang="zh-CN" altLang="en-US" b="0" i="0" dirty="0">
                <a:solidFill>
                  <a:srgbClr val="121212"/>
                </a:solidFill>
                <a:effectLst/>
                <a:latin typeface="-apple-system"/>
              </a:rPr>
              <a:t>用</a:t>
            </a:r>
            <a:r>
              <a:rPr lang="en-US" altLang="zh-CN" b="0" i="0" dirty="0">
                <a:solidFill>
                  <a:srgbClr val="121212"/>
                </a:solidFill>
                <a:effectLst/>
                <a:latin typeface="-apple-system"/>
              </a:rPr>
              <a:t>cos</a:t>
            </a:r>
            <a:r>
              <a:rPr lang="zh-CN" altLang="en-US" b="0" i="0" dirty="0">
                <a:solidFill>
                  <a:srgbClr val="121212"/>
                </a:solidFill>
                <a:effectLst/>
                <a:latin typeface="-apple-system"/>
              </a:rPr>
              <a:t>，偶数维度</a:t>
            </a:r>
            <a:r>
              <a:rPr lang="en-US" altLang="zh-CN" b="0" i="0" dirty="0">
                <a:solidFill>
                  <a:srgbClr val="121212"/>
                </a:solidFill>
                <a:effectLst/>
                <a:latin typeface="-apple-system"/>
              </a:rPr>
              <a:t>pixel</a:t>
            </a:r>
            <a:r>
              <a:rPr lang="zh-CN" altLang="en-US" b="0" i="0" dirty="0">
                <a:solidFill>
                  <a:srgbClr val="121212"/>
                </a:solidFill>
                <a:effectLst/>
                <a:latin typeface="-apple-system"/>
              </a:rPr>
              <a:t>用</a:t>
            </a:r>
            <a:r>
              <a:rPr lang="en-US" altLang="zh-CN" b="0" i="0" dirty="0">
                <a:solidFill>
                  <a:srgbClr val="121212"/>
                </a:solidFill>
                <a:effectLst/>
                <a:latin typeface="-apple-system"/>
              </a:rPr>
              <a:t>sin</a:t>
            </a:r>
            <a:r>
              <a:rPr lang="zh-CN" altLang="en-US" b="0" i="0" dirty="0">
                <a:solidFill>
                  <a:srgbClr val="121212"/>
                </a:solidFill>
                <a:effectLst/>
                <a:latin typeface="-apple-system"/>
              </a:rPr>
              <a:t>。将得到的位置编码向量输入每层</a:t>
            </a:r>
            <a:r>
              <a:rPr lang="en-US" altLang="zh-CN" b="0" i="0" dirty="0">
                <a:solidFill>
                  <a:srgbClr val="121212"/>
                </a:solidFill>
                <a:effectLst/>
                <a:latin typeface="-apple-system"/>
              </a:rPr>
              <a:t>encoder layer</a:t>
            </a:r>
            <a:r>
              <a:rPr lang="zh-CN" altLang="en-US" b="0" i="0" dirty="0">
                <a:solidFill>
                  <a:srgbClr val="121212"/>
                </a:solidFill>
                <a:effectLst/>
                <a:latin typeface="-apple-system"/>
              </a:rPr>
              <a:t>，仅和</a:t>
            </a:r>
            <a:r>
              <a:rPr lang="en-US" altLang="zh-CN" b="0" i="0" dirty="0">
                <a:solidFill>
                  <a:srgbClr val="121212"/>
                </a:solidFill>
                <a:effectLst/>
                <a:latin typeface="-apple-system"/>
              </a:rPr>
              <a:t>QK</a:t>
            </a:r>
            <a:r>
              <a:rPr lang="zh-CN" altLang="en-US" b="0" i="0" dirty="0">
                <a:solidFill>
                  <a:srgbClr val="121212"/>
                </a:solidFill>
                <a:effectLst/>
                <a:latin typeface="-apple-system"/>
              </a:rPr>
              <a:t>相加，</a:t>
            </a:r>
            <a:r>
              <a:rPr lang="en-US" altLang="zh-CN" b="0" i="0" dirty="0">
                <a:solidFill>
                  <a:srgbClr val="121212"/>
                </a:solidFill>
                <a:effectLst/>
                <a:latin typeface="-apple-system"/>
              </a:rPr>
              <a:t>V</a:t>
            </a:r>
            <a:r>
              <a:rPr lang="zh-CN" altLang="en-US" b="0" i="0" dirty="0">
                <a:solidFill>
                  <a:srgbClr val="121212"/>
                </a:solidFill>
                <a:effectLst/>
                <a:latin typeface="-apple-system"/>
              </a:rPr>
              <a:t>不做任何处理。</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b="0" i="0" dirty="0">
                <a:solidFill>
                  <a:srgbClr val="121212"/>
                </a:solidFill>
                <a:effectLst/>
                <a:latin typeface="-apple-system"/>
              </a:rPr>
              <a:t>--Encoder</a:t>
            </a:r>
            <a:r>
              <a:rPr lang="zh-CN" altLang="en-US" b="0" i="0" dirty="0">
                <a:solidFill>
                  <a:srgbClr val="121212"/>
                </a:solidFill>
                <a:effectLst/>
                <a:latin typeface="-apple-system"/>
              </a:rPr>
              <a:t>的结构和</a:t>
            </a:r>
            <a:r>
              <a:rPr lang="en-US" altLang="zh-CN" b="0" i="0" dirty="0">
                <a:solidFill>
                  <a:srgbClr val="121212"/>
                </a:solidFill>
                <a:effectLst/>
                <a:latin typeface="-apple-system"/>
              </a:rPr>
              <a:t>Transformer</a:t>
            </a:r>
            <a:r>
              <a:rPr lang="zh-CN" altLang="en-US" b="0" i="0" dirty="0">
                <a:solidFill>
                  <a:srgbClr val="121212"/>
                </a:solidFill>
                <a:effectLst/>
                <a:latin typeface="-apple-system"/>
              </a:rPr>
              <a:t>中的结构相同。</a:t>
            </a:r>
            <a:endParaRPr lang="en-US" altLang="zh-CN" b="0" i="0" dirty="0">
              <a:solidFill>
                <a:srgbClr val="121212"/>
              </a:solidFill>
              <a:effectLst/>
              <a:latin typeface="-apple-system"/>
            </a:endParaRPr>
          </a:p>
          <a:p>
            <a:pPr algn="l">
              <a:buFont typeface="Arial" panose="020B0604020202020204" pitchFamily="34" charset="0"/>
              <a:buNone/>
            </a:pPr>
            <a:endParaRPr lang="en-US" altLang="zh-CN" sz="1200" dirty="0">
              <a:latin typeface="Times New Roman" panose="02020603050405020304" pitchFamily="18" charset="0"/>
            </a:endParaRPr>
          </a:p>
          <a:p>
            <a:pPr algn="just"/>
            <a:endParaRPr lang="en-US" altLang="zh-CN" sz="1200" dirty="0">
              <a:latin typeface="Times New Roman" panose="02020603050405020304" pitchFamily="18" charset="0"/>
            </a:endParaRPr>
          </a:p>
          <a:p>
            <a:pPr algn="just"/>
            <a:endParaRPr lang="en-US" altLang="zh-CN" sz="1200" dirty="0">
              <a:latin typeface="Times New Roman" panose="02020603050405020304" pitchFamily="18" charset="0"/>
            </a:endParaRPr>
          </a:p>
        </p:txBody>
      </p:sp>
      <p:sp>
        <p:nvSpPr>
          <p:cNvPr id="4" name="灯片编号占位符 3"/>
          <p:cNvSpPr>
            <a:spLocks noGrp="1"/>
          </p:cNvSpPr>
          <p:nvPr>
            <p:ph type="sldNum" sz="quarter" idx="5"/>
          </p:nvPr>
        </p:nvSpPr>
        <p:spPr/>
        <p:txBody>
          <a:bodyPr/>
          <a:lstStyle/>
          <a:p>
            <a:fld id="{B0C78050-2FC1-43D4-B66C-DC1DAD6D6D67}" type="slidenum">
              <a:rPr lang="zh-CN" altLang="en-US" smtClean="0"/>
              <a:t>8</a:t>
            </a:fld>
            <a:endParaRPr lang="zh-CN" altLang="en-US"/>
          </a:p>
        </p:txBody>
      </p:sp>
    </p:spTree>
    <p:extLst>
      <p:ext uri="{BB962C8B-B14F-4D97-AF65-F5344CB8AC3E}">
        <p14:creationId xmlns:p14="http://schemas.microsoft.com/office/powerpoint/2010/main" val="3565523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b="0" i="0" dirty="0">
                <a:solidFill>
                  <a:srgbClr val="121212"/>
                </a:solidFill>
                <a:effectLst/>
                <a:latin typeface="-apple-system"/>
              </a:rPr>
              <a:t>--</a:t>
            </a:r>
            <a:r>
              <a:rPr lang="en-US" altLang="zh-CN" sz="1200" dirty="0">
                <a:latin typeface="Times New Roman" panose="02020603050405020304" pitchFamily="18" charset="0"/>
              </a:rPr>
              <a:t>Object queries</a:t>
            </a:r>
            <a:r>
              <a:rPr lang="zh-CN" altLang="en-US" sz="1200" dirty="0">
                <a:latin typeface="Times New Roman" panose="02020603050405020304" pitchFamily="18" charset="0"/>
              </a:rPr>
              <a:t>是</a:t>
            </a:r>
            <a:r>
              <a:rPr lang="en-US" altLang="zh-CN" sz="1200" dirty="0">
                <a:latin typeface="Times New Roman" panose="02020603050405020304" pitchFamily="18" charset="0"/>
              </a:rPr>
              <a:t>N</a:t>
            </a:r>
            <a:r>
              <a:rPr lang="zh-CN" altLang="en-US" sz="1200" dirty="0">
                <a:latin typeface="Times New Roman" panose="02020603050405020304" pitchFamily="18" charset="0"/>
              </a:rPr>
              <a:t>个可学习的</a:t>
            </a:r>
            <a:r>
              <a:rPr lang="en-US" altLang="zh-CN" sz="1200" dirty="0">
                <a:latin typeface="Times New Roman" panose="02020603050405020304" pitchFamily="18" charset="0"/>
              </a:rPr>
              <a:t>embedding(N</a:t>
            </a:r>
            <a:r>
              <a:rPr lang="zh-CN" altLang="en-US" sz="1200" dirty="0">
                <a:latin typeface="Times New Roman" panose="02020603050405020304" pitchFamily="18" charset="0"/>
              </a:rPr>
              <a:t>事先设定，远大于图像中的</a:t>
            </a:r>
            <a:r>
              <a:rPr lang="en-US" altLang="zh-CN" sz="1200" dirty="0">
                <a:latin typeface="Times New Roman" panose="02020603050405020304" pitchFamily="18" charset="0"/>
              </a:rPr>
              <a:t>object</a:t>
            </a:r>
            <a:r>
              <a:rPr lang="zh-CN" altLang="en-US" sz="1200" dirty="0">
                <a:latin typeface="Times New Roman" panose="02020603050405020304" pitchFamily="18" charset="0"/>
              </a:rPr>
              <a:t>个数</a:t>
            </a:r>
            <a:r>
              <a:rPr lang="en-US" altLang="zh-CN" sz="1200" dirty="0">
                <a:latin typeface="Times New Roman" panose="02020603050405020304" pitchFamily="18" charset="0"/>
              </a:rPr>
              <a:t>)</a:t>
            </a:r>
            <a:r>
              <a:rPr lang="zh-CN" altLang="en-US" sz="1200" dirty="0">
                <a:latin typeface="Times New Roman" panose="02020603050405020304" pitchFamily="18" charset="0"/>
              </a:rPr>
              <a:t>，随机初始化。</a:t>
            </a:r>
            <a:r>
              <a:rPr lang="zh-CN" altLang="en-US" b="1" i="0" dirty="0">
                <a:solidFill>
                  <a:srgbClr val="121212"/>
                </a:solidFill>
                <a:effectLst/>
                <a:latin typeface="-apple-system"/>
              </a:rPr>
              <a:t>其作用主要是在训练过程中提供目标对象和全局图像间的关系，相当于全局注意力</a:t>
            </a:r>
            <a:r>
              <a:rPr lang="zh-CN" altLang="en-US" b="0" i="0" dirty="0">
                <a:solidFill>
                  <a:srgbClr val="121212"/>
                </a:solidFill>
                <a:effectLst/>
                <a:latin typeface="-apple-system"/>
              </a:rPr>
              <a:t>。代码中是可学习的位置编码矩阵。</a:t>
            </a:r>
            <a:r>
              <a:rPr lang="en-US" altLang="zh-CN" b="0" i="0" dirty="0">
                <a:solidFill>
                  <a:srgbClr val="121212"/>
                </a:solidFill>
                <a:effectLst/>
                <a:latin typeface="-apple-system"/>
              </a:rPr>
              <a:t>object queries</a:t>
            </a:r>
            <a:r>
              <a:rPr lang="zh-CN" altLang="en-US" b="0" i="0" dirty="0">
                <a:solidFill>
                  <a:srgbClr val="121212"/>
                </a:solidFill>
                <a:effectLst/>
                <a:latin typeface="-apple-system"/>
              </a:rPr>
              <a:t>矩阵内部通过学习能够建模</a:t>
            </a:r>
            <a:r>
              <a:rPr lang="en-US" altLang="zh-CN" b="0" i="0" dirty="0">
                <a:solidFill>
                  <a:srgbClr val="121212"/>
                </a:solidFill>
                <a:effectLst/>
                <a:latin typeface="-apple-system"/>
              </a:rPr>
              <a:t>N</a:t>
            </a:r>
            <a:r>
              <a:rPr lang="zh-CN" altLang="en-US" b="0" i="0" dirty="0">
                <a:solidFill>
                  <a:srgbClr val="121212"/>
                </a:solidFill>
                <a:effectLst/>
                <a:latin typeface="-apple-system"/>
              </a:rPr>
              <a:t>个物体之间的全局关系，例如桌子旁一般是放椅子，而不是一头大象，那么在推理时就可以利用这种全局注意力更好的进行解码，输出预测。</a:t>
            </a:r>
            <a:endParaRPr lang="zh-CN" altLang="en-US" dirty="0"/>
          </a:p>
          <a:p>
            <a:r>
              <a:rPr lang="en-US" altLang="zh-CN" b="0" i="0" dirty="0">
                <a:solidFill>
                  <a:srgbClr val="121212"/>
                </a:solidFill>
                <a:effectLst/>
                <a:latin typeface="-apple-system"/>
              </a:rPr>
              <a:t>--</a:t>
            </a:r>
            <a:r>
              <a:rPr lang="zh-CN" altLang="en-US" b="0" i="0" dirty="0">
                <a:solidFill>
                  <a:srgbClr val="121212"/>
                </a:solidFill>
                <a:effectLst/>
                <a:latin typeface="-apple-system"/>
              </a:rPr>
              <a:t>通俗理解：训练时每个</a:t>
            </a:r>
            <a:r>
              <a:rPr lang="en-US" altLang="zh-CN" b="0" i="0" dirty="0">
                <a:solidFill>
                  <a:srgbClr val="121212"/>
                </a:solidFill>
                <a:effectLst/>
                <a:latin typeface="-apple-system"/>
              </a:rPr>
              <a:t>o</a:t>
            </a:r>
            <a:r>
              <a:rPr lang="en-US" altLang="zh-CN" sz="1200" dirty="0">
                <a:latin typeface="Times New Roman" panose="02020603050405020304" pitchFamily="18" charset="0"/>
              </a:rPr>
              <a:t>bject queries </a:t>
            </a:r>
            <a:r>
              <a:rPr lang="en-US" altLang="zh-CN" b="0" i="0" dirty="0">
                <a:solidFill>
                  <a:srgbClr val="121212"/>
                </a:solidFill>
                <a:effectLst/>
                <a:latin typeface="-apple-system"/>
              </a:rPr>
              <a:t>(</a:t>
            </a:r>
            <a:r>
              <a:rPr lang="zh-CN" altLang="en-US" b="0" i="0" dirty="0">
                <a:solidFill>
                  <a:srgbClr val="121212"/>
                </a:solidFill>
                <a:effectLst/>
                <a:latin typeface="-apple-system"/>
              </a:rPr>
              <a:t>共</a:t>
            </a:r>
            <a:r>
              <a:rPr lang="en-US" altLang="zh-CN" b="0" i="0" dirty="0">
                <a:solidFill>
                  <a:srgbClr val="121212"/>
                </a:solidFill>
                <a:effectLst/>
                <a:latin typeface="-apple-system"/>
              </a:rPr>
              <a:t>N</a:t>
            </a:r>
            <a:r>
              <a:rPr lang="zh-CN" altLang="en-US" b="0" i="0" dirty="0">
                <a:solidFill>
                  <a:srgbClr val="121212"/>
                </a:solidFill>
                <a:effectLst/>
                <a:latin typeface="-apple-system"/>
              </a:rPr>
              <a:t>个</a:t>
            </a:r>
            <a:r>
              <a:rPr lang="en-US" altLang="zh-CN" b="0" i="0" dirty="0">
                <a:solidFill>
                  <a:srgbClr val="121212"/>
                </a:solidFill>
                <a:effectLst/>
                <a:latin typeface="-apple-system"/>
              </a:rPr>
              <a:t>)</a:t>
            </a:r>
            <a:r>
              <a:rPr lang="zh-CN" altLang="en-US" b="0" i="0" dirty="0">
                <a:solidFill>
                  <a:srgbClr val="121212"/>
                </a:solidFill>
                <a:effectLst/>
                <a:latin typeface="-apple-system"/>
              </a:rPr>
              <a:t>的向量会包含整个训练集相关的目标的位置和类别信息，如第</a:t>
            </a:r>
            <a:r>
              <a:rPr lang="en-US" altLang="zh-CN" b="0" i="0" dirty="0">
                <a:solidFill>
                  <a:srgbClr val="121212"/>
                </a:solidFill>
                <a:effectLst/>
                <a:latin typeface="-apple-system"/>
              </a:rPr>
              <a:t>0</a:t>
            </a:r>
            <a:r>
              <a:rPr lang="zh-CN" altLang="en-US" b="0" i="0" dirty="0">
                <a:solidFill>
                  <a:srgbClr val="121212"/>
                </a:solidFill>
                <a:effectLst/>
                <a:latin typeface="-apple-system"/>
              </a:rPr>
              <a:t>个</a:t>
            </a:r>
            <a:r>
              <a:rPr lang="en-US" altLang="zh-CN" b="0" i="0" dirty="0">
                <a:solidFill>
                  <a:srgbClr val="121212"/>
                </a:solidFill>
                <a:effectLst/>
                <a:latin typeface="-apple-system"/>
              </a:rPr>
              <a:t>object query</a:t>
            </a:r>
            <a:r>
              <a:rPr lang="zh-CN" altLang="en-US" b="0" i="0" dirty="0">
                <a:solidFill>
                  <a:srgbClr val="121212"/>
                </a:solidFill>
                <a:effectLst/>
                <a:latin typeface="-apple-system"/>
              </a:rPr>
              <a:t>存储的是在某个空间位置大象类别的嵌入向量，该类别嵌入向量通过训练能够考虑到数据集所有图片中的大象编码特征，属于和位置相关的全局大象统计信息。训练完成后每个</a:t>
            </a:r>
            <a:r>
              <a:rPr lang="en-US" altLang="zh-CN" b="0" i="0" dirty="0">
                <a:solidFill>
                  <a:srgbClr val="121212"/>
                </a:solidFill>
                <a:effectLst/>
                <a:latin typeface="-apple-system"/>
              </a:rPr>
              <a:t>o</a:t>
            </a:r>
            <a:r>
              <a:rPr lang="en-US" altLang="zh-CN" sz="1200" dirty="0">
                <a:latin typeface="Times New Roman" panose="02020603050405020304" pitchFamily="18" charset="0"/>
              </a:rPr>
              <a:t>bject queries</a:t>
            </a:r>
            <a:r>
              <a:rPr lang="zh-CN" altLang="en-US" b="0" i="0" dirty="0">
                <a:solidFill>
                  <a:srgbClr val="121212"/>
                </a:solidFill>
                <a:effectLst/>
                <a:latin typeface="-apple-system"/>
              </a:rPr>
              <a:t>会整合入所有类别的图像位置相关的统计信息。测试时假设图片中有大象、狗和猫三种物体，该图片先输入</a:t>
            </a:r>
            <a:r>
              <a:rPr lang="en-US" altLang="zh-CN" b="0" i="0" dirty="0">
                <a:solidFill>
                  <a:srgbClr val="121212"/>
                </a:solidFill>
                <a:effectLst/>
                <a:latin typeface="-apple-system"/>
              </a:rPr>
              <a:t>encoder</a:t>
            </a:r>
            <a:r>
              <a:rPr lang="zh-CN" altLang="en-US" b="0" i="0" dirty="0">
                <a:solidFill>
                  <a:srgbClr val="121212"/>
                </a:solidFill>
                <a:effectLst/>
                <a:latin typeface="-apple-system"/>
              </a:rPr>
              <a:t>中进行特征编码，输出的编码向量作为</a:t>
            </a:r>
            <a:r>
              <a:rPr lang="en-US" altLang="zh-CN" b="0" i="0" dirty="0">
                <a:solidFill>
                  <a:srgbClr val="121212"/>
                </a:solidFill>
                <a:effectLst/>
                <a:latin typeface="-apple-system"/>
              </a:rPr>
              <a:t>decoder</a:t>
            </a:r>
            <a:r>
              <a:rPr lang="zh-CN" altLang="en-US" b="0" i="0" dirty="0">
                <a:solidFill>
                  <a:srgbClr val="121212"/>
                </a:solidFill>
                <a:effectLst/>
                <a:latin typeface="-apple-system"/>
              </a:rPr>
              <a:t>中的</a:t>
            </a:r>
            <a:r>
              <a:rPr lang="en-US" altLang="zh-CN" b="0" i="0" dirty="0">
                <a:solidFill>
                  <a:srgbClr val="121212"/>
                </a:solidFill>
                <a:effectLst/>
                <a:latin typeface="-apple-system"/>
              </a:rPr>
              <a:t>KV</a:t>
            </a:r>
            <a:r>
              <a:rPr lang="zh-CN" altLang="en-US" b="0" i="0" dirty="0">
                <a:solidFill>
                  <a:srgbClr val="121212"/>
                </a:solidFill>
                <a:effectLst/>
                <a:latin typeface="-apple-system"/>
              </a:rPr>
              <a:t>，</a:t>
            </a:r>
            <a:r>
              <a:rPr lang="en-US" altLang="zh-CN" b="0" i="0" dirty="0">
                <a:solidFill>
                  <a:srgbClr val="121212"/>
                </a:solidFill>
                <a:effectLst/>
                <a:latin typeface="-apple-system"/>
              </a:rPr>
              <a:t>object queries</a:t>
            </a:r>
            <a:r>
              <a:rPr lang="zh-CN" altLang="en-US" b="0" i="0" dirty="0">
                <a:solidFill>
                  <a:srgbClr val="121212"/>
                </a:solidFill>
                <a:effectLst/>
                <a:latin typeface="-apple-system"/>
              </a:rPr>
              <a:t>是</a:t>
            </a:r>
            <a:r>
              <a:rPr lang="en-US" altLang="zh-CN" b="0" i="0" dirty="0">
                <a:solidFill>
                  <a:srgbClr val="121212"/>
                </a:solidFill>
                <a:effectLst/>
                <a:latin typeface="-apple-system"/>
              </a:rPr>
              <a:t>Q</a:t>
            </a:r>
            <a:r>
              <a:rPr lang="zh-CN" altLang="en-US" b="0" i="0" dirty="0">
                <a:solidFill>
                  <a:srgbClr val="121212"/>
                </a:solidFill>
                <a:effectLst/>
                <a:latin typeface="-apple-system"/>
              </a:rPr>
              <a:t>，通过</a:t>
            </a:r>
            <a:r>
              <a:rPr lang="en-US" altLang="zh-CN" b="0" i="0" dirty="0">
                <a:solidFill>
                  <a:srgbClr val="121212"/>
                </a:solidFill>
                <a:effectLst/>
                <a:latin typeface="-apple-system"/>
              </a:rPr>
              <a:t>attention</a:t>
            </a:r>
            <a:r>
              <a:rPr lang="zh-CN" altLang="en-US" b="0" i="0" dirty="0">
                <a:solidFill>
                  <a:srgbClr val="121212"/>
                </a:solidFill>
                <a:effectLst/>
                <a:latin typeface="-apple-system"/>
              </a:rPr>
              <a:t>模块将</a:t>
            </a:r>
            <a:r>
              <a:rPr lang="en-US" altLang="zh-CN" b="0" i="0" dirty="0">
                <a:solidFill>
                  <a:srgbClr val="121212"/>
                </a:solidFill>
                <a:effectLst/>
                <a:latin typeface="-apple-system"/>
              </a:rPr>
              <a:t>Q</a:t>
            </a:r>
            <a:r>
              <a:rPr lang="zh-CN" altLang="en-US" b="0" i="0" dirty="0">
                <a:solidFill>
                  <a:srgbClr val="121212"/>
                </a:solidFill>
                <a:effectLst/>
                <a:latin typeface="-apple-system"/>
              </a:rPr>
              <a:t>和</a:t>
            </a:r>
            <a:r>
              <a:rPr lang="en-US" altLang="zh-CN" b="0" i="0" dirty="0">
                <a:solidFill>
                  <a:srgbClr val="121212"/>
                </a:solidFill>
                <a:effectLst/>
                <a:latin typeface="-apple-system"/>
              </a:rPr>
              <a:t>K</a:t>
            </a:r>
            <a:r>
              <a:rPr lang="zh-CN" altLang="en-US" b="0" i="0" dirty="0">
                <a:solidFill>
                  <a:srgbClr val="121212"/>
                </a:solidFill>
                <a:effectLst/>
                <a:latin typeface="-apple-system"/>
              </a:rPr>
              <a:t>计算，然后加权</a:t>
            </a:r>
            <a:r>
              <a:rPr lang="en-US" altLang="zh-CN" b="0" i="0" dirty="0">
                <a:solidFill>
                  <a:srgbClr val="121212"/>
                </a:solidFill>
                <a:effectLst/>
                <a:latin typeface="-apple-system"/>
              </a:rPr>
              <a:t>V</a:t>
            </a:r>
            <a:r>
              <a:rPr lang="zh-CN" altLang="en-US" b="0" i="0" dirty="0">
                <a:solidFill>
                  <a:srgbClr val="121212"/>
                </a:solidFill>
                <a:effectLst/>
                <a:latin typeface="-apple-system"/>
              </a:rPr>
              <a:t>得到解码器输出。对于第</a:t>
            </a:r>
            <a:r>
              <a:rPr lang="en-US" altLang="zh-CN" b="0" i="0" dirty="0">
                <a:solidFill>
                  <a:srgbClr val="121212"/>
                </a:solidFill>
                <a:effectLst/>
                <a:latin typeface="-apple-system"/>
              </a:rPr>
              <a:t>0</a:t>
            </a:r>
            <a:r>
              <a:rPr lang="zh-CN" altLang="en-US" b="0" i="0" dirty="0">
                <a:solidFill>
                  <a:srgbClr val="121212"/>
                </a:solidFill>
                <a:effectLst/>
                <a:latin typeface="-apple-system"/>
              </a:rPr>
              <a:t>个</a:t>
            </a:r>
            <a:r>
              <a:rPr lang="en-US" altLang="zh-CN" b="0" i="0" dirty="0">
                <a:solidFill>
                  <a:srgbClr val="121212"/>
                </a:solidFill>
                <a:effectLst/>
                <a:latin typeface="-apple-system"/>
              </a:rPr>
              <a:t>o</a:t>
            </a:r>
            <a:r>
              <a:rPr lang="en-US" altLang="zh-CN" sz="1200" dirty="0">
                <a:latin typeface="Times New Roman" panose="02020603050405020304" pitchFamily="18" charset="0"/>
              </a:rPr>
              <a:t>bject queries</a:t>
            </a:r>
            <a:r>
              <a:rPr lang="zh-CN" altLang="en-US" b="0" i="0" dirty="0">
                <a:solidFill>
                  <a:srgbClr val="121212"/>
                </a:solidFill>
                <a:effectLst/>
                <a:latin typeface="-apple-system"/>
              </a:rPr>
              <a:t>中的</a:t>
            </a:r>
            <a:r>
              <a:rPr lang="en-US" altLang="zh-CN" b="0" i="0" dirty="0">
                <a:solidFill>
                  <a:srgbClr val="121212"/>
                </a:solidFill>
                <a:effectLst/>
                <a:latin typeface="-apple-system"/>
              </a:rPr>
              <a:t>q</a:t>
            </a:r>
            <a:r>
              <a:rPr lang="zh-CN" altLang="en-US" b="0" i="0" dirty="0">
                <a:solidFill>
                  <a:srgbClr val="121212"/>
                </a:solidFill>
                <a:effectLst/>
                <a:latin typeface="-apple-system"/>
              </a:rPr>
              <a:t>会和</a:t>
            </a:r>
            <a:r>
              <a:rPr lang="en-US" altLang="zh-CN" b="0" i="0" dirty="0">
                <a:solidFill>
                  <a:srgbClr val="121212"/>
                </a:solidFill>
                <a:effectLst/>
                <a:latin typeface="-apple-system"/>
              </a:rPr>
              <a:t>K</a:t>
            </a:r>
            <a:r>
              <a:rPr lang="zh-CN" altLang="en-US" b="0" i="0" dirty="0">
                <a:solidFill>
                  <a:srgbClr val="121212"/>
                </a:solidFill>
                <a:effectLst/>
                <a:latin typeface="-apple-system"/>
              </a:rPr>
              <a:t>中的所有向量进行计算，目的是查找哪个位置附近有没有大象，如果有那么该特征就会加权输出。整个过程计算完成后就可以把编码向量中大象、狗和猫的编码嵌入信息提取出来，然后接</a:t>
            </a:r>
            <a:r>
              <a:rPr lang="en-US" altLang="zh-CN" b="0" i="0" dirty="0">
                <a:solidFill>
                  <a:srgbClr val="121212"/>
                </a:solidFill>
                <a:effectLst/>
                <a:latin typeface="-apple-system"/>
              </a:rPr>
              <a:t>fc</a:t>
            </a:r>
            <a:r>
              <a:rPr lang="zh-CN" altLang="en-US" b="0" i="0" dirty="0">
                <a:solidFill>
                  <a:srgbClr val="121212"/>
                </a:solidFill>
                <a:effectLst/>
                <a:latin typeface="-apple-system"/>
              </a:rPr>
              <a:t>进行分类和回归。</a:t>
            </a:r>
            <a:endParaRPr lang="en-US" altLang="zh-CN" b="0" i="0" dirty="0">
              <a:solidFill>
                <a:srgbClr val="121212"/>
              </a:solidFill>
              <a:effectLst/>
              <a:latin typeface="-apple-system"/>
            </a:endParaRPr>
          </a:p>
          <a:p>
            <a:r>
              <a:rPr lang="en-US" altLang="zh-CN" b="0" i="0" dirty="0">
                <a:solidFill>
                  <a:srgbClr val="121212"/>
                </a:solidFill>
                <a:effectLst/>
                <a:latin typeface="-apple-system"/>
              </a:rPr>
              <a:t>--</a:t>
            </a:r>
            <a:r>
              <a:rPr lang="zh-CN" altLang="en-US" b="0" i="0" dirty="0">
                <a:solidFill>
                  <a:srgbClr val="121212"/>
                </a:solidFill>
                <a:effectLst/>
                <a:latin typeface="-apple-system"/>
              </a:rPr>
              <a:t>总结：</a:t>
            </a:r>
            <a:r>
              <a:rPr lang="en-US" altLang="zh-CN" b="0" i="0" dirty="0">
                <a:solidFill>
                  <a:srgbClr val="121212"/>
                </a:solidFill>
                <a:effectLst/>
                <a:latin typeface="-apple-system"/>
              </a:rPr>
              <a:t>object queries</a:t>
            </a:r>
            <a:r>
              <a:rPr lang="zh-CN" altLang="en-US" b="0" i="0" dirty="0">
                <a:solidFill>
                  <a:srgbClr val="121212"/>
                </a:solidFill>
                <a:effectLst/>
                <a:latin typeface="-apple-system"/>
              </a:rPr>
              <a:t>在训练过程中会整合对应的和位置及类别相关的目标统计信息，在测试阶段就可以利用该</a:t>
            </a:r>
            <a:r>
              <a:rPr lang="en-US" altLang="zh-CN" b="0" i="0" dirty="0">
                <a:solidFill>
                  <a:srgbClr val="121212"/>
                </a:solidFill>
                <a:effectLst/>
                <a:latin typeface="-apple-system"/>
              </a:rPr>
              <a:t>Q</a:t>
            </a:r>
            <a:r>
              <a:rPr lang="zh-CN" altLang="en-US" b="0" i="0" dirty="0">
                <a:solidFill>
                  <a:srgbClr val="121212"/>
                </a:solidFill>
                <a:effectLst/>
                <a:latin typeface="-apple-system"/>
              </a:rPr>
              <a:t>去和编码特征</a:t>
            </a:r>
            <a:r>
              <a:rPr lang="en-US" altLang="zh-CN" b="0" i="0" dirty="0">
                <a:solidFill>
                  <a:srgbClr val="121212"/>
                </a:solidFill>
                <a:effectLst/>
                <a:latin typeface="-apple-system"/>
              </a:rPr>
              <a:t>KV</a:t>
            </a:r>
            <a:r>
              <a:rPr lang="zh-CN" altLang="en-US" b="0" i="0" dirty="0">
                <a:solidFill>
                  <a:srgbClr val="121212"/>
                </a:solidFill>
                <a:effectLst/>
                <a:latin typeface="-apple-system"/>
              </a:rPr>
              <a:t>进行加权计算，从而提取出想要的特征，最后进行分类和回归。所以</a:t>
            </a:r>
            <a:r>
              <a:rPr lang="en-US" altLang="zh-CN" b="0" i="0" dirty="0">
                <a:solidFill>
                  <a:srgbClr val="121212"/>
                </a:solidFill>
                <a:effectLst/>
                <a:latin typeface="-apple-system"/>
              </a:rPr>
              <a:t>object queries</a:t>
            </a:r>
            <a:r>
              <a:rPr lang="zh-CN" altLang="en-US" b="0" i="0" dirty="0">
                <a:solidFill>
                  <a:srgbClr val="121212"/>
                </a:solidFill>
                <a:effectLst/>
                <a:latin typeface="-apple-system"/>
              </a:rPr>
              <a:t>作用类似一种可学习的</a:t>
            </a:r>
            <a:r>
              <a:rPr lang="en-US" altLang="zh-CN" b="0" i="0" dirty="0">
                <a:solidFill>
                  <a:srgbClr val="121212"/>
                </a:solidFill>
                <a:effectLst/>
                <a:latin typeface="-apple-system"/>
              </a:rPr>
              <a:t>anchor</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en-US" altLang="zh-CN" b="0" i="0" dirty="0">
                <a:solidFill>
                  <a:srgbClr val="121212"/>
                </a:solidFill>
                <a:effectLst/>
                <a:latin typeface="-apple-system"/>
              </a:rPr>
              <a:t>--</a:t>
            </a:r>
            <a:r>
              <a:rPr lang="zh-CN" altLang="en-US" b="1" i="0" dirty="0">
                <a:solidFill>
                  <a:srgbClr val="121212"/>
                </a:solidFill>
                <a:effectLst/>
                <a:latin typeface="-apple-system"/>
              </a:rPr>
              <a:t>由于</a:t>
            </a:r>
            <a:r>
              <a:rPr lang="en-US" altLang="zh-CN" b="1" i="0" dirty="0">
                <a:solidFill>
                  <a:srgbClr val="121212"/>
                </a:solidFill>
                <a:effectLst/>
                <a:latin typeface="-apple-system"/>
              </a:rPr>
              <a:t>DETR</a:t>
            </a:r>
            <a:r>
              <a:rPr lang="zh-CN" altLang="en-US" b="1" i="0" dirty="0">
                <a:solidFill>
                  <a:srgbClr val="121212"/>
                </a:solidFill>
                <a:effectLst/>
                <a:latin typeface="-apple-system"/>
              </a:rPr>
              <a:t>的</a:t>
            </a:r>
            <a:r>
              <a:rPr lang="en-US" altLang="zh-CN" b="1" i="0" dirty="0">
                <a:solidFill>
                  <a:srgbClr val="121212"/>
                </a:solidFill>
                <a:effectLst/>
                <a:latin typeface="-apple-system"/>
              </a:rPr>
              <a:t>decoder</a:t>
            </a:r>
            <a:r>
              <a:rPr lang="zh-CN" altLang="en-US" b="1" i="0" dirty="0">
                <a:solidFill>
                  <a:srgbClr val="121212"/>
                </a:solidFill>
                <a:effectLst/>
                <a:latin typeface="-apple-system"/>
              </a:rPr>
              <a:t>是一次性输出全部的</a:t>
            </a:r>
            <a:r>
              <a:rPr lang="en-US" altLang="zh-CN" b="1" i="0" dirty="0">
                <a:solidFill>
                  <a:srgbClr val="121212"/>
                </a:solidFill>
                <a:effectLst/>
                <a:latin typeface="-apple-system"/>
              </a:rPr>
              <a:t>predictions</a:t>
            </a:r>
            <a:r>
              <a:rPr lang="zh-CN" altLang="en-US" b="1" i="0" dirty="0">
                <a:solidFill>
                  <a:srgbClr val="121212"/>
                </a:solidFill>
                <a:effectLst/>
                <a:latin typeface="-apple-system"/>
              </a:rPr>
              <a:t>，而不像原始的</a:t>
            </a:r>
            <a:r>
              <a:rPr lang="en-US" altLang="zh-CN" b="1" i="0" dirty="0">
                <a:solidFill>
                  <a:srgbClr val="121212"/>
                </a:solidFill>
                <a:effectLst/>
                <a:latin typeface="-apple-system"/>
              </a:rPr>
              <a:t>Transformer</a:t>
            </a:r>
            <a:r>
              <a:rPr lang="zh-CN" altLang="en-US" b="1" i="0" dirty="0">
                <a:solidFill>
                  <a:srgbClr val="121212"/>
                </a:solidFill>
                <a:effectLst/>
                <a:latin typeface="-apple-system"/>
              </a:rPr>
              <a:t>是</a:t>
            </a:r>
            <a:r>
              <a:rPr lang="en-US" altLang="zh-CN" b="1" i="0" dirty="0">
                <a:solidFill>
                  <a:srgbClr val="121212"/>
                </a:solidFill>
                <a:effectLst/>
                <a:latin typeface="-apple-system"/>
              </a:rPr>
              <a:t>auto-regressive</a:t>
            </a:r>
            <a:r>
              <a:rPr lang="zh-CN" altLang="en-US" b="1" i="0" dirty="0">
                <a:solidFill>
                  <a:srgbClr val="121212"/>
                </a:solidFill>
                <a:effectLst/>
                <a:latin typeface="-apple-system"/>
              </a:rPr>
              <a:t>的，从左到右一个词一个词地输出，所以只需要</a:t>
            </a:r>
            <a:r>
              <a:rPr lang="zh-CN" altLang="en-US" b="0" i="0" dirty="0">
                <a:solidFill>
                  <a:srgbClr val="121212"/>
                </a:solidFill>
                <a:effectLst/>
                <a:latin typeface="-apple-system"/>
              </a:rPr>
              <a:t>一次解码，在初始化时输入一个全</a:t>
            </a:r>
            <a:r>
              <a:rPr lang="en-US" altLang="zh-CN" b="0" i="0" dirty="0">
                <a:solidFill>
                  <a:srgbClr val="121212"/>
                </a:solidFill>
                <a:effectLst/>
                <a:latin typeface="-apple-system"/>
              </a:rPr>
              <a:t>0</a:t>
            </a:r>
            <a:r>
              <a:rPr lang="zh-CN" altLang="en-US" b="0" i="0" dirty="0">
                <a:solidFill>
                  <a:srgbClr val="121212"/>
                </a:solidFill>
                <a:effectLst/>
                <a:latin typeface="-apple-system"/>
              </a:rPr>
              <a:t>的查询向量</a:t>
            </a:r>
            <a:r>
              <a:rPr lang="en-US" altLang="zh-CN" b="0" i="0" dirty="0">
                <a:solidFill>
                  <a:srgbClr val="121212"/>
                </a:solidFill>
                <a:effectLst/>
                <a:latin typeface="-apple-system"/>
              </a:rPr>
              <a:t>A</a:t>
            </a:r>
            <a:r>
              <a:rPr lang="zh-CN" altLang="en-US" b="0" i="0" dirty="0">
                <a:solidFill>
                  <a:srgbClr val="121212"/>
                </a:solidFill>
                <a:effectLst/>
                <a:latin typeface="-apple-system"/>
              </a:rPr>
              <a:t>，起到开启解码作用，然后第一个解码器接受该输入</a:t>
            </a:r>
            <a:r>
              <a:rPr lang="en-US" altLang="zh-CN" b="0" i="0" dirty="0">
                <a:solidFill>
                  <a:srgbClr val="121212"/>
                </a:solidFill>
                <a:effectLst/>
                <a:latin typeface="-apple-system"/>
              </a:rPr>
              <a:t>A</a:t>
            </a:r>
            <a:r>
              <a:rPr lang="zh-CN" altLang="en-US" b="0" i="0" dirty="0">
                <a:solidFill>
                  <a:srgbClr val="121212"/>
                </a:solidFill>
                <a:effectLst/>
                <a:latin typeface="-apple-system"/>
              </a:rPr>
              <a:t>，解码输出向量作为下一个解码器输入，不断推理即可，最后一层解码输出即为我们需要的输出，不需要在第二个解码器输入时候再去考虑起始</a:t>
            </a:r>
            <a:r>
              <a:rPr lang="en-US" altLang="zh-CN" b="0" i="0" dirty="0">
                <a:solidFill>
                  <a:srgbClr val="121212"/>
                </a:solidFill>
                <a:effectLst/>
                <a:latin typeface="-apple-system"/>
              </a:rPr>
              <a:t>word</a:t>
            </a:r>
            <a:r>
              <a:rPr lang="zh-CN" altLang="en-US" b="0" i="0" dirty="0">
                <a:solidFill>
                  <a:srgbClr val="121212"/>
                </a:solidFill>
                <a:effectLst/>
                <a:latin typeface="-apple-system"/>
              </a:rPr>
              <a:t>和第一个解码器的输出。</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B0C78050-2FC1-43D4-B66C-DC1DAD6D6D67}" type="slidenum">
              <a:rPr lang="zh-CN" altLang="en-US" smtClean="0"/>
              <a:t>9</a:t>
            </a:fld>
            <a:endParaRPr lang="zh-CN" altLang="en-US"/>
          </a:p>
        </p:txBody>
      </p:sp>
    </p:spTree>
    <p:extLst>
      <p:ext uri="{BB962C8B-B14F-4D97-AF65-F5344CB8AC3E}">
        <p14:creationId xmlns:p14="http://schemas.microsoft.com/office/powerpoint/2010/main" val="1235764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F9C3B9-CDE4-48C4-A2AA-5584CBF767F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38F5940-F4DD-4D38-A64F-3203E755D5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19B6955-0F39-4580-8BAF-DF83C72FEB0D}"/>
              </a:ext>
            </a:extLst>
          </p:cNvPr>
          <p:cNvSpPr>
            <a:spLocks noGrp="1"/>
          </p:cNvSpPr>
          <p:nvPr>
            <p:ph type="dt" sz="half" idx="10"/>
          </p:nvPr>
        </p:nvSpPr>
        <p:spPr/>
        <p:txBody>
          <a:bodyPr/>
          <a:lstStyle/>
          <a:p>
            <a:fld id="{975BE808-CA01-4884-A4DB-704DDB09FE40}" type="datetimeFigureOut">
              <a:rPr lang="zh-CN" altLang="en-US" smtClean="0"/>
              <a:t>2021/1/17</a:t>
            </a:fld>
            <a:endParaRPr lang="zh-CN" altLang="en-US"/>
          </a:p>
        </p:txBody>
      </p:sp>
      <p:sp>
        <p:nvSpPr>
          <p:cNvPr id="5" name="页脚占位符 4">
            <a:extLst>
              <a:ext uri="{FF2B5EF4-FFF2-40B4-BE49-F238E27FC236}">
                <a16:creationId xmlns:a16="http://schemas.microsoft.com/office/drawing/2014/main" id="{2AF3763E-6F1E-40D3-B07C-0AF6707764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6F14C3-9F2C-476E-BDB9-632561BA0387}"/>
              </a:ext>
            </a:extLst>
          </p:cNvPr>
          <p:cNvSpPr>
            <a:spLocks noGrp="1"/>
          </p:cNvSpPr>
          <p:nvPr>
            <p:ph type="sldNum" sz="quarter" idx="12"/>
          </p:nvPr>
        </p:nvSpPr>
        <p:spPr/>
        <p:txBody>
          <a:bodyPr/>
          <a:lstStyle/>
          <a:p>
            <a:fld id="{091150C7-230B-42C4-AB79-3F6CCA54AB3D}" type="slidenum">
              <a:rPr lang="zh-CN" altLang="en-US" smtClean="0"/>
              <a:t>‹#›</a:t>
            </a:fld>
            <a:endParaRPr lang="zh-CN" altLang="en-US"/>
          </a:p>
        </p:txBody>
      </p:sp>
    </p:spTree>
    <p:extLst>
      <p:ext uri="{BB962C8B-B14F-4D97-AF65-F5344CB8AC3E}">
        <p14:creationId xmlns:p14="http://schemas.microsoft.com/office/powerpoint/2010/main" val="3342568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18E9F1-37D7-47C8-A58F-2ACA084816A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4FE4A39-CBA0-4C8D-8505-6110CD6FF22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B5FB5C-284A-4A19-ADBD-87BA8C3C5363}"/>
              </a:ext>
            </a:extLst>
          </p:cNvPr>
          <p:cNvSpPr>
            <a:spLocks noGrp="1"/>
          </p:cNvSpPr>
          <p:nvPr>
            <p:ph type="dt" sz="half" idx="10"/>
          </p:nvPr>
        </p:nvSpPr>
        <p:spPr/>
        <p:txBody>
          <a:bodyPr/>
          <a:lstStyle/>
          <a:p>
            <a:fld id="{975BE808-CA01-4884-A4DB-704DDB09FE40}" type="datetimeFigureOut">
              <a:rPr lang="zh-CN" altLang="en-US" smtClean="0"/>
              <a:t>2021/1/17</a:t>
            </a:fld>
            <a:endParaRPr lang="zh-CN" altLang="en-US"/>
          </a:p>
        </p:txBody>
      </p:sp>
      <p:sp>
        <p:nvSpPr>
          <p:cNvPr id="5" name="页脚占位符 4">
            <a:extLst>
              <a:ext uri="{FF2B5EF4-FFF2-40B4-BE49-F238E27FC236}">
                <a16:creationId xmlns:a16="http://schemas.microsoft.com/office/drawing/2014/main" id="{8085207E-0714-4D4B-8332-05660A9C10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E69140-AB01-425A-AEFA-9B823836C6FB}"/>
              </a:ext>
            </a:extLst>
          </p:cNvPr>
          <p:cNvSpPr>
            <a:spLocks noGrp="1"/>
          </p:cNvSpPr>
          <p:nvPr>
            <p:ph type="sldNum" sz="quarter" idx="12"/>
          </p:nvPr>
        </p:nvSpPr>
        <p:spPr/>
        <p:txBody>
          <a:bodyPr/>
          <a:lstStyle/>
          <a:p>
            <a:fld id="{091150C7-230B-42C4-AB79-3F6CCA54AB3D}" type="slidenum">
              <a:rPr lang="zh-CN" altLang="en-US" smtClean="0"/>
              <a:t>‹#›</a:t>
            </a:fld>
            <a:endParaRPr lang="zh-CN" altLang="en-US"/>
          </a:p>
        </p:txBody>
      </p:sp>
    </p:spTree>
    <p:extLst>
      <p:ext uri="{BB962C8B-B14F-4D97-AF65-F5344CB8AC3E}">
        <p14:creationId xmlns:p14="http://schemas.microsoft.com/office/powerpoint/2010/main" val="227179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4A0E435-EEE1-4DBF-85A6-7AEA0EA8F8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A4B9C81-AF15-4C62-BF25-7EB2EF07896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CEA051-5EEE-4C80-A273-B5E3E284055D}"/>
              </a:ext>
            </a:extLst>
          </p:cNvPr>
          <p:cNvSpPr>
            <a:spLocks noGrp="1"/>
          </p:cNvSpPr>
          <p:nvPr>
            <p:ph type="dt" sz="half" idx="10"/>
          </p:nvPr>
        </p:nvSpPr>
        <p:spPr/>
        <p:txBody>
          <a:bodyPr/>
          <a:lstStyle/>
          <a:p>
            <a:fld id="{975BE808-CA01-4884-A4DB-704DDB09FE40}" type="datetimeFigureOut">
              <a:rPr lang="zh-CN" altLang="en-US" smtClean="0"/>
              <a:t>2021/1/17</a:t>
            </a:fld>
            <a:endParaRPr lang="zh-CN" altLang="en-US"/>
          </a:p>
        </p:txBody>
      </p:sp>
      <p:sp>
        <p:nvSpPr>
          <p:cNvPr id="5" name="页脚占位符 4">
            <a:extLst>
              <a:ext uri="{FF2B5EF4-FFF2-40B4-BE49-F238E27FC236}">
                <a16:creationId xmlns:a16="http://schemas.microsoft.com/office/drawing/2014/main" id="{8F1AD884-23CC-4AC3-9085-742B67A666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2646D0-8E18-4DA5-87CE-48D28A795D2B}"/>
              </a:ext>
            </a:extLst>
          </p:cNvPr>
          <p:cNvSpPr>
            <a:spLocks noGrp="1"/>
          </p:cNvSpPr>
          <p:nvPr>
            <p:ph type="sldNum" sz="quarter" idx="12"/>
          </p:nvPr>
        </p:nvSpPr>
        <p:spPr/>
        <p:txBody>
          <a:bodyPr/>
          <a:lstStyle/>
          <a:p>
            <a:fld id="{091150C7-230B-42C4-AB79-3F6CCA54AB3D}" type="slidenum">
              <a:rPr lang="zh-CN" altLang="en-US" smtClean="0"/>
              <a:t>‹#›</a:t>
            </a:fld>
            <a:endParaRPr lang="zh-CN" altLang="en-US"/>
          </a:p>
        </p:txBody>
      </p:sp>
    </p:spTree>
    <p:extLst>
      <p:ext uri="{BB962C8B-B14F-4D97-AF65-F5344CB8AC3E}">
        <p14:creationId xmlns:p14="http://schemas.microsoft.com/office/powerpoint/2010/main" val="148531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EFF251-C819-4B57-B66D-24360AD02E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9BF2E9-863A-4EC1-AF62-DDF6E27DC7C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D6DF14-7C25-4AD6-A911-67383E5FA20F}"/>
              </a:ext>
            </a:extLst>
          </p:cNvPr>
          <p:cNvSpPr>
            <a:spLocks noGrp="1"/>
          </p:cNvSpPr>
          <p:nvPr>
            <p:ph type="dt" sz="half" idx="10"/>
          </p:nvPr>
        </p:nvSpPr>
        <p:spPr/>
        <p:txBody>
          <a:bodyPr/>
          <a:lstStyle/>
          <a:p>
            <a:fld id="{975BE808-CA01-4884-A4DB-704DDB09FE40}" type="datetimeFigureOut">
              <a:rPr lang="zh-CN" altLang="en-US" smtClean="0"/>
              <a:t>2021/1/17</a:t>
            </a:fld>
            <a:endParaRPr lang="zh-CN" altLang="en-US"/>
          </a:p>
        </p:txBody>
      </p:sp>
      <p:sp>
        <p:nvSpPr>
          <p:cNvPr id="5" name="页脚占位符 4">
            <a:extLst>
              <a:ext uri="{FF2B5EF4-FFF2-40B4-BE49-F238E27FC236}">
                <a16:creationId xmlns:a16="http://schemas.microsoft.com/office/drawing/2014/main" id="{CA0917F6-24DE-4B1E-BFF9-1090A665FB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7F49B9-DAD0-48BB-8029-4253852DBDBB}"/>
              </a:ext>
            </a:extLst>
          </p:cNvPr>
          <p:cNvSpPr>
            <a:spLocks noGrp="1"/>
          </p:cNvSpPr>
          <p:nvPr>
            <p:ph type="sldNum" sz="quarter" idx="12"/>
          </p:nvPr>
        </p:nvSpPr>
        <p:spPr/>
        <p:txBody>
          <a:bodyPr/>
          <a:lstStyle/>
          <a:p>
            <a:fld id="{091150C7-230B-42C4-AB79-3F6CCA54AB3D}" type="slidenum">
              <a:rPr lang="zh-CN" altLang="en-US" smtClean="0"/>
              <a:t>‹#›</a:t>
            </a:fld>
            <a:endParaRPr lang="zh-CN" altLang="en-US"/>
          </a:p>
        </p:txBody>
      </p:sp>
    </p:spTree>
    <p:extLst>
      <p:ext uri="{BB962C8B-B14F-4D97-AF65-F5344CB8AC3E}">
        <p14:creationId xmlns:p14="http://schemas.microsoft.com/office/powerpoint/2010/main" val="1963829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9C9A2F-F7B3-40EA-97AB-1FA63A284C5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C3CE706-1087-41C3-BA37-1527C20410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4F26403-5499-461D-B73D-1B48F6426D30}"/>
              </a:ext>
            </a:extLst>
          </p:cNvPr>
          <p:cNvSpPr>
            <a:spLocks noGrp="1"/>
          </p:cNvSpPr>
          <p:nvPr>
            <p:ph type="dt" sz="half" idx="10"/>
          </p:nvPr>
        </p:nvSpPr>
        <p:spPr/>
        <p:txBody>
          <a:bodyPr/>
          <a:lstStyle/>
          <a:p>
            <a:fld id="{975BE808-CA01-4884-A4DB-704DDB09FE40}" type="datetimeFigureOut">
              <a:rPr lang="zh-CN" altLang="en-US" smtClean="0"/>
              <a:t>2021/1/17</a:t>
            </a:fld>
            <a:endParaRPr lang="zh-CN" altLang="en-US"/>
          </a:p>
        </p:txBody>
      </p:sp>
      <p:sp>
        <p:nvSpPr>
          <p:cNvPr id="5" name="页脚占位符 4">
            <a:extLst>
              <a:ext uri="{FF2B5EF4-FFF2-40B4-BE49-F238E27FC236}">
                <a16:creationId xmlns:a16="http://schemas.microsoft.com/office/drawing/2014/main" id="{79826609-CDEE-4840-A4F1-FB08683488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724698-1731-4EEC-94A7-E093378B387B}"/>
              </a:ext>
            </a:extLst>
          </p:cNvPr>
          <p:cNvSpPr>
            <a:spLocks noGrp="1"/>
          </p:cNvSpPr>
          <p:nvPr>
            <p:ph type="sldNum" sz="quarter" idx="12"/>
          </p:nvPr>
        </p:nvSpPr>
        <p:spPr/>
        <p:txBody>
          <a:bodyPr/>
          <a:lstStyle/>
          <a:p>
            <a:fld id="{091150C7-230B-42C4-AB79-3F6CCA54AB3D}" type="slidenum">
              <a:rPr lang="zh-CN" altLang="en-US" smtClean="0"/>
              <a:t>‹#›</a:t>
            </a:fld>
            <a:endParaRPr lang="zh-CN" altLang="en-US"/>
          </a:p>
        </p:txBody>
      </p:sp>
    </p:spTree>
    <p:extLst>
      <p:ext uri="{BB962C8B-B14F-4D97-AF65-F5344CB8AC3E}">
        <p14:creationId xmlns:p14="http://schemas.microsoft.com/office/powerpoint/2010/main" val="2458042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04CDC3-FA64-48BE-BC10-6D80327F231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B37FFB-6164-42ED-8B2F-3CF5076F3E8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8DEB1B5-B858-4C80-A9D9-1117B452FAC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ED5DB4A-7060-4956-BB8A-CD73AFD5BAE3}"/>
              </a:ext>
            </a:extLst>
          </p:cNvPr>
          <p:cNvSpPr>
            <a:spLocks noGrp="1"/>
          </p:cNvSpPr>
          <p:nvPr>
            <p:ph type="dt" sz="half" idx="10"/>
          </p:nvPr>
        </p:nvSpPr>
        <p:spPr/>
        <p:txBody>
          <a:bodyPr/>
          <a:lstStyle/>
          <a:p>
            <a:fld id="{975BE808-CA01-4884-A4DB-704DDB09FE40}" type="datetimeFigureOut">
              <a:rPr lang="zh-CN" altLang="en-US" smtClean="0"/>
              <a:t>2021/1/17</a:t>
            </a:fld>
            <a:endParaRPr lang="zh-CN" altLang="en-US"/>
          </a:p>
        </p:txBody>
      </p:sp>
      <p:sp>
        <p:nvSpPr>
          <p:cNvPr id="6" name="页脚占位符 5">
            <a:extLst>
              <a:ext uri="{FF2B5EF4-FFF2-40B4-BE49-F238E27FC236}">
                <a16:creationId xmlns:a16="http://schemas.microsoft.com/office/drawing/2014/main" id="{58A7E1EB-D3BD-4064-B6F4-376B7C72D1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469766-2B4C-44AB-B43B-01579A33D597}"/>
              </a:ext>
            </a:extLst>
          </p:cNvPr>
          <p:cNvSpPr>
            <a:spLocks noGrp="1"/>
          </p:cNvSpPr>
          <p:nvPr>
            <p:ph type="sldNum" sz="quarter" idx="12"/>
          </p:nvPr>
        </p:nvSpPr>
        <p:spPr/>
        <p:txBody>
          <a:bodyPr/>
          <a:lstStyle/>
          <a:p>
            <a:fld id="{091150C7-230B-42C4-AB79-3F6CCA54AB3D}" type="slidenum">
              <a:rPr lang="zh-CN" altLang="en-US" smtClean="0"/>
              <a:t>‹#›</a:t>
            </a:fld>
            <a:endParaRPr lang="zh-CN" altLang="en-US"/>
          </a:p>
        </p:txBody>
      </p:sp>
    </p:spTree>
    <p:extLst>
      <p:ext uri="{BB962C8B-B14F-4D97-AF65-F5344CB8AC3E}">
        <p14:creationId xmlns:p14="http://schemas.microsoft.com/office/powerpoint/2010/main" val="3005229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7CB6A-3724-4E04-B067-D9CF5CA63D2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B0B0424-C373-4C19-8221-F8461B8E21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8FFD5DB-6D68-4013-B29E-EF97D36589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4081EB7-6BD0-4D12-80EC-1C9367ADF3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F8A0A4F-A1AF-4B95-99EC-47B766092DE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1DA146B-9B8A-4459-A9E3-7BD96FDF82C0}"/>
              </a:ext>
            </a:extLst>
          </p:cNvPr>
          <p:cNvSpPr>
            <a:spLocks noGrp="1"/>
          </p:cNvSpPr>
          <p:nvPr>
            <p:ph type="dt" sz="half" idx="10"/>
          </p:nvPr>
        </p:nvSpPr>
        <p:spPr/>
        <p:txBody>
          <a:bodyPr/>
          <a:lstStyle/>
          <a:p>
            <a:fld id="{975BE808-CA01-4884-A4DB-704DDB09FE40}" type="datetimeFigureOut">
              <a:rPr lang="zh-CN" altLang="en-US" smtClean="0"/>
              <a:t>2021/1/17</a:t>
            </a:fld>
            <a:endParaRPr lang="zh-CN" altLang="en-US"/>
          </a:p>
        </p:txBody>
      </p:sp>
      <p:sp>
        <p:nvSpPr>
          <p:cNvPr id="8" name="页脚占位符 7">
            <a:extLst>
              <a:ext uri="{FF2B5EF4-FFF2-40B4-BE49-F238E27FC236}">
                <a16:creationId xmlns:a16="http://schemas.microsoft.com/office/drawing/2014/main" id="{B08965B8-3EED-424D-917B-AB7E453C5F2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212D1E1-3B3F-4FFD-B2CD-8E7CBCFDDEBE}"/>
              </a:ext>
            </a:extLst>
          </p:cNvPr>
          <p:cNvSpPr>
            <a:spLocks noGrp="1"/>
          </p:cNvSpPr>
          <p:nvPr>
            <p:ph type="sldNum" sz="quarter" idx="12"/>
          </p:nvPr>
        </p:nvSpPr>
        <p:spPr/>
        <p:txBody>
          <a:bodyPr/>
          <a:lstStyle/>
          <a:p>
            <a:fld id="{091150C7-230B-42C4-AB79-3F6CCA54AB3D}" type="slidenum">
              <a:rPr lang="zh-CN" altLang="en-US" smtClean="0"/>
              <a:t>‹#›</a:t>
            </a:fld>
            <a:endParaRPr lang="zh-CN" altLang="en-US"/>
          </a:p>
        </p:txBody>
      </p:sp>
    </p:spTree>
    <p:extLst>
      <p:ext uri="{BB962C8B-B14F-4D97-AF65-F5344CB8AC3E}">
        <p14:creationId xmlns:p14="http://schemas.microsoft.com/office/powerpoint/2010/main" val="176394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F0F7F-5FA0-4025-8319-97E5366EBC0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B8983E4-4149-41E7-9429-E1B6BAB393AE}"/>
              </a:ext>
            </a:extLst>
          </p:cNvPr>
          <p:cNvSpPr>
            <a:spLocks noGrp="1"/>
          </p:cNvSpPr>
          <p:nvPr>
            <p:ph type="dt" sz="half" idx="10"/>
          </p:nvPr>
        </p:nvSpPr>
        <p:spPr/>
        <p:txBody>
          <a:bodyPr/>
          <a:lstStyle/>
          <a:p>
            <a:fld id="{975BE808-CA01-4884-A4DB-704DDB09FE40}" type="datetimeFigureOut">
              <a:rPr lang="zh-CN" altLang="en-US" smtClean="0"/>
              <a:t>2021/1/17</a:t>
            </a:fld>
            <a:endParaRPr lang="zh-CN" altLang="en-US"/>
          </a:p>
        </p:txBody>
      </p:sp>
      <p:sp>
        <p:nvSpPr>
          <p:cNvPr id="4" name="页脚占位符 3">
            <a:extLst>
              <a:ext uri="{FF2B5EF4-FFF2-40B4-BE49-F238E27FC236}">
                <a16:creationId xmlns:a16="http://schemas.microsoft.com/office/drawing/2014/main" id="{033F8F94-ED3E-4AB9-99EE-B3D12C8315F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C25F328-DBBC-4A3B-A4DA-4797380A4B54}"/>
              </a:ext>
            </a:extLst>
          </p:cNvPr>
          <p:cNvSpPr>
            <a:spLocks noGrp="1"/>
          </p:cNvSpPr>
          <p:nvPr>
            <p:ph type="sldNum" sz="quarter" idx="12"/>
          </p:nvPr>
        </p:nvSpPr>
        <p:spPr/>
        <p:txBody>
          <a:bodyPr/>
          <a:lstStyle/>
          <a:p>
            <a:fld id="{091150C7-230B-42C4-AB79-3F6CCA54AB3D}" type="slidenum">
              <a:rPr lang="zh-CN" altLang="en-US" smtClean="0"/>
              <a:t>‹#›</a:t>
            </a:fld>
            <a:endParaRPr lang="zh-CN" altLang="en-US"/>
          </a:p>
        </p:txBody>
      </p:sp>
    </p:spTree>
    <p:extLst>
      <p:ext uri="{BB962C8B-B14F-4D97-AF65-F5344CB8AC3E}">
        <p14:creationId xmlns:p14="http://schemas.microsoft.com/office/powerpoint/2010/main" val="163660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9BC027-05BF-49B0-BB72-F2E03B39F624}"/>
              </a:ext>
            </a:extLst>
          </p:cNvPr>
          <p:cNvSpPr>
            <a:spLocks noGrp="1"/>
          </p:cNvSpPr>
          <p:nvPr>
            <p:ph type="dt" sz="half" idx="10"/>
          </p:nvPr>
        </p:nvSpPr>
        <p:spPr/>
        <p:txBody>
          <a:bodyPr/>
          <a:lstStyle/>
          <a:p>
            <a:fld id="{975BE808-CA01-4884-A4DB-704DDB09FE40}" type="datetimeFigureOut">
              <a:rPr lang="zh-CN" altLang="en-US" smtClean="0"/>
              <a:t>2021/1/17</a:t>
            </a:fld>
            <a:endParaRPr lang="zh-CN" altLang="en-US"/>
          </a:p>
        </p:txBody>
      </p:sp>
      <p:sp>
        <p:nvSpPr>
          <p:cNvPr id="3" name="页脚占位符 2">
            <a:extLst>
              <a:ext uri="{FF2B5EF4-FFF2-40B4-BE49-F238E27FC236}">
                <a16:creationId xmlns:a16="http://schemas.microsoft.com/office/drawing/2014/main" id="{01E51966-48E6-4333-977E-2E9F6FD017F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10A7B51-AA47-4E15-955A-86DA686B0D98}"/>
              </a:ext>
            </a:extLst>
          </p:cNvPr>
          <p:cNvSpPr>
            <a:spLocks noGrp="1"/>
          </p:cNvSpPr>
          <p:nvPr>
            <p:ph type="sldNum" sz="quarter" idx="12"/>
          </p:nvPr>
        </p:nvSpPr>
        <p:spPr/>
        <p:txBody>
          <a:bodyPr/>
          <a:lstStyle/>
          <a:p>
            <a:fld id="{091150C7-230B-42C4-AB79-3F6CCA54AB3D}" type="slidenum">
              <a:rPr lang="zh-CN" altLang="en-US" smtClean="0"/>
              <a:t>‹#›</a:t>
            </a:fld>
            <a:endParaRPr lang="zh-CN" altLang="en-US"/>
          </a:p>
        </p:txBody>
      </p:sp>
    </p:spTree>
    <p:extLst>
      <p:ext uri="{BB962C8B-B14F-4D97-AF65-F5344CB8AC3E}">
        <p14:creationId xmlns:p14="http://schemas.microsoft.com/office/powerpoint/2010/main" val="577585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8DDA71-F038-475B-9717-2B01F113B8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518B436-DB0B-417B-AE79-808CC17B61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409A136-71F1-4A8E-ADF3-BC8BAE6DB0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95A850-A6C0-4795-A76D-563F1D413B3C}"/>
              </a:ext>
            </a:extLst>
          </p:cNvPr>
          <p:cNvSpPr>
            <a:spLocks noGrp="1"/>
          </p:cNvSpPr>
          <p:nvPr>
            <p:ph type="dt" sz="half" idx="10"/>
          </p:nvPr>
        </p:nvSpPr>
        <p:spPr/>
        <p:txBody>
          <a:bodyPr/>
          <a:lstStyle/>
          <a:p>
            <a:fld id="{975BE808-CA01-4884-A4DB-704DDB09FE40}" type="datetimeFigureOut">
              <a:rPr lang="zh-CN" altLang="en-US" smtClean="0"/>
              <a:t>2021/1/17</a:t>
            </a:fld>
            <a:endParaRPr lang="zh-CN" altLang="en-US"/>
          </a:p>
        </p:txBody>
      </p:sp>
      <p:sp>
        <p:nvSpPr>
          <p:cNvPr id="6" name="页脚占位符 5">
            <a:extLst>
              <a:ext uri="{FF2B5EF4-FFF2-40B4-BE49-F238E27FC236}">
                <a16:creationId xmlns:a16="http://schemas.microsoft.com/office/drawing/2014/main" id="{DE010076-1223-43B6-8DA8-5A58C3AE61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7C70FC-0A10-4BBD-A5BD-59D4C8B7B042}"/>
              </a:ext>
            </a:extLst>
          </p:cNvPr>
          <p:cNvSpPr>
            <a:spLocks noGrp="1"/>
          </p:cNvSpPr>
          <p:nvPr>
            <p:ph type="sldNum" sz="quarter" idx="12"/>
          </p:nvPr>
        </p:nvSpPr>
        <p:spPr/>
        <p:txBody>
          <a:bodyPr/>
          <a:lstStyle/>
          <a:p>
            <a:fld id="{091150C7-230B-42C4-AB79-3F6CCA54AB3D}" type="slidenum">
              <a:rPr lang="zh-CN" altLang="en-US" smtClean="0"/>
              <a:t>‹#›</a:t>
            </a:fld>
            <a:endParaRPr lang="zh-CN" altLang="en-US"/>
          </a:p>
        </p:txBody>
      </p:sp>
    </p:spTree>
    <p:extLst>
      <p:ext uri="{BB962C8B-B14F-4D97-AF65-F5344CB8AC3E}">
        <p14:creationId xmlns:p14="http://schemas.microsoft.com/office/powerpoint/2010/main" val="1765209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7AC72-2FA9-472F-926C-89B026E98F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F86AAEF-FF2B-4713-B642-1CB0D29D82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1650D17-8C0A-4200-AD83-362258EBD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F41595-BA5B-4198-B8B6-3AF14ABB4206}"/>
              </a:ext>
            </a:extLst>
          </p:cNvPr>
          <p:cNvSpPr>
            <a:spLocks noGrp="1"/>
          </p:cNvSpPr>
          <p:nvPr>
            <p:ph type="dt" sz="half" idx="10"/>
          </p:nvPr>
        </p:nvSpPr>
        <p:spPr/>
        <p:txBody>
          <a:bodyPr/>
          <a:lstStyle/>
          <a:p>
            <a:fld id="{975BE808-CA01-4884-A4DB-704DDB09FE40}" type="datetimeFigureOut">
              <a:rPr lang="zh-CN" altLang="en-US" smtClean="0"/>
              <a:t>2021/1/17</a:t>
            </a:fld>
            <a:endParaRPr lang="zh-CN" altLang="en-US"/>
          </a:p>
        </p:txBody>
      </p:sp>
      <p:sp>
        <p:nvSpPr>
          <p:cNvPr id="6" name="页脚占位符 5">
            <a:extLst>
              <a:ext uri="{FF2B5EF4-FFF2-40B4-BE49-F238E27FC236}">
                <a16:creationId xmlns:a16="http://schemas.microsoft.com/office/drawing/2014/main" id="{37F4750A-C361-4C89-AD7C-6DF098C02E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1063F4-C5F2-4E2B-AF29-54378ECFA5AB}"/>
              </a:ext>
            </a:extLst>
          </p:cNvPr>
          <p:cNvSpPr>
            <a:spLocks noGrp="1"/>
          </p:cNvSpPr>
          <p:nvPr>
            <p:ph type="sldNum" sz="quarter" idx="12"/>
          </p:nvPr>
        </p:nvSpPr>
        <p:spPr/>
        <p:txBody>
          <a:bodyPr/>
          <a:lstStyle/>
          <a:p>
            <a:fld id="{091150C7-230B-42C4-AB79-3F6CCA54AB3D}" type="slidenum">
              <a:rPr lang="zh-CN" altLang="en-US" smtClean="0"/>
              <a:t>‹#›</a:t>
            </a:fld>
            <a:endParaRPr lang="zh-CN" altLang="en-US"/>
          </a:p>
        </p:txBody>
      </p:sp>
    </p:spTree>
    <p:extLst>
      <p:ext uri="{BB962C8B-B14F-4D97-AF65-F5344CB8AC3E}">
        <p14:creationId xmlns:p14="http://schemas.microsoft.com/office/powerpoint/2010/main" val="765657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EE84720-97AC-4300-BBA1-014C919D5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9BF0950-28BC-41B5-BC62-C0846CD773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DEE650-4355-463F-9953-5F9B17641F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5BE808-CA01-4884-A4DB-704DDB09FE40}" type="datetimeFigureOut">
              <a:rPr lang="zh-CN" altLang="en-US" smtClean="0"/>
              <a:t>2021/1/17</a:t>
            </a:fld>
            <a:endParaRPr lang="zh-CN" altLang="en-US"/>
          </a:p>
        </p:txBody>
      </p:sp>
      <p:sp>
        <p:nvSpPr>
          <p:cNvPr id="5" name="页脚占位符 4">
            <a:extLst>
              <a:ext uri="{FF2B5EF4-FFF2-40B4-BE49-F238E27FC236}">
                <a16:creationId xmlns:a16="http://schemas.microsoft.com/office/drawing/2014/main" id="{93F104E9-B2CE-46EB-8B20-BC87580075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95CB8EF-6494-40D4-B400-E41BD3B4D3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1150C7-230B-42C4-AB79-3F6CCA54AB3D}" type="slidenum">
              <a:rPr lang="zh-CN" altLang="en-US" smtClean="0"/>
              <a:t>‹#›</a:t>
            </a:fld>
            <a:endParaRPr lang="zh-CN" altLang="en-US"/>
          </a:p>
        </p:txBody>
      </p:sp>
    </p:spTree>
    <p:extLst>
      <p:ext uri="{BB962C8B-B14F-4D97-AF65-F5344CB8AC3E}">
        <p14:creationId xmlns:p14="http://schemas.microsoft.com/office/powerpoint/2010/main" val="55482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5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A170620-C6F1-4F41-B441-8AEFB596F539}"/>
              </a:ext>
            </a:extLst>
          </p:cNvPr>
          <p:cNvSpPr txBox="1"/>
          <p:nvPr/>
        </p:nvSpPr>
        <p:spPr>
          <a:xfrm>
            <a:off x="1138989" y="2758432"/>
            <a:ext cx="4957011" cy="1341136"/>
          </a:xfrm>
          <a:prstGeom prst="rect">
            <a:avLst/>
          </a:prstGeom>
          <a:noFill/>
        </p:spPr>
        <p:txBody>
          <a:bodyPr wrap="square" rtlCol="0">
            <a:spAutoFit/>
          </a:bodyPr>
          <a:lstStyle/>
          <a:p>
            <a:pPr>
              <a:lnSpc>
                <a:spcPct val="150000"/>
              </a:lnSpc>
            </a:pPr>
            <a:r>
              <a:rPr lang="en-US" altLang="zh-CN" sz="2000" b="1" dirty="0">
                <a:latin typeface="Times New Roman" panose="02020603050405020304" pitchFamily="18" charset="0"/>
                <a:cs typeface="Times New Roman" panose="02020603050405020304" pitchFamily="18" charset="0"/>
              </a:rPr>
              <a:t>Transformer -&gt; CV</a:t>
            </a:r>
            <a:endParaRPr lang="en-US" altLang="zh-CN"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zh-CN" altLang="en-US" b="0" i="0" dirty="0">
                <a:solidFill>
                  <a:srgbClr val="121212"/>
                </a:solidFill>
                <a:effectLst/>
                <a:latin typeface="Times New Roman" panose="02020603050405020304" pitchFamily="18" charset="0"/>
                <a:cs typeface="Times New Roman" panose="02020603050405020304" pitchFamily="18" charset="0"/>
              </a:rPr>
              <a:t>将</a:t>
            </a:r>
            <a:r>
              <a:rPr lang="en-US" altLang="zh-CN" b="0" i="0" dirty="0">
                <a:solidFill>
                  <a:srgbClr val="121212"/>
                </a:solidFill>
                <a:effectLst/>
                <a:latin typeface="Times New Roman" panose="02020603050405020304" pitchFamily="18" charset="0"/>
                <a:cs typeface="Times New Roman" panose="02020603050405020304" pitchFamily="18" charset="0"/>
              </a:rPr>
              <a:t>self-attention</a:t>
            </a:r>
            <a:r>
              <a:rPr lang="zh-CN" altLang="en-US" b="0" i="0" dirty="0">
                <a:solidFill>
                  <a:srgbClr val="121212"/>
                </a:solidFill>
                <a:effectLst/>
                <a:latin typeface="Times New Roman" panose="02020603050405020304" pitchFamily="18" charset="0"/>
                <a:cs typeface="Times New Roman" panose="02020603050405020304" pitchFamily="18" charset="0"/>
              </a:rPr>
              <a:t>机制与常见的</a:t>
            </a:r>
            <a:r>
              <a:rPr lang="en-US" altLang="zh-CN" b="0" i="0" dirty="0">
                <a:solidFill>
                  <a:srgbClr val="121212"/>
                </a:solidFill>
                <a:effectLst/>
                <a:latin typeface="Times New Roman" panose="02020603050405020304" pitchFamily="18" charset="0"/>
                <a:cs typeface="Times New Roman" panose="02020603050405020304" pitchFamily="18" charset="0"/>
              </a:rPr>
              <a:t>CNN</a:t>
            </a:r>
            <a:r>
              <a:rPr lang="zh-CN" altLang="en-US" b="0" i="0" dirty="0">
                <a:solidFill>
                  <a:srgbClr val="121212"/>
                </a:solidFill>
                <a:effectLst/>
                <a:latin typeface="Times New Roman" panose="02020603050405020304" pitchFamily="18" charset="0"/>
                <a:cs typeface="Times New Roman" panose="02020603050405020304" pitchFamily="18" charset="0"/>
              </a:rPr>
              <a:t>架构结合；</a:t>
            </a:r>
            <a:endParaRPr lang="en-US" altLang="zh-CN" dirty="0">
              <a:solidFill>
                <a:srgbClr val="121212"/>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zh-CN" altLang="en-US" b="0" i="0" dirty="0">
                <a:solidFill>
                  <a:srgbClr val="121212"/>
                </a:solidFill>
                <a:effectLst/>
                <a:latin typeface="Times New Roman" panose="02020603050405020304" pitchFamily="18" charset="0"/>
                <a:cs typeface="Times New Roman" panose="02020603050405020304" pitchFamily="18" charset="0"/>
              </a:rPr>
              <a:t>用</a:t>
            </a:r>
            <a:r>
              <a:rPr lang="en-US" altLang="zh-CN" b="0" i="0" dirty="0">
                <a:solidFill>
                  <a:srgbClr val="121212"/>
                </a:solidFill>
                <a:effectLst/>
                <a:latin typeface="Times New Roman" panose="02020603050405020304" pitchFamily="18" charset="0"/>
                <a:cs typeface="Times New Roman" panose="02020603050405020304" pitchFamily="18" charset="0"/>
              </a:rPr>
              <a:t>self-attention</a:t>
            </a:r>
            <a:r>
              <a:rPr lang="zh-CN" altLang="en-US" b="0" i="0" dirty="0">
                <a:solidFill>
                  <a:srgbClr val="121212"/>
                </a:solidFill>
                <a:effectLst/>
                <a:latin typeface="Times New Roman" panose="02020603050405020304" pitchFamily="18" charset="0"/>
                <a:cs typeface="Times New Roman" panose="02020603050405020304" pitchFamily="18" charset="0"/>
              </a:rPr>
              <a:t>机制完全替代</a:t>
            </a:r>
            <a:r>
              <a:rPr lang="en-US" altLang="zh-CN" b="0" i="0" dirty="0">
                <a:solidFill>
                  <a:srgbClr val="121212"/>
                </a:solidFill>
                <a:effectLst/>
                <a:latin typeface="Times New Roman" panose="02020603050405020304" pitchFamily="18" charset="0"/>
                <a:cs typeface="Times New Roman" panose="02020603050405020304" pitchFamily="18" charset="0"/>
              </a:rPr>
              <a:t>CNN</a:t>
            </a:r>
            <a:r>
              <a:rPr lang="zh-CN" altLang="en-US" b="0" i="0" dirty="0">
                <a:solidFill>
                  <a:srgbClr val="121212"/>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5336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6A7F8E5-F9E9-4F60-86BE-503100EDE7CB}"/>
              </a:ext>
            </a:extLst>
          </p:cNvPr>
          <p:cNvPicPr>
            <a:picLocks noChangeAspect="1"/>
          </p:cNvPicPr>
          <p:nvPr/>
        </p:nvPicPr>
        <p:blipFill>
          <a:blip r:embed="rId3"/>
          <a:stretch>
            <a:fillRect/>
          </a:stretch>
        </p:blipFill>
        <p:spPr>
          <a:xfrm>
            <a:off x="0" y="694944"/>
            <a:ext cx="12230901" cy="3200400"/>
          </a:xfrm>
          <a:prstGeom prst="rect">
            <a:avLst/>
          </a:prstGeom>
        </p:spPr>
      </p:pic>
      <p:sp>
        <p:nvSpPr>
          <p:cNvPr id="2" name="矩形 1">
            <a:extLst>
              <a:ext uri="{FF2B5EF4-FFF2-40B4-BE49-F238E27FC236}">
                <a16:creationId xmlns:a16="http://schemas.microsoft.com/office/drawing/2014/main" id="{81FE0410-303B-43DC-A7AC-57ADAB28B968}"/>
              </a:ext>
            </a:extLst>
          </p:cNvPr>
          <p:cNvSpPr/>
          <p:nvPr/>
        </p:nvSpPr>
        <p:spPr>
          <a:xfrm>
            <a:off x="7224466" y="840994"/>
            <a:ext cx="2220323" cy="290830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D9DDB64C-46A2-4BC6-A9B1-694133DE8AA6}"/>
              </a:ext>
            </a:extLst>
          </p:cNvPr>
          <p:cNvPicPr>
            <a:picLocks noChangeAspect="1"/>
          </p:cNvPicPr>
          <p:nvPr/>
        </p:nvPicPr>
        <p:blipFill>
          <a:blip r:embed="rId4"/>
          <a:stretch>
            <a:fillRect/>
          </a:stretch>
        </p:blipFill>
        <p:spPr>
          <a:xfrm>
            <a:off x="185321" y="3749294"/>
            <a:ext cx="2833090" cy="3033450"/>
          </a:xfrm>
          <a:prstGeom prst="rect">
            <a:avLst/>
          </a:prstGeom>
        </p:spPr>
      </p:pic>
      <p:sp>
        <p:nvSpPr>
          <p:cNvPr id="6" name="文本框 5">
            <a:extLst>
              <a:ext uri="{FF2B5EF4-FFF2-40B4-BE49-F238E27FC236}">
                <a16:creationId xmlns:a16="http://schemas.microsoft.com/office/drawing/2014/main" id="{09135CFB-35B1-4065-8FB0-BAACBC6ED409}"/>
              </a:ext>
            </a:extLst>
          </p:cNvPr>
          <p:cNvSpPr txBox="1"/>
          <p:nvPr/>
        </p:nvSpPr>
        <p:spPr>
          <a:xfrm>
            <a:off x="87555" y="48128"/>
            <a:ext cx="4642941"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Prediction feed-forward networks</a:t>
            </a:r>
          </a:p>
        </p:txBody>
      </p:sp>
    </p:spTree>
    <p:extLst>
      <p:ext uri="{BB962C8B-B14F-4D97-AF65-F5344CB8AC3E}">
        <p14:creationId xmlns:p14="http://schemas.microsoft.com/office/powerpoint/2010/main" val="4012036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872E66-7AAF-4111-B57F-46E5DF2F1057}"/>
              </a:ext>
            </a:extLst>
          </p:cNvPr>
          <p:cNvSpPr txBox="1"/>
          <p:nvPr/>
        </p:nvSpPr>
        <p:spPr>
          <a:xfrm>
            <a:off x="4724458" y="48768"/>
            <a:ext cx="2743083" cy="1294970"/>
          </a:xfrm>
          <a:prstGeom prst="rect">
            <a:avLst/>
          </a:prstGeom>
          <a:noFill/>
        </p:spPr>
        <p:txBody>
          <a:bodyPr wrap="square" rtlCol="0">
            <a:spAutoFit/>
          </a:bodyPr>
          <a:lstStyle/>
          <a:p>
            <a:pPr>
              <a:lnSpc>
                <a:spcPct val="150000"/>
              </a:lnSpc>
            </a:pPr>
            <a:r>
              <a:rPr lang="en-US" altLang="zh-CN" dirty="0">
                <a:latin typeface="Times New Roman" panose="02020603050405020304" pitchFamily="18" charset="0"/>
                <a:cs typeface="Times New Roman" panose="02020603050405020304" pitchFamily="18" charset="0"/>
              </a:rPr>
              <a:t>Ground truth boxes: m         </a:t>
            </a:r>
          </a:p>
          <a:p>
            <a:pPr>
              <a:lnSpc>
                <a:spcPct val="150000"/>
              </a:lnSpc>
            </a:pPr>
            <a:r>
              <a:rPr lang="en-US" altLang="zh-CN" dirty="0">
                <a:latin typeface="Times New Roman" panose="02020603050405020304" pitchFamily="18" charset="0"/>
                <a:cs typeface="Times New Roman" panose="02020603050405020304" pitchFamily="18" charset="0"/>
              </a:rPr>
              <a:t>Prediction boxes: N        </a:t>
            </a:r>
          </a:p>
          <a:p>
            <a:pPr>
              <a:lnSpc>
                <a:spcPct val="150000"/>
              </a:lnSpc>
            </a:pPr>
            <a:r>
              <a:rPr lang="en-US" altLang="zh-CN" dirty="0">
                <a:latin typeface="Times New Roman" panose="02020603050405020304" pitchFamily="18" charset="0"/>
                <a:cs typeface="Times New Roman" panose="02020603050405020304" pitchFamily="18" charset="0"/>
              </a:rPr>
              <a:t>N &gt;&gt; m</a:t>
            </a:r>
          </a:p>
        </p:txBody>
      </p:sp>
      <p:pic>
        <p:nvPicPr>
          <p:cNvPr id="41" name="图片 40">
            <a:extLst>
              <a:ext uri="{FF2B5EF4-FFF2-40B4-BE49-F238E27FC236}">
                <a16:creationId xmlns:a16="http://schemas.microsoft.com/office/drawing/2014/main" id="{DEF1BF0A-34A8-48E0-A266-450B9CC7238A}"/>
              </a:ext>
            </a:extLst>
          </p:cNvPr>
          <p:cNvPicPr>
            <a:picLocks noChangeAspect="1"/>
          </p:cNvPicPr>
          <p:nvPr/>
        </p:nvPicPr>
        <p:blipFill>
          <a:blip r:embed="rId3"/>
          <a:stretch>
            <a:fillRect/>
          </a:stretch>
        </p:blipFill>
        <p:spPr>
          <a:xfrm>
            <a:off x="409874" y="4319299"/>
            <a:ext cx="4145672" cy="2538701"/>
          </a:xfrm>
          <a:prstGeom prst="rect">
            <a:avLst/>
          </a:prstGeom>
        </p:spPr>
      </p:pic>
      <p:pic>
        <p:nvPicPr>
          <p:cNvPr id="42" name="图片 41">
            <a:extLst>
              <a:ext uri="{FF2B5EF4-FFF2-40B4-BE49-F238E27FC236}">
                <a16:creationId xmlns:a16="http://schemas.microsoft.com/office/drawing/2014/main" id="{33AA9109-B9AE-4D1D-B9EA-88E18F219702}"/>
              </a:ext>
            </a:extLst>
          </p:cNvPr>
          <p:cNvPicPr>
            <a:picLocks noChangeAspect="1"/>
          </p:cNvPicPr>
          <p:nvPr/>
        </p:nvPicPr>
        <p:blipFill>
          <a:blip r:embed="rId4"/>
          <a:stretch>
            <a:fillRect/>
          </a:stretch>
        </p:blipFill>
        <p:spPr>
          <a:xfrm>
            <a:off x="341376" y="1574207"/>
            <a:ext cx="2200686" cy="2538700"/>
          </a:xfrm>
          <a:prstGeom prst="rect">
            <a:avLst/>
          </a:prstGeom>
        </p:spPr>
      </p:pic>
      <p:pic>
        <p:nvPicPr>
          <p:cNvPr id="43" name="图片 42">
            <a:extLst>
              <a:ext uri="{FF2B5EF4-FFF2-40B4-BE49-F238E27FC236}">
                <a16:creationId xmlns:a16="http://schemas.microsoft.com/office/drawing/2014/main" id="{EADB85C8-F380-47B5-ACF2-4D13A03328DF}"/>
              </a:ext>
            </a:extLst>
          </p:cNvPr>
          <p:cNvPicPr>
            <a:picLocks noChangeAspect="1"/>
          </p:cNvPicPr>
          <p:nvPr/>
        </p:nvPicPr>
        <p:blipFill>
          <a:blip r:embed="rId5"/>
          <a:stretch>
            <a:fillRect/>
          </a:stretch>
        </p:blipFill>
        <p:spPr>
          <a:xfrm>
            <a:off x="2872442" y="1574207"/>
            <a:ext cx="2116175" cy="2538700"/>
          </a:xfrm>
          <a:prstGeom prst="rect">
            <a:avLst/>
          </a:prstGeom>
        </p:spPr>
      </p:pic>
      <p:pic>
        <p:nvPicPr>
          <p:cNvPr id="44" name="图片 43">
            <a:extLst>
              <a:ext uri="{FF2B5EF4-FFF2-40B4-BE49-F238E27FC236}">
                <a16:creationId xmlns:a16="http://schemas.microsoft.com/office/drawing/2014/main" id="{D16F5506-5189-451F-B169-CF9DD1892733}"/>
              </a:ext>
            </a:extLst>
          </p:cNvPr>
          <p:cNvPicPr>
            <a:picLocks noChangeAspect="1"/>
          </p:cNvPicPr>
          <p:nvPr/>
        </p:nvPicPr>
        <p:blipFill>
          <a:blip r:embed="rId6"/>
          <a:stretch>
            <a:fillRect/>
          </a:stretch>
        </p:blipFill>
        <p:spPr>
          <a:xfrm>
            <a:off x="5318997" y="1574207"/>
            <a:ext cx="2072054" cy="2538701"/>
          </a:xfrm>
          <a:prstGeom prst="rect">
            <a:avLst/>
          </a:prstGeom>
        </p:spPr>
      </p:pic>
      <p:pic>
        <p:nvPicPr>
          <p:cNvPr id="46" name="图片 45">
            <a:extLst>
              <a:ext uri="{FF2B5EF4-FFF2-40B4-BE49-F238E27FC236}">
                <a16:creationId xmlns:a16="http://schemas.microsoft.com/office/drawing/2014/main" id="{548FAFB5-9F61-40BB-AE0E-5841E8DFC943}"/>
              </a:ext>
            </a:extLst>
          </p:cNvPr>
          <p:cNvPicPr>
            <a:picLocks noChangeAspect="1"/>
          </p:cNvPicPr>
          <p:nvPr/>
        </p:nvPicPr>
        <p:blipFill>
          <a:blip r:embed="rId7"/>
          <a:stretch>
            <a:fillRect/>
          </a:stretch>
        </p:blipFill>
        <p:spPr>
          <a:xfrm>
            <a:off x="7721431" y="1574207"/>
            <a:ext cx="4314701" cy="2538700"/>
          </a:xfrm>
          <a:prstGeom prst="rect">
            <a:avLst/>
          </a:prstGeom>
        </p:spPr>
      </p:pic>
      <p:sp>
        <p:nvSpPr>
          <p:cNvPr id="47" name="文本框 46">
            <a:extLst>
              <a:ext uri="{FF2B5EF4-FFF2-40B4-BE49-F238E27FC236}">
                <a16:creationId xmlns:a16="http://schemas.microsoft.com/office/drawing/2014/main" id="{E5A67EEF-41A3-44CC-B9D6-3BB4C1CEA1C1}"/>
              </a:ext>
            </a:extLst>
          </p:cNvPr>
          <p:cNvSpPr txBox="1"/>
          <p:nvPr/>
        </p:nvSpPr>
        <p:spPr>
          <a:xfrm>
            <a:off x="118727" y="77277"/>
            <a:ext cx="2661049" cy="461665"/>
          </a:xfrm>
          <a:prstGeom prst="rect">
            <a:avLst/>
          </a:prstGeom>
          <a:noFill/>
        </p:spPr>
        <p:txBody>
          <a:bodyPr wrap="square">
            <a:spAutoFit/>
          </a:bodyPr>
          <a:lstStyle/>
          <a:p>
            <a:pPr algn="l"/>
            <a:r>
              <a:rPr lang="en-US" altLang="zh-CN" sz="2400" b="1" dirty="0">
                <a:solidFill>
                  <a:srgbClr val="121212"/>
                </a:solidFill>
                <a:latin typeface="Times New Roman" panose="02020603050405020304" pitchFamily="18" charset="0"/>
                <a:cs typeface="Times New Roman" panose="02020603050405020304" pitchFamily="18" charset="0"/>
              </a:rPr>
              <a:t>set prediction loss</a:t>
            </a:r>
          </a:p>
        </p:txBody>
      </p:sp>
    </p:spTree>
    <p:extLst>
      <p:ext uri="{BB962C8B-B14F-4D97-AF65-F5344CB8AC3E}">
        <p14:creationId xmlns:p14="http://schemas.microsoft.com/office/powerpoint/2010/main" val="2954711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07AA165-EA22-4ACF-9300-4AA1AAADB5D5}"/>
              </a:ext>
            </a:extLst>
          </p:cNvPr>
          <p:cNvPicPr>
            <a:picLocks noChangeAspect="1"/>
          </p:cNvPicPr>
          <p:nvPr/>
        </p:nvPicPr>
        <p:blipFill>
          <a:blip r:embed="rId3"/>
          <a:stretch>
            <a:fillRect/>
          </a:stretch>
        </p:blipFill>
        <p:spPr>
          <a:xfrm>
            <a:off x="624316" y="4335842"/>
            <a:ext cx="4295238" cy="419048"/>
          </a:xfrm>
          <a:prstGeom prst="rect">
            <a:avLst/>
          </a:prstGeom>
        </p:spPr>
      </p:pic>
      <p:grpSp>
        <p:nvGrpSpPr>
          <p:cNvPr id="14" name="组合 13">
            <a:extLst>
              <a:ext uri="{FF2B5EF4-FFF2-40B4-BE49-F238E27FC236}">
                <a16:creationId xmlns:a16="http://schemas.microsoft.com/office/drawing/2014/main" id="{3E2F4FA4-BCF0-45A0-9184-45325A67332D}"/>
              </a:ext>
            </a:extLst>
          </p:cNvPr>
          <p:cNvGrpSpPr/>
          <p:nvPr/>
        </p:nvGrpSpPr>
        <p:grpSpPr>
          <a:xfrm>
            <a:off x="601697" y="2478336"/>
            <a:ext cx="7528703" cy="403405"/>
            <a:chOff x="745961" y="2328124"/>
            <a:chExt cx="7528703" cy="403405"/>
          </a:xfrm>
        </p:grpSpPr>
        <p:pic>
          <p:nvPicPr>
            <p:cNvPr id="13" name="图片 12">
              <a:extLst>
                <a:ext uri="{FF2B5EF4-FFF2-40B4-BE49-F238E27FC236}">
                  <a16:creationId xmlns:a16="http://schemas.microsoft.com/office/drawing/2014/main" id="{6F14C405-875C-459B-9B07-EDFADBA2CF51}"/>
                </a:ext>
              </a:extLst>
            </p:cNvPr>
            <p:cNvPicPr>
              <a:picLocks noChangeAspect="1"/>
            </p:cNvPicPr>
            <p:nvPr/>
          </p:nvPicPr>
          <p:blipFill>
            <a:blip r:embed="rId4"/>
            <a:stretch>
              <a:fillRect/>
            </a:stretch>
          </p:blipFill>
          <p:spPr>
            <a:xfrm>
              <a:off x="2696140" y="2413638"/>
              <a:ext cx="370355" cy="274063"/>
            </a:xfrm>
            <a:prstGeom prst="rect">
              <a:avLst/>
            </a:prstGeom>
          </p:spPr>
        </p:pic>
        <p:pic>
          <p:nvPicPr>
            <p:cNvPr id="9" name="图片 8">
              <a:extLst>
                <a:ext uri="{FF2B5EF4-FFF2-40B4-BE49-F238E27FC236}">
                  <a16:creationId xmlns:a16="http://schemas.microsoft.com/office/drawing/2014/main" id="{A69280BF-4CD0-445C-AFE1-5FD9AEFF8BFF}"/>
                </a:ext>
              </a:extLst>
            </p:cNvPr>
            <p:cNvPicPr>
              <a:picLocks noChangeAspect="1"/>
            </p:cNvPicPr>
            <p:nvPr/>
          </p:nvPicPr>
          <p:blipFill>
            <a:blip r:embed="rId5"/>
            <a:stretch>
              <a:fillRect/>
            </a:stretch>
          </p:blipFill>
          <p:spPr>
            <a:xfrm>
              <a:off x="3030399" y="2328124"/>
              <a:ext cx="5244265" cy="403405"/>
            </a:xfrm>
            <a:prstGeom prst="rect">
              <a:avLst/>
            </a:prstGeom>
          </p:spPr>
        </p:pic>
        <p:pic>
          <p:nvPicPr>
            <p:cNvPr id="11" name="图片 10">
              <a:extLst>
                <a:ext uri="{FF2B5EF4-FFF2-40B4-BE49-F238E27FC236}">
                  <a16:creationId xmlns:a16="http://schemas.microsoft.com/office/drawing/2014/main" id="{C9332DD3-1FBE-42E9-81CB-5595476657DF}"/>
                </a:ext>
              </a:extLst>
            </p:cNvPr>
            <p:cNvPicPr>
              <a:picLocks noChangeAspect="1"/>
            </p:cNvPicPr>
            <p:nvPr/>
          </p:nvPicPr>
          <p:blipFill>
            <a:blip r:embed="rId6"/>
            <a:stretch>
              <a:fillRect/>
            </a:stretch>
          </p:blipFill>
          <p:spPr>
            <a:xfrm>
              <a:off x="745961" y="2337704"/>
              <a:ext cx="1985208" cy="382769"/>
            </a:xfrm>
            <a:prstGeom prst="rect">
              <a:avLst/>
            </a:prstGeom>
          </p:spPr>
        </p:pic>
      </p:grpSp>
      <p:grpSp>
        <p:nvGrpSpPr>
          <p:cNvPr id="71" name="组合 70">
            <a:extLst>
              <a:ext uri="{FF2B5EF4-FFF2-40B4-BE49-F238E27FC236}">
                <a16:creationId xmlns:a16="http://schemas.microsoft.com/office/drawing/2014/main" id="{6E2E6EB0-7640-45F0-A1FD-E732FFC4553E}"/>
              </a:ext>
            </a:extLst>
          </p:cNvPr>
          <p:cNvGrpSpPr/>
          <p:nvPr/>
        </p:nvGrpSpPr>
        <p:grpSpPr>
          <a:xfrm>
            <a:off x="1312982" y="1826903"/>
            <a:ext cx="2356766" cy="1110358"/>
            <a:chOff x="1457245" y="1815457"/>
            <a:chExt cx="2356766" cy="1110358"/>
          </a:xfrm>
        </p:grpSpPr>
        <p:grpSp>
          <p:nvGrpSpPr>
            <p:cNvPr id="22" name="组合 21">
              <a:extLst>
                <a:ext uri="{FF2B5EF4-FFF2-40B4-BE49-F238E27FC236}">
                  <a16:creationId xmlns:a16="http://schemas.microsoft.com/office/drawing/2014/main" id="{02066660-7565-4C42-B721-5291D38068AC}"/>
                </a:ext>
              </a:extLst>
            </p:cNvPr>
            <p:cNvGrpSpPr/>
            <p:nvPr/>
          </p:nvGrpSpPr>
          <p:grpSpPr>
            <a:xfrm>
              <a:off x="3149199" y="2184505"/>
              <a:ext cx="664812" cy="741310"/>
              <a:chOff x="3149199" y="2184505"/>
              <a:chExt cx="664812" cy="741310"/>
            </a:xfrm>
          </p:grpSpPr>
          <p:cxnSp>
            <p:nvCxnSpPr>
              <p:cNvPr id="18" name="直接箭头连接符 17">
                <a:extLst>
                  <a:ext uri="{FF2B5EF4-FFF2-40B4-BE49-F238E27FC236}">
                    <a16:creationId xmlns:a16="http://schemas.microsoft.com/office/drawing/2014/main" id="{3E4E34AE-B823-4680-8228-B65DB0F40B10}"/>
                  </a:ext>
                </a:extLst>
              </p:cNvPr>
              <p:cNvCxnSpPr>
                <a:cxnSpLocks/>
              </p:cNvCxnSpPr>
              <p:nvPr/>
            </p:nvCxnSpPr>
            <p:spPr>
              <a:xfrm>
                <a:off x="3149199" y="2184505"/>
                <a:ext cx="447755" cy="43303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722E2168-18CE-4403-9A8A-B3BD17691C9F}"/>
                  </a:ext>
                </a:extLst>
              </p:cNvPr>
              <p:cNvSpPr/>
              <p:nvPr/>
            </p:nvSpPr>
            <p:spPr>
              <a:xfrm>
                <a:off x="3561347" y="2667855"/>
                <a:ext cx="252664" cy="257960"/>
              </a:xfrm>
              <a:prstGeom prst="ellipse">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a:extLst>
                <a:ext uri="{FF2B5EF4-FFF2-40B4-BE49-F238E27FC236}">
                  <a16:creationId xmlns:a16="http://schemas.microsoft.com/office/drawing/2014/main" id="{B6F2DC2C-AE12-4A1C-8C16-280772A82523}"/>
                </a:ext>
              </a:extLst>
            </p:cNvPr>
            <p:cNvSpPr txBox="1"/>
            <p:nvPr/>
          </p:nvSpPr>
          <p:spPr>
            <a:xfrm>
              <a:off x="1457245" y="1815457"/>
              <a:ext cx="2230434" cy="369332"/>
            </a:xfrm>
            <a:prstGeom prst="rect">
              <a:avLst/>
            </a:prstGeom>
            <a:noFill/>
          </p:spPr>
          <p:txBody>
            <a:bodyPr wrap="square" rtlCol="0">
              <a:spAutoFit/>
            </a:bodyPr>
            <a:lstStyle/>
            <a:p>
              <a:r>
                <a:rPr lang="zh-CN" altLang="en-US" dirty="0"/>
                <a:t>第</a:t>
              </a:r>
              <a:r>
                <a:rPr lang="en-US" altLang="zh-CN" dirty="0" err="1"/>
                <a:t>i</a:t>
              </a:r>
              <a:r>
                <a:rPr lang="zh-CN" altLang="en-US" dirty="0"/>
                <a:t>个</a:t>
              </a:r>
              <a:r>
                <a:rPr lang="en-US" altLang="zh-CN" dirty="0"/>
                <a:t>object</a:t>
              </a:r>
              <a:r>
                <a:rPr lang="zh-CN" altLang="en-US" dirty="0"/>
                <a:t>的类标签</a:t>
              </a:r>
            </a:p>
          </p:txBody>
        </p:sp>
      </p:grpSp>
      <p:grpSp>
        <p:nvGrpSpPr>
          <p:cNvPr id="72" name="组合 71">
            <a:extLst>
              <a:ext uri="{FF2B5EF4-FFF2-40B4-BE49-F238E27FC236}">
                <a16:creationId xmlns:a16="http://schemas.microsoft.com/office/drawing/2014/main" id="{2EBD5930-5F09-478A-B034-78D4D2E11370}"/>
              </a:ext>
            </a:extLst>
          </p:cNvPr>
          <p:cNvGrpSpPr/>
          <p:nvPr/>
        </p:nvGrpSpPr>
        <p:grpSpPr>
          <a:xfrm>
            <a:off x="1466987" y="826810"/>
            <a:ext cx="4405522" cy="2105107"/>
            <a:chOff x="1611250" y="815364"/>
            <a:chExt cx="4405522" cy="2105107"/>
          </a:xfrm>
        </p:grpSpPr>
        <p:grpSp>
          <p:nvGrpSpPr>
            <p:cNvPr id="33" name="组合 32">
              <a:extLst>
                <a:ext uri="{FF2B5EF4-FFF2-40B4-BE49-F238E27FC236}">
                  <a16:creationId xmlns:a16="http://schemas.microsoft.com/office/drawing/2014/main" id="{BCCD564B-A527-4404-9210-431969A4AD2F}"/>
                </a:ext>
              </a:extLst>
            </p:cNvPr>
            <p:cNvGrpSpPr/>
            <p:nvPr/>
          </p:nvGrpSpPr>
          <p:grpSpPr>
            <a:xfrm>
              <a:off x="3814011" y="1184696"/>
              <a:ext cx="1009340" cy="1735775"/>
              <a:chOff x="2903311" y="1241070"/>
              <a:chExt cx="1009340" cy="1752777"/>
            </a:xfrm>
          </p:grpSpPr>
          <p:cxnSp>
            <p:nvCxnSpPr>
              <p:cNvPr id="34" name="直接箭头连接符 33">
                <a:extLst>
                  <a:ext uri="{FF2B5EF4-FFF2-40B4-BE49-F238E27FC236}">
                    <a16:creationId xmlns:a16="http://schemas.microsoft.com/office/drawing/2014/main" id="{506E8A1B-6A57-4FCE-8A0C-7A99A04B3C14}"/>
                  </a:ext>
                </a:extLst>
              </p:cNvPr>
              <p:cNvCxnSpPr>
                <a:cxnSpLocks/>
                <a:stCxn id="37" idx="2"/>
              </p:cNvCxnSpPr>
              <p:nvPr/>
            </p:nvCxnSpPr>
            <p:spPr>
              <a:xfrm>
                <a:off x="2903311" y="1241070"/>
                <a:ext cx="705446" cy="138110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id="{D63A198C-362F-4D3F-806F-EAD971B6E0DD}"/>
                  </a:ext>
                </a:extLst>
              </p:cNvPr>
              <p:cNvSpPr/>
              <p:nvPr/>
            </p:nvSpPr>
            <p:spPr>
              <a:xfrm>
                <a:off x="3499429" y="2674204"/>
                <a:ext cx="413222" cy="319643"/>
              </a:xfrm>
              <a:prstGeom prst="ellipse">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6148971B-4037-48C2-9761-B937CAAE1473}"/>
                </a:ext>
              </a:extLst>
            </p:cNvPr>
            <p:cNvSpPr txBox="1"/>
            <p:nvPr/>
          </p:nvSpPr>
          <p:spPr>
            <a:xfrm>
              <a:off x="1611250" y="815364"/>
              <a:ext cx="4405522" cy="369332"/>
            </a:xfrm>
            <a:prstGeom prst="rect">
              <a:avLst/>
            </a:prstGeom>
            <a:noFill/>
          </p:spPr>
          <p:txBody>
            <a:bodyPr wrap="square" rtlCol="0">
              <a:spAutoFit/>
            </a:bodyPr>
            <a:lstStyle/>
            <a:p>
              <a:r>
                <a:rPr lang="zh-CN" altLang="en-US" dirty="0"/>
                <a:t>与第</a:t>
              </a:r>
              <a:r>
                <a:rPr lang="en-US" altLang="zh-CN" dirty="0" err="1"/>
                <a:t>i</a:t>
              </a:r>
              <a:r>
                <a:rPr lang="zh-CN" altLang="en-US" dirty="0"/>
                <a:t>个</a:t>
              </a:r>
              <a:r>
                <a:rPr lang="en-US" altLang="zh-CN" dirty="0"/>
                <a:t>object</a:t>
              </a:r>
              <a:r>
                <a:rPr lang="zh-CN" altLang="en-US" dirty="0"/>
                <a:t>配对的</a:t>
              </a:r>
              <a:r>
                <a:rPr lang="en-US" altLang="zh-CN" dirty="0"/>
                <a:t>prediction box</a:t>
              </a:r>
              <a:r>
                <a:rPr lang="zh-CN" altLang="en-US" dirty="0"/>
                <a:t>的</a:t>
              </a:r>
              <a:r>
                <a:rPr lang="en-US" altLang="zh-CN" dirty="0"/>
                <a:t>index</a:t>
              </a:r>
              <a:endParaRPr lang="zh-CN" altLang="en-US" dirty="0"/>
            </a:p>
          </p:txBody>
        </p:sp>
      </p:grpSp>
      <p:grpSp>
        <p:nvGrpSpPr>
          <p:cNvPr id="76" name="组合 75">
            <a:extLst>
              <a:ext uri="{FF2B5EF4-FFF2-40B4-BE49-F238E27FC236}">
                <a16:creationId xmlns:a16="http://schemas.microsoft.com/office/drawing/2014/main" id="{B37AAED1-8493-4D0B-ABAE-05A8894F56F9}"/>
              </a:ext>
            </a:extLst>
          </p:cNvPr>
          <p:cNvGrpSpPr/>
          <p:nvPr/>
        </p:nvGrpSpPr>
        <p:grpSpPr>
          <a:xfrm>
            <a:off x="2104348" y="2379377"/>
            <a:ext cx="4342689" cy="1310578"/>
            <a:chOff x="2248611" y="2367931"/>
            <a:chExt cx="4342689" cy="1310578"/>
          </a:xfrm>
        </p:grpSpPr>
        <p:grpSp>
          <p:nvGrpSpPr>
            <p:cNvPr id="38" name="组合 37">
              <a:extLst>
                <a:ext uri="{FF2B5EF4-FFF2-40B4-BE49-F238E27FC236}">
                  <a16:creationId xmlns:a16="http://schemas.microsoft.com/office/drawing/2014/main" id="{849E61FE-ED8B-4050-BD80-0763B34E9D14}"/>
                </a:ext>
              </a:extLst>
            </p:cNvPr>
            <p:cNvGrpSpPr/>
            <p:nvPr/>
          </p:nvGrpSpPr>
          <p:grpSpPr>
            <a:xfrm>
              <a:off x="4888690" y="2367931"/>
              <a:ext cx="1702610" cy="985074"/>
              <a:chOff x="2769036" y="2550119"/>
              <a:chExt cx="1702610" cy="994724"/>
            </a:xfrm>
          </p:grpSpPr>
          <p:cxnSp>
            <p:nvCxnSpPr>
              <p:cNvPr id="39" name="直接箭头连接符 38">
                <a:extLst>
                  <a:ext uri="{FF2B5EF4-FFF2-40B4-BE49-F238E27FC236}">
                    <a16:creationId xmlns:a16="http://schemas.microsoft.com/office/drawing/2014/main" id="{0D9BBDA4-E273-4E31-AADC-A5CEC392B59E}"/>
                  </a:ext>
                </a:extLst>
              </p:cNvPr>
              <p:cNvCxnSpPr>
                <a:cxnSpLocks/>
              </p:cNvCxnSpPr>
              <p:nvPr/>
            </p:nvCxnSpPr>
            <p:spPr>
              <a:xfrm flipV="1">
                <a:off x="2769036" y="3114753"/>
                <a:ext cx="763840" cy="43009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9D22A3F1-ABC0-4842-AD4E-044EF8580293}"/>
                  </a:ext>
                </a:extLst>
              </p:cNvPr>
              <p:cNvSpPr/>
              <p:nvPr/>
            </p:nvSpPr>
            <p:spPr>
              <a:xfrm>
                <a:off x="3502855" y="2550119"/>
                <a:ext cx="968791" cy="718542"/>
              </a:xfrm>
              <a:prstGeom prst="ellipse">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文本框 44">
              <a:extLst>
                <a:ext uri="{FF2B5EF4-FFF2-40B4-BE49-F238E27FC236}">
                  <a16:creationId xmlns:a16="http://schemas.microsoft.com/office/drawing/2014/main" id="{401D4531-8A19-4245-8FC2-A9DCA77822A9}"/>
                </a:ext>
              </a:extLst>
            </p:cNvPr>
            <p:cNvSpPr txBox="1"/>
            <p:nvPr/>
          </p:nvSpPr>
          <p:spPr>
            <a:xfrm>
              <a:off x="2248611" y="3309177"/>
              <a:ext cx="3836246" cy="369332"/>
            </a:xfrm>
            <a:prstGeom prst="rect">
              <a:avLst/>
            </a:prstGeom>
            <a:noFill/>
          </p:spPr>
          <p:txBody>
            <a:bodyPr wrap="square" rtlCol="0">
              <a:spAutoFit/>
            </a:bodyPr>
            <a:lstStyle/>
            <a:p>
              <a:r>
                <a:rPr lang="zh-CN" altLang="en-US" dirty="0"/>
                <a:t>指示函数，当</a:t>
              </a:r>
              <a:r>
                <a:rPr lang="en-US" altLang="zh-CN" dirty="0"/>
                <a:t>ci</a:t>
              </a:r>
              <a:r>
                <a:rPr lang="zh-CN" altLang="en-US" dirty="0"/>
                <a:t>≠</a:t>
              </a:r>
              <a:r>
                <a:rPr lang="en-US" altLang="zh-CN" dirty="0"/>
                <a:t>Ø</a:t>
              </a:r>
              <a:r>
                <a:rPr lang="zh-CN" altLang="en-US" dirty="0"/>
                <a:t>时为</a:t>
              </a:r>
              <a:r>
                <a:rPr lang="en-US" altLang="zh-CN" dirty="0"/>
                <a:t>1</a:t>
              </a:r>
              <a:r>
                <a:rPr lang="zh-CN" altLang="en-US" dirty="0"/>
                <a:t>，否则为</a:t>
              </a:r>
              <a:r>
                <a:rPr lang="en-US" altLang="zh-CN" dirty="0"/>
                <a:t>0</a:t>
              </a:r>
              <a:endParaRPr lang="zh-CN" altLang="en-US" dirty="0"/>
            </a:p>
          </p:txBody>
        </p:sp>
      </p:grpSp>
      <p:grpSp>
        <p:nvGrpSpPr>
          <p:cNvPr id="73" name="组合 72">
            <a:extLst>
              <a:ext uri="{FF2B5EF4-FFF2-40B4-BE49-F238E27FC236}">
                <a16:creationId xmlns:a16="http://schemas.microsoft.com/office/drawing/2014/main" id="{702E7D6D-CA53-4AE4-B471-CB0E4F41A121}"/>
              </a:ext>
            </a:extLst>
          </p:cNvPr>
          <p:cNvGrpSpPr/>
          <p:nvPr/>
        </p:nvGrpSpPr>
        <p:grpSpPr>
          <a:xfrm>
            <a:off x="4111472" y="1317030"/>
            <a:ext cx="4405522" cy="1788001"/>
            <a:chOff x="4255735" y="1305584"/>
            <a:chExt cx="4405522" cy="1788001"/>
          </a:xfrm>
        </p:grpSpPr>
        <p:grpSp>
          <p:nvGrpSpPr>
            <p:cNvPr id="49" name="组合 48">
              <a:extLst>
                <a:ext uri="{FF2B5EF4-FFF2-40B4-BE49-F238E27FC236}">
                  <a16:creationId xmlns:a16="http://schemas.microsoft.com/office/drawing/2014/main" id="{6D37B2F4-E7AC-4F62-A36C-C43E39A6C374}"/>
                </a:ext>
              </a:extLst>
            </p:cNvPr>
            <p:cNvGrpSpPr/>
            <p:nvPr/>
          </p:nvGrpSpPr>
          <p:grpSpPr>
            <a:xfrm>
              <a:off x="4255735" y="1926606"/>
              <a:ext cx="1018676" cy="1166979"/>
              <a:chOff x="3192635" y="1836350"/>
              <a:chExt cx="1018676" cy="1178408"/>
            </a:xfrm>
          </p:grpSpPr>
          <p:cxnSp>
            <p:nvCxnSpPr>
              <p:cNvPr id="50" name="直接箭头连接符 49">
                <a:extLst>
                  <a:ext uri="{FF2B5EF4-FFF2-40B4-BE49-F238E27FC236}">
                    <a16:creationId xmlns:a16="http://schemas.microsoft.com/office/drawing/2014/main" id="{05FE4119-EF84-473A-A006-3BD3541D836C}"/>
                  </a:ext>
                </a:extLst>
              </p:cNvPr>
              <p:cNvCxnSpPr>
                <a:cxnSpLocks/>
              </p:cNvCxnSpPr>
              <p:nvPr/>
            </p:nvCxnSpPr>
            <p:spPr>
              <a:xfrm flipH="1">
                <a:off x="3745238" y="1836350"/>
                <a:ext cx="160704" cy="35281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椭圆 50">
                <a:extLst>
                  <a:ext uri="{FF2B5EF4-FFF2-40B4-BE49-F238E27FC236}">
                    <a16:creationId xmlns:a16="http://schemas.microsoft.com/office/drawing/2014/main" id="{1F2AC08A-C142-40F0-B481-1DAFEFC6EA22}"/>
                  </a:ext>
                </a:extLst>
              </p:cNvPr>
              <p:cNvSpPr/>
              <p:nvPr/>
            </p:nvSpPr>
            <p:spPr>
              <a:xfrm>
                <a:off x="3192635" y="2198549"/>
                <a:ext cx="1018676" cy="816209"/>
              </a:xfrm>
              <a:prstGeom prst="ellipse">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文本框 55">
              <a:extLst>
                <a:ext uri="{FF2B5EF4-FFF2-40B4-BE49-F238E27FC236}">
                  <a16:creationId xmlns:a16="http://schemas.microsoft.com/office/drawing/2014/main" id="{2D1D7199-5240-4F69-AC04-2C4CD64E3F2F}"/>
                </a:ext>
              </a:extLst>
            </p:cNvPr>
            <p:cNvSpPr txBox="1"/>
            <p:nvPr/>
          </p:nvSpPr>
          <p:spPr>
            <a:xfrm>
              <a:off x="4255735" y="1305584"/>
              <a:ext cx="4405522" cy="646331"/>
            </a:xfrm>
            <a:prstGeom prst="rect">
              <a:avLst/>
            </a:prstGeom>
            <a:noFill/>
          </p:spPr>
          <p:txBody>
            <a:bodyPr wrap="square" rtlCol="0">
              <a:spAutoFit/>
            </a:bodyPr>
            <a:lstStyle/>
            <a:p>
              <a:r>
                <a:rPr lang="en-US" altLang="zh-CN" dirty="0"/>
                <a:t>Transformer</a:t>
              </a:r>
              <a:r>
                <a:rPr lang="zh-CN" altLang="en-US" dirty="0"/>
                <a:t>预测的第</a:t>
              </a:r>
              <a:r>
                <a:rPr lang="en-US" altLang="zh-CN" dirty="0"/>
                <a:t>σ(</a:t>
              </a:r>
              <a:r>
                <a:rPr lang="en-US" altLang="zh-CN" dirty="0" err="1"/>
                <a:t>i</a:t>
              </a:r>
              <a:r>
                <a:rPr lang="en-US" altLang="zh-CN" dirty="0"/>
                <a:t>)</a:t>
              </a:r>
              <a:r>
                <a:rPr lang="zh-CN" altLang="en-US" dirty="0"/>
                <a:t>个</a:t>
              </a:r>
              <a:r>
                <a:rPr lang="en-US" altLang="zh-CN" dirty="0"/>
                <a:t>prediction box</a:t>
              </a:r>
              <a:r>
                <a:rPr lang="zh-CN" altLang="en-US" dirty="0"/>
                <a:t>类别为</a:t>
              </a:r>
              <a:r>
                <a:rPr lang="en-US" altLang="zh-CN" dirty="0"/>
                <a:t>ci</a:t>
              </a:r>
              <a:r>
                <a:rPr lang="zh-CN" altLang="en-US" dirty="0"/>
                <a:t>的概率</a:t>
              </a:r>
            </a:p>
          </p:txBody>
        </p:sp>
      </p:grpSp>
      <p:grpSp>
        <p:nvGrpSpPr>
          <p:cNvPr id="77" name="组合 76">
            <a:extLst>
              <a:ext uri="{FF2B5EF4-FFF2-40B4-BE49-F238E27FC236}">
                <a16:creationId xmlns:a16="http://schemas.microsoft.com/office/drawing/2014/main" id="{2A0E5266-BECD-4B29-A0D8-945676CC80E7}"/>
              </a:ext>
            </a:extLst>
          </p:cNvPr>
          <p:cNvGrpSpPr/>
          <p:nvPr/>
        </p:nvGrpSpPr>
        <p:grpSpPr>
          <a:xfrm>
            <a:off x="6099514" y="2324107"/>
            <a:ext cx="5948223" cy="1714597"/>
            <a:chOff x="6243777" y="2312661"/>
            <a:chExt cx="5948223" cy="1714597"/>
          </a:xfrm>
        </p:grpSpPr>
        <p:grpSp>
          <p:nvGrpSpPr>
            <p:cNvPr id="62" name="组合 61">
              <a:extLst>
                <a:ext uri="{FF2B5EF4-FFF2-40B4-BE49-F238E27FC236}">
                  <a16:creationId xmlns:a16="http://schemas.microsoft.com/office/drawing/2014/main" id="{300E2D6C-0FB5-41B7-A662-4B4D2A6978AE}"/>
                </a:ext>
              </a:extLst>
            </p:cNvPr>
            <p:cNvGrpSpPr/>
            <p:nvPr/>
          </p:nvGrpSpPr>
          <p:grpSpPr>
            <a:xfrm>
              <a:off x="6623050" y="2312661"/>
              <a:ext cx="1626262" cy="984204"/>
              <a:chOff x="3537223" y="2560769"/>
              <a:chExt cx="1626262" cy="993846"/>
            </a:xfrm>
          </p:grpSpPr>
          <p:cxnSp>
            <p:nvCxnSpPr>
              <p:cNvPr id="63" name="直接箭头连接符 62">
                <a:extLst>
                  <a:ext uri="{FF2B5EF4-FFF2-40B4-BE49-F238E27FC236}">
                    <a16:creationId xmlns:a16="http://schemas.microsoft.com/office/drawing/2014/main" id="{7328729F-EC54-4A7E-868C-39153E1AEB4C}"/>
                  </a:ext>
                </a:extLst>
              </p:cNvPr>
              <p:cNvCxnSpPr>
                <a:cxnSpLocks/>
              </p:cNvCxnSpPr>
              <p:nvPr/>
            </p:nvCxnSpPr>
            <p:spPr>
              <a:xfrm flipH="1" flipV="1">
                <a:off x="4383251" y="3314033"/>
                <a:ext cx="193750" cy="24058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椭圆 63">
                <a:extLst>
                  <a:ext uri="{FF2B5EF4-FFF2-40B4-BE49-F238E27FC236}">
                    <a16:creationId xmlns:a16="http://schemas.microsoft.com/office/drawing/2014/main" id="{C1B9A188-6DCA-48D2-91B3-C23D057F51B4}"/>
                  </a:ext>
                </a:extLst>
              </p:cNvPr>
              <p:cNvSpPr/>
              <p:nvPr/>
            </p:nvSpPr>
            <p:spPr>
              <a:xfrm>
                <a:off x="3537223" y="2560769"/>
                <a:ext cx="1626262" cy="718542"/>
              </a:xfrm>
              <a:prstGeom prst="ellipse">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CBEC211D-8026-496F-A737-07CD86BF28EA}"/>
                    </a:ext>
                  </a:extLst>
                </p:cNvPr>
                <p:cNvSpPr txBox="1"/>
                <p:nvPr/>
              </p:nvSpPr>
              <p:spPr>
                <a:xfrm>
                  <a:off x="6243777" y="3285260"/>
                  <a:ext cx="5948223" cy="741998"/>
                </a:xfrm>
                <a:prstGeom prst="rect">
                  <a:avLst/>
                </a:prstGeom>
                <a:noFill/>
              </p:spPr>
              <p:txBody>
                <a:bodyPr wrap="square" rtlCol="0">
                  <a:spAutoFit/>
                </a:bodyPr>
                <a:lstStyle/>
                <a:p>
                  <a:r>
                    <a:rPr lang="en-US" altLang="zh-CN" dirty="0"/>
                    <a:t>bi</a:t>
                  </a:r>
                  <a:r>
                    <a:rPr lang="zh-CN" altLang="en-US" dirty="0"/>
                    <a:t>和</a:t>
                  </a:r>
                  <a14:m>
                    <m:oMath xmlns:m="http://schemas.openxmlformats.org/officeDocument/2006/math">
                      <m:sSub>
                        <m:sSubPr>
                          <m:ctrlPr>
                            <a:rPr lang="en-US" altLang="zh-CN" i="1" dirty="0" smtClean="0">
                              <a:latin typeface="Cambria Math" panose="02040503050406030204" pitchFamily="18" charset="0"/>
                            </a:rPr>
                          </m:ctrlPr>
                        </m:sSubPr>
                        <m:e>
                          <m:acc>
                            <m:accPr>
                              <m:chr m:val="̂"/>
                              <m:ctrlPr>
                                <a:rPr lang="en-US" altLang="zh-CN" i="1" dirty="0" smtClean="0">
                                  <a:latin typeface="Cambria Math" panose="02040503050406030204" pitchFamily="18" charset="0"/>
                                </a:rPr>
                              </m:ctrlPr>
                            </m:accPr>
                            <m:e>
                              <m:r>
                                <a:rPr lang="en-US" altLang="zh-CN" b="0" i="1" dirty="0" smtClean="0">
                                  <a:latin typeface="Cambria Math" panose="02040503050406030204" pitchFamily="18" charset="0"/>
                                </a:rPr>
                                <m:t>𝑏</m:t>
                              </m:r>
                            </m:e>
                          </m:acc>
                        </m:e>
                        <m:sub>
                          <m:r>
                            <m:rPr>
                              <m:sty m:val="p"/>
                            </m:rPr>
                            <a:rPr lang="en-US" altLang="zh-CN" i="1" dirty="0">
                              <a:latin typeface="Cambria Math" panose="02040503050406030204" pitchFamily="18" charset="0"/>
                            </a:rPr>
                            <m:t>σ</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sub>
                      </m:sSub>
                      <m:r>
                        <a:rPr lang="zh-CN" altLang="en-US" i="1" dirty="0">
                          <a:latin typeface="Cambria Math" panose="02040503050406030204" pitchFamily="18" charset="0"/>
                        </a:rPr>
                        <m:t>分别</m:t>
                      </m:r>
                    </m:oMath>
                  </a14:m>
                  <a:r>
                    <a:rPr lang="zh-CN" altLang="en-US" dirty="0"/>
                    <a:t>为第</a:t>
                  </a:r>
                  <a:r>
                    <a:rPr lang="en-US" altLang="zh-CN" dirty="0" err="1"/>
                    <a:t>i</a:t>
                  </a:r>
                  <a:r>
                    <a:rPr lang="zh-CN" altLang="en-US" dirty="0"/>
                    <a:t>个</a:t>
                  </a:r>
                  <a:r>
                    <a:rPr lang="en-US" altLang="zh-CN" dirty="0"/>
                    <a:t>object</a:t>
                  </a:r>
                  <a:r>
                    <a:rPr lang="zh-CN" altLang="en-US" dirty="0"/>
                    <a:t>和第</a:t>
                  </a:r>
                  <a:r>
                    <a:rPr lang="en-US" altLang="zh-CN" dirty="0"/>
                    <a:t>σ(</a:t>
                  </a:r>
                  <a:r>
                    <a:rPr lang="en-US" altLang="zh-CN" dirty="0" err="1"/>
                    <a:t>i</a:t>
                  </a:r>
                  <a:r>
                    <a:rPr lang="en-US" altLang="zh-CN" dirty="0"/>
                    <a:t>)</a:t>
                  </a:r>
                  <a:r>
                    <a:rPr lang="zh-CN" altLang="en-US" dirty="0"/>
                    <a:t>个</a:t>
                  </a:r>
                  <a:r>
                    <a:rPr lang="en-US" altLang="zh-CN" dirty="0"/>
                    <a:t>prediction box</a:t>
                  </a:r>
                  <a:r>
                    <a:rPr lang="zh-CN" altLang="en-US" dirty="0"/>
                    <a:t>的位置。</a:t>
                  </a:r>
                  <a:endParaRPr lang="en-US" altLang="zh-CN" dirty="0"/>
                </a:p>
                <a:p>
                  <a:r>
                    <a:rPr lang="en-US" altLang="zh-CN" dirty="0" err="1"/>
                    <a:t>Lbox</a:t>
                  </a:r>
                  <a:r>
                    <a:rPr lang="en-US" altLang="zh-CN" dirty="0"/>
                    <a:t>(bi, </a:t>
                  </a:r>
                  <a14:m>
                    <m:oMath xmlns:m="http://schemas.openxmlformats.org/officeDocument/2006/math">
                      <m:sSub>
                        <m:sSubPr>
                          <m:ctrlPr>
                            <a:rPr lang="en-US" altLang="zh-CN" i="1" dirty="0">
                              <a:latin typeface="Cambria Math" panose="02040503050406030204" pitchFamily="18" charset="0"/>
                            </a:rPr>
                          </m:ctrlPr>
                        </m:sSubPr>
                        <m:e>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𝑏</m:t>
                              </m:r>
                            </m:e>
                          </m:acc>
                        </m:e>
                        <m:sub>
                          <m:r>
                            <m:rPr>
                              <m:sty m:val="p"/>
                            </m:rPr>
                            <a:rPr lang="en-US" altLang="zh-CN" i="1" dirty="0">
                              <a:latin typeface="Cambria Math" panose="02040503050406030204" pitchFamily="18" charset="0"/>
                            </a:rPr>
                            <m:t>σ</m:t>
                          </m:r>
                          <m:r>
                            <a:rPr lang="en-US" altLang="zh-CN" i="1" dirty="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m:t>
                          </m:r>
                        </m:sub>
                      </m:sSub>
                    </m:oMath>
                  </a14:m>
                  <a:r>
                    <a:rPr lang="en-US" altLang="zh-CN" dirty="0"/>
                    <a:t>)</a:t>
                  </a:r>
                  <a:r>
                    <a:rPr lang="zh-CN" altLang="en-US" dirty="0"/>
                    <a:t>计算是</a:t>
                  </a:r>
                  <a:r>
                    <a:rPr lang="en-US" altLang="zh-CN" dirty="0"/>
                    <a:t>GT</a:t>
                  </a:r>
                  <a:r>
                    <a:rPr lang="zh-CN" altLang="en-US" dirty="0"/>
                    <a:t>和</a:t>
                  </a:r>
                  <a:r>
                    <a:rPr lang="en-US" altLang="zh-CN" dirty="0"/>
                    <a:t>prediction box</a:t>
                  </a:r>
                  <a:r>
                    <a:rPr lang="zh-CN" altLang="en-US" dirty="0"/>
                    <a:t>间的位置差异。</a:t>
                  </a:r>
                  <a:endParaRPr lang="en-US" altLang="zh-CN" dirty="0"/>
                </a:p>
              </p:txBody>
            </p:sp>
          </mc:Choice>
          <mc:Fallback xmlns="">
            <p:sp>
              <p:nvSpPr>
                <p:cNvPr id="66" name="文本框 65">
                  <a:extLst>
                    <a:ext uri="{FF2B5EF4-FFF2-40B4-BE49-F238E27FC236}">
                      <a16:creationId xmlns:a16="http://schemas.microsoft.com/office/drawing/2014/main" id="{CBEC211D-8026-496F-A737-07CD86BF28EA}"/>
                    </a:ext>
                  </a:extLst>
                </p:cNvPr>
                <p:cNvSpPr txBox="1">
                  <a:spLocks noRot="1" noChangeAspect="1" noMove="1" noResize="1" noEditPoints="1" noAdjustHandles="1" noChangeArrowheads="1" noChangeShapeType="1" noTextEdit="1"/>
                </p:cNvSpPr>
                <p:nvPr/>
              </p:nvSpPr>
              <p:spPr>
                <a:xfrm>
                  <a:off x="6243777" y="3285260"/>
                  <a:ext cx="5948223" cy="741998"/>
                </a:xfrm>
                <a:prstGeom prst="rect">
                  <a:avLst/>
                </a:prstGeom>
                <a:blipFill>
                  <a:blip r:embed="rId7"/>
                  <a:stretch>
                    <a:fillRect l="-923" t="-1639" r="-4718" b="-9016"/>
                  </a:stretch>
                </a:blipFill>
              </p:spPr>
              <p:txBody>
                <a:bodyPr/>
                <a:lstStyle/>
                <a:p>
                  <a:r>
                    <a:rPr lang="zh-CN" altLang="en-US">
                      <a:noFill/>
                    </a:rPr>
                    <a:t> </a:t>
                  </a:r>
                </a:p>
              </p:txBody>
            </p:sp>
          </mc:Fallback>
        </mc:AlternateContent>
      </p:grpSp>
      <p:sp>
        <p:nvSpPr>
          <p:cNvPr id="36" name="文本框 35">
            <a:extLst>
              <a:ext uri="{FF2B5EF4-FFF2-40B4-BE49-F238E27FC236}">
                <a16:creationId xmlns:a16="http://schemas.microsoft.com/office/drawing/2014/main" id="{854E2B1C-D492-40B6-8EBF-B7F84E081E01}"/>
              </a:ext>
            </a:extLst>
          </p:cNvPr>
          <p:cNvSpPr txBox="1"/>
          <p:nvPr/>
        </p:nvSpPr>
        <p:spPr>
          <a:xfrm>
            <a:off x="118727" y="77277"/>
            <a:ext cx="2661049" cy="461665"/>
          </a:xfrm>
          <a:prstGeom prst="rect">
            <a:avLst/>
          </a:prstGeom>
          <a:noFill/>
        </p:spPr>
        <p:txBody>
          <a:bodyPr wrap="square">
            <a:spAutoFit/>
          </a:bodyPr>
          <a:lstStyle/>
          <a:p>
            <a:pPr algn="l"/>
            <a:r>
              <a:rPr lang="en-US" altLang="zh-CN" sz="2400" b="1" dirty="0">
                <a:solidFill>
                  <a:srgbClr val="121212"/>
                </a:solidFill>
                <a:latin typeface="Times New Roman" panose="02020603050405020304" pitchFamily="18" charset="0"/>
                <a:cs typeface="Times New Roman" panose="02020603050405020304" pitchFamily="18" charset="0"/>
              </a:rPr>
              <a:t>set prediction loss</a:t>
            </a:r>
          </a:p>
        </p:txBody>
      </p:sp>
      <p:pic>
        <p:nvPicPr>
          <p:cNvPr id="41" name="图片 40">
            <a:extLst>
              <a:ext uri="{FF2B5EF4-FFF2-40B4-BE49-F238E27FC236}">
                <a16:creationId xmlns:a16="http://schemas.microsoft.com/office/drawing/2014/main" id="{33E8C0D4-DEB8-4409-9DCC-C86542C52CCF}"/>
              </a:ext>
            </a:extLst>
          </p:cNvPr>
          <p:cNvPicPr>
            <a:picLocks noChangeAspect="1"/>
          </p:cNvPicPr>
          <p:nvPr/>
        </p:nvPicPr>
        <p:blipFill>
          <a:blip r:embed="rId8"/>
          <a:stretch>
            <a:fillRect/>
          </a:stretch>
        </p:blipFill>
        <p:spPr>
          <a:xfrm>
            <a:off x="624316" y="5155112"/>
            <a:ext cx="7480733" cy="863868"/>
          </a:xfrm>
          <a:prstGeom prst="rect">
            <a:avLst/>
          </a:prstGeom>
        </p:spPr>
      </p:pic>
      <p:grpSp>
        <p:nvGrpSpPr>
          <p:cNvPr id="42" name="组合 41">
            <a:extLst>
              <a:ext uri="{FF2B5EF4-FFF2-40B4-BE49-F238E27FC236}">
                <a16:creationId xmlns:a16="http://schemas.microsoft.com/office/drawing/2014/main" id="{5B907DB9-0BFF-4C3F-B3E1-DAE53734208D}"/>
              </a:ext>
            </a:extLst>
          </p:cNvPr>
          <p:cNvGrpSpPr/>
          <p:nvPr/>
        </p:nvGrpSpPr>
        <p:grpSpPr>
          <a:xfrm>
            <a:off x="265950" y="2563837"/>
            <a:ext cx="1530971" cy="1084122"/>
            <a:chOff x="2300094" y="2607911"/>
            <a:chExt cx="1530971" cy="1084122"/>
          </a:xfrm>
        </p:grpSpPr>
        <p:grpSp>
          <p:nvGrpSpPr>
            <p:cNvPr id="43" name="组合 42">
              <a:extLst>
                <a:ext uri="{FF2B5EF4-FFF2-40B4-BE49-F238E27FC236}">
                  <a16:creationId xmlns:a16="http://schemas.microsoft.com/office/drawing/2014/main" id="{FA836149-96F8-4624-B161-C3D0B451C7C1}"/>
                </a:ext>
              </a:extLst>
            </p:cNvPr>
            <p:cNvGrpSpPr/>
            <p:nvPr/>
          </p:nvGrpSpPr>
          <p:grpSpPr>
            <a:xfrm>
              <a:off x="3234294" y="2607911"/>
              <a:ext cx="596771" cy="694705"/>
              <a:chOff x="3234294" y="2607911"/>
              <a:chExt cx="596771" cy="694705"/>
            </a:xfrm>
          </p:grpSpPr>
          <p:cxnSp>
            <p:nvCxnSpPr>
              <p:cNvPr id="46" name="直接箭头连接符 45">
                <a:extLst>
                  <a:ext uri="{FF2B5EF4-FFF2-40B4-BE49-F238E27FC236}">
                    <a16:creationId xmlns:a16="http://schemas.microsoft.com/office/drawing/2014/main" id="{18EB8EA8-6C48-4C31-B903-B1357A3F168A}"/>
                  </a:ext>
                </a:extLst>
              </p:cNvPr>
              <p:cNvCxnSpPr>
                <a:cxnSpLocks/>
              </p:cNvCxnSpPr>
              <p:nvPr/>
            </p:nvCxnSpPr>
            <p:spPr>
              <a:xfrm flipV="1">
                <a:off x="3234294" y="2933284"/>
                <a:ext cx="362034" cy="36933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椭圆 46">
                <a:extLst>
                  <a:ext uri="{FF2B5EF4-FFF2-40B4-BE49-F238E27FC236}">
                    <a16:creationId xmlns:a16="http://schemas.microsoft.com/office/drawing/2014/main" id="{19664178-9AFA-43D0-8ECE-1BA0353560EB}"/>
                  </a:ext>
                </a:extLst>
              </p:cNvPr>
              <p:cNvSpPr/>
              <p:nvPr/>
            </p:nvSpPr>
            <p:spPr>
              <a:xfrm>
                <a:off x="3561346" y="2607911"/>
                <a:ext cx="269719" cy="306848"/>
              </a:xfrm>
              <a:prstGeom prst="ellipse">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文本框 43">
              <a:extLst>
                <a:ext uri="{FF2B5EF4-FFF2-40B4-BE49-F238E27FC236}">
                  <a16:creationId xmlns:a16="http://schemas.microsoft.com/office/drawing/2014/main" id="{60999A34-DA41-4D38-845B-D4744443E9AB}"/>
                </a:ext>
              </a:extLst>
            </p:cNvPr>
            <p:cNvSpPr txBox="1"/>
            <p:nvPr/>
          </p:nvSpPr>
          <p:spPr>
            <a:xfrm>
              <a:off x="2300094" y="3322701"/>
              <a:ext cx="1406071" cy="369332"/>
            </a:xfrm>
            <a:prstGeom prst="rect">
              <a:avLst/>
            </a:prstGeom>
            <a:noFill/>
          </p:spPr>
          <p:txBody>
            <a:bodyPr wrap="square" rtlCol="0">
              <a:spAutoFit/>
            </a:bodyPr>
            <a:lstStyle/>
            <a:p>
              <a:r>
                <a:rPr lang="zh-CN" altLang="en-US" dirty="0"/>
                <a:t>第</a:t>
              </a:r>
              <a:r>
                <a:rPr lang="en-US" altLang="zh-CN" dirty="0" err="1"/>
                <a:t>i</a:t>
              </a:r>
              <a:r>
                <a:rPr lang="zh-CN" altLang="en-US" dirty="0"/>
                <a:t>个</a:t>
              </a:r>
              <a:r>
                <a:rPr lang="en-US" altLang="zh-CN" dirty="0"/>
                <a:t>object</a:t>
              </a:r>
              <a:endParaRPr lang="zh-CN" altLang="en-US" dirty="0"/>
            </a:p>
          </p:txBody>
        </p:sp>
      </p:grpSp>
      <p:grpSp>
        <p:nvGrpSpPr>
          <p:cNvPr id="48" name="组合 47">
            <a:extLst>
              <a:ext uri="{FF2B5EF4-FFF2-40B4-BE49-F238E27FC236}">
                <a16:creationId xmlns:a16="http://schemas.microsoft.com/office/drawing/2014/main" id="{AAB4CD34-D02D-4818-B658-29D0009F7BC6}"/>
              </a:ext>
            </a:extLst>
          </p:cNvPr>
          <p:cNvGrpSpPr/>
          <p:nvPr/>
        </p:nvGrpSpPr>
        <p:grpSpPr>
          <a:xfrm>
            <a:off x="779282" y="2486026"/>
            <a:ext cx="2449531" cy="1557628"/>
            <a:chOff x="2443473" y="2516667"/>
            <a:chExt cx="2449531" cy="1557628"/>
          </a:xfrm>
        </p:grpSpPr>
        <p:grpSp>
          <p:nvGrpSpPr>
            <p:cNvPr id="52" name="组合 51">
              <a:extLst>
                <a:ext uri="{FF2B5EF4-FFF2-40B4-BE49-F238E27FC236}">
                  <a16:creationId xmlns:a16="http://schemas.microsoft.com/office/drawing/2014/main" id="{76B86A4A-21C7-4B6C-AD42-105449D347A9}"/>
                </a:ext>
              </a:extLst>
            </p:cNvPr>
            <p:cNvGrpSpPr/>
            <p:nvPr/>
          </p:nvGrpSpPr>
          <p:grpSpPr>
            <a:xfrm>
              <a:off x="3508062" y="2516667"/>
              <a:ext cx="634443" cy="1059109"/>
              <a:chOff x="3508062" y="2516667"/>
              <a:chExt cx="634443" cy="1059109"/>
            </a:xfrm>
          </p:grpSpPr>
          <p:cxnSp>
            <p:nvCxnSpPr>
              <p:cNvPr id="54" name="直接箭头连接符 53">
                <a:extLst>
                  <a:ext uri="{FF2B5EF4-FFF2-40B4-BE49-F238E27FC236}">
                    <a16:creationId xmlns:a16="http://schemas.microsoft.com/office/drawing/2014/main" id="{9FC3B7C1-8CA3-4C6D-B1CA-8B4CC054E637}"/>
                  </a:ext>
                </a:extLst>
              </p:cNvPr>
              <p:cNvCxnSpPr>
                <a:cxnSpLocks/>
              </p:cNvCxnSpPr>
              <p:nvPr/>
            </p:nvCxnSpPr>
            <p:spPr>
              <a:xfrm flipV="1">
                <a:off x="3508062" y="2980911"/>
                <a:ext cx="288587" cy="59486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椭圆 54">
                <a:extLst>
                  <a:ext uri="{FF2B5EF4-FFF2-40B4-BE49-F238E27FC236}">
                    <a16:creationId xmlns:a16="http://schemas.microsoft.com/office/drawing/2014/main" id="{43088BB6-4E0A-4CA2-95F3-8B0B7AFFC79B}"/>
                  </a:ext>
                </a:extLst>
              </p:cNvPr>
              <p:cNvSpPr/>
              <p:nvPr/>
            </p:nvSpPr>
            <p:spPr>
              <a:xfrm>
                <a:off x="3553007" y="2516667"/>
                <a:ext cx="589498" cy="452508"/>
              </a:xfrm>
              <a:prstGeom prst="ellipse">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文本框 52">
              <a:extLst>
                <a:ext uri="{FF2B5EF4-FFF2-40B4-BE49-F238E27FC236}">
                  <a16:creationId xmlns:a16="http://schemas.microsoft.com/office/drawing/2014/main" id="{54947F59-7C39-418B-A1F8-1B001F30957B}"/>
                </a:ext>
              </a:extLst>
            </p:cNvPr>
            <p:cNvSpPr txBox="1"/>
            <p:nvPr/>
          </p:nvSpPr>
          <p:spPr>
            <a:xfrm>
              <a:off x="2443473" y="3704963"/>
              <a:ext cx="2449531" cy="369332"/>
            </a:xfrm>
            <a:prstGeom prst="rect">
              <a:avLst/>
            </a:prstGeom>
            <a:noFill/>
          </p:spPr>
          <p:txBody>
            <a:bodyPr wrap="square" rtlCol="0">
              <a:spAutoFit/>
            </a:bodyPr>
            <a:lstStyle/>
            <a:p>
              <a:r>
                <a:rPr lang="zh-CN" altLang="en-US" dirty="0"/>
                <a:t>第</a:t>
              </a:r>
              <a:r>
                <a:rPr lang="en-US" altLang="zh-CN" dirty="0"/>
                <a:t>σ(</a:t>
              </a:r>
              <a:r>
                <a:rPr lang="en-US" altLang="zh-CN" dirty="0" err="1"/>
                <a:t>i</a:t>
              </a:r>
              <a:r>
                <a:rPr lang="en-US" altLang="zh-CN" dirty="0"/>
                <a:t>)</a:t>
              </a:r>
              <a:r>
                <a:rPr lang="zh-CN" altLang="en-US" dirty="0"/>
                <a:t>个</a:t>
              </a:r>
              <a:r>
                <a:rPr lang="en-US" altLang="zh-CN" dirty="0"/>
                <a:t>prediction box</a:t>
              </a:r>
              <a:endParaRPr lang="zh-CN" altLang="en-US" dirty="0"/>
            </a:p>
          </p:txBody>
        </p:sp>
      </p:grpSp>
    </p:spTree>
    <p:extLst>
      <p:ext uri="{BB962C8B-B14F-4D97-AF65-F5344CB8AC3E}">
        <p14:creationId xmlns:p14="http://schemas.microsoft.com/office/powerpoint/2010/main" val="6702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fade">
                                      <p:cBhvr>
                                        <p:cTn id="17" dur="500"/>
                                        <p:tgtEl>
                                          <p:spTgt spid="7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500"/>
                                        <p:tgtEl>
                                          <p:spTgt spid="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fade">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fade">
                                      <p:cBhvr>
                                        <p:cTn id="32" dur="500"/>
                                        <p:tgtEl>
                                          <p:spTgt spid="7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fade">
                                      <p:cBhvr>
                                        <p:cTn id="3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1655F40-1556-4FFE-89AA-C5C852D3B788}"/>
              </a:ext>
            </a:extLst>
          </p:cNvPr>
          <p:cNvPicPr>
            <a:picLocks noChangeAspect="1"/>
          </p:cNvPicPr>
          <p:nvPr/>
        </p:nvPicPr>
        <p:blipFill>
          <a:blip r:embed="rId3"/>
          <a:stretch>
            <a:fillRect/>
          </a:stretch>
        </p:blipFill>
        <p:spPr>
          <a:xfrm>
            <a:off x="1596744" y="1618703"/>
            <a:ext cx="8994499" cy="3620593"/>
          </a:xfrm>
          <a:prstGeom prst="rect">
            <a:avLst/>
          </a:prstGeom>
        </p:spPr>
      </p:pic>
      <p:sp>
        <p:nvSpPr>
          <p:cNvPr id="4" name="文本框 3">
            <a:extLst>
              <a:ext uri="{FF2B5EF4-FFF2-40B4-BE49-F238E27FC236}">
                <a16:creationId xmlns:a16="http://schemas.microsoft.com/office/drawing/2014/main" id="{9C0A3A14-EE1C-408E-B763-3464A134F057}"/>
              </a:ext>
            </a:extLst>
          </p:cNvPr>
          <p:cNvSpPr txBox="1"/>
          <p:nvPr/>
        </p:nvSpPr>
        <p:spPr>
          <a:xfrm>
            <a:off x="0" y="0"/>
            <a:ext cx="6093994" cy="461665"/>
          </a:xfrm>
          <a:prstGeom prst="rect">
            <a:avLst/>
          </a:prstGeom>
          <a:noFill/>
        </p:spPr>
        <p:txBody>
          <a:bodyPr wrap="square">
            <a:spAutoFit/>
          </a:bodyPr>
          <a:lstStyle/>
          <a:p>
            <a:pPr algn="l"/>
            <a:r>
              <a:rPr lang="en-US" altLang="zh-CN" b="1" i="0" dirty="0">
                <a:solidFill>
                  <a:srgbClr val="121212"/>
                </a:solidFill>
                <a:effectLst/>
                <a:latin typeface="-apple-system"/>
              </a:rPr>
              <a:t> </a:t>
            </a:r>
            <a:r>
              <a:rPr lang="en-US" altLang="zh-CN" sz="2400" b="1" dirty="0">
                <a:solidFill>
                  <a:srgbClr val="121212"/>
                </a:solidFill>
                <a:latin typeface="Times New Roman" panose="02020603050405020304" pitchFamily="18" charset="0"/>
                <a:cs typeface="Times New Roman" panose="02020603050405020304" pitchFamily="18" charset="0"/>
              </a:rPr>
              <a:t>Experiments</a:t>
            </a:r>
          </a:p>
        </p:txBody>
      </p:sp>
    </p:spTree>
    <p:extLst>
      <p:ext uri="{BB962C8B-B14F-4D97-AF65-F5344CB8AC3E}">
        <p14:creationId xmlns:p14="http://schemas.microsoft.com/office/powerpoint/2010/main" val="3007356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A19E501-5E5B-44BB-B232-37865CE48FA2}"/>
              </a:ext>
            </a:extLst>
          </p:cNvPr>
          <p:cNvSpPr txBox="1"/>
          <p:nvPr/>
        </p:nvSpPr>
        <p:spPr>
          <a:xfrm>
            <a:off x="97536" y="109728"/>
            <a:ext cx="1621536" cy="461665"/>
          </a:xfrm>
          <a:prstGeom prst="rect">
            <a:avLst/>
          </a:prstGeom>
          <a:noFill/>
        </p:spPr>
        <p:txBody>
          <a:bodyPr wrap="square">
            <a:spAutoFit/>
          </a:bodyPr>
          <a:lstStyle/>
          <a:p>
            <a:r>
              <a:rPr lang="en-US" altLang="zh-CN" sz="2400" b="1" dirty="0">
                <a:solidFill>
                  <a:srgbClr val="121212"/>
                </a:solidFill>
                <a:latin typeface="Times New Roman" panose="02020603050405020304" pitchFamily="18" charset="0"/>
                <a:cs typeface="Times New Roman" panose="02020603050405020304" pitchFamily="18" charset="0"/>
              </a:rPr>
              <a:t>CNN</a:t>
            </a:r>
          </a:p>
        </p:txBody>
      </p:sp>
      <p:sp>
        <p:nvSpPr>
          <p:cNvPr id="4" name="文本框 3">
            <a:extLst>
              <a:ext uri="{FF2B5EF4-FFF2-40B4-BE49-F238E27FC236}">
                <a16:creationId xmlns:a16="http://schemas.microsoft.com/office/drawing/2014/main" id="{D0F1B498-9453-4CF9-86D2-D27C09D87BC8}"/>
              </a:ext>
            </a:extLst>
          </p:cNvPr>
          <p:cNvSpPr txBox="1"/>
          <p:nvPr/>
        </p:nvSpPr>
        <p:spPr>
          <a:xfrm>
            <a:off x="193548" y="1321921"/>
            <a:ext cx="11804904" cy="3970318"/>
          </a:xfrm>
          <a:prstGeom prst="rect">
            <a:avLst/>
          </a:prstGeom>
          <a:noFill/>
        </p:spPr>
        <p:txBody>
          <a:bodyPr wrap="square">
            <a:spAutoFit/>
          </a:bodyPr>
          <a:lstStyle/>
          <a:p>
            <a:pPr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优</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CNN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是一种</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分层数据表示方式</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，高层特征表示依赖于底层特征表示，由浅</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到</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深逐步抽象地提取语义信息</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更</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丰富的特征。网络的深度有助于模型提取更抽象的深层特征，网络的宽度有利于模型提取更丰富的特征表示。</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CNN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共享卷积核</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来提取特征，一方面可以降低参数量来避免更多冗余的计算从而提高网络模型计算的效率，另一方面卷积池化使网络具备一定的平移不变性（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shift-invariant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）和平移等变性（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equivariance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CNN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的感受野是由卷积核的尺寸及滤波器的通道数决定的</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增加卷积核的尺寸或滤波器的通道数会增加模型的大小，也会让模型的复杂度大幅增加</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可能导致梯度消失，整个网络无法训练收敛的问题。通过不断堆叠卷积层</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来</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扩大感受野直至覆盖整个图像</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完成对图像从局部信息到全局信息的提取。但这样会造成模型过于臃肿，计算量急剧增加。</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CNN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关注局部信息，这种计算机制导致它在信息的处理上</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难以捕捉和存储长期依赖</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。人们一方面想扩大卷积核、增加通道数来捕捉长期依赖，一方面又害怕扩大模型所导致的计算效率的大幅下降，模型的复杂度剧烈上升，甚至产生维度灾难从而无法收敛训练。</a:t>
            </a:r>
          </a:p>
        </p:txBody>
      </p:sp>
    </p:spTree>
    <p:extLst>
      <p:ext uri="{BB962C8B-B14F-4D97-AF65-F5344CB8AC3E}">
        <p14:creationId xmlns:p14="http://schemas.microsoft.com/office/powerpoint/2010/main" val="3625946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0D5AE29-2241-4DE5-8997-0AEC4CEB6D9F}"/>
              </a:ext>
            </a:extLst>
          </p:cNvPr>
          <p:cNvSpPr txBox="1"/>
          <p:nvPr/>
        </p:nvSpPr>
        <p:spPr>
          <a:xfrm>
            <a:off x="1106424" y="1997839"/>
            <a:ext cx="9979152" cy="2031325"/>
          </a:xfrm>
          <a:prstGeom prst="rect">
            <a:avLst/>
          </a:prstGeom>
          <a:noFill/>
        </p:spPr>
        <p:txBody>
          <a:bodyPr wrap="square">
            <a:spAutoFit/>
          </a:bodyPr>
          <a:lstStyle/>
          <a:p>
            <a:pPr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优：</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transformer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利用注意力的方式捕获全局上下文信息从而对目标</a:t>
            </a:r>
            <a:r>
              <a:rPr lang="zh-CN" altLang="zh-CN" sz="18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建立远距离依赖</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b="1" kern="100" dirty="0">
                <a:latin typeface="等线" panose="02010600030101010101" pitchFamily="2" charset="-122"/>
                <a:ea typeface="等线" panose="02010600030101010101" pitchFamily="2" charset="-122"/>
                <a:cs typeface="Times New Roman" panose="02020603050405020304" pitchFamily="18" charset="0"/>
              </a:rPr>
              <a:t>缺：</a:t>
            </a:r>
            <a:endPar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transformer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往往需要更大的数据集或更强的数据增强来达到较好的训练效果。但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transformer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的迁移效果更好，大数据集上的</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预训练</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模型可以很好地迁移到小数据集上。</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B52EAC4C-AB7C-4419-AB04-F341EE1D3EFD}"/>
              </a:ext>
            </a:extLst>
          </p:cNvPr>
          <p:cNvSpPr txBox="1"/>
          <p:nvPr/>
        </p:nvSpPr>
        <p:spPr>
          <a:xfrm>
            <a:off x="85344" y="73152"/>
            <a:ext cx="6096000" cy="461665"/>
          </a:xfrm>
          <a:prstGeom prst="rect">
            <a:avLst/>
          </a:prstGeom>
          <a:noFill/>
        </p:spPr>
        <p:txBody>
          <a:bodyPr wrap="square">
            <a:spAutoFit/>
          </a:bodyPr>
          <a:lstStyle/>
          <a:p>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Transformer</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9434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4D53AC4-59A8-472D-A1C1-20A1C5999360}"/>
              </a:ext>
            </a:extLst>
          </p:cNvPr>
          <p:cNvSpPr txBox="1"/>
          <p:nvPr/>
        </p:nvSpPr>
        <p:spPr>
          <a:xfrm>
            <a:off x="1603248" y="2551837"/>
            <a:ext cx="8985504" cy="1200329"/>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Transformer </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CNN</a:t>
            </a:r>
          </a:p>
          <a:p>
            <a:pPr algn="just"/>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两者结合，也就是将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CNN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在处理底层视觉上的优势和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transformer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在处理视觉要素和物体之间关系上的优势相结合，来实现一个更优的结果。</a:t>
            </a:r>
          </a:p>
        </p:txBody>
      </p:sp>
      <p:sp>
        <p:nvSpPr>
          <p:cNvPr id="5" name="文本框 4">
            <a:extLst>
              <a:ext uri="{FF2B5EF4-FFF2-40B4-BE49-F238E27FC236}">
                <a16:creationId xmlns:a16="http://schemas.microsoft.com/office/drawing/2014/main" id="{68DC55FA-CF93-4E5C-A20D-7C77689607BE}"/>
              </a:ext>
            </a:extLst>
          </p:cNvPr>
          <p:cNvSpPr txBox="1"/>
          <p:nvPr/>
        </p:nvSpPr>
        <p:spPr>
          <a:xfrm>
            <a:off x="134112" y="109728"/>
            <a:ext cx="2097024" cy="461665"/>
          </a:xfrm>
          <a:prstGeom prst="rect">
            <a:avLst/>
          </a:prstGeom>
          <a:noFill/>
        </p:spPr>
        <p:txBody>
          <a:bodyPr wrap="square">
            <a:spAutoFit/>
          </a:bodyPr>
          <a:lstStyle/>
          <a:p>
            <a:pPr algn="just"/>
            <a:r>
              <a:rPr lang="en-US" altLang="zh-CN" sz="2400" b="1" kern="100" dirty="0">
                <a:effectLst/>
                <a:latin typeface="Times New Roman" panose="02020603050405020304" pitchFamily="18" charset="0"/>
                <a:ea typeface="等线" panose="02010600030101010101" pitchFamily="2" charset="-122"/>
                <a:cs typeface="Times New Roman" panose="02020603050405020304" pitchFamily="18" charset="0"/>
              </a:rPr>
              <a:t>Featur</a:t>
            </a:r>
            <a:r>
              <a:rPr lang="en-US" altLang="zh-CN" sz="2400" b="1" kern="100" dirty="0">
                <a:latin typeface="Times New Roman" panose="02020603050405020304" pitchFamily="18" charset="0"/>
                <a:ea typeface="等线" panose="02010600030101010101" pitchFamily="2" charset="-122"/>
                <a:cs typeface="Times New Roman" panose="02020603050405020304" pitchFamily="18" charset="0"/>
              </a:rPr>
              <a:t>e</a:t>
            </a:r>
            <a:endParaRPr lang="zh-CN" altLang="zh-CN" sz="24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50886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EB9F58C-3DEA-4774-808E-C50CE61DBC38}"/>
              </a:ext>
            </a:extLst>
          </p:cNvPr>
          <p:cNvSpPr txBox="1"/>
          <p:nvPr/>
        </p:nvSpPr>
        <p:spPr>
          <a:xfrm>
            <a:off x="1181099" y="3198167"/>
            <a:ext cx="9948111"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Deformable DETR: Deformable Transformers for End-to-End Object Detection</a:t>
            </a:r>
            <a:endParaRPr lang="zh-CN" altLang="en-US" sz="24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704C96B7-F7FF-4DBB-9096-2F5EE126127C}"/>
              </a:ext>
            </a:extLst>
          </p:cNvPr>
          <p:cNvSpPr txBox="1"/>
          <p:nvPr/>
        </p:nvSpPr>
        <p:spPr>
          <a:xfrm>
            <a:off x="242134" y="6079321"/>
            <a:ext cx="11826040" cy="646331"/>
          </a:xfrm>
          <a:prstGeom prst="rect">
            <a:avLst/>
          </a:prstGeom>
          <a:noFill/>
        </p:spPr>
        <p:txBody>
          <a:bodyPr wrap="square">
            <a:spAutoFit/>
          </a:bodyPr>
          <a:lstStyle/>
          <a:p>
            <a:pPr algn="l"/>
            <a:r>
              <a:rPr lang="en-US" altLang="zh-CN" sz="1800" b="0" i="0" u="none" strike="noStrike" baseline="0" dirty="0" err="1">
                <a:solidFill>
                  <a:srgbClr val="000000"/>
                </a:solidFill>
                <a:latin typeface="Times New Roman" panose="02020603050405020304" pitchFamily="18" charset="0"/>
                <a:cs typeface="Times New Roman" panose="02020603050405020304" pitchFamily="18" charset="0"/>
              </a:rPr>
              <a:t>Xizhou</a:t>
            </a:r>
            <a:r>
              <a:rPr lang="en-US" altLang="zh-CN" sz="1800" b="0" i="0" u="none" strike="noStrike" baseline="0" dirty="0">
                <a:solidFill>
                  <a:srgbClr val="000000"/>
                </a:solidFill>
                <a:latin typeface="Times New Roman" panose="02020603050405020304" pitchFamily="18" charset="0"/>
                <a:cs typeface="Times New Roman" panose="02020603050405020304" pitchFamily="18" charset="0"/>
              </a:rPr>
              <a:t> Zhu, </a:t>
            </a:r>
            <a:r>
              <a:rPr lang="en-US" altLang="zh-CN" sz="1800" b="0" i="0" u="none" strike="noStrike" baseline="0" dirty="0" err="1">
                <a:solidFill>
                  <a:srgbClr val="000000"/>
                </a:solidFill>
                <a:latin typeface="Times New Roman" panose="02020603050405020304" pitchFamily="18" charset="0"/>
                <a:cs typeface="Times New Roman" panose="02020603050405020304" pitchFamily="18" charset="0"/>
              </a:rPr>
              <a:t>Weijie</a:t>
            </a:r>
            <a:r>
              <a:rPr lang="en-US" altLang="zh-CN" sz="1800" b="0" i="0" u="none" strike="noStrike" baseline="0" dirty="0">
                <a:solidFill>
                  <a:srgbClr val="000000"/>
                </a:solidFill>
                <a:latin typeface="Times New Roman" panose="02020603050405020304" pitchFamily="18" charset="0"/>
                <a:cs typeface="Times New Roman" panose="02020603050405020304" pitchFamily="18" charset="0"/>
              </a:rPr>
              <a:t> </a:t>
            </a:r>
            <a:r>
              <a:rPr lang="en-US" altLang="zh-CN" sz="1800" b="0" i="0" u="none" strike="noStrike" baseline="0" dirty="0" err="1">
                <a:solidFill>
                  <a:srgbClr val="000000"/>
                </a:solidFill>
                <a:latin typeface="Times New Roman" panose="02020603050405020304" pitchFamily="18" charset="0"/>
                <a:cs typeface="Times New Roman" panose="02020603050405020304" pitchFamily="18" charset="0"/>
              </a:rPr>
              <a:t>Su</a:t>
            </a:r>
            <a:r>
              <a:rPr lang="en-US" altLang="zh-CN" sz="1800" b="0" i="0" u="none" strike="noStrike" baseline="0" dirty="0">
                <a:solidFill>
                  <a:srgbClr val="000000"/>
                </a:solidFill>
                <a:latin typeface="Times New Roman" panose="02020603050405020304" pitchFamily="18" charset="0"/>
                <a:cs typeface="Times New Roman" panose="02020603050405020304" pitchFamily="18" charset="0"/>
              </a:rPr>
              <a:t>, </a:t>
            </a:r>
            <a:r>
              <a:rPr lang="en-US" altLang="zh-CN" sz="1800" b="0" i="0" u="none" strike="noStrike" baseline="0" dirty="0" err="1">
                <a:solidFill>
                  <a:srgbClr val="000000"/>
                </a:solidFill>
                <a:latin typeface="Times New Roman" panose="02020603050405020304" pitchFamily="18" charset="0"/>
                <a:cs typeface="Times New Roman" panose="02020603050405020304" pitchFamily="18" charset="0"/>
              </a:rPr>
              <a:t>Lewei</a:t>
            </a:r>
            <a:r>
              <a:rPr lang="en-US" altLang="zh-CN" sz="1800" b="0" i="0" u="none" strike="noStrike" baseline="0" dirty="0">
                <a:solidFill>
                  <a:srgbClr val="000000"/>
                </a:solidFill>
                <a:latin typeface="Times New Roman" panose="02020603050405020304" pitchFamily="18" charset="0"/>
                <a:cs typeface="Times New Roman" panose="02020603050405020304" pitchFamily="18" charset="0"/>
              </a:rPr>
              <a:t> Lu, Bin Li, </a:t>
            </a:r>
            <a:r>
              <a:rPr lang="en-US" altLang="zh-CN" sz="1800" b="0" i="0" u="none" strike="noStrike" baseline="0" dirty="0" err="1">
                <a:solidFill>
                  <a:srgbClr val="000000"/>
                </a:solidFill>
                <a:latin typeface="Times New Roman" panose="02020603050405020304" pitchFamily="18" charset="0"/>
                <a:cs typeface="Times New Roman" panose="02020603050405020304" pitchFamily="18" charset="0"/>
              </a:rPr>
              <a:t>Xiaogang</a:t>
            </a:r>
            <a:r>
              <a:rPr lang="en-US" altLang="zh-CN" sz="1800" b="0" i="0" u="none" strike="noStrike" baseline="0" dirty="0">
                <a:solidFill>
                  <a:srgbClr val="000000"/>
                </a:solidFill>
                <a:latin typeface="Times New Roman" panose="02020603050405020304" pitchFamily="18" charset="0"/>
                <a:cs typeface="Times New Roman" panose="02020603050405020304" pitchFamily="18" charset="0"/>
              </a:rPr>
              <a:t> Wang, and </a:t>
            </a:r>
            <a:r>
              <a:rPr lang="en-US" altLang="zh-CN" sz="1800" b="0" i="0" u="none" strike="noStrike" baseline="0" dirty="0" err="1">
                <a:solidFill>
                  <a:srgbClr val="000000"/>
                </a:solidFill>
                <a:latin typeface="Times New Roman" panose="02020603050405020304" pitchFamily="18" charset="0"/>
                <a:cs typeface="Times New Roman" panose="02020603050405020304" pitchFamily="18" charset="0"/>
              </a:rPr>
              <a:t>Jifeng</a:t>
            </a:r>
            <a:r>
              <a:rPr lang="en-US" altLang="zh-CN" sz="1800" b="0" i="0" u="none" strike="noStrike" baseline="0" dirty="0">
                <a:solidFill>
                  <a:srgbClr val="000000"/>
                </a:solidFill>
                <a:latin typeface="Times New Roman" panose="02020603050405020304" pitchFamily="18" charset="0"/>
                <a:cs typeface="Times New Roman" panose="02020603050405020304" pitchFamily="18" charset="0"/>
              </a:rPr>
              <a:t> Dai. Deformable </a:t>
            </a:r>
            <a:r>
              <a:rPr lang="en-US" altLang="zh-CN" sz="1800" b="0" i="0" u="none" strike="noStrike" baseline="0" dirty="0" err="1">
                <a:solidFill>
                  <a:srgbClr val="000000"/>
                </a:solidFill>
                <a:latin typeface="Times New Roman" panose="02020603050405020304" pitchFamily="18" charset="0"/>
                <a:cs typeface="Times New Roman" panose="02020603050405020304" pitchFamily="18" charset="0"/>
              </a:rPr>
              <a:t>detr</a:t>
            </a:r>
            <a:r>
              <a:rPr lang="en-US" altLang="zh-CN" sz="1800" b="0" i="0" u="none" strike="noStrike" baseline="0" dirty="0">
                <a:solidFill>
                  <a:srgbClr val="000000"/>
                </a:solidFill>
                <a:latin typeface="Times New Roman" panose="02020603050405020304" pitchFamily="18" charset="0"/>
                <a:cs typeface="Times New Roman" panose="02020603050405020304" pitchFamily="18" charset="0"/>
              </a:rPr>
              <a:t>: Deformable transformers for end-to-end object detection. </a:t>
            </a:r>
            <a:r>
              <a:rPr lang="en-US" altLang="zh-CN" sz="1800" b="0" i="0" u="none" strike="noStrike" baseline="0" dirty="0" err="1">
                <a:solidFill>
                  <a:srgbClr val="000000"/>
                </a:solidFill>
                <a:latin typeface="Times New Roman" panose="02020603050405020304" pitchFamily="18" charset="0"/>
                <a:cs typeface="Times New Roman" panose="02020603050405020304" pitchFamily="18" charset="0"/>
              </a:rPr>
              <a:t>arXiv</a:t>
            </a:r>
            <a:r>
              <a:rPr lang="en-US" altLang="zh-CN" sz="1800" b="0" i="0" u="none" strike="noStrike" baseline="0" dirty="0">
                <a:solidFill>
                  <a:srgbClr val="000000"/>
                </a:solidFill>
                <a:latin typeface="Times New Roman" panose="02020603050405020304" pitchFamily="18" charset="0"/>
                <a:cs typeface="Times New Roman" panose="02020603050405020304" pitchFamily="18" charset="0"/>
              </a:rPr>
              <a:t> preprint </a:t>
            </a:r>
            <a:r>
              <a:rPr lang="nn-NO" altLang="zh-CN" sz="1800" b="0" i="0" u="none" strike="noStrike" baseline="0" dirty="0">
                <a:solidFill>
                  <a:srgbClr val="000000"/>
                </a:solidFill>
                <a:latin typeface="Times New Roman" panose="02020603050405020304" pitchFamily="18" charset="0"/>
                <a:cs typeface="Times New Roman" panose="02020603050405020304" pitchFamily="18" charset="0"/>
              </a:rPr>
              <a:t>arXiv:2010.04159, 2020. </a:t>
            </a:r>
            <a:r>
              <a:rPr lang="nn-NO" altLang="zh-CN" sz="1800" b="0" i="0" u="none" strike="noStrike" baseline="0" dirty="0">
                <a:solidFill>
                  <a:srgbClr val="FF0000"/>
                </a:solidFill>
                <a:latin typeface="Times New Roman" panose="02020603050405020304" pitchFamily="18" charset="0"/>
                <a:cs typeface="Times New Roman" panose="02020603050405020304" pitchFamily="18" charset="0"/>
              </a:rPr>
              <a:t>2</a:t>
            </a:r>
            <a:r>
              <a:rPr lang="nn-NO" altLang="zh-CN" sz="1800" b="0" i="0" u="none" strike="noStrike" baseline="0" dirty="0">
                <a:solidFill>
                  <a:srgbClr val="000000"/>
                </a:solidFill>
                <a:latin typeface="Times New Roman" panose="02020603050405020304" pitchFamily="18" charset="0"/>
                <a:cs typeface="Times New Roman" panose="02020603050405020304" pitchFamily="18" charset="0"/>
              </a:rPr>
              <a:t>, </a:t>
            </a:r>
            <a:r>
              <a:rPr lang="nn-NO" altLang="zh-CN" sz="1800" b="0" i="0" u="none" strike="noStrike" baseline="0" dirty="0">
                <a:solidFill>
                  <a:srgbClr val="FF0000"/>
                </a:solidFill>
                <a:latin typeface="Times New Roman" panose="02020603050405020304" pitchFamily="18" charset="0"/>
                <a:cs typeface="Times New Roman" panose="02020603050405020304" pitchFamily="18" charset="0"/>
              </a:rPr>
              <a:t>7</a:t>
            </a:r>
            <a:r>
              <a:rPr lang="nn-NO" altLang="zh-CN" sz="1800" b="0" i="0" u="none" strike="noStrike" baseline="0" dirty="0">
                <a:solidFill>
                  <a:srgbClr val="000000"/>
                </a:solidFill>
                <a:latin typeface="Times New Roman" panose="02020603050405020304" pitchFamily="18" charset="0"/>
                <a:cs typeface="Times New Roman" panose="02020603050405020304" pitchFamily="18" charset="0"/>
              </a:rPr>
              <a:t>, </a:t>
            </a:r>
            <a:r>
              <a:rPr lang="nn-NO" altLang="zh-CN" sz="1800" b="0" i="0" u="none" strike="noStrike" baseline="0" dirty="0">
                <a:solidFill>
                  <a:srgbClr val="FF0000"/>
                </a:solidFill>
                <a:latin typeface="Times New Roman" panose="02020603050405020304" pitchFamily="18" charset="0"/>
                <a:cs typeface="Times New Roman" panose="02020603050405020304" pitchFamily="18" charset="0"/>
              </a:rPr>
              <a:t>8</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9906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A30E1E5-DF83-43CD-B659-EF6B64E45693}"/>
              </a:ext>
            </a:extLst>
          </p:cNvPr>
          <p:cNvPicPr>
            <a:picLocks noChangeAspect="1"/>
          </p:cNvPicPr>
          <p:nvPr/>
        </p:nvPicPr>
        <p:blipFill>
          <a:blip r:embed="rId3"/>
          <a:stretch>
            <a:fillRect/>
          </a:stretch>
        </p:blipFill>
        <p:spPr>
          <a:xfrm>
            <a:off x="2826766" y="2907077"/>
            <a:ext cx="6490689" cy="922174"/>
          </a:xfrm>
          <a:prstGeom prst="rect">
            <a:avLst/>
          </a:prstGeom>
        </p:spPr>
      </p:pic>
      <p:sp>
        <p:nvSpPr>
          <p:cNvPr id="6" name="文本框 5">
            <a:extLst>
              <a:ext uri="{FF2B5EF4-FFF2-40B4-BE49-F238E27FC236}">
                <a16:creationId xmlns:a16="http://schemas.microsoft.com/office/drawing/2014/main" id="{9F3DCBEB-39A8-473A-8003-16A6C2A0C2B3}"/>
              </a:ext>
            </a:extLst>
          </p:cNvPr>
          <p:cNvSpPr txBox="1"/>
          <p:nvPr/>
        </p:nvSpPr>
        <p:spPr>
          <a:xfrm>
            <a:off x="2006" y="56493"/>
            <a:ext cx="4100762" cy="461665"/>
          </a:xfrm>
          <a:prstGeom prst="rect">
            <a:avLst/>
          </a:prstGeom>
          <a:noFill/>
        </p:spPr>
        <p:txBody>
          <a:bodyPr wrap="square">
            <a:spAutoFit/>
          </a:bodyPr>
          <a:lstStyle/>
          <a:p>
            <a:r>
              <a:rPr lang="en-US" altLang="zh-CN" sz="2400" b="1" dirty="0">
                <a:solidFill>
                  <a:srgbClr val="121212"/>
                </a:solidFill>
                <a:latin typeface="Times New Roman" panose="02020603050405020304" pitchFamily="18" charset="0"/>
                <a:cs typeface="Times New Roman" panose="02020603050405020304" pitchFamily="18" charset="0"/>
              </a:rPr>
              <a:t>Multi-head Attention Module</a:t>
            </a:r>
            <a:endParaRPr lang="zh-CN" altLang="en-US" sz="2400" b="1" dirty="0">
              <a:solidFill>
                <a:srgbClr val="121212"/>
              </a:solidFill>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20AF23B6-561D-47F2-9569-201DD6012F35}"/>
              </a:ext>
            </a:extLst>
          </p:cNvPr>
          <p:cNvCxnSpPr>
            <a:cxnSpLocks/>
          </p:cNvCxnSpPr>
          <p:nvPr/>
        </p:nvCxnSpPr>
        <p:spPr>
          <a:xfrm>
            <a:off x="4062214" y="2814532"/>
            <a:ext cx="681887" cy="4213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9D4CEB7B-E60A-439F-BEA2-3760BDED06E1}"/>
              </a:ext>
            </a:extLst>
          </p:cNvPr>
          <p:cNvSpPr txBox="1"/>
          <p:nvPr/>
        </p:nvSpPr>
        <p:spPr>
          <a:xfrm>
            <a:off x="2556056" y="2478767"/>
            <a:ext cx="1641962" cy="369332"/>
          </a:xfrm>
          <a:prstGeom prst="rect">
            <a:avLst/>
          </a:prstGeom>
          <a:noFill/>
        </p:spPr>
        <p:txBody>
          <a:bodyPr wrap="square" rtlCol="0">
            <a:spAutoFit/>
          </a:bodyPr>
          <a:lstStyle/>
          <a:p>
            <a:r>
              <a:rPr lang="en-US" altLang="zh-CN" dirty="0"/>
              <a:t>query element</a:t>
            </a:r>
            <a:endParaRPr lang="zh-CN" altLang="en-US" dirty="0"/>
          </a:p>
        </p:txBody>
      </p:sp>
      <p:cxnSp>
        <p:nvCxnSpPr>
          <p:cNvPr id="21" name="直接箭头连接符 20">
            <a:extLst>
              <a:ext uri="{FF2B5EF4-FFF2-40B4-BE49-F238E27FC236}">
                <a16:creationId xmlns:a16="http://schemas.microsoft.com/office/drawing/2014/main" id="{07C0BFED-9320-49DF-A8C0-F24694C31B18}"/>
              </a:ext>
            </a:extLst>
          </p:cNvPr>
          <p:cNvCxnSpPr>
            <a:cxnSpLocks/>
          </p:cNvCxnSpPr>
          <p:nvPr/>
        </p:nvCxnSpPr>
        <p:spPr>
          <a:xfrm flipH="1">
            <a:off x="5110988" y="2848099"/>
            <a:ext cx="123515" cy="3877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53BAB67C-2CFB-4FB8-A513-30568827A8DD}"/>
              </a:ext>
            </a:extLst>
          </p:cNvPr>
          <p:cNvSpPr txBox="1"/>
          <p:nvPr/>
        </p:nvSpPr>
        <p:spPr>
          <a:xfrm>
            <a:off x="4564905" y="2478767"/>
            <a:ext cx="1507205" cy="369332"/>
          </a:xfrm>
          <a:prstGeom prst="rect">
            <a:avLst/>
          </a:prstGeom>
          <a:noFill/>
        </p:spPr>
        <p:txBody>
          <a:bodyPr wrap="square" rtlCol="0">
            <a:spAutoFit/>
          </a:bodyPr>
          <a:lstStyle/>
          <a:p>
            <a:r>
              <a:rPr lang="en-US" altLang="zh-CN" dirty="0"/>
              <a:t>key  element</a:t>
            </a:r>
            <a:endParaRPr lang="zh-CN" altLang="en-US" dirty="0"/>
          </a:p>
        </p:txBody>
      </p:sp>
      <p:cxnSp>
        <p:nvCxnSpPr>
          <p:cNvPr id="36" name="直接箭头连接符 35">
            <a:extLst>
              <a:ext uri="{FF2B5EF4-FFF2-40B4-BE49-F238E27FC236}">
                <a16:creationId xmlns:a16="http://schemas.microsoft.com/office/drawing/2014/main" id="{EFD9E9EF-9774-4A19-9681-260B1402242A}"/>
              </a:ext>
            </a:extLst>
          </p:cNvPr>
          <p:cNvCxnSpPr>
            <a:cxnSpLocks/>
          </p:cNvCxnSpPr>
          <p:nvPr/>
        </p:nvCxnSpPr>
        <p:spPr>
          <a:xfrm flipH="1">
            <a:off x="6546206" y="2814532"/>
            <a:ext cx="664383" cy="379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0D62632D-CF94-405B-A89A-E908C0144E28}"/>
              </a:ext>
            </a:extLst>
          </p:cNvPr>
          <p:cNvCxnSpPr>
            <a:cxnSpLocks/>
          </p:cNvCxnSpPr>
          <p:nvPr/>
        </p:nvCxnSpPr>
        <p:spPr>
          <a:xfrm>
            <a:off x="7210589" y="2814532"/>
            <a:ext cx="1113426" cy="383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951C05D1-FC4C-4F9E-A541-9B3A13CC3B16}"/>
              </a:ext>
            </a:extLst>
          </p:cNvPr>
          <p:cNvSpPr txBox="1"/>
          <p:nvPr/>
        </p:nvSpPr>
        <p:spPr>
          <a:xfrm>
            <a:off x="6318777" y="2440901"/>
            <a:ext cx="1965133" cy="369332"/>
          </a:xfrm>
          <a:prstGeom prst="rect">
            <a:avLst/>
          </a:prstGeom>
          <a:noFill/>
        </p:spPr>
        <p:txBody>
          <a:bodyPr wrap="square" rtlCol="0">
            <a:spAutoFit/>
          </a:bodyPr>
          <a:lstStyle/>
          <a:p>
            <a:r>
              <a:rPr lang="en-US" altLang="zh-CN" dirty="0"/>
              <a:t>learnable weights</a:t>
            </a:r>
            <a:endParaRPr lang="zh-CN" altLang="en-US" dirty="0"/>
          </a:p>
        </p:txBody>
      </p:sp>
      <p:cxnSp>
        <p:nvCxnSpPr>
          <p:cNvPr id="48" name="直接箭头连接符 47">
            <a:extLst>
              <a:ext uri="{FF2B5EF4-FFF2-40B4-BE49-F238E27FC236}">
                <a16:creationId xmlns:a16="http://schemas.microsoft.com/office/drawing/2014/main" id="{7C7B032F-4712-4E1C-BFA6-5E87B06B9EDB}"/>
              </a:ext>
            </a:extLst>
          </p:cNvPr>
          <p:cNvCxnSpPr>
            <a:cxnSpLocks/>
          </p:cNvCxnSpPr>
          <p:nvPr/>
        </p:nvCxnSpPr>
        <p:spPr>
          <a:xfrm flipV="1">
            <a:off x="5659855" y="3842271"/>
            <a:ext cx="228767" cy="2798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CA1C9AF8-7813-44DA-992F-C0BFFD8A27DD}"/>
              </a:ext>
            </a:extLst>
          </p:cNvPr>
          <p:cNvSpPr txBox="1"/>
          <p:nvPr/>
        </p:nvSpPr>
        <p:spPr>
          <a:xfrm>
            <a:off x="4102768" y="4088234"/>
            <a:ext cx="2724551" cy="369332"/>
          </a:xfrm>
          <a:prstGeom prst="rect">
            <a:avLst/>
          </a:prstGeom>
          <a:noFill/>
        </p:spPr>
        <p:txBody>
          <a:bodyPr wrap="square" rtlCol="0">
            <a:spAutoFit/>
          </a:bodyPr>
          <a:lstStyle/>
          <a:p>
            <a:r>
              <a:rPr lang="en-US" altLang="zh-CN" dirty="0"/>
              <a:t>sum over attention heads</a:t>
            </a:r>
            <a:endParaRPr lang="zh-CN" altLang="en-US" dirty="0"/>
          </a:p>
        </p:txBody>
      </p:sp>
      <p:cxnSp>
        <p:nvCxnSpPr>
          <p:cNvPr id="52" name="直接箭头连接符 51">
            <a:extLst>
              <a:ext uri="{FF2B5EF4-FFF2-40B4-BE49-F238E27FC236}">
                <a16:creationId xmlns:a16="http://schemas.microsoft.com/office/drawing/2014/main" id="{4B5CAF7F-FF87-4B11-A9AB-19907CFF9782}"/>
              </a:ext>
            </a:extLst>
          </p:cNvPr>
          <p:cNvCxnSpPr>
            <a:cxnSpLocks/>
          </p:cNvCxnSpPr>
          <p:nvPr/>
        </p:nvCxnSpPr>
        <p:spPr>
          <a:xfrm flipV="1">
            <a:off x="7566853" y="3624905"/>
            <a:ext cx="200449" cy="4820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CF8CE693-1851-4F9E-BCB4-058ADE5013BE}"/>
              </a:ext>
            </a:extLst>
          </p:cNvPr>
          <p:cNvSpPr txBox="1"/>
          <p:nvPr/>
        </p:nvSpPr>
        <p:spPr>
          <a:xfrm>
            <a:off x="6791537" y="4082129"/>
            <a:ext cx="1951530" cy="369332"/>
          </a:xfrm>
          <a:prstGeom prst="rect">
            <a:avLst/>
          </a:prstGeom>
          <a:noFill/>
        </p:spPr>
        <p:txBody>
          <a:bodyPr wrap="square" rtlCol="0">
            <a:spAutoFit/>
          </a:bodyPr>
          <a:lstStyle/>
          <a:p>
            <a:r>
              <a:rPr lang="en-US" altLang="zh-CN" dirty="0"/>
              <a:t>attention weights</a:t>
            </a:r>
            <a:endParaRPr lang="zh-CN" altLang="en-US" dirty="0"/>
          </a:p>
        </p:txBody>
      </p:sp>
      <p:cxnSp>
        <p:nvCxnSpPr>
          <p:cNvPr id="57" name="直接箭头连接符 56">
            <a:extLst>
              <a:ext uri="{FF2B5EF4-FFF2-40B4-BE49-F238E27FC236}">
                <a16:creationId xmlns:a16="http://schemas.microsoft.com/office/drawing/2014/main" id="{48DE1CA6-2854-4028-BD2B-61CA9F87E7BF}"/>
              </a:ext>
            </a:extLst>
          </p:cNvPr>
          <p:cNvCxnSpPr>
            <a:cxnSpLocks/>
          </p:cNvCxnSpPr>
          <p:nvPr/>
        </p:nvCxnSpPr>
        <p:spPr>
          <a:xfrm flipH="1" flipV="1">
            <a:off x="8959683" y="3639593"/>
            <a:ext cx="309955" cy="467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690371B0-B123-4912-BCC8-0AC19EBE30FC}"/>
              </a:ext>
            </a:extLst>
          </p:cNvPr>
          <p:cNvSpPr txBox="1"/>
          <p:nvPr/>
        </p:nvSpPr>
        <p:spPr>
          <a:xfrm>
            <a:off x="8804050" y="4091637"/>
            <a:ext cx="1357101" cy="369332"/>
          </a:xfrm>
          <a:prstGeom prst="rect">
            <a:avLst/>
          </a:prstGeom>
          <a:noFill/>
        </p:spPr>
        <p:txBody>
          <a:bodyPr wrap="square" rtlCol="0">
            <a:spAutoFit/>
          </a:bodyPr>
          <a:lstStyle/>
          <a:p>
            <a:r>
              <a:rPr lang="en-US" altLang="zh-CN" dirty="0"/>
              <a:t>key feature</a:t>
            </a:r>
            <a:endParaRPr lang="zh-CN" altLang="en-US" dirty="0"/>
          </a:p>
        </p:txBody>
      </p:sp>
    </p:spTree>
    <p:extLst>
      <p:ext uri="{BB962C8B-B14F-4D97-AF65-F5344CB8AC3E}">
        <p14:creationId xmlns:p14="http://schemas.microsoft.com/office/powerpoint/2010/main" val="3435261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A30E1E5-DF83-43CD-B659-EF6B64E45693}"/>
              </a:ext>
            </a:extLst>
          </p:cNvPr>
          <p:cNvPicPr>
            <a:picLocks noChangeAspect="1"/>
          </p:cNvPicPr>
          <p:nvPr/>
        </p:nvPicPr>
        <p:blipFill>
          <a:blip r:embed="rId3"/>
          <a:stretch>
            <a:fillRect/>
          </a:stretch>
        </p:blipFill>
        <p:spPr>
          <a:xfrm>
            <a:off x="767528" y="1209983"/>
            <a:ext cx="6490689" cy="922174"/>
          </a:xfrm>
          <a:prstGeom prst="rect">
            <a:avLst/>
          </a:prstGeom>
        </p:spPr>
      </p:pic>
      <p:sp>
        <p:nvSpPr>
          <p:cNvPr id="63" name="文本框 62">
            <a:extLst>
              <a:ext uri="{FF2B5EF4-FFF2-40B4-BE49-F238E27FC236}">
                <a16:creationId xmlns:a16="http://schemas.microsoft.com/office/drawing/2014/main" id="{D6278F37-3E82-4AC0-9CD7-8F38AD242457}"/>
              </a:ext>
            </a:extLst>
          </p:cNvPr>
          <p:cNvSpPr txBox="1"/>
          <p:nvPr/>
        </p:nvSpPr>
        <p:spPr>
          <a:xfrm>
            <a:off x="767528" y="2823982"/>
            <a:ext cx="10482392" cy="3416320"/>
          </a:xfrm>
          <a:prstGeom prst="rect">
            <a:avLst/>
          </a:prstGeom>
          <a:noFill/>
        </p:spPr>
        <p:txBody>
          <a:bodyPr wrap="square">
            <a:spAutoFit/>
          </a:bodyPr>
          <a:lstStyle/>
          <a:p>
            <a:pPr marL="285750" indent="-285750" algn="just">
              <a:buFont typeface="Arial" panose="020B0604020202020204" pitchFamily="34" charset="0"/>
              <a:buChar char="•"/>
            </a:pPr>
            <a:r>
              <a:rPr lang="en-US" altLang="zh-CN" sz="1800" dirty="0">
                <a:latin typeface="Times New Roman" panose="02020603050405020304" pitchFamily="18" charset="0"/>
              </a:rPr>
              <a:t>Long training schedules are required so that the attention weights can focus on specific keys.</a:t>
            </a:r>
            <a:endParaRPr lang="en-US" altLang="zh-CN" dirty="0">
              <a:latin typeface="Times New Roman" panose="02020603050405020304" pitchFamily="18" charset="0"/>
            </a:endParaRPr>
          </a:p>
          <a:p>
            <a:pPr marL="742950" lvl="1" indent="-285750" algn="just">
              <a:buFont typeface="Arial" panose="020B0604020202020204" pitchFamily="34" charset="0"/>
              <a:buChar char="•"/>
            </a:pPr>
            <a:r>
              <a:rPr lang="en-US" altLang="zh-CN" dirty="0" err="1">
                <a:latin typeface="Times New Roman" panose="02020603050405020304" pitchFamily="18" charset="0"/>
              </a:rPr>
              <a:t>Amqk</a:t>
            </a:r>
            <a:r>
              <a:rPr lang="en-US" altLang="zh-CN" dirty="0">
                <a:latin typeface="Times New Roman" panose="02020603050405020304" pitchFamily="18" charset="0"/>
              </a:rPr>
              <a:t> </a:t>
            </a:r>
            <a:r>
              <a:rPr lang="zh-CN" altLang="en-US" dirty="0">
                <a:latin typeface="Times New Roman" panose="02020603050405020304" pitchFamily="18" charset="0"/>
              </a:rPr>
              <a:t>≈</a:t>
            </a:r>
            <a:r>
              <a:rPr lang="en-US" altLang="zh-CN" dirty="0">
                <a:latin typeface="Times New Roman" panose="02020603050405020304" pitchFamily="18" charset="0"/>
              </a:rPr>
              <a:t>1/</a:t>
            </a:r>
            <a:r>
              <a:rPr lang="en-US" altLang="zh-CN" dirty="0" err="1">
                <a:latin typeface="Times New Roman" panose="02020603050405020304" pitchFamily="18" charset="0"/>
              </a:rPr>
              <a:t>Nk</a:t>
            </a:r>
            <a:r>
              <a:rPr lang="en-US" altLang="zh-CN" dirty="0">
                <a:latin typeface="Times New Roman" panose="02020603050405020304" pitchFamily="18" charset="0"/>
              </a:rPr>
              <a:t> at initialization, which leads to ambiguous gradients for inputs.</a:t>
            </a:r>
          </a:p>
          <a:p>
            <a:pPr marL="1200150" lvl="2" indent="-285750" algn="just">
              <a:buFont typeface="Arial" panose="020B0604020202020204" pitchFamily="34" charset="0"/>
              <a:buChar char="•"/>
            </a:pPr>
            <a:r>
              <a:rPr lang="en-US" altLang="zh-CN" dirty="0" err="1">
                <a:latin typeface="Times New Roman" panose="02020603050405020304" pitchFamily="18" charset="0"/>
              </a:rPr>
              <a:t>Nk</a:t>
            </a:r>
            <a:r>
              <a:rPr lang="en-US" altLang="zh-CN" dirty="0">
                <a:latin typeface="Times New Roman" panose="02020603050405020304" pitchFamily="18" charset="0"/>
              </a:rPr>
              <a:t> is the number of key elements. </a:t>
            </a:r>
          </a:p>
          <a:p>
            <a:pPr marL="742950" lvl="1" indent="-285750" algn="just">
              <a:buFont typeface="Arial" panose="020B0604020202020204" pitchFamily="34" charset="0"/>
              <a:buChar char="•"/>
            </a:pPr>
            <a:r>
              <a:rPr lang="en-US" altLang="zh-CN" dirty="0">
                <a:latin typeface="Times New Roman" panose="02020603050405020304" pitchFamily="18" charset="0"/>
              </a:rPr>
              <a:t>In the image domain, where the key elements are usually of image pixels, </a:t>
            </a:r>
            <a:r>
              <a:rPr lang="en-US" altLang="zh-CN" dirty="0" err="1">
                <a:latin typeface="Times New Roman" panose="02020603050405020304" pitchFamily="18" charset="0"/>
              </a:rPr>
              <a:t>Nk</a:t>
            </a:r>
            <a:r>
              <a:rPr lang="en-US" altLang="zh-CN" dirty="0">
                <a:latin typeface="Times New Roman" panose="02020603050405020304" pitchFamily="18" charset="0"/>
              </a:rPr>
              <a:t> can be very large and  the convergence is tedious.</a:t>
            </a:r>
          </a:p>
          <a:p>
            <a:pPr marL="285750" indent="-285750" algn="just">
              <a:buFont typeface="Arial" panose="020B0604020202020204" pitchFamily="34" charset="0"/>
              <a:buChar char="•"/>
            </a:pPr>
            <a:r>
              <a:rPr lang="en-US" altLang="zh-CN" sz="1800" dirty="0">
                <a:latin typeface="Times New Roman" panose="02020603050405020304" pitchFamily="18" charset="0"/>
              </a:rPr>
              <a:t>DETR requires much longer training epochs to converge Attention modules processing image features are difficult to train.</a:t>
            </a:r>
          </a:p>
          <a:p>
            <a:pPr algn="just"/>
            <a:endParaRPr lang="en-US" altLang="zh-CN" sz="1800" dirty="0">
              <a:latin typeface="Times New Roman" panose="02020603050405020304" pitchFamily="18" charset="0"/>
            </a:endParaRPr>
          </a:p>
          <a:p>
            <a:pPr indent="-285750" algn="just">
              <a:buFont typeface="Arial" panose="020B0604020202020204" pitchFamily="34" charset="0"/>
              <a:buChar char="•"/>
            </a:pPr>
            <a:r>
              <a:rPr lang="zh-CN" altLang="en-US" dirty="0">
                <a:latin typeface="Times New Roman" panose="02020603050405020304" pitchFamily="18" charset="0"/>
              </a:rPr>
              <a:t>the computational and memory complexity can be very high</a:t>
            </a:r>
            <a:r>
              <a:rPr lang="en-US" altLang="zh-CN" dirty="0">
                <a:latin typeface="Times New Roman" panose="02020603050405020304" pitchFamily="18" charset="0"/>
              </a:rPr>
              <a:t>.</a:t>
            </a:r>
          </a:p>
          <a:p>
            <a:pPr indent="-285750" algn="just">
              <a:buFont typeface="Arial" panose="020B0604020202020204" pitchFamily="34" charset="0"/>
              <a:buChar char="•"/>
            </a:pPr>
            <a:r>
              <a:rPr lang="zh-CN" altLang="en-US" dirty="0">
                <a:latin typeface="Times New Roman" panose="02020603050405020304" pitchFamily="18" charset="0"/>
              </a:rPr>
              <a:t>DETR delivers low performance at detecting small objects</a:t>
            </a:r>
            <a:r>
              <a:rPr lang="en-US" altLang="zh-CN" dirty="0">
                <a:latin typeface="Times New Roman" panose="02020603050405020304" pitchFamily="18" charset="0"/>
              </a:rPr>
              <a:t>.</a:t>
            </a:r>
          </a:p>
          <a:p>
            <a:pPr lvl="1" indent="-285750" algn="just">
              <a:buFont typeface="Arial" panose="020B0604020202020204" pitchFamily="34" charset="0"/>
              <a:buChar char="•"/>
            </a:pPr>
            <a:r>
              <a:rPr lang="zh-CN" altLang="en-US" dirty="0">
                <a:latin typeface="Times New Roman" panose="02020603050405020304" pitchFamily="18" charset="0"/>
              </a:rPr>
              <a:t>Modern detectors use high-resolution feature maps to better detect small objects</a:t>
            </a:r>
            <a:r>
              <a:rPr lang="en-US" altLang="zh-CN" dirty="0">
                <a:latin typeface="Times New Roman" panose="02020603050405020304" pitchFamily="18" charset="0"/>
              </a:rPr>
              <a:t>.</a:t>
            </a:r>
            <a:r>
              <a:rPr lang="zh-CN" altLang="en-US" dirty="0">
                <a:latin typeface="Times New Roman" panose="02020603050405020304" pitchFamily="18" charset="0"/>
              </a:rPr>
              <a:t> </a:t>
            </a:r>
            <a:endParaRPr lang="en-US" altLang="zh-CN" dirty="0">
              <a:latin typeface="Times New Roman" panose="02020603050405020304" pitchFamily="18" charset="0"/>
            </a:endParaRPr>
          </a:p>
          <a:p>
            <a:pPr lvl="1" indent="-285750" algn="just">
              <a:buFont typeface="Arial" panose="020B0604020202020204" pitchFamily="34" charset="0"/>
              <a:buChar char="•"/>
            </a:pPr>
            <a:r>
              <a:rPr lang="zh-CN" altLang="en-US" dirty="0">
                <a:latin typeface="Times New Roman" panose="02020603050405020304" pitchFamily="18" charset="0"/>
              </a:rPr>
              <a:t>high-resolution feature maps lead to unacceptable complexity</a:t>
            </a:r>
            <a:r>
              <a:rPr lang="en-US" altLang="zh-CN" dirty="0">
                <a:latin typeface="Times New Roman" panose="02020603050405020304" pitchFamily="18" charset="0"/>
              </a:rPr>
              <a:t>.</a:t>
            </a:r>
            <a:endParaRPr lang="zh-CN" altLang="en-US" dirty="0">
              <a:latin typeface="Times New Roman" panose="02020603050405020304" pitchFamily="18" charset="0"/>
            </a:endParaRPr>
          </a:p>
        </p:txBody>
      </p:sp>
      <p:sp>
        <p:nvSpPr>
          <p:cNvPr id="5" name="文本框 4">
            <a:extLst>
              <a:ext uri="{FF2B5EF4-FFF2-40B4-BE49-F238E27FC236}">
                <a16:creationId xmlns:a16="http://schemas.microsoft.com/office/drawing/2014/main" id="{F8D1E0DB-EC8B-426F-A490-5064BB77B734}"/>
              </a:ext>
            </a:extLst>
          </p:cNvPr>
          <p:cNvSpPr txBox="1"/>
          <p:nvPr/>
        </p:nvSpPr>
        <p:spPr>
          <a:xfrm>
            <a:off x="2006" y="56493"/>
            <a:ext cx="4100762" cy="461665"/>
          </a:xfrm>
          <a:prstGeom prst="rect">
            <a:avLst/>
          </a:prstGeom>
          <a:noFill/>
        </p:spPr>
        <p:txBody>
          <a:bodyPr wrap="square">
            <a:spAutoFit/>
          </a:bodyPr>
          <a:lstStyle/>
          <a:p>
            <a:r>
              <a:rPr lang="en-US" altLang="zh-CN" sz="2400" b="1" dirty="0">
                <a:solidFill>
                  <a:srgbClr val="121212"/>
                </a:solidFill>
                <a:latin typeface="Times New Roman" panose="02020603050405020304" pitchFamily="18" charset="0"/>
                <a:cs typeface="Times New Roman" panose="02020603050405020304" pitchFamily="18" charset="0"/>
              </a:rPr>
              <a:t>Multi-head Attention Module</a:t>
            </a:r>
            <a:endParaRPr lang="zh-CN" altLang="en-US" sz="2400" b="1" dirty="0">
              <a:solidFill>
                <a:srgbClr val="12121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90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A1C96F1-7DAD-4922-A58F-18C9320FFD7D}"/>
              </a:ext>
            </a:extLst>
          </p:cNvPr>
          <p:cNvSpPr txBox="1"/>
          <p:nvPr/>
        </p:nvSpPr>
        <p:spPr>
          <a:xfrm>
            <a:off x="1106529" y="3198167"/>
            <a:ext cx="9978941" cy="461665"/>
          </a:xfrm>
          <a:prstGeom prst="rect">
            <a:avLst/>
          </a:prstGeom>
          <a:noFill/>
        </p:spPr>
        <p:txBody>
          <a:bodyPr wrap="square">
            <a:spAutoFit/>
          </a:bodyPr>
          <a:lstStyle/>
          <a:p>
            <a:pPr algn="l"/>
            <a:r>
              <a:rPr lang="en-US" altLang="zh-CN" sz="2400" dirty="0">
                <a:latin typeface="Times New Roman" panose="02020603050405020304" pitchFamily="18" charset="0"/>
                <a:cs typeface="Times New Roman" panose="02020603050405020304" pitchFamily="18" charset="0"/>
              </a:rPr>
              <a:t>An Image is Worth 16</a:t>
            </a:r>
            <a:r>
              <a:rPr lang="en-US" altLang="zh-CN" sz="1600"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16 Words: Transformers For Image Recognition At Scale</a:t>
            </a:r>
            <a:endParaRPr lang="zh-CN" altLang="en-US" sz="24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1A59754A-9B5A-48FD-9B07-065BD43F1A78}"/>
              </a:ext>
            </a:extLst>
          </p:cNvPr>
          <p:cNvSpPr txBox="1"/>
          <p:nvPr/>
        </p:nvSpPr>
        <p:spPr>
          <a:xfrm>
            <a:off x="0" y="6067290"/>
            <a:ext cx="12208670" cy="646331"/>
          </a:xfrm>
          <a:prstGeom prst="rect">
            <a:avLst/>
          </a:prstGeom>
          <a:noFill/>
        </p:spPr>
        <p:txBody>
          <a:bodyPr wrap="square">
            <a:spAutoFit/>
          </a:bodyPr>
          <a:lstStyle/>
          <a:p>
            <a:r>
              <a:rPr lang="en-US" altLang="zh-CN" dirty="0" err="1">
                <a:latin typeface="Times New Roman" panose="02020603050405020304" pitchFamily="18" charset="0"/>
                <a:cs typeface="Times New Roman" panose="02020603050405020304" pitchFamily="18" charset="0"/>
              </a:rPr>
              <a:t>Dosovitskiy</a:t>
            </a:r>
            <a:r>
              <a:rPr lang="en-US" altLang="zh-CN" dirty="0">
                <a:latin typeface="Times New Roman" panose="02020603050405020304" pitchFamily="18" charset="0"/>
                <a:cs typeface="Times New Roman" panose="02020603050405020304" pitchFamily="18" charset="0"/>
              </a:rPr>
              <a:t>, A., Beyer, L., Kolesnikov, A., </a:t>
            </a:r>
            <a:r>
              <a:rPr lang="en-US" altLang="zh-CN" dirty="0" err="1">
                <a:latin typeface="Times New Roman" panose="02020603050405020304" pitchFamily="18" charset="0"/>
                <a:cs typeface="Times New Roman" panose="02020603050405020304" pitchFamily="18" charset="0"/>
              </a:rPr>
              <a:t>Weissenborn</a:t>
            </a:r>
            <a:r>
              <a:rPr lang="en-US" altLang="zh-CN" dirty="0">
                <a:latin typeface="Times New Roman" panose="02020603050405020304" pitchFamily="18" charset="0"/>
                <a:cs typeface="Times New Roman" panose="02020603050405020304" pitchFamily="18" charset="0"/>
              </a:rPr>
              <a:t>, D., </a:t>
            </a:r>
            <a:r>
              <a:rPr lang="en-US" altLang="zh-CN" dirty="0" err="1">
                <a:latin typeface="Times New Roman" panose="02020603050405020304" pitchFamily="18" charset="0"/>
                <a:cs typeface="Times New Roman" panose="02020603050405020304" pitchFamily="18" charset="0"/>
              </a:rPr>
              <a:t>Zhai</a:t>
            </a:r>
            <a:r>
              <a:rPr lang="en-US" altLang="zh-CN" dirty="0">
                <a:latin typeface="Times New Roman" panose="02020603050405020304" pitchFamily="18" charset="0"/>
                <a:cs typeface="Times New Roman" panose="02020603050405020304" pitchFamily="18" charset="0"/>
              </a:rPr>
              <a:t>, X., </a:t>
            </a:r>
            <a:r>
              <a:rPr lang="en-US" altLang="zh-CN" dirty="0" err="1">
                <a:latin typeface="Times New Roman" panose="02020603050405020304" pitchFamily="18" charset="0"/>
                <a:cs typeface="Times New Roman" panose="02020603050405020304" pitchFamily="18" charset="0"/>
              </a:rPr>
              <a:t>Unterthiner</a:t>
            </a:r>
            <a:r>
              <a:rPr lang="en-US" altLang="zh-CN" dirty="0">
                <a:latin typeface="Times New Roman" panose="02020603050405020304" pitchFamily="18" charset="0"/>
                <a:cs typeface="Times New Roman" panose="02020603050405020304" pitchFamily="18" charset="0"/>
              </a:rPr>
              <a:t>, T., … </a:t>
            </a:r>
            <a:r>
              <a:rPr lang="en-US" altLang="zh-CN" dirty="0" err="1">
                <a:latin typeface="Times New Roman" panose="02020603050405020304" pitchFamily="18" charset="0"/>
                <a:cs typeface="Times New Roman" panose="02020603050405020304" pitchFamily="18" charset="0"/>
              </a:rPr>
              <a:t>Gelly</a:t>
            </a:r>
            <a:r>
              <a:rPr lang="en-US" altLang="zh-CN" dirty="0">
                <a:latin typeface="Times New Roman" panose="02020603050405020304" pitchFamily="18" charset="0"/>
                <a:cs typeface="Times New Roman" panose="02020603050405020304" pitchFamily="18" charset="0"/>
              </a:rPr>
              <a:t>, S. (2020). An Image is Worth 16x16 Words: Transformers for Image Recognition at Scale. </a:t>
            </a:r>
            <a:r>
              <a:rPr lang="en-US" altLang="zh-CN" dirty="0" err="1">
                <a:latin typeface="Times New Roman" panose="02020603050405020304" pitchFamily="18" charset="0"/>
                <a:cs typeface="Times New Roman" panose="02020603050405020304" pitchFamily="18" charset="0"/>
              </a:rPr>
              <a:t>ArXiv</a:t>
            </a:r>
            <a:r>
              <a:rPr lang="en-US" altLang="zh-CN" dirty="0">
                <a:latin typeface="Times New Roman" panose="02020603050405020304" pitchFamily="18" charset="0"/>
                <a:cs typeface="Times New Roman" panose="02020603050405020304" pitchFamily="18" charset="0"/>
              </a:rPr>
              <a:t>: Computer Vision and Pattern Recognition.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677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48359A2-C6E2-4E5E-8D3C-50B3450A6E53}"/>
              </a:ext>
            </a:extLst>
          </p:cNvPr>
          <p:cNvSpPr txBox="1"/>
          <p:nvPr/>
        </p:nvSpPr>
        <p:spPr>
          <a:xfrm>
            <a:off x="2006" y="56493"/>
            <a:ext cx="4100762" cy="461665"/>
          </a:xfrm>
          <a:prstGeom prst="rect">
            <a:avLst/>
          </a:prstGeom>
          <a:noFill/>
        </p:spPr>
        <p:txBody>
          <a:bodyPr wrap="square">
            <a:spAutoFit/>
          </a:bodyPr>
          <a:lstStyle/>
          <a:p>
            <a:r>
              <a:rPr lang="en-US" altLang="zh-CN" sz="2400" b="1" dirty="0">
                <a:solidFill>
                  <a:srgbClr val="121212"/>
                </a:solidFill>
                <a:latin typeface="Times New Roman" panose="02020603050405020304" pitchFamily="18" charset="0"/>
                <a:cs typeface="Times New Roman" panose="02020603050405020304" pitchFamily="18" charset="0"/>
              </a:rPr>
              <a:t>Deformable Convolution</a:t>
            </a:r>
            <a:endParaRPr lang="zh-CN" altLang="en-US" sz="2400" b="1" dirty="0">
              <a:solidFill>
                <a:srgbClr val="121212"/>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F7949139-6BBB-498A-962A-7700F791FCC4}"/>
              </a:ext>
            </a:extLst>
          </p:cNvPr>
          <p:cNvPicPr>
            <a:picLocks noChangeAspect="1"/>
          </p:cNvPicPr>
          <p:nvPr/>
        </p:nvPicPr>
        <p:blipFill>
          <a:blip r:embed="rId3"/>
          <a:stretch>
            <a:fillRect/>
          </a:stretch>
        </p:blipFill>
        <p:spPr>
          <a:xfrm>
            <a:off x="771402" y="1584759"/>
            <a:ext cx="6181000" cy="3688480"/>
          </a:xfrm>
          <a:prstGeom prst="rect">
            <a:avLst/>
          </a:prstGeom>
        </p:spPr>
      </p:pic>
      <p:pic>
        <p:nvPicPr>
          <p:cNvPr id="6" name="图片 5">
            <a:extLst>
              <a:ext uri="{FF2B5EF4-FFF2-40B4-BE49-F238E27FC236}">
                <a16:creationId xmlns:a16="http://schemas.microsoft.com/office/drawing/2014/main" id="{D5494D1D-EECB-46B6-B414-1B7BAA0AE3CB}"/>
              </a:ext>
            </a:extLst>
          </p:cNvPr>
          <p:cNvPicPr>
            <a:picLocks noChangeAspect="1"/>
          </p:cNvPicPr>
          <p:nvPr/>
        </p:nvPicPr>
        <p:blipFill>
          <a:blip r:embed="rId4"/>
          <a:stretch>
            <a:fillRect/>
          </a:stretch>
        </p:blipFill>
        <p:spPr>
          <a:xfrm>
            <a:off x="7894667" y="1584759"/>
            <a:ext cx="3695587" cy="3688480"/>
          </a:xfrm>
          <a:prstGeom prst="rect">
            <a:avLst/>
          </a:prstGeom>
        </p:spPr>
      </p:pic>
    </p:spTree>
    <p:extLst>
      <p:ext uri="{BB962C8B-B14F-4D97-AF65-F5344CB8AC3E}">
        <p14:creationId xmlns:p14="http://schemas.microsoft.com/office/powerpoint/2010/main" val="1775353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7F40ABB-39B0-49ED-A579-A055099DC166}"/>
              </a:ext>
            </a:extLst>
          </p:cNvPr>
          <p:cNvPicPr>
            <a:picLocks noChangeAspect="1"/>
          </p:cNvPicPr>
          <p:nvPr/>
        </p:nvPicPr>
        <p:blipFill>
          <a:blip r:embed="rId3"/>
          <a:stretch>
            <a:fillRect/>
          </a:stretch>
        </p:blipFill>
        <p:spPr>
          <a:xfrm>
            <a:off x="1669736" y="2967913"/>
            <a:ext cx="7466278" cy="922174"/>
          </a:xfrm>
          <a:prstGeom prst="rect">
            <a:avLst/>
          </a:prstGeom>
        </p:spPr>
      </p:pic>
      <p:pic>
        <p:nvPicPr>
          <p:cNvPr id="9" name="图片 8">
            <a:extLst>
              <a:ext uri="{FF2B5EF4-FFF2-40B4-BE49-F238E27FC236}">
                <a16:creationId xmlns:a16="http://schemas.microsoft.com/office/drawing/2014/main" id="{DB303F4A-BBF9-4BE1-B1D4-E5FC6F6FA8F2}"/>
              </a:ext>
            </a:extLst>
          </p:cNvPr>
          <p:cNvPicPr>
            <a:picLocks noChangeAspect="1"/>
          </p:cNvPicPr>
          <p:nvPr/>
        </p:nvPicPr>
        <p:blipFill>
          <a:blip r:embed="rId4"/>
          <a:stretch>
            <a:fillRect/>
          </a:stretch>
        </p:blipFill>
        <p:spPr>
          <a:xfrm>
            <a:off x="1702808" y="5023983"/>
            <a:ext cx="9086682" cy="840572"/>
          </a:xfrm>
          <a:prstGeom prst="rect">
            <a:avLst/>
          </a:prstGeom>
        </p:spPr>
      </p:pic>
      <p:sp>
        <p:nvSpPr>
          <p:cNvPr id="6" name="文本框 5">
            <a:extLst>
              <a:ext uri="{FF2B5EF4-FFF2-40B4-BE49-F238E27FC236}">
                <a16:creationId xmlns:a16="http://schemas.microsoft.com/office/drawing/2014/main" id="{9F3DCBEB-39A8-473A-8003-16A6C2A0C2B3}"/>
              </a:ext>
            </a:extLst>
          </p:cNvPr>
          <p:cNvSpPr txBox="1"/>
          <p:nvPr/>
        </p:nvSpPr>
        <p:spPr>
          <a:xfrm>
            <a:off x="2006" y="56493"/>
            <a:ext cx="4100762" cy="461665"/>
          </a:xfrm>
          <a:prstGeom prst="rect">
            <a:avLst/>
          </a:prstGeom>
          <a:noFill/>
        </p:spPr>
        <p:txBody>
          <a:bodyPr wrap="square">
            <a:spAutoFit/>
          </a:bodyPr>
          <a:lstStyle/>
          <a:p>
            <a:r>
              <a:rPr lang="en-US" altLang="zh-CN" sz="2400" b="1" dirty="0">
                <a:solidFill>
                  <a:srgbClr val="121212"/>
                </a:solidFill>
                <a:latin typeface="Times New Roman" panose="02020603050405020304" pitchFamily="18" charset="0"/>
                <a:cs typeface="Times New Roman" panose="02020603050405020304" pitchFamily="18" charset="0"/>
              </a:rPr>
              <a:t>Deformable Attention Module</a:t>
            </a:r>
            <a:endParaRPr lang="zh-CN" altLang="en-US" sz="2400" b="1" dirty="0">
              <a:solidFill>
                <a:srgbClr val="121212"/>
              </a:solidFill>
              <a:latin typeface="Times New Roman" panose="02020603050405020304" pitchFamily="18" charset="0"/>
              <a:cs typeface="Times New Roman" panose="02020603050405020304" pitchFamily="18" charset="0"/>
            </a:endParaRPr>
          </a:p>
        </p:txBody>
      </p:sp>
      <p:pic>
        <p:nvPicPr>
          <p:cNvPr id="23" name="图片 22">
            <a:extLst>
              <a:ext uri="{FF2B5EF4-FFF2-40B4-BE49-F238E27FC236}">
                <a16:creationId xmlns:a16="http://schemas.microsoft.com/office/drawing/2014/main" id="{F74DAC86-C798-4C79-B75F-14B3EA390996}"/>
              </a:ext>
            </a:extLst>
          </p:cNvPr>
          <p:cNvPicPr>
            <a:picLocks noChangeAspect="1"/>
          </p:cNvPicPr>
          <p:nvPr/>
        </p:nvPicPr>
        <p:blipFill>
          <a:blip r:embed="rId5"/>
          <a:stretch>
            <a:fillRect/>
          </a:stretch>
        </p:blipFill>
        <p:spPr>
          <a:xfrm>
            <a:off x="1765206" y="1075713"/>
            <a:ext cx="6490689" cy="922174"/>
          </a:xfrm>
          <a:prstGeom prst="rect">
            <a:avLst/>
          </a:prstGeom>
        </p:spPr>
      </p:pic>
      <p:cxnSp>
        <p:nvCxnSpPr>
          <p:cNvPr id="8" name="直接箭头连接符 7">
            <a:extLst>
              <a:ext uri="{FF2B5EF4-FFF2-40B4-BE49-F238E27FC236}">
                <a16:creationId xmlns:a16="http://schemas.microsoft.com/office/drawing/2014/main" id="{A3BDDBCF-EACF-4CBC-B960-1339424A2890}"/>
              </a:ext>
            </a:extLst>
          </p:cNvPr>
          <p:cNvCxnSpPr>
            <a:cxnSpLocks/>
          </p:cNvCxnSpPr>
          <p:nvPr/>
        </p:nvCxnSpPr>
        <p:spPr>
          <a:xfrm>
            <a:off x="2541061" y="2862020"/>
            <a:ext cx="681887" cy="4213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91ADFB5C-863E-46A7-9D69-5A5BE4C8EF0C}"/>
              </a:ext>
            </a:extLst>
          </p:cNvPr>
          <p:cNvSpPr txBox="1"/>
          <p:nvPr/>
        </p:nvSpPr>
        <p:spPr>
          <a:xfrm>
            <a:off x="1570642" y="2488389"/>
            <a:ext cx="1641962" cy="369332"/>
          </a:xfrm>
          <a:prstGeom prst="rect">
            <a:avLst/>
          </a:prstGeom>
          <a:noFill/>
        </p:spPr>
        <p:txBody>
          <a:bodyPr wrap="square" rtlCol="0">
            <a:spAutoFit/>
          </a:bodyPr>
          <a:lstStyle/>
          <a:p>
            <a:r>
              <a:rPr lang="en-US" altLang="zh-CN" dirty="0"/>
              <a:t>query element</a:t>
            </a:r>
            <a:endParaRPr lang="zh-CN" altLang="en-US" dirty="0"/>
          </a:p>
        </p:txBody>
      </p:sp>
      <p:cxnSp>
        <p:nvCxnSpPr>
          <p:cNvPr id="11" name="直接箭头连接符 10">
            <a:extLst>
              <a:ext uri="{FF2B5EF4-FFF2-40B4-BE49-F238E27FC236}">
                <a16:creationId xmlns:a16="http://schemas.microsoft.com/office/drawing/2014/main" id="{D0AD2348-9F40-4E19-90DB-3EE7F537A8C4}"/>
              </a:ext>
            </a:extLst>
          </p:cNvPr>
          <p:cNvCxnSpPr>
            <a:cxnSpLocks/>
          </p:cNvCxnSpPr>
          <p:nvPr/>
        </p:nvCxnSpPr>
        <p:spPr>
          <a:xfrm flipH="1">
            <a:off x="3890630" y="2871523"/>
            <a:ext cx="123515" cy="3877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834114EA-0034-4804-B548-95F3B586E71C}"/>
              </a:ext>
            </a:extLst>
          </p:cNvPr>
          <p:cNvSpPr txBox="1"/>
          <p:nvPr/>
        </p:nvSpPr>
        <p:spPr>
          <a:xfrm>
            <a:off x="3344547" y="2502191"/>
            <a:ext cx="1507205" cy="369332"/>
          </a:xfrm>
          <a:prstGeom prst="rect">
            <a:avLst/>
          </a:prstGeom>
          <a:noFill/>
        </p:spPr>
        <p:txBody>
          <a:bodyPr wrap="square" rtlCol="0">
            <a:spAutoFit/>
          </a:bodyPr>
          <a:lstStyle/>
          <a:p>
            <a:r>
              <a:rPr lang="en-US" altLang="zh-CN" dirty="0"/>
              <a:t>key  element</a:t>
            </a:r>
            <a:endParaRPr lang="zh-CN" altLang="en-US" dirty="0"/>
          </a:p>
        </p:txBody>
      </p:sp>
      <p:cxnSp>
        <p:nvCxnSpPr>
          <p:cNvPr id="13" name="直接箭头连接符 12">
            <a:extLst>
              <a:ext uri="{FF2B5EF4-FFF2-40B4-BE49-F238E27FC236}">
                <a16:creationId xmlns:a16="http://schemas.microsoft.com/office/drawing/2014/main" id="{F8B93E47-62B7-402D-8B61-D55E0EAA91BB}"/>
              </a:ext>
            </a:extLst>
          </p:cNvPr>
          <p:cNvCxnSpPr>
            <a:cxnSpLocks/>
          </p:cNvCxnSpPr>
          <p:nvPr/>
        </p:nvCxnSpPr>
        <p:spPr>
          <a:xfrm flipH="1">
            <a:off x="5073181" y="2862020"/>
            <a:ext cx="664383" cy="379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7EAE610E-E262-42CB-8621-46A99419F9D9}"/>
              </a:ext>
            </a:extLst>
          </p:cNvPr>
          <p:cNvCxnSpPr>
            <a:cxnSpLocks/>
          </p:cNvCxnSpPr>
          <p:nvPr/>
        </p:nvCxnSpPr>
        <p:spPr>
          <a:xfrm>
            <a:off x="5737564" y="2862020"/>
            <a:ext cx="1113426" cy="383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FFC8208F-D662-45DD-A844-54E5A0EFEF7A}"/>
              </a:ext>
            </a:extLst>
          </p:cNvPr>
          <p:cNvSpPr txBox="1"/>
          <p:nvPr/>
        </p:nvSpPr>
        <p:spPr>
          <a:xfrm>
            <a:off x="4845752" y="2488389"/>
            <a:ext cx="1965133" cy="369332"/>
          </a:xfrm>
          <a:prstGeom prst="rect">
            <a:avLst/>
          </a:prstGeom>
          <a:noFill/>
        </p:spPr>
        <p:txBody>
          <a:bodyPr wrap="square" rtlCol="0">
            <a:spAutoFit/>
          </a:bodyPr>
          <a:lstStyle/>
          <a:p>
            <a:r>
              <a:rPr lang="en-US" altLang="zh-CN" dirty="0"/>
              <a:t>learnable weights</a:t>
            </a:r>
            <a:endParaRPr lang="zh-CN" altLang="en-US" dirty="0"/>
          </a:p>
        </p:txBody>
      </p:sp>
      <p:cxnSp>
        <p:nvCxnSpPr>
          <p:cNvPr id="16" name="直接箭头连接符 15">
            <a:extLst>
              <a:ext uri="{FF2B5EF4-FFF2-40B4-BE49-F238E27FC236}">
                <a16:creationId xmlns:a16="http://schemas.microsoft.com/office/drawing/2014/main" id="{70A7D106-9CE5-43DE-8641-F449FC4B7718}"/>
              </a:ext>
            </a:extLst>
          </p:cNvPr>
          <p:cNvCxnSpPr>
            <a:cxnSpLocks/>
          </p:cNvCxnSpPr>
          <p:nvPr/>
        </p:nvCxnSpPr>
        <p:spPr>
          <a:xfrm flipV="1">
            <a:off x="4367305" y="3889759"/>
            <a:ext cx="228767" cy="2798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6AD7163F-7CBD-4122-BE61-AB0D5D348836}"/>
              </a:ext>
            </a:extLst>
          </p:cNvPr>
          <p:cNvSpPr txBox="1"/>
          <p:nvPr/>
        </p:nvSpPr>
        <p:spPr>
          <a:xfrm>
            <a:off x="2810218" y="4135722"/>
            <a:ext cx="2724551" cy="369332"/>
          </a:xfrm>
          <a:prstGeom prst="rect">
            <a:avLst/>
          </a:prstGeom>
          <a:noFill/>
        </p:spPr>
        <p:txBody>
          <a:bodyPr wrap="square" rtlCol="0">
            <a:spAutoFit/>
          </a:bodyPr>
          <a:lstStyle/>
          <a:p>
            <a:r>
              <a:rPr lang="en-US" altLang="zh-CN" dirty="0"/>
              <a:t>sum over attention heads</a:t>
            </a:r>
            <a:endParaRPr lang="zh-CN" altLang="en-US" dirty="0"/>
          </a:p>
        </p:txBody>
      </p:sp>
      <p:cxnSp>
        <p:nvCxnSpPr>
          <p:cNvPr id="18" name="直接箭头连接符 17">
            <a:extLst>
              <a:ext uri="{FF2B5EF4-FFF2-40B4-BE49-F238E27FC236}">
                <a16:creationId xmlns:a16="http://schemas.microsoft.com/office/drawing/2014/main" id="{01B70C76-D171-4E46-9048-E909397FD4F3}"/>
              </a:ext>
            </a:extLst>
          </p:cNvPr>
          <p:cNvCxnSpPr>
            <a:cxnSpLocks/>
            <a:stCxn id="19" idx="0"/>
          </p:cNvCxnSpPr>
          <p:nvPr/>
        </p:nvCxnSpPr>
        <p:spPr>
          <a:xfrm flipH="1" flipV="1">
            <a:off x="6246149" y="3672393"/>
            <a:ext cx="403976" cy="4599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FD01B266-3A09-42BF-AD7F-5AB630A5B8EF}"/>
              </a:ext>
            </a:extLst>
          </p:cNvPr>
          <p:cNvSpPr txBox="1"/>
          <p:nvPr/>
        </p:nvSpPr>
        <p:spPr>
          <a:xfrm>
            <a:off x="5674360" y="4132335"/>
            <a:ext cx="1951530" cy="369332"/>
          </a:xfrm>
          <a:prstGeom prst="rect">
            <a:avLst/>
          </a:prstGeom>
          <a:noFill/>
        </p:spPr>
        <p:txBody>
          <a:bodyPr wrap="square" rtlCol="0">
            <a:spAutoFit/>
          </a:bodyPr>
          <a:lstStyle/>
          <a:p>
            <a:r>
              <a:rPr lang="en-US" altLang="zh-CN" dirty="0"/>
              <a:t>attention weights</a:t>
            </a:r>
            <a:endParaRPr lang="zh-CN" altLang="en-US" dirty="0"/>
          </a:p>
        </p:txBody>
      </p:sp>
      <p:cxnSp>
        <p:nvCxnSpPr>
          <p:cNvPr id="20" name="直接箭头连接符 19">
            <a:extLst>
              <a:ext uri="{FF2B5EF4-FFF2-40B4-BE49-F238E27FC236}">
                <a16:creationId xmlns:a16="http://schemas.microsoft.com/office/drawing/2014/main" id="{2A0C3DCE-988D-494B-BF95-E58F48735157}"/>
              </a:ext>
            </a:extLst>
          </p:cNvPr>
          <p:cNvCxnSpPr>
            <a:cxnSpLocks/>
          </p:cNvCxnSpPr>
          <p:nvPr/>
        </p:nvCxnSpPr>
        <p:spPr>
          <a:xfrm flipH="1" flipV="1">
            <a:off x="7979949" y="3687081"/>
            <a:ext cx="309955" cy="4673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9266C654-67A6-444A-848D-8EDA51D4B2FB}"/>
              </a:ext>
            </a:extLst>
          </p:cNvPr>
          <p:cNvSpPr txBox="1"/>
          <p:nvPr/>
        </p:nvSpPr>
        <p:spPr>
          <a:xfrm>
            <a:off x="7824316" y="4139125"/>
            <a:ext cx="3174392" cy="369332"/>
          </a:xfrm>
          <a:prstGeom prst="rect">
            <a:avLst/>
          </a:prstGeom>
          <a:noFill/>
        </p:spPr>
        <p:txBody>
          <a:bodyPr wrap="square" rtlCol="0">
            <a:spAutoFit/>
          </a:bodyPr>
          <a:lstStyle/>
          <a:p>
            <a:r>
              <a:rPr lang="en-US" altLang="zh-CN" dirty="0">
                <a:solidFill>
                  <a:srgbClr val="FF0000"/>
                </a:solidFill>
              </a:rPr>
              <a:t>Sparsely sampled key feature</a:t>
            </a:r>
            <a:endParaRPr lang="zh-CN" altLang="en-US" dirty="0">
              <a:solidFill>
                <a:srgbClr val="FF0000"/>
              </a:solidFill>
            </a:endParaRPr>
          </a:p>
        </p:txBody>
      </p:sp>
      <p:sp>
        <p:nvSpPr>
          <p:cNvPr id="4" name="矩形 3">
            <a:extLst>
              <a:ext uri="{FF2B5EF4-FFF2-40B4-BE49-F238E27FC236}">
                <a16:creationId xmlns:a16="http://schemas.microsoft.com/office/drawing/2014/main" id="{366A39C2-AC63-4BF2-A6EE-333021ED63BF}"/>
              </a:ext>
            </a:extLst>
          </p:cNvPr>
          <p:cNvSpPr/>
          <p:nvPr/>
        </p:nvSpPr>
        <p:spPr>
          <a:xfrm>
            <a:off x="7209882" y="3259279"/>
            <a:ext cx="1681294" cy="4131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AE9ABD30-8DAF-4540-A056-74CBBFB91C93}"/>
              </a:ext>
            </a:extLst>
          </p:cNvPr>
          <p:cNvCxnSpPr>
            <a:cxnSpLocks/>
            <a:stCxn id="24" idx="0"/>
          </p:cNvCxnSpPr>
          <p:nvPr/>
        </p:nvCxnSpPr>
        <p:spPr>
          <a:xfrm flipV="1">
            <a:off x="1765207" y="3672392"/>
            <a:ext cx="1782665" cy="4599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BC0550CD-C1C2-4DB0-BBB5-99CC454E1CDD}"/>
              </a:ext>
            </a:extLst>
          </p:cNvPr>
          <p:cNvSpPr txBox="1"/>
          <p:nvPr/>
        </p:nvSpPr>
        <p:spPr>
          <a:xfrm>
            <a:off x="891638" y="4132335"/>
            <a:ext cx="1747137" cy="369332"/>
          </a:xfrm>
          <a:prstGeom prst="rect">
            <a:avLst/>
          </a:prstGeom>
          <a:noFill/>
        </p:spPr>
        <p:txBody>
          <a:bodyPr wrap="square" rtlCol="0">
            <a:spAutoFit/>
          </a:bodyPr>
          <a:lstStyle/>
          <a:p>
            <a:r>
              <a:rPr lang="en-US" altLang="zh-CN" dirty="0">
                <a:solidFill>
                  <a:srgbClr val="FF0000"/>
                </a:solidFill>
              </a:rPr>
              <a:t>Reference point</a:t>
            </a:r>
            <a:endParaRPr lang="zh-CN" altLang="en-US" dirty="0">
              <a:solidFill>
                <a:srgbClr val="FF0000"/>
              </a:solidFill>
            </a:endParaRPr>
          </a:p>
        </p:txBody>
      </p:sp>
    </p:spTree>
    <p:extLst>
      <p:ext uri="{BB962C8B-B14F-4D97-AF65-F5344CB8AC3E}">
        <p14:creationId xmlns:p14="http://schemas.microsoft.com/office/powerpoint/2010/main" val="1910010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406C0FA-AAA2-4B5C-ACA8-2C79FB83809F}"/>
              </a:ext>
            </a:extLst>
          </p:cNvPr>
          <p:cNvPicPr>
            <a:picLocks noChangeAspect="1"/>
          </p:cNvPicPr>
          <p:nvPr/>
        </p:nvPicPr>
        <p:blipFill>
          <a:blip r:embed="rId3"/>
          <a:stretch>
            <a:fillRect/>
          </a:stretch>
        </p:blipFill>
        <p:spPr>
          <a:xfrm>
            <a:off x="0" y="652402"/>
            <a:ext cx="8501589" cy="6205598"/>
          </a:xfrm>
          <a:prstGeom prst="rect">
            <a:avLst/>
          </a:prstGeom>
        </p:spPr>
      </p:pic>
      <p:sp>
        <p:nvSpPr>
          <p:cNvPr id="3" name="文本框 2">
            <a:extLst>
              <a:ext uri="{FF2B5EF4-FFF2-40B4-BE49-F238E27FC236}">
                <a16:creationId xmlns:a16="http://schemas.microsoft.com/office/drawing/2014/main" id="{615443F7-1F6D-4B93-B006-EA01E9E7F90D}"/>
              </a:ext>
            </a:extLst>
          </p:cNvPr>
          <p:cNvSpPr txBox="1"/>
          <p:nvPr/>
        </p:nvSpPr>
        <p:spPr>
          <a:xfrm>
            <a:off x="2006" y="56493"/>
            <a:ext cx="2680234" cy="461665"/>
          </a:xfrm>
          <a:prstGeom prst="rect">
            <a:avLst/>
          </a:prstGeom>
          <a:noFill/>
        </p:spPr>
        <p:txBody>
          <a:bodyPr wrap="square">
            <a:spAutoFit/>
          </a:bodyPr>
          <a:lstStyle/>
          <a:p>
            <a:r>
              <a:rPr lang="en-US" altLang="zh-CN" sz="2400" b="1" dirty="0">
                <a:solidFill>
                  <a:srgbClr val="121212"/>
                </a:solidFill>
                <a:latin typeface="Times New Roman" panose="02020603050405020304" pitchFamily="18" charset="0"/>
                <a:cs typeface="Times New Roman" panose="02020603050405020304" pitchFamily="18" charset="0"/>
              </a:rPr>
              <a:t>Deformable DETR</a:t>
            </a:r>
            <a:endParaRPr lang="zh-CN" altLang="en-US" sz="2400" b="1" dirty="0">
              <a:solidFill>
                <a:srgbClr val="121212"/>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AA3DC4AB-3309-4ECC-8BDA-1F7E1E78F2FE}"/>
              </a:ext>
            </a:extLst>
          </p:cNvPr>
          <p:cNvPicPr>
            <a:picLocks noChangeAspect="1"/>
          </p:cNvPicPr>
          <p:nvPr/>
        </p:nvPicPr>
        <p:blipFill>
          <a:blip r:embed="rId4"/>
          <a:stretch>
            <a:fillRect/>
          </a:stretch>
        </p:blipFill>
        <p:spPr>
          <a:xfrm>
            <a:off x="8235117" y="2621281"/>
            <a:ext cx="3956883" cy="4236720"/>
          </a:xfrm>
          <a:prstGeom prst="rect">
            <a:avLst/>
          </a:prstGeom>
        </p:spPr>
      </p:pic>
    </p:spTree>
    <p:extLst>
      <p:ext uri="{BB962C8B-B14F-4D97-AF65-F5344CB8AC3E}">
        <p14:creationId xmlns:p14="http://schemas.microsoft.com/office/powerpoint/2010/main" val="3048440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6BBB942-68C0-4C8B-BE64-15851367AB06}"/>
              </a:ext>
            </a:extLst>
          </p:cNvPr>
          <p:cNvPicPr>
            <a:picLocks noChangeAspect="1"/>
          </p:cNvPicPr>
          <p:nvPr/>
        </p:nvPicPr>
        <p:blipFill>
          <a:blip r:embed="rId3"/>
          <a:stretch>
            <a:fillRect/>
          </a:stretch>
        </p:blipFill>
        <p:spPr>
          <a:xfrm>
            <a:off x="1967758" y="597594"/>
            <a:ext cx="8252471" cy="2890595"/>
          </a:xfrm>
          <a:prstGeom prst="rect">
            <a:avLst/>
          </a:prstGeom>
        </p:spPr>
      </p:pic>
      <p:pic>
        <p:nvPicPr>
          <p:cNvPr id="4" name="图片 3">
            <a:extLst>
              <a:ext uri="{FF2B5EF4-FFF2-40B4-BE49-F238E27FC236}">
                <a16:creationId xmlns:a16="http://schemas.microsoft.com/office/drawing/2014/main" id="{72FFA235-FAC3-42C0-AE65-BC5B908CB08C}"/>
              </a:ext>
            </a:extLst>
          </p:cNvPr>
          <p:cNvPicPr>
            <a:picLocks noChangeAspect="1"/>
          </p:cNvPicPr>
          <p:nvPr/>
        </p:nvPicPr>
        <p:blipFill>
          <a:blip r:embed="rId4"/>
          <a:stretch>
            <a:fillRect/>
          </a:stretch>
        </p:blipFill>
        <p:spPr>
          <a:xfrm>
            <a:off x="1801834" y="3624119"/>
            <a:ext cx="8584320" cy="3233881"/>
          </a:xfrm>
          <a:prstGeom prst="rect">
            <a:avLst/>
          </a:prstGeom>
        </p:spPr>
      </p:pic>
      <p:sp>
        <p:nvSpPr>
          <p:cNvPr id="5" name="文本框 4">
            <a:extLst>
              <a:ext uri="{FF2B5EF4-FFF2-40B4-BE49-F238E27FC236}">
                <a16:creationId xmlns:a16="http://schemas.microsoft.com/office/drawing/2014/main" id="{29BEC984-9CDC-4A57-9988-AC2DB18DF8A6}"/>
              </a:ext>
            </a:extLst>
          </p:cNvPr>
          <p:cNvSpPr txBox="1"/>
          <p:nvPr/>
        </p:nvSpPr>
        <p:spPr>
          <a:xfrm>
            <a:off x="0" y="0"/>
            <a:ext cx="6093994" cy="461665"/>
          </a:xfrm>
          <a:prstGeom prst="rect">
            <a:avLst/>
          </a:prstGeom>
          <a:noFill/>
        </p:spPr>
        <p:txBody>
          <a:bodyPr wrap="square">
            <a:spAutoFit/>
          </a:bodyPr>
          <a:lstStyle/>
          <a:p>
            <a:pPr algn="l"/>
            <a:r>
              <a:rPr lang="en-US" altLang="zh-CN" b="1" i="0" dirty="0">
                <a:solidFill>
                  <a:srgbClr val="121212"/>
                </a:solidFill>
                <a:effectLst/>
                <a:latin typeface="-apple-system"/>
              </a:rPr>
              <a:t> </a:t>
            </a:r>
            <a:r>
              <a:rPr lang="en-US" altLang="zh-CN" sz="2400" b="1" dirty="0">
                <a:solidFill>
                  <a:srgbClr val="121212"/>
                </a:solidFill>
                <a:latin typeface="Times New Roman" panose="02020603050405020304" pitchFamily="18" charset="0"/>
                <a:cs typeface="Times New Roman" panose="02020603050405020304" pitchFamily="18" charset="0"/>
              </a:rPr>
              <a:t>Experiments</a:t>
            </a:r>
          </a:p>
        </p:txBody>
      </p:sp>
    </p:spTree>
    <p:extLst>
      <p:ext uri="{BB962C8B-B14F-4D97-AF65-F5344CB8AC3E}">
        <p14:creationId xmlns:p14="http://schemas.microsoft.com/office/powerpoint/2010/main" val="3499226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5DDF16A-7A7B-495E-B7AA-95E00DA11FF5}"/>
              </a:ext>
            </a:extLst>
          </p:cNvPr>
          <p:cNvSpPr txBox="1"/>
          <p:nvPr/>
        </p:nvSpPr>
        <p:spPr>
          <a:xfrm>
            <a:off x="1940593" y="2967335"/>
            <a:ext cx="8310814"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Rethinking Transformer-based Set Prediction for Object Detection</a:t>
            </a:r>
            <a:endParaRPr lang="zh-CN" altLang="en-US" sz="24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72A41C17-E7B9-4770-B81D-0C192746FAC4}"/>
              </a:ext>
            </a:extLst>
          </p:cNvPr>
          <p:cNvSpPr txBox="1"/>
          <p:nvPr/>
        </p:nvSpPr>
        <p:spPr>
          <a:xfrm>
            <a:off x="304298" y="6055258"/>
            <a:ext cx="11583403" cy="646331"/>
          </a:xfrm>
          <a:prstGeom prst="rect">
            <a:avLst/>
          </a:prstGeom>
          <a:noFill/>
        </p:spPr>
        <p:txBody>
          <a:bodyPr wrap="square">
            <a:spAutoFit/>
          </a:bodyPr>
          <a:lstStyle/>
          <a:p>
            <a:pPr algn="l"/>
            <a:r>
              <a:rPr lang="en-US" altLang="zh-CN" sz="1800" b="0" i="0" u="none" strike="noStrike" baseline="0" dirty="0" err="1">
                <a:solidFill>
                  <a:srgbClr val="000000"/>
                </a:solidFill>
                <a:latin typeface="Times New Roman" panose="02020603050405020304" pitchFamily="18" charset="0"/>
                <a:cs typeface="Times New Roman" panose="02020603050405020304" pitchFamily="18" charset="0"/>
              </a:rPr>
              <a:t>Zhiqing</a:t>
            </a:r>
            <a:r>
              <a:rPr lang="en-US" altLang="zh-CN" sz="1800" b="0" i="0" u="none" strike="noStrike" baseline="0" dirty="0">
                <a:solidFill>
                  <a:srgbClr val="000000"/>
                </a:solidFill>
                <a:latin typeface="Times New Roman" panose="02020603050405020304" pitchFamily="18" charset="0"/>
                <a:cs typeface="Times New Roman" panose="02020603050405020304" pitchFamily="18" charset="0"/>
              </a:rPr>
              <a:t> Sun, </a:t>
            </a:r>
            <a:r>
              <a:rPr lang="en-US" altLang="zh-CN" sz="1800" b="0" i="0" u="none" strike="noStrike" baseline="0" dirty="0" err="1">
                <a:solidFill>
                  <a:srgbClr val="000000"/>
                </a:solidFill>
                <a:latin typeface="Times New Roman" panose="02020603050405020304" pitchFamily="18" charset="0"/>
                <a:cs typeface="Times New Roman" panose="02020603050405020304" pitchFamily="18" charset="0"/>
              </a:rPr>
              <a:t>Shengcao</a:t>
            </a:r>
            <a:r>
              <a:rPr lang="en-US" altLang="zh-CN" sz="1800" b="0" i="0" u="none" strike="noStrike" baseline="0" dirty="0">
                <a:solidFill>
                  <a:srgbClr val="000000"/>
                </a:solidFill>
                <a:latin typeface="Times New Roman" panose="02020603050405020304" pitchFamily="18" charset="0"/>
                <a:cs typeface="Times New Roman" panose="02020603050405020304" pitchFamily="18" charset="0"/>
              </a:rPr>
              <a:t> Cao, </a:t>
            </a:r>
            <a:r>
              <a:rPr lang="en-US" altLang="zh-CN" sz="1800" b="0" i="0" u="none" strike="noStrike" baseline="0" dirty="0" err="1">
                <a:solidFill>
                  <a:srgbClr val="000000"/>
                </a:solidFill>
                <a:latin typeface="Times New Roman" panose="02020603050405020304" pitchFamily="18" charset="0"/>
                <a:cs typeface="Times New Roman" panose="02020603050405020304" pitchFamily="18" charset="0"/>
              </a:rPr>
              <a:t>Yiming</a:t>
            </a:r>
            <a:r>
              <a:rPr lang="en-US" altLang="zh-CN" sz="1800" b="0" i="0" u="none" strike="noStrike" baseline="0" dirty="0">
                <a:solidFill>
                  <a:srgbClr val="000000"/>
                </a:solidFill>
                <a:latin typeface="Times New Roman" panose="02020603050405020304" pitchFamily="18" charset="0"/>
                <a:cs typeface="Times New Roman" panose="02020603050405020304" pitchFamily="18" charset="0"/>
              </a:rPr>
              <a:t> Yang, and Kris </a:t>
            </a:r>
            <a:r>
              <a:rPr lang="en-US" altLang="zh-CN" sz="1800" b="0" i="0" u="none" strike="noStrike" baseline="0" dirty="0" err="1">
                <a:solidFill>
                  <a:srgbClr val="000000"/>
                </a:solidFill>
                <a:latin typeface="Times New Roman" panose="02020603050405020304" pitchFamily="18" charset="0"/>
                <a:cs typeface="Times New Roman" panose="02020603050405020304" pitchFamily="18" charset="0"/>
              </a:rPr>
              <a:t>Kitani</a:t>
            </a:r>
            <a:r>
              <a:rPr lang="en-US" altLang="zh-CN" sz="1800" b="0" i="0" u="none" strike="noStrike" baseline="0" dirty="0">
                <a:solidFill>
                  <a:srgbClr val="000000"/>
                </a:solidFill>
                <a:latin typeface="Times New Roman" panose="02020603050405020304" pitchFamily="18" charset="0"/>
                <a:cs typeface="Times New Roman" panose="02020603050405020304" pitchFamily="18" charset="0"/>
              </a:rPr>
              <a:t>. Rethinking transformer-based set prediction for object detection. </a:t>
            </a:r>
            <a:r>
              <a:rPr lang="en-US" altLang="zh-CN" sz="1800" b="0" i="0" u="none" strike="noStrike" baseline="0" dirty="0" err="1">
                <a:solidFill>
                  <a:srgbClr val="000000"/>
                </a:solidFill>
                <a:latin typeface="Times New Roman" panose="02020603050405020304" pitchFamily="18" charset="0"/>
                <a:cs typeface="Times New Roman" panose="02020603050405020304" pitchFamily="18" charset="0"/>
              </a:rPr>
              <a:t>arXiv</a:t>
            </a:r>
            <a:r>
              <a:rPr lang="en-US" altLang="zh-CN" sz="1800" b="0" i="0" u="none" strike="noStrike" baseline="0" dirty="0">
                <a:solidFill>
                  <a:srgbClr val="000000"/>
                </a:solidFill>
                <a:latin typeface="Times New Roman" panose="02020603050405020304" pitchFamily="18" charset="0"/>
                <a:cs typeface="Times New Roman" panose="02020603050405020304" pitchFamily="18" charset="0"/>
              </a:rPr>
              <a:t> preprint arXiv:2011.10881, 2020. </a:t>
            </a:r>
            <a:r>
              <a:rPr lang="en-US" altLang="zh-CN" sz="1800" b="0" i="0" u="none" strike="noStrike" baseline="0" dirty="0">
                <a:solidFill>
                  <a:srgbClr val="FF0000"/>
                </a:solidFill>
                <a:latin typeface="Times New Roman" panose="02020603050405020304" pitchFamily="18" charset="0"/>
                <a:cs typeface="Times New Roman" panose="02020603050405020304" pitchFamily="18" charset="0"/>
              </a:rPr>
              <a:t>2</a:t>
            </a:r>
            <a:r>
              <a:rPr lang="en-US" altLang="zh-CN" sz="1800" b="0" i="0" u="none" strike="noStrike" baseline="0" dirty="0">
                <a:solidFill>
                  <a:srgbClr val="000000"/>
                </a:solidFill>
                <a:latin typeface="Times New Roman" panose="02020603050405020304" pitchFamily="18" charset="0"/>
                <a:cs typeface="Times New Roman" panose="02020603050405020304" pitchFamily="18" charset="0"/>
              </a:rPr>
              <a:t>, </a:t>
            </a:r>
            <a:r>
              <a:rPr lang="en-US" altLang="zh-CN" sz="1800" b="0" i="0" u="none" strike="noStrike" baseline="0" dirty="0">
                <a:solidFill>
                  <a:srgbClr val="FF0000"/>
                </a:solidFill>
                <a:latin typeface="Times New Roman" panose="02020603050405020304" pitchFamily="18" charset="0"/>
                <a:cs typeface="Times New Roman" panose="02020603050405020304" pitchFamily="18" charset="0"/>
              </a:rPr>
              <a:t>9</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679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6C131D-106B-4B22-A660-28E5D17A27F3}"/>
              </a:ext>
            </a:extLst>
          </p:cNvPr>
          <p:cNvPicPr>
            <a:picLocks noChangeAspect="1"/>
          </p:cNvPicPr>
          <p:nvPr/>
        </p:nvPicPr>
        <p:blipFill>
          <a:blip r:embed="rId3"/>
          <a:stretch>
            <a:fillRect/>
          </a:stretch>
        </p:blipFill>
        <p:spPr>
          <a:xfrm>
            <a:off x="1900762" y="1753238"/>
            <a:ext cx="8390476" cy="5104762"/>
          </a:xfrm>
          <a:prstGeom prst="rect">
            <a:avLst/>
          </a:prstGeom>
        </p:spPr>
      </p:pic>
      <p:sp>
        <p:nvSpPr>
          <p:cNvPr id="4" name="文本框 3">
            <a:extLst>
              <a:ext uri="{FF2B5EF4-FFF2-40B4-BE49-F238E27FC236}">
                <a16:creationId xmlns:a16="http://schemas.microsoft.com/office/drawing/2014/main" id="{1FA19F52-43EC-4A98-BFCA-FED4ABFD87C5}"/>
              </a:ext>
            </a:extLst>
          </p:cNvPr>
          <p:cNvSpPr txBox="1"/>
          <p:nvPr/>
        </p:nvSpPr>
        <p:spPr>
          <a:xfrm>
            <a:off x="3627120" y="230832"/>
            <a:ext cx="4937760" cy="1289071"/>
          </a:xfrm>
          <a:prstGeom prst="rect">
            <a:avLst/>
          </a:prstGeom>
          <a:noFill/>
        </p:spPr>
        <p:txBody>
          <a:bodyPr wrap="square">
            <a:spAutoFit/>
          </a:bodyPr>
          <a:lstStyle/>
          <a:p>
            <a:pPr algn="l">
              <a:lnSpc>
                <a:spcPct val="150000"/>
              </a:lnSpc>
            </a:pPr>
            <a:r>
              <a:rPr lang="en-US" altLang="zh-CN" sz="2000" b="1" i="0" u="none" strike="noStrike" baseline="0" dirty="0">
                <a:latin typeface="NimbusRomNo9L-Medi"/>
              </a:rPr>
              <a:t>What Causes the Slow Convergence of DETR?</a:t>
            </a:r>
          </a:p>
          <a:p>
            <a:pPr marL="285750" indent="-285750" algn="l">
              <a:lnSpc>
                <a:spcPct val="150000"/>
              </a:lnSpc>
              <a:buFont typeface="Arial" panose="020B0604020202020204" pitchFamily="34" charset="0"/>
              <a:buChar char="•"/>
            </a:pPr>
            <a:r>
              <a:rPr lang="zh-CN" altLang="en-US" sz="1600" dirty="0">
                <a:solidFill>
                  <a:srgbClr val="2E3033"/>
                </a:solidFill>
                <a:latin typeface="Times New Roman" panose="02020603050405020304" pitchFamily="18" charset="0"/>
                <a:ea typeface="微软雅黑" panose="020B0503020204020204" pitchFamily="34" charset="-122"/>
                <a:cs typeface="Times New Roman" panose="02020603050405020304" pitchFamily="18" charset="0"/>
              </a:rPr>
              <a:t>二分匹配的不稳定性 </a:t>
            </a:r>
            <a:r>
              <a:rPr lang="en-US" altLang="zh-CN" sz="1600" dirty="0">
                <a:solidFill>
                  <a:srgbClr val="2E303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dirty="0">
                <a:solidFill>
                  <a:srgbClr val="2E3033"/>
                </a:solidFill>
                <a:latin typeface="Times New Roman" panose="02020603050405020304" pitchFamily="18" charset="0"/>
                <a:ea typeface="微软雅黑" panose="020B0503020204020204" pitchFamily="34" charset="-122"/>
                <a:cs typeface="Times New Roman" panose="02020603050405020304" pitchFamily="18" charset="0"/>
              </a:rPr>
              <a:t>特别是在早期训练阶段</a:t>
            </a:r>
            <a:r>
              <a:rPr lang="en-US" altLang="zh-CN" sz="1600" dirty="0">
                <a:solidFill>
                  <a:srgbClr val="2E3033"/>
                </a:solidFill>
                <a:latin typeface="Times New Roman" panose="02020603050405020304" pitchFamily="18" charset="0"/>
                <a:ea typeface="微软雅黑" panose="020B0503020204020204" pitchFamily="34" charset="-122"/>
                <a:cs typeface="Times New Roman" panose="02020603050405020304" pitchFamily="18" charset="0"/>
              </a:rPr>
              <a:t>)</a:t>
            </a:r>
          </a:p>
          <a:p>
            <a:pPr marL="285750" indent="-285750" algn="l">
              <a:lnSpc>
                <a:spcPct val="150000"/>
              </a:lnSpc>
              <a:buFont typeface="Arial" panose="020B0604020202020204" pitchFamily="34" charset="0"/>
              <a:buChar char="•"/>
            </a:pPr>
            <a:r>
              <a:rPr lang="en-US" altLang="zh-CN" dirty="0">
                <a:solidFill>
                  <a:srgbClr val="2E3033"/>
                </a:solidFill>
                <a:latin typeface="Times New Roman" panose="02020603050405020304" pitchFamily="18" charset="0"/>
                <a:ea typeface="微软雅黑" panose="020B0503020204020204" pitchFamily="34" charset="-122"/>
                <a:cs typeface="Times New Roman" panose="02020603050405020304" pitchFamily="18" charset="0"/>
              </a:rPr>
              <a:t>cross-attention</a:t>
            </a:r>
            <a:r>
              <a:rPr lang="zh-CN" altLang="en-US" sz="1600" dirty="0">
                <a:solidFill>
                  <a:srgbClr val="2E3033"/>
                </a:solidFill>
                <a:latin typeface="Times New Roman" panose="02020603050405020304" pitchFamily="18" charset="0"/>
                <a:ea typeface="微软雅黑" panose="020B0503020204020204" pitchFamily="34" charset="-122"/>
                <a:cs typeface="Times New Roman" panose="02020603050405020304" pitchFamily="18" charset="0"/>
              </a:rPr>
              <a:t>对收敛速度较慢的影响最大</a:t>
            </a:r>
            <a:endParaRPr lang="en-US" altLang="zh-CN" sz="1600" dirty="0">
              <a:solidFill>
                <a:srgbClr val="2E3033"/>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990D5258-4388-4065-BB48-3E128D03E023}"/>
              </a:ext>
            </a:extLst>
          </p:cNvPr>
          <p:cNvSpPr txBox="1"/>
          <p:nvPr/>
        </p:nvSpPr>
        <p:spPr>
          <a:xfrm>
            <a:off x="146304" y="0"/>
            <a:ext cx="804672" cy="461665"/>
          </a:xfrm>
          <a:prstGeom prst="rect">
            <a:avLst/>
          </a:prstGeom>
          <a:noFill/>
        </p:spPr>
        <p:txBody>
          <a:bodyPr wrap="square">
            <a:spAutoFit/>
          </a:bodyPr>
          <a:lstStyle/>
          <a:p>
            <a:pPr algn="l"/>
            <a:r>
              <a:rPr lang="en-US" altLang="zh-CN" sz="2400" b="1" dirty="0">
                <a:solidFill>
                  <a:srgbClr val="121212"/>
                </a:solidFill>
                <a:latin typeface="Times New Roman" panose="02020603050405020304" pitchFamily="18" charset="0"/>
                <a:cs typeface="Times New Roman" panose="02020603050405020304" pitchFamily="18" charset="0"/>
              </a:rPr>
              <a:t>TSP</a:t>
            </a:r>
          </a:p>
        </p:txBody>
      </p:sp>
    </p:spTree>
    <p:extLst>
      <p:ext uri="{BB962C8B-B14F-4D97-AF65-F5344CB8AC3E}">
        <p14:creationId xmlns:p14="http://schemas.microsoft.com/office/powerpoint/2010/main" val="1011602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C5E4AFC-5721-482B-8C30-9C14B63E6777}"/>
              </a:ext>
            </a:extLst>
          </p:cNvPr>
          <p:cNvSpPr txBox="1"/>
          <p:nvPr/>
        </p:nvSpPr>
        <p:spPr>
          <a:xfrm>
            <a:off x="573024" y="470370"/>
            <a:ext cx="11045952" cy="3374129"/>
          </a:xfrm>
          <a:prstGeom prst="rect">
            <a:avLst/>
          </a:prstGeom>
          <a:noFill/>
        </p:spPr>
        <p:txBody>
          <a:bodyPr wrap="square" rtlCol="0">
            <a:spAutoFit/>
          </a:bodyPr>
          <a:lstStyle/>
          <a:p>
            <a:pPr>
              <a:lnSpc>
                <a:spcPct val="150000"/>
              </a:lnSpc>
            </a:pPr>
            <a:r>
              <a:rPr lang="en-US" altLang="zh-CN" dirty="0"/>
              <a:t>1</a:t>
            </a:r>
            <a:r>
              <a:rPr lang="zh-CN" altLang="en-US" dirty="0"/>
              <a:t>、</a:t>
            </a:r>
            <a:r>
              <a:rPr lang="en-US" altLang="zh-CN" dirty="0"/>
              <a:t>https://zhuanlan.zhihu.com/p/308301901</a:t>
            </a:r>
          </a:p>
          <a:p>
            <a:pPr>
              <a:lnSpc>
                <a:spcPct val="150000"/>
              </a:lnSpc>
            </a:pPr>
            <a:r>
              <a:rPr lang="en-US" altLang="zh-CN" dirty="0"/>
              <a:t>2</a:t>
            </a:r>
            <a:r>
              <a:rPr lang="zh-CN" altLang="en-US" dirty="0"/>
              <a:t>、</a:t>
            </a:r>
            <a:r>
              <a:rPr lang="en-US" altLang="zh-CN" dirty="0"/>
              <a:t>https://zhuanlan.zhihu.com/p/266069794</a:t>
            </a:r>
          </a:p>
          <a:p>
            <a:pPr>
              <a:lnSpc>
                <a:spcPct val="150000"/>
              </a:lnSpc>
            </a:pPr>
            <a:r>
              <a:rPr lang="en-US" altLang="zh-CN" dirty="0"/>
              <a:t>3</a:t>
            </a:r>
            <a:r>
              <a:rPr lang="zh-CN" altLang="en-US" dirty="0"/>
              <a:t>、</a:t>
            </a:r>
            <a:r>
              <a:rPr lang="en-US" altLang="zh-CN" dirty="0"/>
              <a:t>https://zhuanlan.zhihu.com/p/266311690</a:t>
            </a:r>
          </a:p>
          <a:p>
            <a:pPr>
              <a:lnSpc>
                <a:spcPct val="150000"/>
              </a:lnSpc>
            </a:pPr>
            <a:r>
              <a:rPr lang="en-US" altLang="zh-CN" dirty="0"/>
              <a:t>4</a:t>
            </a:r>
            <a:r>
              <a:rPr lang="zh-CN" altLang="en-US" dirty="0"/>
              <a:t>、</a:t>
            </a:r>
            <a:r>
              <a:rPr lang="en-US" altLang="zh-CN" dirty="0"/>
              <a:t>https://zhuanlan.zhihu.com/p/267156624</a:t>
            </a:r>
          </a:p>
          <a:p>
            <a:pPr>
              <a:lnSpc>
                <a:spcPct val="150000"/>
              </a:lnSpc>
            </a:pPr>
            <a:r>
              <a:rPr lang="en-US" altLang="zh-CN" dirty="0"/>
              <a:t>5</a:t>
            </a:r>
            <a:r>
              <a:rPr lang="zh-CN" altLang="en-US" dirty="0"/>
              <a:t>、</a:t>
            </a:r>
            <a:r>
              <a:rPr lang="en-US" altLang="zh-CN" dirty="0"/>
              <a:t>https://zhuanlan.zhihu.com/p/326647798</a:t>
            </a:r>
          </a:p>
          <a:p>
            <a:pPr>
              <a:lnSpc>
                <a:spcPct val="150000"/>
              </a:lnSpc>
            </a:pPr>
            <a:r>
              <a:rPr lang="en-US" altLang="zh-CN" dirty="0"/>
              <a:t>6</a:t>
            </a:r>
            <a:r>
              <a:rPr lang="zh-CN" altLang="en-US" dirty="0"/>
              <a:t>、</a:t>
            </a:r>
            <a:r>
              <a:rPr lang="en-US" altLang="zh-CN" dirty="0"/>
              <a:t>https://www.bilibili.com/video/av56239558/</a:t>
            </a:r>
          </a:p>
          <a:p>
            <a:pPr>
              <a:lnSpc>
                <a:spcPct val="150000"/>
              </a:lnSpc>
            </a:pPr>
            <a:r>
              <a:rPr lang="en-US" altLang="zh-CN" dirty="0"/>
              <a:t>7</a:t>
            </a:r>
            <a:r>
              <a:rPr lang="zh-CN" altLang="en-US" dirty="0"/>
              <a:t>、</a:t>
            </a:r>
            <a:r>
              <a:rPr lang="en-US" altLang="zh-CN" dirty="0"/>
              <a:t>https://www.bilibili.com/video/BV17441137fa?t=3887</a:t>
            </a:r>
          </a:p>
          <a:p>
            <a:pPr>
              <a:lnSpc>
                <a:spcPct val="150000"/>
              </a:lnSpc>
            </a:pPr>
            <a:r>
              <a:rPr lang="en-US" altLang="zh-CN" dirty="0"/>
              <a:t>8</a:t>
            </a:r>
            <a:r>
              <a:rPr lang="zh-CN" altLang="en-US" dirty="0"/>
              <a:t>、</a:t>
            </a:r>
            <a:r>
              <a:rPr lang="en-US" altLang="zh-CN" dirty="0"/>
              <a:t>https://www.bilibili.com/video/BV1Dt4y1k7BJ</a:t>
            </a:r>
          </a:p>
        </p:txBody>
      </p:sp>
    </p:spTree>
    <p:extLst>
      <p:ext uri="{BB962C8B-B14F-4D97-AF65-F5344CB8AC3E}">
        <p14:creationId xmlns:p14="http://schemas.microsoft.com/office/powerpoint/2010/main" val="286415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CFCC2EDC-D7B1-4A39-A5B3-4BAF6F6BC8FB}"/>
              </a:ext>
            </a:extLst>
          </p:cNvPr>
          <p:cNvPicPr>
            <a:picLocks noChangeAspect="1"/>
          </p:cNvPicPr>
          <p:nvPr/>
        </p:nvPicPr>
        <p:blipFill>
          <a:blip r:embed="rId3"/>
          <a:stretch>
            <a:fillRect/>
          </a:stretch>
        </p:blipFill>
        <p:spPr>
          <a:xfrm>
            <a:off x="2433298" y="1075412"/>
            <a:ext cx="8651966" cy="4578016"/>
          </a:xfrm>
          <a:prstGeom prst="rect">
            <a:avLst/>
          </a:prstGeom>
        </p:spPr>
      </p:pic>
      <p:grpSp>
        <p:nvGrpSpPr>
          <p:cNvPr id="11" name="组合 10">
            <a:extLst>
              <a:ext uri="{FF2B5EF4-FFF2-40B4-BE49-F238E27FC236}">
                <a16:creationId xmlns:a16="http://schemas.microsoft.com/office/drawing/2014/main" id="{D26B174A-9FC0-4910-B669-3E9A9ED69C5D}"/>
              </a:ext>
            </a:extLst>
          </p:cNvPr>
          <p:cNvGrpSpPr/>
          <p:nvPr/>
        </p:nvGrpSpPr>
        <p:grpSpPr>
          <a:xfrm>
            <a:off x="2567235" y="4427620"/>
            <a:ext cx="5626269" cy="1305427"/>
            <a:chOff x="2619874" y="4343400"/>
            <a:chExt cx="5626269" cy="1305427"/>
          </a:xfrm>
        </p:grpSpPr>
        <p:sp>
          <p:nvSpPr>
            <p:cNvPr id="5" name="矩形 4">
              <a:extLst>
                <a:ext uri="{FF2B5EF4-FFF2-40B4-BE49-F238E27FC236}">
                  <a16:creationId xmlns:a16="http://schemas.microsoft.com/office/drawing/2014/main" id="{A6AEBCBB-084A-4169-9C9C-4FB5F776E2C0}"/>
                </a:ext>
              </a:extLst>
            </p:cNvPr>
            <p:cNvSpPr/>
            <p:nvPr/>
          </p:nvSpPr>
          <p:spPr>
            <a:xfrm>
              <a:off x="2619874" y="4343400"/>
              <a:ext cx="5626269" cy="938463"/>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B19FA96-1FC4-46A0-85C9-635DB06FBBE9}"/>
                </a:ext>
              </a:extLst>
            </p:cNvPr>
            <p:cNvSpPr txBox="1"/>
            <p:nvPr/>
          </p:nvSpPr>
          <p:spPr>
            <a:xfrm>
              <a:off x="2619875" y="5279495"/>
              <a:ext cx="3046999" cy="369332"/>
            </a:xfrm>
            <a:prstGeom prst="rect">
              <a:avLst/>
            </a:prstGeom>
            <a:noFill/>
          </p:spPr>
          <p:txBody>
            <a:bodyPr wrap="square">
              <a:spAutoFit/>
            </a:bodyPr>
            <a:lstStyle/>
            <a:p>
              <a:pPr algn="l"/>
              <a:r>
                <a:rPr lang="en-US" altLang="zh-CN" b="1" i="0" dirty="0">
                  <a:solidFill>
                    <a:srgbClr val="121212"/>
                  </a:solidFill>
                  <a:effectLst/>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b="1" i="0" dirty="0">
                  <a:solidFill>
                    <a:srgbClr val="121212"/>
                  </a:solidFill>
                  <a:effectLst/>
                  <a:latin typeface="Times New Roman" panose="02020603050405020304" pitchFamily="18" charset="0"/>
                  <a:ea typeface="微软雅黑" panose="020B0503020204020204" pitchFamily="34" charset="-122"/>
                  <a:cs typeface="Times New Roman" panose="02020603050405020304" pitchFamily="18" charset="0"/>
                </a:rPr>
                <a:t>将图像转化为序列化数据</a:t>
              </a:r>
            </a:p>
          </p:txBody>
        </p:sp>
      </p:grpSp>
      <p:grpSp>
        <p:nvGrpSpPr>
          <p:cNvPr id="12" name="组合 11">
            <a:extLst>
              <a:ext uri="{FF2B5EF4-FFF2-40B4-BE49-F238E27FC236}">
                <a16:creationId xmlns:a16="http://schemas.microsoft.com/office/drawing/2014/main" id="{66A32160-B5AD-42A7-BB5B-0FFC36C55785}"/>
              </a:ext>
            </a:extLst>
          </p:cNvPr>
          <p:cNvGrpSpPr/>
          <p:nvPr/>
        </p:nvGrpSpPr>
        <p:grpSpPr>
          <a:xfrm>
            <a:off x="15364" y="3391265"/>
            <a:ext cx="8178140" cy="956736"/>
            <a:chOff x="15364" y="3391265"/>
            <a:chExt cx="8178140" cy="956736"/>
          </a:xfrm>
        </p:grpSpPr>
        <p:sp>
          <p:nvSpPr>
            <p:cNvPr id="8" name="矩形 7">
              <a:extLst>
                <a:ext uri="{FF2B5EF4-FFF2-40B4-BE49-F238E27FC236}">
                  <a16:creationId xmlns:a16="http://schemas.microsoft.com/office/drawing/2014/main" id="{22431EE9-81DD-4801-B14B-C26A43DA84FF}"/>
                </a:ext>
              </a:extLst>
            </p:cNvPr>
            <p:cNvSpPr/>
            <p:nvPr/>
          </p:nvSpPr>
          <p:spPr>
            <a:xfrm>
              <a:off x="2567236" y="3391265"/>
              <a:ext cx="5626268" cy="956736"/>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0448CEBC-B70C-4057-A066-DFBD6742DD2C}"/>
                </a:ext>
              </a:extLst>
            </p:cNvPr>
            <p:cNvSpPr txBox="1"/>
            <p:nvPr/>
          </p:nvSpPr>
          <p:spPr>
            <a:xfrm>
              <a:off x="15364" y="3493580"/>
              <a:ext cx="2595813" cy="646331"/>
            </a:xfrm>
            <a:prstGeom prst="rect">
              <a:avLst/>
            </a:prstGeom>
            <a:noFill/>
          </p:spPr>
          <p:txBody>
            <a:bodyPr wrap="square">
              <a:spAutoFit/>
            </a:bodyPr>
            <a:lstStyle/>
            <a:p>
              <a:pPr algn="l"/>
              <a:r>
                <a:rPr lang="en-US" altLang="zh-CN" b="1" i="0" dirty="0">
                  <a:solidFill>
                    <a:srgbClr val="121212"/>
                  </a:solidFill>
                  <a:effectLst/>
                  <a:latin typeface="Times New Roman" panose="02020603050405020304" pitchFamily="18" charset="0"/>
                  <a:cs typeface="Times New Roman" panose="02020603050405020304" pitchFamily="18" charset="0"/>
                </a:rPr>
                <a:t>b. Position embedding</a:t>
              </a:r>
            </a:p>
            <a:p>
              <a:r>
                <a:rPr lang="en-US" altLang="zh-CN" b="1" dirty="0">
                  <a:solidFill>
                    <a:srgbClr val="121212"/>
                  </a:solidFill>
                  <a:latin typeface="Times New Roman" panose="02020603050405020304" pitchFamily="18" charset="0"/>
                  <a:cs typeface="Times New Roman" panose="02020603050405020304" pitchFamily="18" charset="0"/>
                </a:rPr>
                <a:t>&amp; </a:t>
              </a:r>
              <a:r>
                <a:rPr lang="en-US" altLang="zh-CN" b="1" i="0" dirty="0">
                  <a:solidFill>
                    <a:srgbClr val="121212"/>
                  </a:solidFill>
                  <a:effectLst/>
                  <a:latin typeface="Times New Roman" panose="02020603050405020304" pitchFamily="18" charset="0"/>
                  <a:cs typeface="Times New Roman" panose="02020603050405020304" pitchFamily="18" charset="0"/>
                </a:rPr>
                <a:t>Learnable embedding</a:t>
              </a:r>
            </a:p>
          </p:txBody>
        </p:sp>
      </p:grpSp>
      <p:sp>
        <p:nvSpPr>
          <p:cNvPr id="15" name="Rectangle 1">
            <a:extLst>
              <a:ext uri="{FF2B5EF4-FFF2-40B4-BE49-F238E27FC236}">
                <a16:creationId xmlns:a16="http://schemas.microsoft.com/office/drawing/2014/main" id="{D6DF5574-349E-4313-A89D-673EFE8131C5}"/>
              </a:ext>
            </a:extLst>
          </p:cNvPr>
          <p:cNvSpPr>
            <a:spLocks noChangeArrowheads="1"/>
          </p:cNvSpPr>
          <p:nvPr/>
        </p:nvSpPr>
        <p:spPr bwMode="auto">
          <a:xfrm>
            <a:off x="2731495" y="6026757"/>
            <a:ext cx="7491474" cy="637097"/>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R="0" lvl="0" indent="0" fontAlgn="base">
              <a:lnSpc>
                <a:spcPct val="100000"/>
              </a:lnSpc>
              <a:spcBef>
                <a:spcPct val="30000"/>
              </a:spcBef>
              <a:spcAft>
                <a:spcPct val="0"/>
              </a:spcAft>
              <a:buClrTx/>
              <a:buSzTx/>
              <a:buFontTx/>
              <a:buNone/>
              <a:tabLst/>
            </a:pPr>
            <a:r>
              <a:rPr lang="zh-CN" altLang="zh-CN" b="1"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 num_patches</a:t>
            </a:r>
            <a:r>
              <a:rPr lang="en-US" altLang="zh-CN" b="1"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b="1"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b="1"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是因为多了一个</a:t>
            </a:r>
            <a:r>
              <a:rPr lang="zh-CN" altLang="en-US" b="1"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b="1"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开启解码标志 </a:t>
            </a:r>
            <a:endParaRPr lang="en-US" altLang="zh-CN" b="1"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endParaRPr>
          </a:p>
          <a:p>
            <a:pPr marR="0" lvl="0" indent="0" fontAlgn="base">
              <a:lnSpc>
                <a:spcPct val="100000"/>
              </a:lnSpc>
              <a:spcBef>
                <a:spcPct val="30000"/>
              </a:spcBef>
              <a:spcAft>
                <a:spcPct val="0"/>
              </a:spcAft>
              <a:buClrTx/>
              <a:buSzTx/>
              <a:buFontTx/>
              <a:buNone/>
              <a:tabLst/>
            </a:pPr>
            <a:r>
              <a:rPr lang="zh-CN" altLang="zh-CN" b="1" dirty="0">
                <a:solidFill>
                  <a:srgbClr val="121212"/>
                </a:solidFill>
                <a:latin typeface="Times New Roman" panose="02020603050405020304" pitchFamily="18" charset="0"/>
                <a:ea typeface="微软雅黑" panose="020B0503020204020204" pitchFamily="34" charset="-122"/>
                <a:cs typeface="Times New Roman" panose="02020603050405020304" pitchFamily="18" charset="0"/>
              </a:rPr>
              <a:t>self.pos_embedding = nn.Parameter(torch.randn(1, num_patches + 1, dim)) </a:t>
            </a:r>
          </a:p>
        </p:txBody>
      </p:sp>
      <p:sp>
        <p:nvSpPr>
          <p:cNvPr id="14" name="文本框 13">
            <a:extLst>
              <a:ext uri="{FF2B5EF4-FFF2-40B4-BE49-F238E27FC236}">
                <a16:creationId xmlns:a16="http://schemas.microsoft.com/office/drawing/2014/main" id="{0E0D2555-288C-405E-98F3-CE5291731428}"/>
              </a:ext>
            </a:extLst>
          </p:cNvPr>
          <p:cNvSpPr txBox="1"/>
          <p:nvPr/>
        </p:nvSpPr>
        <p:spPr>
          <a:xfrm>
            <a:off x="75524" y="48128"/>
            <a:ext cx="1583004" cy="461665"/>
          </a:xfrm>
          <a:prstGeom prst="rect">
            <a:avLst/>
          </a:prstGeom>
          <a:noFill/>
        </p:spPr>
        <p:txBody>
          <a:bodyPr wrap="square">
            <a:spAutoFit/>
          </a:bodyPr>
          <a:lstStyle/>
          <a:p>
            <a:r>
              <a:rPr lang="en-US" altLang="zh-CN" sz="2400" b="1" i="0" u="none" strike="noStrike" baseline="0" dirty="0">
                <a:latin typeface="Times New Roman" panose="02020603050405020304" pitchFamily="18" charset="0"/>
                <a:cs typeface="Times New Roman" panose="02020603050405020304" pitchFamily="18" charset="0"/>
              </a:rPr>
              <a:t>Method</a:t>
            </a:r>
            <a:endParaRPr lang="zh-CN" alt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700CB045-4773-4759-9CE4-74A65F08385A}"/>
                  </a:ext>
                </a:extLst>
              </p:cNvPr>
              <p:cNvSpPr txBox="1"/>
              <p:nvPr/>
            </p:nvSpPr>
            <p:spPr>
              <a:xfrm>
                <a:off x="867026" y="4335613"/>
                <a:ext cx="1361991" cy="1212768"/>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H×W×C</a:t>
                </a:r>
              </a:p>
              <a:p>
                <a:r>
                  <a:rPr lang="en-US" altLang="zh-CN" dirty="0">
                    <a:latin typeface="Times New Roman" panose="02020603050405020304" pitchFamily="18" charset="0"/>
                    <a:cs typeface="Times New Roman" panose="02020603050405020304" pitchFamily="18" charset="0"/>
                  </a:rPr>
                  <a:t>N   P×P×C</a:t>
                </a:r>
              </a:p>
              <a:p>
                <a:r>
                  <a:rPr lang="en-US" altLang="zh-CN" dirty="0">
                    <a:latin typeface="Times New Roman" panose="02020603050405020304" pitchFamily="18" charset="0"/>
                    <a:cs typeface="Times New Roman" panose="02020603050405020304" pitchFamily="18" charset="0"/>
                  </a:rPr>
                  <a:t>N   </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b="0" i="0" smtClean="0">
                            <a:latin typeface="Cambria Math" panose="02040503050406030204" pitchFamily="18" charset="0"/>
                          </a:rPr>
                          <m:t>P</m:t>
                        </m:r>
                      </m:e>
                      <m:sup>
                        <m:r>
                          <a:rPr lang="en-US" altLang="zh-CN" b="0" i="0" smtClean="0">
                            <a:latin typeface="Cambria Math" panose="02040503050406030204" pitchFamily="18" charset="0"/>
                          </a:rPr>
                          <m:t>2</m:t>
                        </m:r>
                      </m:sup>
                    </m:sSup>
                    <m:r>
                      <a:rPr lang="en-US" altLang="zh-CN" b="0" i="1" smtClean="0">
                        <a:latin typeface="Cambria Math" panose="02040503050406030204" pitchFamily="18" charset="0"/>
                      </a:rPr>
                      <m:t>𝐶</m:t>
                    </m:r>
                  </m:oMath>
                </a14:m>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N×</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b="0" i="0" smtClean="0">
                            <a:latin typeface="Cambria Math" panose="02040503050406030204" pitchFamily="18" charset="0"/>
                          </a:rPr>
                          <m:t>P</m:t>
                        </m:r>
                      </m:e>
                      <m:sup>
                        <m:r>
                          <a:rPr lang="en-US" altLang="zh-CN" b="0" i="0" smtClean="0">
                            <a:latin typeface="Cambria Math" panose="02040503050406030204" pitchFamily="18" charset="0"/>
                          </a:rPr>
                          <m:t>2</m:t>
                        </m:r>
                      </m:sup>
                    </m:sSup>
                    <m:r>
                      <a:rPr lang="en-US" altLang="zh-CN" b="0" i="1" smtClean="0">
                        <a:latin typeface="Cambria Math" panose="02040503050406030204" pitchFamily="18" charset="0"/>
                      </a:rPr>
                      <m:t>𝐶</m:t>
                    </m:r>
                  </m:oMath>
                </a14:m>
                <a:endParaRPr lang="en-US" altLang="zh-CN" dirty="0">
                  <a:latin typeface="Times New Roman" panose="02020603050405020304" pitchFamily="18" charset="0"/>
                  <a:cs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700CB045-4773-4759-9CE4-74A65F08385A}"/>
                  </a:ext>
                </a:extLst>
              </p:cNvPr>
              <p:cNvSpPr txBox="1">
                <a:spLocks noRot="1" noChangeAspect="1" noMove="1" noResize="1" noEditPoints="1" noAdjustHandles="1" noChangeArrowheads="1" noChangeShapeType="1" noTextEdit="1"/>
              </p:cNvSpPr>
              <p:nvPr/>
            </p:nvSpPr>
            <p:spPr>
              <a:xfrm>
                <a:off x="867026" y="4335613"/>
                <a:ext cx="1361991" cy="1212768"/>
              </a:xfrm>
              <a:prstGeom prst="rect">
                <a:avLst/>
              </a:prstGeom>
              <a:blipFill>
                <a:blip r:embed="rId4"/>
                <a:stretch>
                  <a:fillRect l="-3571" t="-3015" b="-60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983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C10F70F-51C1-4CEC-85C3-89140F0263EF}"/>
              </a:ext>
            </a:extLst>
          </p:cNvPr>
          <p:cNvPicPr>
            <a:picLocks noChangeAspect="1"/>
          </p:cNvPicPr>
          <p:nvPr/>
        </p:nvPicPr>
        <p:blipFill>
          <a:blip r:embed="rId3"/>
          <a:stretch>
            <a:fillRect/>
          </a:stretch>
        </p:blipFill>
        <p:spPr>
          <a:xfrm>
            <a:off x="3611283" y="461665"/>
            <a:ext cx="8505193" cy="4500354"/>
          </a:xfrm>
          <a:prstGeom prst="rect">
            <a:avLst/>
          </a:prstGeom>
        </p:spPr>
      </p:pic>
      <p:pic>
        <p:nvPicPr>
          <p:cNvPr id="6" name="图片 5">
            <a:extLst>
              <a:ext uri="{FF2B5EF4-FFF2-40B4-BE49-F238E27FC236}">
                <a16:creationId xmlns:a16="http://schemas.microsoft.com/office/drawing/2014/main" id="{D37D0203-8DC8-492F-9BF1-C292C13749A2}"/>
              </a:ext>
            </a:extLst>
          </p:cNvPr>
          <p:cNvPicPr>
            <a:picLocks noChangeAspect="1"/>
          </p:cNvPicPr>
          <p:nvPr/>
        </p:nvPicPr>
        <p:blipFill>
          <a:blip r:embed="rId4"/>
          <a:stretch>
            <a:fillRect/>
          </a:stretch>
        </p:blipFill>
        <p:spPr>
          <a:xfrm>
            <a:off x="3611283" y="5184091"/>
            <a:ext cx="8208926" cy="1413643"/>
          </a:xfrm>
          <a:prstGeom prst="rect">
            <a:avLst/>
          </a:prstGeom>
        </p:spPr>
      </p:pic>
      <p:sp>
        <p:nvSpPr>
          <p:cNvPr id="7" name="Rectangle 1">
            <a:extLst>
              <a:ext uri="{FF2B5EF4-FFF2-40B4-BE49-F238E27FC236}">
                <a16:creationId xmlns:a16="http://schemas.microsoft.com/office/drawing/2014/main" id="{53D6CFB0-332B-4954-8CF8-7AF2CC1F7258}"/>
              </a:ext>
            </a:extLst>
          </p:cNvPr>
          <p:cNvSpPr>
            <a:spLocks noChangeArrowheads="1"/>
          </p:cNvSpPr>
          <p:nvPr/>
        </p:nvSpPr>
        <p:spPr bwMode="auto">
          <a:xfrm>
            <a:off x="0" y="692866"/>
            <a:ext cx="3438442" cy="2736134"/>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1400" b="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self</a:t>
            </a:r>
            <a:r>
              <a:rPr kumimoji="0" lang="zh-CN" altLang="zh-CN" sz="1400" b="1"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1400" b="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mlp_head </a:t>
            </a:r>
            <a:r>
              <a:rPr kumimoji="0" lang="zh-CN" altLang="zh-CN" sz="1400" b="1"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1400" b="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 nn</a:t>
            </a:r>
            <a:r>
              <a:rPr kumimoji="0" lang="zh-CN" altLang="zh-CN" sz="1400" b="1"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zh-CN" sz="1400" b="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Sequential( </a:t>
            </a:r>
            <a:endParaRPr kumimoji="0" lang="en-US" altLang="zh-CN" sz="1400" b="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zh-CN" sz="1400" b="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400" b="0" u="none" strike="noStrike" cap="none" normalizeH="0" baseline="0" dirty="0" err="1">
                <a:ln>
                  <a:noFill/>
                </a:ln>
                <a:effectLst/>
                <a:latin typeface="微软雅黑" panose="020B0503020204020204" pitchFamily="34" charset="-122"/>
                <a:ea typeface="微软雅黑" panose="020B0503020204020204" pitchFamily="34" charset="-122"/>
                <a:cs typeface="Times New Roman" panose="02020603050405020304" pitchFamily="18" charset="0"/>
              </a:rPr>
              <a:t>nn.LayerNorm</a:t>
            </a:r>
            <a:r>
              <a:rPr kumimoji="0" lang="en-US" altLang="zh-CN" sz="1400" b="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(dim),</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zh-CN" sz="1400" b="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400" b="0" u="none" strike="noStrike" cap="none" normalizeH="0" baseline="0" dirty="0" err="1">
                <a:ln>
                  <a:noFill/>
                </a:ln>
                <a:effectLst/>
                <a:latin typeface="微软雅黑" panose="020B0503020204020204" pitchFamily="34" charset="-122"/>
                <a:ea typeface="微软雅黑" panose="020B0503020204020204" pitchFamily="34" charset="-122"/>
                <a:cs typeface="Times New Roman" panose="02020603050405020304" pitchFamily="18" charset="0"/>
              </a:rPr>
              <a:t>nn.Linear</a:t>
            </a:r>
            <a:r>
              <a:rPr kumimoji="0" lang="en-US" altLang="zh-CN" sz="1400" b="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(dim, </a:t>
            </a:r>
            <a:r>
              <a:rPr kumimoji="0" lang="en-US" altLang="zh-CN" sz="1400" b="0" u="none" strike="noStrike" cap="none" normalizeH="0" baseline="0" dirty="0" err="1">
                <a:ln>
                  <a:noFill/>
                </a:ln>
                <a:effectLst/>
                <a:latin typeface="微软雅黑" panose="020B0503020204020204" pitchFamily="34" charset="-122"/>
                <a:ea typeface="微软雅黑" panose="020B0503020204020204" pitchFamily="34" charset="-122"/>
                <a:cs typeface="Times New Roman" panose="02020603050405020304" pitchFamily="18" charset="0"/>
              </a:rPr>
              <a:t>mlp_dim</a:t>
            </a:r>
            <a:r>
              <a:rPr kumimoji="0" lang="en-US" altLang="zh-CN" sz="1400" b="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zh-CN" sz="1400" b="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400" b="0" u="none" strike="noStrike" cap="none" normalizeH="0" baseline="0" dirty="0" err="1">
                <a:ln>
                  <a:noFill/>
                </a:ln>
                <a:effectLst/>
                <a:latin typeface="微软雅黑" panose="020B0503020204020204" pitchFamily="34" charset="-122"/>
                <a:ea typeface="微软雅黑" panose="020B0503020204020204" pitchFamily="34" charset="-122"/>
                <a:cs typeface="Times New Roman" panose="02020603050405020304" pitchFamily="18" charset="0"/>
              </a:rPr>
              <a:t>nn.GELU</a:t>
            </a:r>
            <a:r>
              <a:rPr kumimoji="0" lang="en-US" altLang="zh-CN" sz="1400" b="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zh-CN" sz="1400" b="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400" b="0" u="none" strike="noStrike" cap="none" normalizeH="0" baseline="0" dirty="0" err="1">
                <a:ln>
                  <a:noFill/>
                </a:ln>
                <a:effectLst/>
                <a:latin typeface="微软雅黑" panose="020B0503020204020204" pitchFamily="34" charset="-122"/>
                <a:ea typeface="微软雅黑" panose="020B0503020204020204" pitchFamily="34" charset="-122"/>
                <a:cs typeface="Times New Roman" panose="02020603050405020304" pitchFamily="18" charset="0"/>
              </a:rPr>
              <a:t>nn.Dropout</a:t>
            </a:r>
            <a:r>
              <a:rPr kumimoji="0" lang="en-US" altLang="zh-CN" sz="1400" b="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(dropout),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zh-CN" sz="1400" b="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400" b="0" u="none" strike="noStrike" cap="none" normalizeH="0" baseline="0" dirty="0" err="1">
                <a:ln>
                  <a:noFill/>
                </a:ln>
                <a:effectLst/>
                <a:latin typeface="微软雅黑" panose="020B0503020204020204" pitchFamily="34" charset="-122"/>
                <a:ea typeface="微软雅黑" panose="020B0503020204020204" pitchFamily="34" charset="-122"/>
                <a:cs typeface="Times New Roman" panose="02020603050405020304" pitchFamily="18" charset="0"/>
              </a:rPr>
              <a:t>nn.Linear</a:t>
            </a:r>
            <a:r>
              <a:rPr kumimoji="0" lang="en-US" altLang="zh-CN" sz="1400" b="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en-US" altLang="zh-CN" sz="1400" b="0" u="none" strike="noStrike" cap="none" normalizeH="0" baseline="0" dirty="0" err="1">
                <a:ln>
                  <a:noFill/>
                </a:ln>
                <a:effectLst/>
                <a:latin typeface="微软雅黑" panose="020B0503020204020204" pitchFamily="34" charset="-122"/>
                <a:ea typeface="微软雅黑" panose="020B0503020204020204" pitchFamily="34" charset="-122"/>
                <a:cs typeface="Times New Roman" panose="02020603050405020304" pitchFamily="18" charset="0"/>
              </a:rPr>
              <a:t>mlp_dim</a:t>
            </a:r>
            <a:r>
              <a:rPr kumimoji="0" lang="en-US" altLang="zh-CN" sz="1400" b="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en-US" altLang="zh-CN" sz="1400" b="0" u="none" strike="noStrike" cap="none" normalizeH="0" baseline="0" dirty="0" err="1">
                <a:ln>
                  <a:noFill/>
                </a:ln>
                <a:effectLst/>
                <a:latin typeface="微软雅黑" panose="020B0503020204020204" pitchFamily="34" charset="-122"/>
                <a:ea typeface="微软雅黑" panose="020B0503020204020204" pitchFamily="34" charset="-122"/>
                <a:cs typeface="Times New Roman" panose="02020603050405020304" pitchFamily="18" charset="0"/>
              </a:rPr>
              <a:t>num_classes</a:t>
            </a:r>
            <a:r>
              <a:rPr kumimoji="0" lang="en-US" altLang="zh-CN" sz="1400" b="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zh-CN" sz="1400" b="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zh-CN" sz="1400" b="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zh-CN" sz="1400" b="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1400" b="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只需要第</a:t>
            </a:r>
            <a:r>
              <a:rPr kumimoji="0" lang="en-US" altLang="zh-CN" sz="1400" b="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0</a:t>
            </a:r>
            <a:r>
              <a:rPr kumimoji="0" lang="zh-CN" altLang="en-US" sz="1400" b="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个输出进行后续分类即可</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zh-CN" sz="1400" b="0" u="none" strike="noStrike" cap="none" normalizeH="0" baseline="0" dirty="0" err="1">
                <a:ln>
                  <a:noFill/>
                </a:ln>
                <a:effectLst/>
                <a:latin typeface="微软雅黑" panose="020B0503020204020204" pitchFamily="34" charset="-122"/>
                <a:ea typeface="微软雅黑" panose="020B0503020204020204" pitchFamily="34" charset="-122"/>
                <a:cs typeface="Times New Roman" panose="02020603050405020304" pitchFamily="18" charset="0"/>
              </a:rPr>
              <a:t>self.mlp_head</a:t>
            </a:r>
            <a:r>
              <a:rPr kumimoji="0" lang="en-US" altLang="zh-CN" sz="1400" b="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(x[:, 0])</a:t>
            </a:r>
            <a:r>
              <a:rPr kumimoji="0" lang="zh-CN" altLang="zh-CN" sz="1400" b="0" u="none" strike="noStrike" cap="none" normalizeH="0" baseline="0" dirty="0">
                <a:ln>
                  <a:noFill/>
                </a:ln>
                <a:effectLst/>
                <a:latin typeface="微软雅黑" panose="020B0503020204020204" pitchFamily="34" charset="-122"/>
                <a:ea typeface="微软雅黑" panose="020B0503020204020204" pitchFamily="34" charset="-122"/>
                <a:cs typeface="Times New Roman" panose="02020603050405020304" pitchFamily="18" charset="0"/>
              </a:rPr>
              <a:t> </a:t>
            </a:r>
          </a:p>
        </p:txBody>
      </p:sp>
      <p:sp>
        <p:nvSpPr>
          <p:cNvPr id="5" name="文本框 4">
            <a:extLst>
              <a:ext uri="{FF2B5EF4-FFF2-40B4-BE49-F238E27FC236}">
                <a16:creationId xmlns:a16="http://schemas.microsoft.com/office/drawing/2014/main" id="{834654E8-983C-4566-AB8C-9E8AF293E18D}"/>
              </a:ext>
            </a:extLst>
          </p:cNvPr>
          <p:cNvSpPr txBox="1"/>
          <p:nvPr/>
        </p:nvSpPr>
        <p:spPr>
          <a:xfrm>
            <a:off x="87556" y="48128"/>
            <a:ext cx="1583004" cy="461665"/>
          </a:xfrm>
          <a:prstGeom prst="rect">
            <a:avLst/>
          </a:prstGeom>
          <a:noFill/>
        </p:spPr>
        <p:txBody>
          <a:bodyPr wrap="square">
            <a:spAutoFit/>
          </a:bodyPr>
          <a:lstStyle/>
          <a:p>
            <a:r>
              <a:rPr lang="en-US" altLang="zh-CN" sz="2400" b="1" i="0" u="none" strike="noStrike" baseline="0" dirty="0">
                <a:latin typeface="Times New Roman" panose="02020603050405020304" pitchFamily="18" charset="0"/>
                <a:cs typeface="Times New Roman" panose="02020603050405020304" pitchFamily="18" charset="0"/>
              </a:rPr>
              <a:t>Method</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722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93805D3-BA0D-40F5-B6F2-DFB271161F66}"/>
              </a:ext>
            </a:extLst>
          </p:cNvPr>
          <p:cNvPicPr>
            <a:picLocks noChangeAspect="1"/>
          </p:cNvPicPr>
          <p:nvPr/>
        </p:nvPicPr>
        <p:blipFill>
          <a:blip r:embed="rId3"/>
          <a:stretch>
            <a:fillRect/>
          </a:stretch>
        </p:blipFill>
        <p:spPr>
          <a:xfrm>
            <a:off x="2843673" y="1022037"/>
            <a:ext cx="6504651" cy="2055934"/>
          </a:xfrm>
          <a:prstGeom prst="rect">
            <a:avLst/>
          </a:prstGeom>
        </p:spPr>
      </p:pic>
      <p:pic>
        <p:nvPicPr>
          <p:cNvPr id="4" name="图片 3">
            <a:extLst>
              <a:ext uri="{FF2B5EF4-FFF2-40B4-BE49-F238E27FC236}">
                <a16:creationId xmlns:a16="http://schemas.microsoft.com/office/drawing/2014/main" id="{2AEA0122-8CA4-43D6-A5F2-5E23A98BB4F7}"/>
              </a:ext>
            </a:extLst>
          </p:cNvPr>
          <p:cNvPicPr>
            <a:picLocks noChangeAspect="1"/>
          </p:cNvPicPr>
          <p:nvPr/>
        </p:nvPicPr>
        <p:blipFill>
          <a:blip r:embed="rId4"/>
          <a:stretch>
            <a:fillRect/>
          </a:stretch>
        </p:blipFill>
        <p:spPr>
          <a:xfrm>
            <a:off x="1814119" y="3429000"/>
            <a:ext cx="8563758" cy="2685153"/>
          </a:xfrm>
          <a:prstGeom prst="rect">
            <a:avLst/>
          </a:prstGeom>
        </p:spPr>
      </p:pic>
      <p:sp>
        <p:nvSpPr>
          <p:cNvPr id="5" name="文本框 4">
            <a:extLst>
              <a:ext uri="{FF2B5EF4-FFF2-40B4-BE49-F238E27FC236}">
                <a16:creationId xmlns:a16="http://schemas.microsoft.com/office/drawing/2014/main" id="{F7404FE4-D465-405D-9647-C07AE60011F2}"/>
              </a:ext>
            </a:extLst>
          </p:cNvPr>
          <p:cNvSpPr txBox="1"/>
          <p:nvPr/>
        </p:nvSpPr>
        <p:spPr>
          <a:xfrm>
            <a:off x="87556" y="48128"/>
            <a:ext cx="1909686" cy="461665"/>
          </a:xfrm>
          <a:prstGeom prst="rect">
            <a:avLst/>
          </a:prstGeom>
          <a:noFill/>
        </p:spPr>
        <p:txBody>
          <a:bodyPr wrap="square">
            <a:spAutoFit/>
          </a:bodyPr>
          <a:lstStyle/>
          <a:p>
            <a:r>
              <a:rPr lang="en-US" altLang="zh-CN" sz="2400" b="1" i="0" u="none" strike="noStrike" baseline="0" dirty="0">
                <a:latin typeface="Times New Roman" panose="02020603050405020304" pitchFamily="18" charset="0"/>
                <a:cs typeface="Times New Roman" panose="02020603050405020304" pitchFamily="18" charset="0"/>
              </a:rPr>
              <a:t>Experiments</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6207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B3F34B2-4497-4249-BCA2-A38156AAB3C6}"/>
              </a:ext>
            </a:extLst>
          </p:cNvPr>
          <p:cNvSpPr txBox="1"/>
          <p:nvPr/>
        </p:nvSpPr>
        <p:spPr>
          <a:xfrm>
            <a:off x="3049003" y="3198167"/>
            <a:ext cx="6093994"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End-to-End Object Detection with Transformers</a:t>
            </a:r>
            <a:endParaRPr lang="zh-CN" altLang="en-US" sz="24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545B828B-0CED-409D-8CC2-D60A41D1E9A1}"/>
              </a:ext>
            </a:extLst>
          </p:cNvPr>
          <p:cNvSpPr txBox="1"/>
          <p:nvPr/>
        </p:nvSpPr>
        <p:spPr>
          <a:xfrm>
            <a:off x="273718" y="6091353"/>
            <a:ext cx="11644563" cy="646331"/>
          </a:xfrm>
          <a:prstGeom prst="rect">
            <a:avLst/>
          </a:prstGeom>
          <a:noFill/>
        </p:spPr>
        <p:txBody>
          <a:bodyPr wrap="square">
            <a:spAutoFit/>
          </a:bodyPr>
          <a:lstStyle/>
          <a:p>
            <a:r>
              <a:rPr lang="en-US" altLang="zh-CN" dirty="0" err="1">
                <a:latin typeface="Times New Roman" panose="02020603050405020304" pitchFamily="18" charset="0"/>
                <a:cs typeface="Times New Roman" panose="02020603050405020304" pitchFamily="18" charset="0"/>
              </a:rPr>
              <a:t>Carion</a:t>
            </a:r>
            <a:r>
              <a:rPr lang="en-US" altLang="zh-CN" dirty="0">
                <a:latin typeface="Times New Roman" panose="02020603050405020304" pitchFamily="18" charset="0"/>
                <a:cs typeface="Times New Roman" panose="02020603050405020304" pitchFamily="18" charset="0"/>
              </a:rPr>
              <a:t>, N., Massa, F., </a:t>
            </a:r>
            <a:r>
              <a:rPr lang="en-US" altLang="zh-CN" dirty="0" err="1">
                <a:latin typeface="Times New Roman" panose="02020603050405020304" pitchFamily="18" charset="0"/>
                <a:cs typeface="Times New Roman" panose="02020603050405020304" pitchFamily="18" charset="0"/>
              </a:rPr>
              <a:t>Synnaeve</a:t>
            </a:r>
            <a:r>
              <a:rPr lang="en-US" altLang="zh-CN" dirty="0">
                <a:latin typeface="Times New Roman" panose="02020603050405020304" pitchFamily="18" charset="0"/>
                <a:cs typeface="Times New Roman" panose="02020603050405020304" pitchFamily="18" charset="0"/>
              </a:rPr>
              <a:t>, G., </a:t>
            </a:r>
            <a:r>
              <a:rPr lang="en-US" altLang="zh-CN" dirty="0" err="1">
                <a:latin typeface="Times New Roman" panose="02020603050405020304" pitchFamily="18" charset="0"/>
                <a:cs typeface="Times New Roman" panose="02020603050405020304" pitchFamily="18" charset="0"/>
              </a:rPr>
              <a:t>Usunier</a:t>
            </a:r>
            <a:r>
              <a:rPr lang="en-US" altLang="zh-CN" dirty="0">
                <a:latin typeface="Times New Roman" panose="02020603050405020304" pitchFamily="18" charset="0"/>
                <a:cs typeface="Times New Roman" panose="02020603050405020304" pitchFamily="18" charset="0"/>
              </a:rPr>
              <a:t>, N., Kirillov, A., &amp; </a:t>
            </a:r>
            <a:r>
              <a:rPr lang="en-US" altLang="zh-CN" dirty="0" err="1">
                <a:latin typeface="Times New Roman" panose="02020603050405020304" pitchFamily="18" charset="0"/>
                <a:cs typeface="Times New Roman" panose="02020603050405020304" pitchFamily="18" charset="0"/>
              </a:rPr>
              <a:t>Zagoruyko</a:t>
            </a:r>
            <a:r>
              <a:rPr lang="en-US" altLang="zh-CN" dirty="0">
                <a:latin typeface="Times New Roman" panose="02020603050405020304" pitchFamily="18" charset="0"/>
                <a:cs typeface="Times New Roman" panose="02020603050405020304" pitchFamily="18" charset="0"/>
              </a:rPr>
              <a:t>, S. (2020). End-to-end Object Detection with Transformers. In European Conference on Computer Vision (pp. 213–229).</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73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4DD38A3-881F-4FF5-A0E8-51954654321D}"/>
              </a:ext>
            </a:extLst>
          </p:cNvPr>
          <p:cNvPicPr>
            <a:picLocks noChangeAspect="1"/>
          </p:cNvPicPr>
          <p:nvPr/>
        </p:nvPicPr>
        <p:blipFill>
          <a:blip r:embed="rId3"/>
          <a:stretch>
            <a:fillRect/>
          </a:stretch>
        </p:blipFill>
        <p:spPr>
          <a:xfrm>
            <a:off x="629193" y="1168738"/>
            <a:ext cx="10933613" cy="2260262"/>
          </a:xfrm>
          <a:prstGeom prst="rect">
            <a:avLst/>
          </a:prstGeom>
        </p:spPr>
      </p:pic>
      <p:sp>
        <p:nvSpPr>
          <p:cNvPr id="8" name="文本框 7">
            <a:extLst>
              <a:ext uri="{FF2B5EF4-FFF2-40B4-BE49-F238E27FC236}">
                <a16:creationId xmlns:a16="http://schemas.microsoft.com/office/drawing/2014/main" id="{54DF6C39-377C-4A66-AB2E-91D20962BB33}"/>
              </a:ext>
            </a:extLst>
          </p:cNvPr>
          <p:cNvSpPr txBox="1"/>
          <p:nvPr/>
        </p:nvSpPr>
        <p:spPr>
          <a:xfrm>
            <a:off x="729068" y="4307518"/>
            <a:ext cx="10733861" cy="1156855"/>
          </a:xfrm>
          <a:prstGeom prst="rect">
            <a:avLst/>
          </a:prstGeom>
          <a:noFill/>
        </p:spPr>
        <p:txBody>
          <a:bodyPr wrap="square">
            <a:spAutoFit/>
          </a:bodyPr>
          <a:lstStyle/>
          <a:p>
            <a:pPr algn="l">
              <a:lnSpc>
                <a:spcPct val="150000"/>
              </a:lnSpc>
            </a:pPr>
            <a:r>
              <a:rPr lang="en-US" altLang="zh-CN" sz="1600" b="1" i="0"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600" b="1" i="0"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、引入</a:t>
            </a:r>
            <a:r>
              <a:rPr lang="en-US" altLang="zh-CN" sz="1600" b="1" i="0"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transformer</a:t>
            </a:r>
            <a:r>
              <a:rPr lang="zh-CN" altLang="en-US" sz="1600" b="1" i="0"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1600" b="1" i="0"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encoder-decoder</a:t>
            </a:r>
            <a:r>
              <a:rPr lang="zh-CN" altLang="en-US" sz="1600" b="1" i="0"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架构，得到</a:t>
            </a:r>
            <a:r>
              <a:rPr lang="en-US" altLang="zh-CN" sz="1600" b="1" i="0"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1600" b="1" i="0"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1600" b="1" i="0"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predicted boxes </a:t>
            </a:r>
            <a:r>
              <a:rPr lang="zh-CN" altLang="en-US" sz="1600" b="1" i="0"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b="0" i="0"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l">
              <a:lnSpc>
                <a:spcPct val="150000"/>
              </a:lnSpc>
            </a:pPr>
            <a:r>
              <a:rPr lang="en-US" altLang="zh-CN" sz="1600" b="1" dirty="0">
                <a:solidFill>
                  <a:srgbClr val="121212"/>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600" b="1" dirty="0">
                <a:solidFill>
                  <a:srgbClr val="121212"/>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b="1" i="0"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设计</a:t>
            </a:r>
            <a:r>
              <a:rPr lang="en-US" altLang="zh-CN" sz="1600" b="1" i="0"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bipartite matching loss</a:t>
            </a:r>
            <a:r>
              <a:rPr lang="zh-CN" altLang="en-US" sz="1600" b="1" i="0"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sz="1600" b="1" i="0"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predicted boxes</a:t>
            </a:r>
            <a:r>
              <a:rPr lang="zh-CN" altLang="en-US" sz="1600" b="1" i="0"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600" b="1" i="0"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ground truth boxes</a:t>
            </a:r>
            <a:r>
              <a:rPr lang="zh-CN" altLang="en-US" sz="1600" b="1" i="0"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的二分图匹配计算</a:t>
            </a:r>
            <a:r>
              <a:rPr lang="en-US" altLang="zh-CN" sz="1600" b="1" i="0"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loss</a:t>
            </a:r>
            <a:r>
              <a:rPr lang="zh-CN" altLang="en-US" sz="1600" b="1" i="0"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大小，使预测的</a:t>
            </a:r>
            <a:r>
              <a:rPr lang="en-US" altLang="zh-CN" sz="1600" b="1" i="0"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boxes</a:t>
            </a:r>
            <a:r>
              <a:rPr lang="zh-CN" altLang="en-US" sz="1600" b="1" i="0"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的位置和类别更接近</a:t>
            </a:r>
            <a:r>
              <a:rPr lang="en-US" altLang="zh-CN" sz="1600" b="1" i="0"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rPr>
              <a:t>ground truth.</a:t>
            </a:r>
            <a:endParaRPr lang="en-US" altLang="zh-CN" sz="1600" b="0" i="0" dirty="0">
              <a:solidFill>
                <a:srgbClr val="121212"/>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3C735D7F-7084-4590-8A2E-C49ABFBBB864}"/>
              </a:ext>
            </a:extLst>
          </p:cNvPr>
          <p:cNvSpPr txBox="1"/>
          <p:nvPr/>
        </p:nvSpPr>
        <p:spPr>
          <a:xfrm>
            <a:off x="87556" y="48128"/>
            <a:ext cx="1909686" cy="461665"/>
          </a:xfrm>
          <a:prstGeom prst="rect">
            <a:avLst/>
          </a:prstGeom>
          <a:noFill/>
        </p:spPr>
        <p:txBody>
          <a:bodyPr wrap="square">
            <a:spAutoFit/>
          </a:bodyPr>
          <a:lstStyle/>
          <a:p>
            <a:r>
              <a:rPr lang="en-US" altLang="zh-CN" sz="2400" b="1" i="0" u="none" strike="noStrike" baseline="0" dirty="0">
                <a:latin typeface="Times New Roman" panose="02020603050405020304" pitchFamily="18" charset="0"/>
                <a:cs typeface="Times New Roman" panose="02020603050405020304" pitchFamily="18" charset="0"/>
              </a:rPr>
              <a:t>DETR</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246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6A7F8E5-F9E9-4F60-86BE-503100EDE7CB}"/>
              </a:ext>
            </a:extLst>
          </p:cNvPr>
          <p:cNvPicPr>
            <a:picLocks noChangeAspect="1"/>
          </p:cNvPicPr>
          <p:nvPr/>
        </p:nvPicPr>
        <p:blipFill>
          <a:blip r:embed="rId3"/>
          <a:stretch>
            <a:fillRect/>
          </a:stretch>
        </p:blipFill>
        <p:spPr>
          <a:xfrm>
            <a:off x="36096" y="757997"/>
            <a:ext cx="12230901" cy="3200400"/>
          </a:xfrm>
          <a:prstGeom prst="rect">
            <a:avLst/>
          </a:prstGeom>
        </p:spPr>
      </p:pic>
      <p:sp>
        <p:nvSpPr>
          <p:cNvPr id="2" name="矩形 1">
            <a:extLst>
              <a:ext uri="{FF2B5EF4-FFF2-40B4-BE49-F238E27FC236}">
                <a16:creationId xmlns:a16="http://schemas.microsoft.com/office/drawing/2014/main" id="{81FE0410-303B-43DC-A7AC-57ADAB28B968}"/>
              </a:ext>
            </a:extLst>
          </p:cNvPr>
          <p:cNvSpPr/>
          <p:nvPr/>
        </p:nvSpPr>
        <p:spPr>
          <a:xfrm>
            <a:off x="137696" y="897697"/>
            <a:ext cx="4635500" cy="290830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75F6F80-ECB1-4143-BAF2-CB2CA44F7275}"/>
              </a:ext>
            </a:extLst>
          </p:cNvPr>
          <p:cNvSpPr txBox="1"/>
          <p:nvPr/>
        </p:nvSpPr>
        <p:spPr>
          <a:xfrm>
            <a:off x="203200" y="4437886"/>
            <a:ext cx="11785600" cy="1710468"/>
          </a:xfrm>
          <a:prstGeom prst="rect">
            <a:avLst/>
          </a:prstGeom>
          <a:noFill/>
        </p:spPr>
        <p:txBody>
          <a:bodyPr wrap="square">
            <a:spAutoFit/>
          </a:bodyPr>
          <a:lstStyle/>
          <a:p>
            <a:pPr algn="just">
              <a:lnSpc>
                <a:spcPct val="150000"/>
              </a:lnSpc>
            </a:pPr>
            <a:r>
              <a:rPr lang="en-US" altLang="zh-CN" sz="1800" b="1" dirty="0">
                <a:latin typeface="Times New Roman" panose="02020603050405020304" pitchFamily="18" charset="0"/>
              </a:rPr>
              <a:t>1</a:t>
            </a:r>
            <a:r>
              <a:rPr lang="zh-CN" altLang="en-US" b="1" dirty="0">
                <a:latin typeface="Times New Roman" panose="02020603050405020304" pitchFamily="18" charset="0"/>
              </a:rPr>
              <a:t>、</a:t>
            </a:r>
            <a:r>
              <a:rPr lang="zh-CN" altLang="en-US" sz="1800" b="1" dirty="0">
                <a:latin typeface="Times New Roman" panose="02020603050405020304" pitchFamily="18" charset="0"/>
              </a:rPr>
              <a:t>维度压缩</a:t>
            </a:r>
            <a:r>
              <a:rPr lang="zh-CN" altLang="en-US" sz="1800" dirty="0">
                <a:latin typeface="Times New Roman" panose="02020603050405020304" pitchFamily="18" charset="0"/>
              </a:rPr>
              <a:t>：</a:t>
            </a:r>
            <a:r>
              <a:rPr lang="en-US" altLang="zh-CN" sz="1800" dirty="0">
                <a:latin typeface="Times New Roman" panose="02020603050405020304" pitchFamily="18" charset="0"/>
              </a:rPr>
              <a:t>CNN</a:t>
            </a:r>
            <a:r>
              <a:rPr lang="zh-CN" altLang="en-US" sz="1800" dirty="0">
                <a:latin typeface="Times New Roman" panose="02020603050405020304" pitchFamily="18" charset="0"/>
              </a:rPr>
              <a:t>输出</a:t>
            </a:r>
            <a:r>
              <a:rPr lang="en-US" altLang="zh-CN" sz="1800" dirty="0">
                <a:latin typeface="Times New Roman" panose="02020603050405020304" pitchFamily="18" charset="0"/>
              </a:rPr>
              <a:t>C×H×W</a:t>
            </a:r>
            <a:r>
              <a:rPr lang="zh-CN" altLang="en-US" sz="1800" dirty="0">
                <a:latin typeface="Times New Roman" panose="02020603050405020304" pitchFamily="18" charset="0"/>
              </a:rPr>
              <a:t>的特征图，经</a:t>
            </a:r>
            <a:r>
              <a:rPr lang="en-US" altLang="zh-CN" sz="1800" dirty="0">
                <a:latin typeface="Times New Roman" panose="02020603050405020304" pitchFamily="18" charset="0"/>
              </a:rPr>
              <a:t>1×1Conv</a:t>
            </a:r>
            <a:r>
              <a:rPr lang="zh-CN" altLang="en-US" sz="1800" dirty="0">
                <a:latin typeface="Times New Roman" panose="02020603050405020304" pitchFamily="18" charset="0"/>
              </a:rPr>
              <a:t>将通道数从</a:t>
            </a:r>
            <a:r>
              <a:rPr lang="en-US" altLang="zh-CN" sz="1800" dirty="0">
                <a:latin typeface="Times New Roman" panose="02020603050405020304" pitchFamily="18" charset="0"/>
              </a:rPr>
              <a:t>C</a:t>
            </a:r>
            <a:r>
              <a:rPr lang="zh-CN" altLang="en-US" sz="1800" dirty="0">
                <a:latin typeface="Times New Roman" panose="02020603050405020304" pitchFamily="18" charset="0"/>
              </a:rPr>
              <a:t>压缩到</a:t>
            </a:r>
            <a:r>
              <a:rPr lang="en-US" altLang="zh-CN" sz="1800" dirty="0">
                <a:latin typeface="Times New Roman" panose="02020603050405020304" pitchFamily="18" charset="0"/>
              </a:rPr>
              <a:t>d</a:t>
            </a:r>
            <a:r>
              <a:rPr lang="zh-CN" altLang="en-US" sz="1800" dirty="0">
                <a:latin typeface="Times New Roman" panose="02020603050405020304" pitchFamily="18" charset="0"/>
              </a:rPr>
              <a:t>，得到</a:t>
            </a:r>
            <a:r>
              <a:rPr lang="en-US" altLang="zh-CN" sz="1800" dirty="0" err="1">
                <a:latin typeface="Times New Roman" panose="02020603050405020304" pitchFamily="18" charset="0"/>
              </a:rPr>
              <a:t>d×H×W</a:t>
            </a:r>
            <a:r>
              <a:rPr lang="zh-CN" altLang="en-US" sz="1800" dirty="0">
                <a:latin typeface="Times New Roman" panose="02020603050405020304" pitchFamily="18" charset="0"/>
              </a:rPr>
              <a:t>的特征图。</a:t>
            </a:r>
            <a:endParaRPr lang="en-US" altLang="zh-CN" sz="1800" dirty="0">
              <a:latin typeface="Times New Roman" panose="02020603050405020304" pitchFamily="18" charset="0"/>
            </a:endParaRPr>
          </a:p>
          <a:p>
            <a:pPr algn="just">
              <a:lnSpc>
                <a:spcPct val="150000"/>
              </a:lnSpc>
            </a:pPr>
            <a:r>
              <a:rPr lang="en-US" altLang="zh-CN" sz="1800" b="1" dirty="0">
                <a:latin typeface="Times New Roman" panose="02020603050405020304" pitchFamily="18" charset="0"/>
              </a:rPr>
              <a:t>2</a:t>
            </a:r>
            <a:r>
              <a:rPr lang="zh-CN" altLang="en-US" sz="1800" b="1" dirty="0">
                <a:latin typeface="Times New Roman" panose="02020603050405020304" pitchFamily="18" charset="0"/>
              </a:rPr>
              <a:t>、转化为序列化数据</a:t>
            </a:r>
            <a:r>
              <a:rPr lang="zh-CN" altLang="en-US" sz="1800" dirty="0">
                <a:latin typeface="Times New Roman" panose="02020603050405020304" pitchFamily="18" charset="0"/>
              </a:rPr>
              <a:t>：将空间维度</a:t>
            </a:r>
            <a:r>
              <a:rPr lang="en-US" altLang="zh-CN" sz="1800" dirty="0">
                <a:latin typeface="Times New Roman" panose="02020603050405020304" pitchFamily="18" charset="0"/>
              </a:rPr>
              <a:t>(</a:t>
            </a:r>
            <a:r>
              <a:rPr lang="zh-CN" altLang="en-US" sz="1800" dirty="0">
                <a:latin typeface="Times New Roman" panose="02020603050405020304" pitchFamily="18" charset="0"/>
              </a:rPr>
              <a:t>高、宽</a:t>
            </a:r>
            <a:r>
              <a:rPr lang="en-US" altLang="zh-CN" sz="1800" dirty="0">
                <a:latin typeface="Times New Roman" panose="02020603050405020304" pitchFamily="18" charset="0"/>
              </a:rPr>
              <a:t>)</a:t>
            </a:r>
            <a:r>
              <a:rPr lang="zh-CN" altLang="en-US" sz="1800" dirty="0">
                <a:latin typeface="Times New Roman" panose="02020603050405020304" pitchFamily="18" charset="0"/>
              </a:rPr>
              <a:t>压缩为一个维度，即将</a:t>
            </a:r>
            <a:r>
              <a:rPr lang="en-US" altLang="zh-CN" sz="1800" dirty="0" err="1">
                <a:latin typeface="Times New Roman" panose="02020603050405020304" pitchFamily="18" charset="0"/>
              </a:rPr>
              <a:t>d×H×W</a:t>
            </a:r>
            <a:r>
              <a:rPr lang="zh-CN" altLang="en-US" sz="1800" dirty="0">
                <a:latin typeface="Times New Roman" panose="02020603050405020304" pitchFamily="18" charset="0"/>
              </a:rPr>
              <a:t>的特征图</a:t>
            </a:r>
            <a:r>
              <a:rPr lang="en-US" altLang="zh-CN" sz="1800" dirty="0">
                <a:latin typeface="Times New Roman" panose="02020603050405020304" pitchFamily="18" charset="0"/>
              </a:rPr>
              <a:t>reshape</a:t>
            </a:r>
            <a:r>
              <a:rPr lang="zh-CN" altLang="en-US" sz="1800" dirty="0">
                <a:latin typeface="Times New Roman" panose="02020603050405020304" pitchFamily="18" charset="0"/>
              </a:rPr>
              <a:t>成</a:t>
            </a:r>
            <a:r>
              <a:rPr lang="en-US" altLang="zh-CN" sz="1800" dirty="0" err="1">
                <a:latin typeface="Times New Roman" panose="02020603050405020304" pitchFamily="18" charset="0"/>
              </a:rPr>
              <a:t>d×HW</a:t>
            </a:r>
            <a:r>
              <a:rPr lang="zh-CN" altLang="en-US" sz="1800" dirty="0">
                <a:latin typeface="Times New Roman" panose="02020603050405020304" pitchFamily="18" charset="0"/>
              </a:rPr>
              <a:t>维</a:t>
            </a:r>
            <a:r>
              <a:rPr lang="zh-CN" altLang="en-US" dirty="0">
                <a:latin typeface="Times New Roman" panose="02020603050405020304" pitchFamily="18" charset="0"/>
              </a:rPr>
              <a:t>的</a:t>
            </a:r>
            <a:r>
              <a:rPr lang="zh-CN" altLang="en-US" sz="1800" dirty="0">
                <a:latin typeface="Times New Roman" panose="02020603050405020304" pitchFamily="18" charset="0"/>
              </a:rPr>
              <a:t>特征图。</a:t>
            </a:r>
          </a:p>
          <a:p>
            <a:pPr algn="just">
              <a:lnSpc>
                <a:spcPct val="150000"/>
              </a:lnSpc>
            </a:pPr>
            <a:r>
              <a:rPr lang="en-US" altLang="zh-CN" sz="1800" b="1" dirty="0">
                <a:latin typeface="Times New Roman" panose="02020603050405020304" pitchFamily="18" charset="0"/>
              </a:rPr>
              <a:t>3</a:t>
            </a:r>
            <a:r>
              <a:rPr lang="zh-CN" altLang="en-US" sz="1800" b="1" dirty="0">
                <a:latin typeface="Times New Roman" panose="02020603050405020304" pitchFamily="18" charset="0"/>
              </a:rPr>
              <a:t>、</a:t>
            </a:r>
            <a:r>
              <a:rPr lang="en-US" altLang="zh-CN" b="1" dirty="0">
                <a:latin typeface="Times New Roman" panose="02020603050405020304" pitchFamily="18" charset="0"/>
              </a:rPr>
              <a:t>P</a:t>
            </a:r>
            <a:r>
              <a:rPr lang="en-US" altLang="zh-CN" sz="1800" b="1" dirty="0">
                <a:latin typeface="Times New Roman" panose="02020603050405020304" pitchFamily="18" charset="0"/>
              </a:rPr>
              <a:t>ositional encoding</a:t>
            </a:r>
            <a:r>
              <a:rPr lang="zh-CN" altLang="en-US" sz="1800" dirty="0">
                <a:latin typeface="Times New Roman" panose="02020603050405020304" pitchFamily="18" charset="0"/>
              </a:rPr>
              <a:t>：由于</a:t>
            </a:r>
            <a:r>
              <a:rPr lang="en-US" altLang="zh-CN" sz="1800" dirty="0">
                <a:latin typeface="Times New Roman" panose="02020603050405020304" pitchFamily="18" charset="0"/>
              </a:rPr>
              <a:t>transformer</a:t>
            </a:r>
            <a:r>
              <a:rPr lang="zh-CN" altLang="en-US" sz="1800" dirty="0">
                <a:latin typeface="Times New Roman" panose="02020603050405020304" pitchFamily="18" charset="0"/>
              </a:rPr>
              <a:t>模型是顺序无关的，而</a:t>
            </a:r>
            <a:r>
              <a:rPr lang="en-US" altLang="zh-CN" sz="1800" dirty="0" err="1">
                <a:latin typeface="Times New Roman" panose="02020603050405020304" pitchFamily="18" charset="0"/>
              </a:rPr>
              <a:t>d×HW</a:t>
            </a:r>
            <a:r>
              <a:rPr lang="zh-CN" altLang="en-US" sz="1800" dirty="0">
                <a:latin typeface="Times New Roman" panose="02020603050405020304" pitchFamily="18" charset="0"/>
              </a:rPr>
              <a:t>维特征图中</a:t>
            </a:r>
            <a:r>
              <a:rPr lang="zh-CN" altLang="en-US" dirty="0">
                <a:latin typeface="Times New Roman" panose="02020603050405020304" pitchFamily="18" charset="0"/>
              </a:rPr>
              <a:t>的</a:t>
            </a:r>
            <a:r>
              <a:rPr lang="en-US" altLang="zh-CN" sz="1800" dirty="0">
                <a:latin typeface="Times New Roman" panose="02020603050405020304" pitchFamily="18" charset="0"/>
              </a:rPr>
              <a:t>HW</a:t>
            </a:r>
            <a:r>
              <a:rPr lang="zh-CN" altLang="en-US" sz="1800" dirty="0">
                <a:latin typeface="Times New Roman" panose="02020603050405020304" pitchFamily="18" charset="0"/>
              </a:rPr>
              <a:t>维度显然与原图位置有关，加</a:t>
            </a:r>
            <a:r>
              <a:rPr lang="zh-CN" altLang="en-US" dirty="0">
                <a:latin typeface="Times New Roman" panose="02020603050405020304" pitchFamily="18" charset="0"/>
              </a:rPr>
              <a:t>入</a:t>
            </a:r>
            <a:r>
              <a:rPr lang="en-US" altLang="zh-CN" sz="1800" dirty="0">
                <a:latin typeface="Times New Roman" panose="02020603050405020304" pitchFamily="18" charset="0"/>
              </a:rPr>
              <a:t>positional encoding</a:t>
            </a:r>
            <a:r>
              <a:rPr lang="zh-CN" altLang="en-US" sz="1800" dirty="0">
                <a:latin typeface="Times New Roman" panose="02020603050405020304" pitchFamily="18" charset="0"/>
              </a:rPr>
              <a:t>以反映位置信息。</a:t>
            </a:r>
            <a:endParaRPr lang="zh-CN" altLang="en-US" dirty="0"/>
          </a:p>
        </p:txBody>
      </p:sp>
      <p:sp>
        <p:nvSpPr>
          <p:cNvPr id="5" name="文本框 4">
            <a:extLst>
              <a:ext uri="{FF2B5EF4-FFF2-40B4-BE49-F238E27FC236}">
                <a16:creationId xmlns:a16="http://schemas.microsoft.com/office/drawing/2014/main" id="{0BEDF971-0A58-4411-A420-96DC2BCF1F54}"/>
              </a:ext>
            </a:extLst>
          </p:cNvPr>
          <p:cNvSpPr txBox="1"/>
          <p:nvPr/>
        </p:nvSpPr>
        <p:spPr>
          <a:xfrm>
            <a:off x="87555" y="48128"/>
            <a:ext cx="3028623"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Transformer Encoder</a:t>
            </a:r>
          </a:p>
        </p:txBody>
      </p:sp>
    </p:spTree>
    <p:extLst>
      <p:ext uri="{BB962C8B-B14F-4D97-AF65-F5344CB8AC3E}">
        <p14:creationId xmlns:p14="http://schemas.microsoft.com/office/powerpoint/2010/main" val="2058163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6A7F8E5-F9E9-4F60-86BE-503100EDE7CB}"/>
              </a:ext>
            </a:extLst>
          </p:cNvPr>
          <p:cNvPicPr>
            <a:picLocks noChangeAspect="1"/>
          </p:cNvPicPr>
          <p:nvPr/>
        </p:nvPicPr>
        <p:blipFill>
          <a:blip r:embed="rId3"/>
          <a:stretch>
            <a:fillRect/>
          </a:stretch>
        </p:blipFill>
        <p:spPr>
          <a:xfrm>
            <a:off x="0" y="743712"/>
            <a:ext cx="12230901" cy="3200400"/>
          </a:xfrm>
          <a:prstGeom prst="rect">
            <a:avLst/>
          </a:prstGeom>
        </p:spPr>
      </p:pic>
      <p:sp>
        <p:nvSpPr>
          <p:cNvPr id="8" name="矩形 7">
            <a:extLst>
              <a:ext uri="{FF2B5EF4-FFF2-40B4-BE49-F238E27FC236}">
                <a16:creationId xmlns:a16="http://schemas.microsoft.com/office/drawing/2014/main" id="{719ED384-80FE-4949-BCB9-4C77397DBE36}"/>
              </a:ext>
            </a:extLst>
          </p:cNvPr>
          <p:cNvSpPr/>
          <p:nvPr/>
        </p:nvSpPr>
        <p:spPr>
          <a:xfrm>
            <a:off x="4733924" y="889762"/>
            <a:ext cx="2481264" cy="290830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B5CE3AF-F654-4461-AD3C-3F22201819A1}"/>
              </a:ext>
            </a:extLst>
          </p:cNvPr>
          <p:cNvSpPr txBox="1"/>
          <p:nvPr/>
        </p:nvSpPr>
        <p:spPr>
          <a:xfrm>
            <a:off x="87555" y="48128"/>
            <a:ext cx="3028623"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Transformer Decoder</a:t>
            </a:r>
          </a:p>
        </p:txBody>
      </p:sp>
      <p:sp>
        <p:nvSpPr>
          <p:cNvPr id="6" name="文本框 5">
            <a:extLst>
              <a:ext uri="{FF2B5EF4-FFF2-40B4-BE49-F238E27FC236}">
                <a16:creationId xmlns:a16="http://schemas.microsoft.com/office/drawing/2014/main" id="{D110B5B6-260F-45A2-83F8-A7F16AF94D7F}"/>
              </a:ext>
            </a:extLst>
          </p:cNvPr>
          <p:cNvSpPr txBox="1"/>
          <p:nvPr/>
        </p:nvSpPr>
        <p:spPr>
          <a:xfrm>
            <a:off x="203200" y="4437886"/>
            <a:ext cx="11785600" cy="463973"/>
          </a:xfrm>
          <a:prstGeom prst="rect">
            <a:avLst/>
          </a:prstGeom>
          <a:noFill/>
        </p:spPr>
        <p:txBody>
          <a:bodyPr wrap="square">
            <a:spAutoFit/>
          </a:bodyPr>
          <a:lstStyle/>
          <a:p>
            <a:pPr algn="just">
              <a:lnSpc>
                <a:spcPct val="150000"/>
              </a:lnSpc>
            </a:pPr>
            <a:r>
              <a:rPr lang="en-US" altLang="zh-CN" b="1" dirty="0">
                <a:latin typeface="Times New Roman" panose="02020603050405020304" pitchFamily="18" charset="0"/>
              </a:rPr>
              <a:t>Decoder</a:t>
            </a:r>
            <a:r>
              <a:rPr lang="zh-CN" altLang="en-US" b="1" dirty="0">
                <a:latin typeface="Times New Roman" panose="02020603050405020304" pitchFamily="18" charset="0"/>
              </a:rPr>
              <a:t>的输入：</a:t>
            </a:r>
            <a:r>
              <a:rPr lang="en-US" altLang="zh-CN" b="1" dirty="0">
                <a:latin typeface="Times New Roman" panose="02020603050405020304" pitchFamily="18" charset="0"/>
              </a:rPr>
              <a:t>Image embedding</a:t>
            </a:r>
            <a:r>
              <a:rPr lang="zh-CN" altLang="en-US" b="1" dirty="0">
                <a:latin typeface="Times New Roman" panose="02020603050405020304" pitchFamily="18" charset="0"/>
              </a:rPr>
              <a:t>、</a:t>
            </a:r>
            <a:r>
              <a:rPr lang="en-US" altLang="zh-CN" b="1" dirty="0">
                <a:latin typeface="Times New Roman" panose="02020603050405020304" pitchFamily="18" charset="0"/>
              </a:rPr>
              <a:t>Object queries</a:t>
            </a:r>
          </a:p>
        </p:txBody>
      </p:sp>
    </p:spTree>
    <p:extLst>
      <p:ext uri="{BB962C8B-B14F-4D97-AF65-F5344CB8AC3E}">
        <p14:creationId xmlns:p14="http://schemas.microsoft.com/office/powerpoint/2010/main" val="29040427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4575</TotalTime>
  <Words>5721</Words>
  <Application>Microsoft Office PowerPoint</Application>
  <PresentationFormat>宽屏</PresentationFormat>
  <Paragraphs>204</Paragraphs>
  <Slides>26</Slides>
  <Notes>24</Notes>
  <HiddenSlides>3</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-apple-system</vt:lpstr>
      <vt:lpstr>NimbusRomNo9L-Medi</vt:lpstr>
      <vt:lpstr>NimbusRomNo9L-Regu</vt:lpstr>
      <vt:lpstr>等线</vt:lpstr>
      <vt:lpstr>等线 Light</vt:lpstr>
      <vt:lpstr>微软雅黑</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ee L</dc:creator>
  <cp:lastModifiedBy>ee L</cp:lastModifiedBy>
  <cp:revision>201</cp:revision>
  <dcterms:created xsi:type="dcterms:W3CDTF">2021-01-11T01:58:54Z</dcterms:created>
  <dcterms:modified xsi:type="dcterms:W3CDTF">2021-01-17T14:39:33Z</dcterms:modified>
</cp:coreProperties>
</file>