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2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19" autoAdjust="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3T11:49:38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22495 7710 0,'-41'0'94,"41"-41"-79,-41 41-15,41-41 0,-41 41 0,0-41 16,-1 41-16,42-42 0,-41 42 0,0 0 0,0-41 0,0 0 0,-1 0 0,1 41 0,0 0 0,0-41 0,0-1 0,-1 42 0,1 0 16,41-41-16,-41 41 0,0-41 0,0 0 0,-1 41 0,1 0 0,41-42 0,-41 42 0,0-41 0,0 41 0,-1 0 0,1-41 0,41 0 15,-41 41-15,0 0 0,41-42 0,-41 42 0,-1 0 16,42-41-16,-41 41 15,41-41 17,-41 41-17,0 0 1,41-41-16,-41 41 16,41-42-16,-42 42 0,42-41 0,-41 41 0,41-41 0,-41 41 15,41-41-15,-41 41 0,41-41 16,-41 41 62,41-42-78,0 1 16,-42 41-16,42-41 31,-41 41-31,41-41 15,0-1-15,0 1 16,0 0-16,-41 41 0,0-41 16,41-1-1,0 1 32,0 0-47,-41 41 16,41-41-16,0 0 0,-42 41 15,42-42-15,-41 42 16,41-41 31,0 0-31,-41 41-16,41-41 15,-41 41-15,41-42 0,0 1 0,-41 41 0,-1 0 16,42-41-16,-41 0 0,0 41 15,41-42-15,-41 42 0,41-41 0,0 0 16,0 0 0,-41 41-16,41-42 0,-42 42 0,42-41 15,0 0 1,42 41 281,-42 41-297,41-41 15,0 0-15,0 0 16,0 0 47,-41 41-63,42-41 15,-42 42-15,41-42 0,0 0 16,-41 41-16,41-41 62,-41 41-46,41-41-16,-41 41 0,42-41 16,-42 42-16,41-42 0,-41 41 0,41-41 0,0 41 0,0 0 15,1-41-15,-42 42 0,41-42 0,-41 41 16,41-41-16,-41 41 0,0 0 15,41-41-15,-41 42 0,41-42 16,-41 41 0,42-41-16,-42 41 15,0 0 1,41-41 31,-41 41-32,0 1 1,41-42-16,-41 41 16,0 0-16,0 0 0,41-41 0,0 0 31,-41 42 0,42-42-31,-42 41 16,41-41-16,0 41 0,-41 0 0,41 1 15,0-42-15,1 41 0,-42 0 16,41-41-16,0 0 0,-41 41 0,41-41 0,-41 41 0,41-41 0,-41 42 0,42-42 16,-1 0-16,0 41 0,-41 0 0,41-41 15,0 0-15,-41 41 125,42-41-109,-1 0 0,-41 42-16,41-42 0,-41 41 0,41-41 15,0 0-15,-41 41 0,42-41 0,-42 41 0,41-41 16,0 0-16,-41 42 0,41-42 0,0 0 0,-41 41 0,42 0 15,-1-41-15,0 0 0,-41 41 0,41-41 16,0 0-16,-41 42 31,42-42 16,-1 0-47,0 0 0,-41 41 0,41-41 0,0 41 16,1-41-16,-1 0 15,-41 41 110,0 0-31,0 1-94,0-1 16,-41-41-16,41 41 0,0 0 31,0 1 157,-42-42-173,1 0 141,0 0-124,0 0 15,41 41-47,-41-41 31,-1 0 16,1 0 0,0 0-16,41 41 0,-41-41 0,0 0 1,41 41-17,-42-41 32,1 0-31,0 0 31,0 0-1,0 0-30,-1 0 15,1 0-15,0 0-16,0 0 16,0 0-16,-1 0 0,1 0 0,0 0 15,0 0-15,0 0 0,41-41 16,-42 41-16,1 0 15,0 0 1,0 0 0,41-41-1,-41 41-15,41-41 0,-42 41 0,42-42 0,-41 42 16,41-41-16,-41 41 0,41-41 16,-41 41-16,41-41 109,0-1-109,-41 42 16,41-41 15,-42 41-31,1 0 78,41-41-31,-41 41-47,0-41 0,41 0 15,-41 41 1,41-42-16,-42 42 0,1 0 16,41-41-16,0 0 15,-41 41-15,41-41 16,-41 41 0,41-42-1,-41 42 1,-1 0-16,42-41 0,-41 41 0,41-41 15,-41 41-15,0-41 0,41-1 0,-41 42 16,-1 0-16,42-41 0,-41 41 0,41-41 0,-41 41 0,0 0 16,0-41-16,-1 41 0,42-42 0,-41 42 0,41-41 15,-41 41-15,0 0 0,41-41 16,0 0-16,-41 41 31,-1 0 0,42-41-31,0-1 16,-41 42-16,0-41 0,0 41 0,41-41 16,-41 41-16,41-41 0,-42 41 15,42-42 79,0 1-78,0 0-1,-41 41 32,41-41 16,0-1-48,0 1-15,0 0 16,0 0-16,0 0 16,0-1-16,0 1 15,0 0 1,0 0 62,0-1-78,0 1 16,0 0-16,0 0 0,41 41 15,-41-42-15,42 42 516,-1 0-126,0 0-390,0 0 0,0 0 16,1 0 93,-1 0-109,0 0 16,-41-41-16,41 41 0,0 0 16,1 0-16,-1 0 312,0 0-296,0 0-1,0 0-15,-41 41 16,42-41-16,-1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A56FA-E228-46ED-8358-FBAF61FA06BC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13FD4-5387-422E-9094-CCA0F1B41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6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ea typeface="Microsoft YaHei" panose="020B0503020204020204" pitchFamily="34" charset="-122"/>
              </a:rPr>
              <a:t>主要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是为了缓解</a:t>
            </a:r>
            <a:r>
              <a:rPr lang="en-US" altLang="zh-CN" sz="1200" dirty="0">
                <a:effectLst/>
                <a:ea typeface="Microsoft YaHei" panose="020B0503020204020204" pitchFamily="34" charset="-122"/>
              </a:rPr>
              <a:t>FPN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构建过程中由于通道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减少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而造成的信息丢失，并对</a:t>
            </a:r>
            <a:r>
              <a:rPr lang="zh-CN" altLang="en-US" sz="1200" dirty="0">
                <a:effectLst/>
                <a:ea typeface="Microsoft YaHei" panose="020B0503020204020204" pitchFamily="34" charset="-122"/>
              </a:rPr>
              <a:t>融</a:t>
            </a:r>
            <a:r>
              <a:rPr lang="zh-CN" altLang="zh-CN" sz="1200" dirty="0">
                <a:effectLst/>
                <a:ea typeface="Microsoft YaHei" panose="020B0503020204020204" pitchFamily="34" charset="-122"/>
              </a:rPr>
              <a:t>合后的特征进行优化。</a:t>
            </a:r>
            <a:endParaRPr lang="en-US" altLang="zh-CN" sz="12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可以看到，在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SSF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SCE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中使用具有丰富通道信息的高级特征是有些重复的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4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FPN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会遗漏一些对象，因为这些对象太小或不在感受野内。也可能定位错误和识别错误。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Microsoft YaHei" panose="020B0503020204020204" pitchFamily="34" charset="-122"/>
              </a:rPr>
              <a:t>FPN普遍存在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三个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局限: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(1) 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通道缩减带来的信息损失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特征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融合过程中的信息衰减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)跨尺度融合中的混叠效应。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fpn会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用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1×1卷积对Ci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通道降维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在Fi中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通道数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被缩减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至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256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导致丢失了一定的通道信息。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现有方法主要是在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Fi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后面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去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增添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模块，像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(b c)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都沒有对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进行充分利用。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EfficientDet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指出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增加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FPN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通道数可以提高性能，但会增加更多的参数和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FLOPs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，所以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其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最终采用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还是使用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相对较少的通道数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BiFPN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获得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较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好的精度。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所以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backbone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输出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特征图的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数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减少大幅降低了后续的计算消耗，但也带来了信息损失。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5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目标检测中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底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细节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信息和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深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语义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信息是互补的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在自顶向下的特征融合过程中，语义信息会被稀释。PAFPN和Libra R-CNN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中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提出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了不同的特征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融合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方式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来充分利用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个层次的特征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但高层语义特征的表征能力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还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没有被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充分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应用于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低层特征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作者想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利用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深层特征丰富的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上下文信息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改进特征表示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.</a:t>
            </a: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跨尺度融合和跳跃连接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被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广泛用于提高性能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实现对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层级特征的充分利用。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跨尺度特征图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之间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存在语义差异，插值后直接融合可能会产生混叠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效应，对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定位和识别任务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产生混淆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作者也考虑通过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注意力模块来优化融合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后的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混叠特征，增强它们的判别能力。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7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输入是原始低分辨率图像，通过三个卷积后得到与输入图像大小相同，通道数为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r^2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的特征图像。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将特征图每个像素的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r^2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个通道按照特定位置排列成一个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r×r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的区域，对应高分辨率图像中一个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r×r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大小的子块。最终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H×W×r^2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的特征图被重排列成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rH×rW×1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的高分辨率图。前面的卷积运算在低分辨率图像上进行，只在最后一层对图像大小做变换，因此效率很高。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--sub-pixel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卷积包含两个过程，普通卷积和排列像素。最后一个卷积输出特征的通道数需设置成固定值，即放大倍数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的平方，这样总的像素个数才能和要得到的高分辨率图像一致。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4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--1.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受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卷积启发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提出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跳跃融合方法来更好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地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利用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Ci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中丰富的通道信息。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--2.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提出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上下文增强模块，从最高层特征图中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获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取上下文信息。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先增加低分辨率图像通道数，带来额外计算量且存在一定不可靠性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，但深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层特征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已经有足够多的通道，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可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直接使用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pixel shuffle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减少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通道信息的丢失。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--3. 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提出简单有效的通道注意力引导模块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优化最终各层特征。增加的计算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量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较少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有效减缓了混叠效应。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去掉F5和P5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是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因为提出的方法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已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充分利用了来自C5的通道信息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重复的特征融合会造成更严重的混叠效果，带来不必要的计算负担。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(a)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一般在特征融合前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为提高计算效率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都会以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1×1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卷积降低Ci通道数，导致通道信息丢失。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--(b)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pixel shuffle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操作将特征图形状重排列为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rH×rW×C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r表示上采样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倍数。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使用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卷积上采样时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需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先增加低分辨率图像通道数，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增加了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计算量。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{C4,C5}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通道数足以执行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所以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跳跃融合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上采样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前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不用进行通道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扩张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主要为了将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{C4, C5}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丰富的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语义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并到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中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，并尽可能减少通道信息损失。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φ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-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×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1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卷积降低通道数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PS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是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pixel shuffle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操作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r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2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SSF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可看作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F4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C4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的两个额外连接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，充分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利用深层特征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{C4,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C5}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丰富的通道信息，增强特征金字塔的表示能力。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通过提取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融合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局部和全局上下文信息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，增强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特征表示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上使用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×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卷积提取局部信息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并变换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通道数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，然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后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上采样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endParaRPr lang="zh-CN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×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最大池化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将输入特征下采样到w×h，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1×1卷积扩展通道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数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后接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sub-pixel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(r=4)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局部信息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)</a:t>
            </a:r>
            <a:endParaRPr lang="zh-CN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C5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上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做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全局平均池化获取全局上下文信息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压缩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通道数后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broadcast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4wx4h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大小。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最后通过逐元素求和将三个特征图汇总到聚合图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中。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SCE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充分利用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高层特征的语义信息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，提高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表征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能力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跨尺度特征图存在语义上的差异，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简单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聚合特征可能会导致混叠效应，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对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定位和识别任务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产生混淆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FPN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通过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3x3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缓解混叠效应。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--SSF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SCE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融合了更多跨尺度特征图，混叠效应比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FPN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更严重。为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缓解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混叠效应，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作者想通过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注意力模块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来提升稳定性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。但在每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一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层上都加注意力模块会消耗大量计算资源。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并且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作者希望不同层级的注意力可从其他层级的信息中进行学习。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因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此作者提出一个受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CBAM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启发的通道注意力引导模块引导金字塔各层级缓解混叠效应。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CAG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提取通道权重，使用全局平均池化和全局最大池化聚合两种不同的空间上下文信息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后接全连接层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输出的特征向量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经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逐元素求和和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Sigmoid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进行合并。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得到的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通道权重与每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层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输出特征相乘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。</a:t>
            </a:r>
            <a:endParaRPr lang="zh-CN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--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CAG</a:t>
            </a:r>
            <a:r>
              <a:rPr lang="zh-CN" altLang="en-US" sz="28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利用集成特征图</a:t>
            </a:r>
            <a:r>
              <a:rPr lang="en-US" altLang="zh-CN" sz="28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zh-CN" altLang="en-US" sz="2800" b="0" i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优化</a:t>
            </a:r>
            <a:r>
              <a:rPr lang="zh-CN" altLang="en-US" sz="28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输出特征中的</a:t>
            </a:r>
            <a:r>
              <a:rPr lang="zh-CN" altLang="en-US" sz="2800" b="0" i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通道信息，</a:t>
            </a:r>
            <a:r>
              <a:rPr lang="zh-CN" altLang="zh-CN" sz="1800">
                <a:effectLst/>
                <a:ea typeface="Microsoft YaHei" panose="020B0503020204020204" pitchFamily="34" charset="-122"/>
              </a:rPr>
              <a:t>减少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混淆特征的</a:t>
            </a:r>
            <a:r>
              <a:rPr lang="zh-CN" altLang="zh-CN" sz="1800">
                <a:effectLst/>
                <a:ea typeface="Microsoft YaHei" panose="020B0503020204020204" pitchFamily="34" charset="-122"/>
              </a:rPr>
              <a:t>误导，</a:t>
            </a:r>
            <a:r>
              <a:rPr lang="zh-CN" altLang="en-US" sz="1800">
                <a:effectLst/>
                <a:ea typeface="Microsoft YaHei" panose="020B0503020204020204" pitchFamily="34" charset="-122"/>
              </a:rPr>
              <a:t>没有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通过复杂结构增强特征的判别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力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。轻量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且高效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3FD4-5387-422E-9094-CCA0F1B418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0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B5D2-93A4-4526-8F27-70436AC4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3B165-62E8-4EDE-86DF-393489F6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55F7D-13E1-4F3B-9C22-8DAD8A3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39F26-DF57-4357-B039-4B21312F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21831-171A-4748-90E4-CD3091D1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70B49-8F59-4A4C-B87F-F69AA7C2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5A2DB-6328-4ED0-8736-21F34D5C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A658-FAF6-4D46-B1C4-0D9E66A1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DBE52-E7E0-4F7B-B0C9-9C99179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960A6-8AE0-4CFB-9E63-C2F9A63A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C9C14-D741-416C-BE5B-86280ABD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143E3-0D76-49C9-BF67-99F3A76B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6400-5FD3-4B4B-8F5B-37624A3E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ED1D8-8BF6-47D7-85ED-E4F75122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5DA19-EEAA-40E2-B56D-8AEDA3F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792C-1B92-404F-8428-75D7CC3B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959E0-D04C-4FE9-8BB3-5786A12F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64A44-BD81-4B9E-98F5-6FA164EC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CE0EF-5845-43E3-85C0-8952083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57E59-6D99-49F0-891E-0FEAC98F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526A-A765-4254-A242-78EFD7CA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15F55-9E3F-44C5-931E-FFCEF8A9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F928E-D8C9-4477-8810-ACFA9AA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9FE8-94D6-4717-AE51-A6906258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53E4D-631F-448F-BD85-025AE7EC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5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923B4-C766-40B7-8415-97CC1ED1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CB1B1-9B55-44AD-A025-60572747E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5CA32-8BB2-4DE0-B3E2-A4F5FE86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F28DC-3878-4B5D-875A-25AA4F17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F65AC-78C5-4AFB-850A-6680401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04B84-3B46-430B-859C-3380BAF5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B9D4-E4CF-4897-B73A-6002260C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C8922-1129-4491-9DBA-21DC1287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96051-A077-4010-84BD-AF94209C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DC174-E56B-48BB-9347-0004B144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ABD34-4190-47D0-83EF-85A6D2BFD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F521A-4C9B-4E6E-9E3B-CF327FA9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FF665-E806-426D-B059-95B725A4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94BD7F-29BE-42C6-AABB-B344F078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C651-6CF9-43EA-889F-BEEFBD1D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BC3E76-A7D6-4BE9-9AB3-2299664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33F6E-E80A-49DC-B8B3-2D16B330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441FA-A7F8-4155-BBC6-06EC890B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4CC09-F4F4-4B38-A024-712950C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492D6C-D8F2-41B7-BD0A-E3BAA477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C2B07-B357-40AB-BFA6-6784D1A0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103-42CF-4D97-92AF-127FD548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9682E-DD0F-44DD-8C8E-F50500D9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B4F7C-D57B-45B1-997B-3033B8226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17B4E-92B0-4B12-8596-6F42903E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0BA7E-2CB0-48FD-B6E1-F6AAB303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8B496-BE2F-4C14-9B39-BD0B1C4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3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CC9C-C236-490C-B987-67322BE8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F35BBD-06CF-4D70-A215-CE8964DCF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254A2-507B-4400-A823-A83DC13E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DC6BA-4543-4521-8C7C-C3488840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CCFAC-5DCB-4983-851D-02964D69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B971E-9F49-49B0-AD8E-BEAB3C9D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AFA01-24B7-4B98-B088-CB97793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77AD6-2D93-4E45-BB2E-0BAB394F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FA3FD-E588-4008-85CE-2D70F7EEB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8257-4AE6-4678-AE34-4AB839E61062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FC8CD-4440-4B0F-B251-C3E06A05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B6073-260A-4565-B439-E943C8551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A4A2-DA77-46E5-9005-0D196DC8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15EA2A-351E-4869-89B5-4403D5ABDFCC}"/>
              </a:ext>
            </a:extLst>
          </p:cNvPr>
          <p:cNvSpPr txBox="1"/>
          <p:nvPr/>
        </p:nvSpPr>
        <p:spPr>
          <a:xfrm>
            <a:off x="1150305" y="3167390"/>
            <a:ext cx="9891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CE-FPN: Enhancing Channel Information for Object Detection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49A896-E17D-4ABA-AA63-2B175274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4" y="1410913"/>
            <a:ext cx="6423996" cy="1996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A3126F-4D96-4D50-B99A-EA4D0696ACA4}"/>
              </a:ext>
            </a:extLst>
          </p:cNvPr>
          <p:cNvSpPr txBox="1"/>
          <p:nvPr/>
        </p:nvSpPr>
        <p:spPr>
          <a:xfrm>
            <a:off x="0" y="77527"/>
            <a:ext cx="4876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Channel Attention Guided Module</a:t>
            </a:r>
          </a:p>
        </p:txBody>
      </p:sp>
      <p:pic>
        <p:nvPicPr>
          <p:cNvPr id="3074" name="Picture 2" descr="a(fcł (AvgPool@)) -k fC2 (MaxPool@))), &#10;= CA(I) @ Pt. &#10;(3) &#10;(4) ">
            <a:extLst>
              <a:ext uri="{FF2B5EF4-FFF2-40B4-BE49-F238E27FC236}">
                <a16:creationId xmlns:a16="http://schemas.microsoft.com/office/drawing/2014/main" id="{94D28087-5CD8-4D47-8EFE-39ACDACC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20115"/>
            <a:ext cx="5486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F59037-206D-41CE-9EF8-ED0F8C43C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426" y="77527"/>
            <a:ext cx="4876574" cy="38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4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BLE 11: Effect of each component on COCO val-2017. SSE: &#10;Sub-pixel Skip Fusion, SCE: Sub-pixel Context Enhancement, CAG: &#10;Channel Attention Guided Module. &#10;SSE SCE CAG &#10;AP &#10;361 &#10;366 &#10;37.0 &#10;37.1 &#10;37.2 &#10;37.5 &#10;AP50 &#10;55.4 &#10;55.8 &#10;56.3 &#10;56.2 &#10;56.7 &#10;57.3 &#10;AP75 &#10;38.5 &#10;39.0 &#10;39.3 &#10;39.5 &#10;39.7 &#10;40.2 &#10;19.8 &#10;20.9 &#10;20.7 &#10;21.1 &#10;21.3 &#10;21.6 &#10;39.7 &#10;40.2 &#10;40.8 &#10;41.2 &#10;41.3 &#10;41.2 &#10;47.1 &#10;47.8 &#10;48.1 &#10;48.2 &#10;48.6 &#10;48.7 ">
            <a:extLst>
              <a:ext uri="{FF2B5EF4-FFF2-40B4-BE49-F238E27FC236}">
                <a16:creationId xmlns:a16="http://schemas.microsoft.com/office/drawing/2014/main" id="{B642F094-91B7-4A8D-BD17-8D1CB9FF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11" y="1944262"/>
            <a:ext cx="6915577" cy="29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D2514D-D67A-44FD-AD12-3BE2502B9814}"/>
              </a:ext>
            </a:extLst>
          </p:cNvPr>
          <p:cNvSpPr txBox="1"/>
          <p:nvPr/>
        </p:nvSpPr>
        <p:spPr>
          <a:xfrm>
            <a:off x="72192" y="77527"/>
            <a:ext cx="4657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2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BLE I: Comparison with baselines and state-of-the-art nrthods on COCO test-dev. The symbol '*' means our re-implemented results &#10;through mmdetection. &#10;Method &#10;Baseline: &#10;RetinaNet* [25] &#10;Faster RCNN* 1201 &#10;Faster RCNN* 1201 &#10;Faster RCNN* 1201 &#10;Faster RCNN* 1201 &#10;State-of-the-art: &#10;CARAFE 1161 &#10;RetinaNet w/ AugFPN [81 &#10;Faster RCNN w/ AugFPN 181 &#10;Faster RCNN w/ AugFPN 181 &#10;Faster RCNN w/ AugFPN 181 &#10;Faster RCNN w/ AugFPN 181 &#10;Libra RetinaNet* [12] &#10;Libra RCNN* 1121 &#10;Libra RCNN* 1121 &#10;Libra RCNN* 1121 &#10;Libra RCNN* 1121 &#10;Ours : &#10;RetinaNet w/ CEFPN &#10;Faster &#10;Faster &#10;Faster &#10;Faster &#10;RCNN w/ CEFPN &#10;RCNN w/ CEFPN &#10;RCNN w/ CEFPN &#10;RCNN w/ CEFPN &#10;Backbone &#10;ResNet-50 &#10;ResNet-50 &#10;ResNet-101 &#10;ResNet-101 &#10;ResNext 101-64x4d &#10;ResNet-50 &#10;ResNet-50 &#10;ResNet-50 &#10;ResNet-101 &#10;ResNet-101 &#10;ResNex t 101-64x4d &#10;ResNet-50 &#10;ResNet-50 &#10;ResNet-101 &#10;ResNet-101 &#10;ResNext 101-64x4d &#10;ResNet-50 &#10;ResNet-50 &#10;ResNet-101 &#10;ResNet-101 &#10;ResNex t 101-64x 4d &#10;Schedule &#10;Ix &#10;Ix &#10;Ix &#10;Ix &#10;Ix &#10;Ix &#10;Ix &#10;Ix &#10;Ix &#10;Ix &#10;Ix &#10;Ix &#10;Ix &#10;Ix &#10;Ix &#10;Ix &#10;36.3 &#10;37.4 &#10;39.4 &#10;39.9 &#10;41.8 &#10;38.1 &#10;37.5 &#10;38.8 &#10;40.6 &#10;41.5 &#10;43.0 &#10;37.8 &#10;38.6 &#10;40.2 &#10;41.0 &#10;43.0 &#10;37.8 &#10;38.8 &#10;40.9 &#10;41.3 &#10;43.1 &#10;AP50 &#10;55.5 &#10;58.2 &#10;60.2 &#10;60.3 &#10;64.4 &#10;60.7 &#10;58.4 &#10;61.5 &#10;63.2 &#10;63.9 &#10;65.6 &#10;57.5 &#10;60.0 &#10;61.2 &#10;62.0 &#10;64.2 &#10;57.4 &#10;60.5 &#10;62.5 &#10;62.7 &#10;64.7 &#10;38.7 &#10;40.4 &#10;43.0 &#10;43.2 &#10;45.6 &#10;41.0 &#10;40.1 &#10;42.0 &#10;44.0 &#10;45.1 &#10;46.9 &#10;40.5 &#10;42.0 &#10;44.1 &#10;44.7 &#10;46.9 &#10;40.1 &#10;41.9 &#10;44.4 &#10;44.8 &#10;46.9 &#10;APs &#10;20.5 &#10;21.2 &#10;22.3 &#10;23.0 &#10;24.7 &#10;22.8 &#10;21.3 &#10;23.3 &#10;24.0 &#10;23.8 &#10;26.2 &#10;21.5 &#10;22.4 &#10;22.7 &#10;23.3 &#10;25.2 &#10;21.3 &#10;22.5 &#10;23.5 &#10;23.2 &#10;25.6 &#10;APM &#10;40.1 &#10;40.8 &#10;43.3 &#10;43.8 &#10;46.1 &#10;41.2 &#10;40.5 &#10;42.1 &#10;44. I &#10;44.7 &#10;46.5 &#10;40.8 &#10;41.3 &#10;43.6 &#10;43.9 &#10;45.9 &#10;40.8 &#10;41.7 &#10;44.2 &#10;44.4 &#10;46.5 &#10;APL &#10;47.5 &#10;48.1 &#10;49.9 &#10;52.9 &#10;54.2 &#10;46.9 &#10;47.3 &#10;47.7 &#10;51.0 &#10;52.8 &#10;53.9 &#10;47.4 &#10;47.7 &#10;52.1 &#10;52.6 &#10;54.1 &#10;46.8 &#10;48.1 &#10;51.4 &#10;52.7 &#10;54.0 ">
            <a:extLst>
              <a:ext uri="{FF2B5EF4-FFF2-40B4-BE49-F238E27FC236}">
                <a16:creationId xmlns:a16="http://schemas.microsoft.com/office/drawing/2014/main" id="{16AB0ECB-A7EB-427A-B9F2-04C95D4D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9" y="582429"/>
            <a:ext cx="11752222" cy="627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C88C65-A9EC-4D1C-BB34-6AD99F682EDF}"/>
              </a:ext>
            </a:extLst>
          </p:cNvPr>
          <p:cNvSpPr txBox="1"/>
          <p:nvPr/>
        </p:nvSpPr>
        <p:spPr>
          <a:xfrm>
            <a:off x="60160" y="77527"/>
            <a:ext cx="4657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0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g. 6: Qualitative results comparison. The results of FPN are listed by the blue bounding boxes, while those of CE-FPN are the red bounding &#10;boxes. ">
            <a:extLst>
              <a:ext uri="{FF2B5EF4-FFF2-40B4-BE49-F238E27FC236}">
                <a16:creationId xmlns:a16="http://schemas.microsoft.com/office/drawing/2014/main" id="{12CAB616-7230-4573-99CF-28CE788E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7" y="528638"/>
            <a:ext cx="11078982" cy="632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CFC0A1-27EE-4846-BBBA-6CFFC6FF652A}"/>
              </a:ext>
            </a:extLst>
          </p:cNvPr>
          <p:cNvSpPr txBox="1"/>
          <p:nvPr/>
        </p:nvSpPr>
        <p:spPr>
          <a:xfrm>
            <a:off x="48128" y="77527"/>
            <a:ext cx="4657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1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0DA53D-53C7-419E-BB97-8EEF83AE8426}"/>
              </a:ext>
            </a:extLst>
          </p:cNvPr>
          <p:cNvSpPr txBox="1"/>
          <p:nvPr/>
        </p:nvSpPr>
        <p:spPr>
          <a:xfrm>
            <a:off x="816746" y="2576715"/>
            <a:ext cx="609452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FPN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Information loss of channel reduction.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Information decay during fusion.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Aliasing effects in cross-scale fusion.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AFF94F-8146-446A-8FB9-73F2F424DB13}"/>
              </a:ext>
            </a:extLst>
          </p:cNvPr>
          <p:cNvSpPr txBox="1"/>
          <p:nvPr/>
        </p:nvSpPr>
        <p:spPr>
          <a:xfrm>
            <a:off x="0" y="0"/>
            <a:ext cx="163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B7BF28-8E64-4703-98E5-D8F1842D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11" y="705530"/>
            <a:ext cx="5447414" cy="58195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B9822D-D2CE-41F7-A34A-D0FB85319B11}"/>
              </a:ext>
            </a:extLst>
          </p:cNvPr>
          <p:cNvSpPr txBox="1"/>
          <p:nvPr/>
        </p:nvSpPr>
        <p:spPr>
          <a:xfrm>
            <a:off x="265252" y="13288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loss of channel reduction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EBDB8-AA2A-47BF-AA25-30740599A00E}"/>
              </a:ext>
            </a:extLst>
          </p:cNvPr>
          <p:cNvSpPr txBox="1"/>
          <p:nvPr/>
        </p:nvSpPr>
        <p:spPr>
          <a:xfrm>
            <a:off x="169002" y="998061"/>
            <a:ext cx="64914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004FD3-517F-4742-9BF7-30D6B36EB763}"/>
              </a:ext>
            </a:extLst>
          </p:cNvPr>
          <p:cNvSpPr txBox="1"/>
          <p:nvPr/>
        </p:nvSpPr>
        <p:spPr>
          <a:xfrm>
            <a:off x="2797588" y="1011075"/>
            <a:ext cx="54934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61C6AC-9FBD-4ED5-99B2-5AB7A353F21F}"/>
              </a:ext>
            </a:extLst>
          </p:cNvPr>
          <p:cNvSpPr txBox="1"/>
          <p:nvPr/>
        </p:nvSpPr>
        <p:spPr>
          <a:xfrm>
            <a:off x="6065312" y="2967335"/>
            <a:ext cx="6068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eclining channels from the backbone outputs substantially reduces the computation consumption for subsequent prediction but also brings about the loss of information.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4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AEF354-6D30-4462-8974-18295CEA0D84}"/>
              </a:ext>
            </a:extLst>
          </p:cNvPr>
          <p:cNvSpPr txBox="1"/>
          <p:nvPr/>
        </p:nvSpPr>
        <p:spPr>
          <a:xfrm>
            <a:off x="295054" y="744415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decay during fusion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17B12-F6C3-475D-8915-06E09336BA71}"/>
              </a:ext>
            </a:extLst>
          </p:cNvPr>
          <p:cNvSpPr txBox="1"/>
          <p:nvPr/>
        </p:nvSpPr>
        <p:spPr>
          <a:xfrm>
            <a:off x="295054" y="3499943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Aliasing effects in cross-scale fusion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514856-64AD-4376-ABC3-972C2F92DAA5}"/>
              </a:ext>
            </a:extLst>
          </p:cNvPr>
          <p:cNvSpPr txBox="1"/>
          <p:nvPr/>
        </p:nvSpPr>
        <p:spPr>
          <a:xfrm>
            <a:off x="688015" y="1253379"/>
            <a:ext cx="1081417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low-level and high-level information are complementary for object detection, while the semantical information would be diluted in the progress of top-down feature fusion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exploitation of context information is a proper approach to improve feature representation, which prevents increasing computational burden by adding deeper convolutional layers directly.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59C13-69C0-4166-AAC4-B29BB9F10FFB}"/>
              </a:ext>
            </a:extLst>
          </p:cNvPr>
          <p:cNvSpPr txBox="1"/>
          <p:nvPr/>
        </p:nvSpPr>
        <p:spPr>
          <a:xfrm>
            <a:off x="688015" y="4024296"/>
            <a:ext cx="1081417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Cross-scale fusion and skip connections are widely used to improve the performance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intuitive and simple connections achieve the full use of diverse features on each level. However, there exist semantical differences in cross-scale feature maps, so that direct fusion after interpolation may cause aliasing Effects. And the miscellaneous integrated features might confuse the localization and recognition tasks.</a:t>
            </a:r>
          </a:p>
        </p:txBody>
      </p:sp>
    </p:spTree>
    <p:extLst>
      <p:ext uri="{BB962C8B-B14F-4D97-AF65-F5344CB8AC3E}">
        <p14:creationId xmlns:p14="http://schemas.microsoft.com/office/powerpoint/2010/main" val="24638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9531E44-3901-459A-B0DF-FAE65F7B5B50}"/>
              </a:ext>
            </a:extLst>
          </p:cNvPr>
          <p:cNvSpPr txBox="1"/>
          <p:nvPr/>
        </p:nvSpPr>
        <p:spPr>
          <a:xfrm>
            <a:off x="0" y="84221"/>
            <a:ext cx="2057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4DEBFD-67D6-4675-A453-936FAF7821E7}"/>
              </a:ext>
            </a:extLst>
          </p:cNvPr>
          <p:cNvSpPr txBox="1"/>
          <p:nvPr/>
        </p:nvSpPr>
        <p:spPr>
          <a:xfrm>
            <a:off x="699671" y="2161217"/>
            <a:ext cx="1094689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 propose two novel channel enhancement methods inspired by sub-pixel convolution. We extend the intrinsic </a:t>
            </a:r>
            <a:r>
              <a:rPr lang="en-US" altLang="zh-C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sub-pixel convolution to integrate rich channel information in our modules.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2.We introduce simple yet effective channel attention guided module to optimize the integrated features on each level.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3.We evaluate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on MS COCO and obtain significant improvements over state-of-the-art FPN-based detectors.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9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A0AF2A-0854-4D3A-ADC9-9CEB8F54F52D}"/>
              </a:ext>
            </a:extLst>
          </p:cNvPr>
          <p:cNvSpPr txBox="1"/>
          <p:nvPr/>
        </p:nvSpPr>
        <p:spPr>
          <a:xfrm>
            <a:off x="107165" y="85340"/>
            <a:ext cx="314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Sub-pixel Convolution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2E6CAA-6490-4064-B089-733C362CE7C4}"/>
                  </a:ext>
                </a:extLst>
              </p:cNvPr>
              <p:cNvSpPr txBox="1"/>
              <p:nvPr/>
            </p:nvSpPr>
            <p:spPr>
              <a:xfrm>
                <a:off x="6403807" y="1295218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2E6CAA-6490-4064-B089-733C362C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807" y="1295218"/>
                <a:ext cx="60939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64957D1-E9C7-4E69-81F9-D391B1CF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05" y="1640486"/>
            <a:ext cx="11809846" cy="31034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C7E339-AF07-4B60-9928-C0C0DEE7C21D}"/>
              </a:ext>
            </a:extLst>
          </p:cNvPr>
          <p:cNvSpPr/>
          <p:nvPr/>
        </p:nvSpPr>
        <p:spPr>
          <a:xfrm>
            <a:off x="9726929" y="2047129"/>
            <a:ext cx="297181" cy="309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BD0525F-02D6-439A-8E9F-3D76482FD1E4}"/>
                  </a:ext>
                </a:extLst>
              </p14:cNvPr>
              <p14:cNvContentPartPr/>
              <p14:nvPr/>
            </p14:nvContentPartPr>
            <p14:xfrm>
              <a:off x="7193520" y="1989000"/>
              <a:ext cx="1009080" cy="846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BD0525F-02D6-439A-8E9F-3D76482FD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4160" y="1979640"/>
                <a:ext cx="102780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5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39DF53-FE96-43AC-9849-9CA8E231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86033"/>
            <a:ext cx="12365665" cy="4955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BADEC3-C593-439E-ABD0-14E123AE01B1}"/>
              </a:ext>
            </a:extLst>
          </p:cNvPr>
          <p:cNvSpPr txBox="1"/>
          <p:nvPr/>
        </p:nvSpPr>
        <p:spPr>
          <a:xfrm>
            <a:off x="82402" y="86464"/>
            <a:ext cx="1682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74E8DB-9615-49D3-881C-0756BB6583E0}"/>
              </a:ext>
            </a:extLst>
          </p:cNvPr>
          <p:cNvSpPr txBox="1"/>
          <p:nvPr/>
        </p:nvSpPr>
        <p:spPr>
          <a:xfrm>
            <a:off x="0" y="26305"/>
            <a:ext cx="3160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Sub-pixel Skip Fusion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A6C75-58CE-48EA-934F-A0B52A10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341" y="571692"/>
            <a:ext cx="5618300" cy="6286308"/>
          </a:xfrm>
          <a:prstGeom prst="rect">
            <a:avLst/>
          </a:prstGeom>
        </p:spPr>
      </p:pic>
      <p:pic>
        <p:nvPicPr>
          <p:cNvPr id="2052" name="Picture 4" descr="… Ⅱ 3 一 4 &#10;( 2 ) ">
            <a:extLst>
              <a:ext uri="{FF2B5EF4-FFF2-40B4-BE49-F238E27FC236}">
                <a16:creationId xmlns:a16="http://schemas.microsoft.com/office/drawing/2014/main" id="{895911F5-04B7-4CB8-A6C9-9F74DC44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80" y="5292958"/>
            <a:ext cx="5867001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BC16B1-54C3-4E1D-A686-1AB124CF7BF1}"/>
                  </a:ext>
                </a:extLst>
              </p:cNvPr>
              <p:cNvSpPr txBox="1"/>
              <p:nvPr/>
            </p:nvSpPr>
            <p:spPr>
              <a:xfrm>
                <a:off x="-147084" y="2713033"/>
                <a:ext cx="5618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BC16B1-54C3-4E1D-A686-1AB124CF7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084" y="2713033"/>
                <a:ext cx="561830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315C77C-4E99-4F78-A1D5-43ACDD627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043" y="710876"/>
            <a:ext cx="4024855" cy="31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C7BA0C-1083-4E9D-9327-44DD89EE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19" y="1400428"/>
            <a:ext cx="7904762" cy="40571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2FA58A-28E6-4B52-B7D2-A9D9D3A48DEF}"/>
              </a:ext>
            </a:extLst>
          </p:cNvPr>
          <p:cNvSpPr txBox="1"/>
          <p:nvPr/>
        </p:nvSpPr>
        <p:spPr>
          <a:xfrm>
            <a:off x="-1" y="77527"/>
            <a:ext cx="4852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Sub-pixel</a:t>
            </a:r>
            <a:r>
              <a:rPr lang="en-US" altLang="zh-CN" sz="1800" b="1" i="0" u="none" strike="noStrike" baseline="0" dirty="0">
                <a:latin typeface="NimbusRomNo9L-ReguItal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Context Enhancement</a:t>
            </a:r>
            <a:endParaRPr lang="zh-CN" altLang="en-US" sz="2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1545</Words>
  <Application>Microsoft Office PowerPoint</Application>
  <PresentationFormat>宽屏</PresentationFormat>
  <Paragraphs>74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NimbusRomNo9L-ReguItal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 L</dc:creator>
  <cp:lastModifiedBy>ee L</cp:lastModifiedBy>
  <cp:revision>64</cp:revision>
  <dcterms:created xsi:type="dcterms:W3CDTF">2021-03-30T08:33:54Z</dcterms:created>
  <dcterms:modified xsi:type="dcterms:W3CDTF">2021-04-03T12:29:44Z</dcterms:modified>
</cp:coreProperties>
</file>