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9" r:id="rId4"/>
    <p:sldId id="268" r:id="rId5"/>
    <p:sldId id="257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 L" initials="eL" lastIdx="1" clrIdx="0">
    <p:extLst>
      <p:ext uri="{19B8F6BF-5375-455C-9EA6-DF929625EA0E}">
        <p15:presenceInfo xmlns:p15="http://schemas.microsoft.com/office/powerpoint/2012/main" userId="b7fb633e5a4b5a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2" autoAdjust="0"/>
    <p:restoredTop sz="95519" autoAdjust="0"/>
  </p:normalViewPr>
  <p:slideViewPr>
    <p:cSldViewPr snapToGrid="0">
      <p:cViewPr varScale="1">
        <p:scale>
          <a:sx n="82" d="100"/>
          <a:sy n="82" d="100"/>
        </p:scale>
        <p:origin x="108" y="1998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3DB90-E544-4C98-A3E2-32A997DD705F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2876E-F02B-4A5B-B200-582392C1A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5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中科院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2020ECCV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876E-F02B-4A5B-B200-582392C1A93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58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876E-F02B-4A5B-B200-582392C1A93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01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--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为进一步表明动态训练过程，下图展示了</a:t>
            </a:r>
            <a:r>
              <a:rPr lang="en-US" altLang="zh-CN" b="0" i="0" dirty="0" err="1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IoU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阈值和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的变化趋势，将</a:t>
            </a:r>
            <a:r>
              <a:rPr lang="en-US" altLang="zh-CN" b="0" i="0" dirty="0" err="1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IoU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初始阈值和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初始值分别设为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0.4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1.0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，训练过程中</a:t>
            </a:r>
            <a:r>
              <a:rPr lang="en-US" altLang="zh-CN" b="0" i="0" dirty="0" err="1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IoU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阈值总体上呈增大趋势，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呈减小趋势，符合所提方法的预期效果。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876E-F02B-4A5B-B200-582392C1A93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91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先在</a:t>
            </a:r>
            <a:r>
              <a:rPr lang="en-US" altLang="zh-CN" dirty="0"/>
              <a:t>faster </a:t>
            </a:r>
            <a:r>
              <a:rPr lang="en-US" altLang="zh-CN" dirty="0" err="1"/>
              <a:t>rcnn</a:t>
            </a:r>
            <a:r>
              <a:rPr lang="zh-CN" altLang="en-US" dirty="0"/>
              <a:t>上试了不同的</a:t>
            </a:r>
            <a:r>
              <a:rPr lang="en-US" altLang="zh-CN" dirty="0"/>
              <a:t>β</a:t>
            </a:r>
            <a:r>
              <a:rPr lang="zh-CN" altLang="en-US" dirty="0"/>
              <a:t>值，较小的</a:t>
            </a:r>
            <a:r>
              <a:rPr lang="en-US" altLang="zh-CN" dirty="0"/>
              <a:t>β</a:t>
            </a:r>
            <a:r>
              <a:rPr lang="zh-CN" altLang="en-US" dirty="0"/>
              <a:t>有更好的性能。</a:t>
            </a:r>
            <a:endParaRPr lang="en-US" altLang="zh-CN" dirty="0"/>
          </a:p>
          <a:p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876E-F02B-4A5B-B200-582392C1A93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24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876E-F02B-4A5B-B200-582392C1A93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7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--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分类器的训练中一般是根据手工设定的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IOU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阈值给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proposals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分配正负标签。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但是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使用特定IoU阈值进行训练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会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导致分类器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对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其他IoU值的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proposal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检测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性能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不是很好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effectLst/>
                <a:ea typeface="Microsoft YaHei" panose="020B0503020204020204" pitchFamily="34" charset="-122"/>
              </a:rPr>
              <a:t>我们也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不能从训练一开始就直接设置高IoU阈值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，会缺少正样本，加剧正负样本不平衡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回归器的问题是相似的。训练过程中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proposals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的质量在提升，但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SmoothL1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损失中的参数是固定的，导致对高质量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proposals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的训练不足。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876E-F02B-4A5B-B200-582392C1A9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7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Microsoft YaHei" panose="020B0503020204020204" pitchFamily="34" charset="-122"/>
              </a:rPr>
              <a:t>训练过程中proposals的质量有在改善。可以看到在不同的IoU阈值下，正样本数量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都会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显著增加。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en-US" altLang="zh-CN" dirty="0" err="1"/>
              <a:t>σx</a:t>
            </a:r>
            <a:r>
              <a:rPr lang="zh-CN" altLang="en-US" dirty="0"/>
              <a:t>，</a:t>
            </a:r>
            <a:r>
              <a:rPr lang="en-US" altLang="zh-CN" dirty="0" err="1"/>
              <a:t>σw</a:t>
            </a:r>
            <a:r>
              <a:rPr lang="zh-CN" altLang="en-US" dirty="0"/>
              <a:t>是</a:t>
            </a:r>
            <a:r>
              <a:rPr lang="en-US" altLang="zh-CN" dirty="0"/>
              <a:t>x, w</a:t>
            </a:r>
            <a:r>
              <a:rPr lang="zh-CN" altLang="en-US" dirty="0"/>
              <a:t>的标准差，表示回归标签的变化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876E-F02B-4A5B-B200-582392C1A9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Cascade R-CNN</a:t>
            </a:r>
            <a:r>
              <a:rPr lang="zh-CN" altLang="en-US" dirty="0"/>
              <a:t>用了</a:t>
            </a:r>
            <a:r>
              <a:rPr lang="en-US" altLang="zh-CN" dirty="0"/>
              <a:t>3</a:t>
            </a:r>
            <a:r>
              <a:rPr lang="zh-CN" altLang="en-US" dirty="0"/>
              <a:t>个检测器，每个检测器基于不同</a:t>
            </a:r>
            <a:r>
              <a:rPr lang="en-US" altLang="zh-CN" dirty="0"/>
              <a:t>IOU</a:t>
            </a:r>
            <a:r>
              <a:rPr lang="zh-CN" altLang="en-US" dirty="0"/>
              <a:t>阈值进行训练，前一个检测器的输出会作为后一个检测器的输入，越往后的检测器，其划分正负样本的</a:t>
            </a:r>
            <a:r>
              <a:rPr lang="en-US" altLang="zh-CN" dirty="0"/>
              <a:t>IOU</a:t>
            </a:r>
            <a:r>
              <a:rPr lang="zh-CN" altLang="en-US" dirty="0"/>
              <a:t>阈值是不断上升的。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这种级联结构的优点，一方面是用上一个</a:t>
            </a:r>
            <a:r>
              <a:rPr lang="en-US" altLang="zh-CN" dirty="0"/>
              <a:t>stage</a:t>
            </a:r>
            <a:r>
              <a:rPr lang="zh-CN" altLang="en-US" dirty="0"/>
              <a:t>的输出作为下一个</a:t>
            </a:r>
            <a:r>
              <a:rPr lang="en-US" altLang="zh-CN" dirty="0"/>
              <a:t>stage</a:t>
            </a:r>
            <a:r>
              <a:rPr lang="zh-CN" altLang="en-US" dirty="0"/>
              <a:t>的输入，能够得到越来越高质量的</a:t>
            </a:r>
            <a:r>
              <a:rPr lang="en-US" altLang="zh-CN" dirty="0"/>
              <a:t>bb</a:t>
            </a:r>
            <a:r>
              <a:rPr lang="zh-CN" altLang="en-US" dirty="0"/>
              <a:t>。另一方面是将上一</a:t>
            </a:r>
            <a:r>
              <a:rPr lang="en-US" altLang="zh-CN" dirty="0"/>
              <a:t>stage</a:t>
            </a:r>
            <a:r>
              <a:rPr lang="zh-CN" altLang="en-US" dirty="0"/>
              <a:t>的输出在下一</a:t>
            </a:r>
            <a:r>
              <a:rPr lang="en-US" altLang="zh-CN" dirty="0"/>
              <a:t>stage</a:t>
            </a:r>
            <a:r>
              <a:rPr lang="zh-CN" altLang="en-US" dirty="0"/>
              <a:t>采用更高的</a:t>
            </a:r>
            <a:r>
              <a:rPr lang="en-US" altLang="zh-CN" dirty="0" err="1"/>
              <a:t>Iou</a:t>
            </a:r>
            <a:r>
              <a:rPr lang="zh-CN" altLang="en-US" dirty="0"/>
              <a:t>阈值进行再训练，使当前检测器的</a:t>
            </a:r>
            <a:r>
              <a:rPr lang="en-US" altLang="zh-CN" dirty="0"/>
              <a:t>IOU</a:t>
            </a:r>
            <a:r>
              <a:rPr lang="zh-CN" altLang="en-US" dirty="0"/>
              <a:t>阈值和输入</a:t>
            </a:r>
            <a:r>
              <a:rPr lang="en-US" altLang="zh-CN" dirty="0"/>
              <a:t>proposals</a:t>
            </a:r>
            <a:r>
              <a:rPr lang="zh-CN" altLang="en-US" dirty="0"/>
              <a:t>的</a:t>
            </a:r>
            <a:r>
              <a:rPr lang="en-US" altLang="zh-CN" dirty="0"/>
              <a:t>IOU</a:t>
            </a:r>
            <a:r>
              <a:rPr lang="zh-CN" altLang="en-US" dirty="0"/>
              <a:t>值尽可能的接近，这样即使</a:t>
            </a:r>
            <a:r>
              <a:rPr lang="en-US" altLang="zh-CN" dirty="0"/>
              <a:t>IOU</a:t>
            </a:r>
            <a:r>
              <a:rPr lang="zh-CN" altLang="en-US" dirty="0"/>
              <a:t>阈值有提升也能有足够的正样本，有效避免过拟合，使检测效果越来越好。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876E-F02B-4A5B-B200-582392C1A9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7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ea typeface="Microsoft YaHei" panose="020B0503020204020204" pitchFamily="34" charset="-122"/>
              </a:rPr>
              <a:t>--Dynamic R-CNN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根据训练过程中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proposals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的统计信息来自动调整标签分配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的</a:t>
            </a:r>
            <a:r>
              <a:rPr lang="en-US" altLang="zh-CN" sz="1200" dirty="0" err="1">
                <a:effectLst/>
                <a:ea typeface="Microsoft YaHei" panose="020B0503020204020204" pitchFamily="34" charset="-122"/>
              </a:rPr>
              <a:t>loU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阈值和回归损失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smoothl1loss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的参数。这种动态设计能够更好地利用训练样本，推动检测器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去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适应更多高质量的样本。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作者将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IOU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阈值设为所有</a:t>
            </a:r>
            <a:r>
              <a:rPr lang="en-US" altLang="zh-CN" sz="1200" dirty="0" err="1">
                <a:effectLst/>
                <a:ea typeface="Microsoft YaHei" panose="020B0503020204020204" pitchFamily="34" charset="-122"/>
              </a:rPr>
              <a:t>proposalIOU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值第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k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个的值，能够反映总体分布的质量。根据回归标签的分布来调整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SmoothL1Loss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中的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β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，因为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β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控制着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SmoothL1Loss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的梯度饱和速度，改进后能够更好地适应回归标签的分布变化，确保高质量样本对训练的贡献。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这种动态机制不仅可以缓解训练刚开始的数据短缺问题，还能够在后期有高</a:t>
            </a:r>
            <a:r>
              <a:rPr lang="en-US" altLang="zh-CN" dirty="0" err="1"/>
              <a:t>IoU</a:t>
            </a:r>
            <a:r>
              <a:rPr lang="zh-CN" altLang="en-US" dirty="0"/>
              <a:t>阈值训练的好处。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876E-F02B-4A5B-B200-582392C1A93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5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--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一开始，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RPN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无法生成质量足够高的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proposals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，因此可以使用较低的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IoU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阈值来适应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proposals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。随着训练的进行，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proposals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的质量不断提高，我们就可以增大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IOU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阈值以更好地利用这些高质量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proposals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来训练高质量的检测器，在更高的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IoU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有更好的判别性。</a:t>
            </a:r>
            <a:endParaRPr lang="en-US" altLang="zh-CN" sz="28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--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动态标签分配的过程如图所示，</a:t>
            </a:r>
            <a:r>
              <a:rPr lang="zh-CN" altLang="en-US" sz="4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随着训练的进行，高质量</a:t>
            </a:r>
            <a:r>
              <a:rPr lang="en-US" altLang="zh-CN" sz="4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proposal</a:t>
            </a:r>
            <a:r>
              <a:rPr lang="zh-CN" altLang="en-US" sz="4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不断增加。</a:t>
            </a:r>
            <a:r>
              <a:rPr lang="en-US" altLang="zh-CN" sz="4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DLA</a:t>
            </a:r>
            <a:r>
              <a:rPr lang="zh-CN" altLang="en-US" sz="4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会根据</a:t>
            </a:r>
            <a:r>
              <a:rPr lang="en-US" altLang="zh-CN" sz="4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proposals</a:t>
            </a:r>
            <a:r>
              <a:rPr lang="zh-CN" altLang="en-US" sz="4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的分布情况自动提升</a:t>
            </a:r>
            <a:r>
              <a:rPr lang="en-US" altLang="zh-CN" sz="4000" b="0" i="0" dirty="0" err="1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IoU</a:t>
            </a:r>
            <a:r>
              <a:rPr lang="zh-CN" altLang="en-US" sz="4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阈值，划分正负样本。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它可以表示为下式。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Tnow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表示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当前的IOU阈值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DLA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会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根据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训练时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proposals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的统计数据自动更新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Tnow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来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适应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proposals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的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分布变化。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作者先计算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各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proposal与其目标GT之间的IoU，然后从中选择第KI个最大值作为Tnow，随着训练的进行，Tnow会不断的增大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也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反映出proposals质量的增加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实际操作中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作者先计算每个batch中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的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第KI个最大值，然后每C个迭代就使用这些最大值的平均值来更新Tnow，以提高训练的鲁棒性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。</a:t>
            </a:r>
          </a:p>
          <a:p>
            <a:endParaRPr lang="en-US" altLang="zh-CN" sz="1800" dirty="0">
              <a:effectLst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876E-F02B-4A5B-B200-582392C1A93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0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边界框回归是将正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proposal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回归到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，在回归损失的监督下学习。回归标签定义为，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回归损失常用的是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latin typeface="-apple-system"/>
              </a:rPr>
              <a:t>SmoothL1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损失。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  <a:ea typeface="Microsoft YaHei" panose="020B0503020204020204" pitchFamily="34" charset="-122"/>
              </a:rPr>
              <a:t>x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是</a:t>
            </a:r>
            <a:r>
              <a:rPr lang="en-US" altLang="zh-CN" sz="1200" dirty="0" err="1">
                <a:effectLst/>
                <a:ea typeface="Microsoft YaHei" panose="020B0503020204020204" pitchFamily="34" charset="-122"/>
              </a:rPr>
              <a:t>回归标签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，β控制使用l1,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l2(-1,1) loss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的范围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。</a:t>
            </a:r>
            <a:r>
              <a:rPr lang="en-US" altLang="zh-CN" sz="1200" dirty="0" err="1">
                <a:effectLst/>
                <a:ea typeface="Microsoft YaHei" panose="020B0503020204020204" pitchFamily="34" charset="-122"/>
              </a:rPr>
              <a:t>考虑到训练的鲁棒性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，β</a:t>
            </a:r>
            <a:r>
              <a:rPr lang="en-US" altLang="zh-CN" sz="1200" dirty="0" err="1">
                <a:effectLst/>
                <a:ea typeface="Microsoft YaHei" panose="020B0503020204020204" pitchFamily="34" charset="-122"/>
              </a:rPr>
              <a:t>默认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为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1.0，以防止早期训练不足的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损失</a:t>
            </a:r>
            <a:r>
              <a:rPr lang="en-US" altLang="zh-CN" sz="1200" dirty="0" err="1">
                <a:effectLst/>
                <a:ea typeface="Microsoft YaHei" panose="020B0503020204020204" pitchFamily="34" charset="-122"/>
              </a:rPr>
              <a:t>爆炸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如下图所示，回归标签的分布会随着训练发生变化，作者在不同的迭代和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IoU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阈值下计算了回归标签的统计信息。首先从前两列中可以看到在相同的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IoU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阈值下，随着训练的进行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proposals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质量会提高，其均值和方差都在下降。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β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相同时，质量越高的样本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Smooth L1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loss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越小，不利于训练高质量的回归器。随着正样本的质量不断提升，它们对损失的贡献还会进一步降低，从而限制整体性能。因此要实现高质量的目标检测，需要去适应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proposals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的分布变化并调整回归损失函数，以对高质量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proposals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的增加做出补偿。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876E-F02B-4A5B-B200-582392C1A93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83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下图中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可看到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β的影响，改变β的值会导致损失和梯度曲线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变化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可以看到较小的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β会加快</a:t>
            </a:r>
            <a:r>
              <a:rPr lang="x-none" altLang="zh-CN" sz="1800" dirty="0">
                <a:effectLst/>
                <a:ea typeface="Microsoft YaHei" panose="020B0503020204020204" pitchFamily="34" charset="-122"/>
              </a:rPr>
              <a:t>梯度大小的饱和，从而使更精确的样本对网络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的</a:t>
            </a:r>
            <a:r>
              <a:rPr lang="x-none" altLang="zh-CN" sz="1800" dirty="0">
                <a:effectLst/>
                <a:ea typeface="Microsoft YaHei" panose="020B0503020204020204" pitchFamily="34" charset="-122"/>
              </a:rPr>
              <a:t>训练贡献更多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dirty="0">
              <a:effectLst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作者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通过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调整回归损失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来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拟合分布变化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，以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对高质量样本进行补偿。DSL使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损失函数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逐渐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更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关注高质量样本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根据回归标签的统计信息更改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βnow的值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。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作者先获取proposals及其目标GT之间的回归标签E，然后从中选择第Kp个最小值来更新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βnow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。也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是每C个迭代使用每个batch中第K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β个最小标签的中位数来更新βnow。这里使用中位数而不是均值是因为回归标签中离群值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更多。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通过这种动态方式能够自动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得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到合适的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βnow，更好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的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利用训练样本并得到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更优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的回归器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876E-F02B-4A5B-B200-582392C1A93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12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876E-F02B-4A5B-B200-582392C1A93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6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83373-A3AC-4665-B726-E8B65137D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CDD30-75AF-4912-85E1-81F14A560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3672A-B4F9-47AB-B55D-D36E8837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212-9048-4520-AA0F-89F5C1C5BAC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1F877-5280-42FD-937E-1D6222E0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3F1D0-F7AB-425D-B16B-3A251F16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E854-B68D-4956-BAE5-7BB3720B8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2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6E1A5-0373-407D-91CA-8C66160D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241A7-1CFA-4338-9517-C5B8E248A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F41ED-0BF5-4F3B-82E3-CCEF19D7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212-9048-4520-AA0F-89F5C1C5BAC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718BC-76B4-4D7F-BFD9-9E9BAA0A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756E3-20D6-4694-B129-FCF9D101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E854-B68D-4956-BAE5-7BB3720B8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1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F693F0-0287-4683-A2E9-D1B657DBA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7C4C6-EC39-47FD-A607-A463BD737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C7738-4FBF-4238-9B45-B2E559CE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212-9048-4520-AA0F-89F5C1C5BAC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443FE-84B6-4223-B6E9-19F33F70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50714-2795-464F-9FD1-FA31B324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E854-B68D-4956-BAE5-7BB3720B8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8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06603-A1C9-48EC-80C6-D2B103FA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17EF5-3D0A-4AD3-B65A-64A9ADC7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95D9E-FDB0-4F11-B708-0A49AED9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212-9048-4520-AA0F-89F5C1C5BAC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BE7E8-8D33-42E6-9C80-A2F2F8D3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43098-C4E2-4994-840D-0AD3F121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E854-B68D-4956-BAE5-7BB3720B8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6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EA392-34EA-4C06-9C78-9EEF084F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5DB9D-BF3D-4E18-A4C3-F84FBE04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F85CC-4D76-4838-8BEF-DE8163E0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212-9048-4520-AA0F-89F5C1C5BAC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76DC9-12A1-4AB2-BB3E-BA3A3C51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EB21A-4DDD-46D9-8448-79B5D39D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E854-B68D-4956-BAE5-7BB3720B8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9DCC2-DDC2-4497-AFF7-9306762A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2D113-3DE1-4752-85A7-1423AF6B1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54C4D1-2D51-4F19-A901-EF611B725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F651A-93F2-4142-980B-572A7E0D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212-9048-4520-AA0F-89F5C1C5BAC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E1262-0E7A-4D34-B6ED-07513068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E9C50-0FF4-4625-BF68-67720986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E854-B68D-4956-BAE5-7BB3720B8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2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709AB-6A5C-486D-BCB1-AECA5F19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DC554-B5A1-441E-8E1B-D3626598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D304B6-4330-4590-8734-7B7A1121A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6B0717-AE93-4F21-BB86-0A8E1C1A9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27BB79-492E-4F84-8F52-C08CE7335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5CFBE9-8545-46D0-B966-E8DED927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212-9048-4520-AA0F-89F5C1C5BAC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51B30-7B69-4274-9E51-EA30E1AD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6BA4A9-7C23-4A05-80E9-67FBCFE7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E854-B68D-4956-BAE5-7BB3720B8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F598-FC38-4F89-A8F5-3978349B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08FD75-E80A-4F75-A8E4-5AC96E4F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212-9048-4520-AA0F-89F5C1C5BAC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0902BD-16EF-421E-B4A0-DB674CDA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A0B9F2-8326-48A8-B464-3EAFA025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E854-B68D-4956-BAE5-7BB3720B8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6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5749C2-603D-4CEB-B4F4-08FCF590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212-9048-4520-AA0F-89F5C1C5BAC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3792BE-0627-41E2-9F72-40AF231F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262B4-5A01-4A55-90A7-558B012B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E854-B68D-4956-BAE5-7BB3720B8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2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EA188-1E82-477D-BC75-B6DF956C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007A3-9A06-4983-92A0-BDB5DBC5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B4A3D6-6ACB-4983-8EB3-BCEC02904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FA320-6B3F-4263-B099-9DDB3C57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212-9048-4520-AA0F-89F5C1C5BAC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AC261-7369-4D28-9F74-BA599E8C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C136B-2221-4CD8-8633-49FAFF2B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E854-B68D-4956-BAE5-7BB3720B8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6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F2625-41F3-40FA-8304-43FFDB1B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9FAF9E-A357-4F2E-83E6-8374EF060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F64C19-60F4-45FE-BB50-E6615E852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4A3BD-6D8F-4D51-B6F8-15355A15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F212-9048-4520-AA0F-89F5C1C5BAC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FBB00-A303-43D0-8C1A-CD33431A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1D386E-7AD9-4FEE-8802-D6850EDF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E854-B68D-4956-BAE5-7BB3720B8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0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5C7A4-EB50-4739-AF8C-FF30C8AF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752A8-84B8-46F6-BB45-767A31AA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84138-FC5F-46A1-A248-1E880C36A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DF212-9048-4520-AA0F-89F5C1C5BAC4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5DE4C-28FA-4A52-9408-EC0331599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FD9E2-2B8F-4B49-93C3-4F5CB5199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4E854-B68D-4956-BAE5-7BB3720B8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2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B6B9386-9DFF-4FE8-A47D-EF868687C090}"/>
              </a:ext>
            </a:extLst>
          </p:cNvPr>
          <p:cNvSpPr txBox="1"/>
          <p:nvPr/>
        </p:nvSpPr>
        <p:spPr>
          <a:xfrm>
            <a:off x="214061" y="1967317"/>
            <a:ext cx="117638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Dynamic R-CNN: Towards High Quality Object Detection via Dynamic Training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5871B1-7686-4C9A-9B90-45F19CC02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212" y="3140242"/>
            <a:ext cx="8935576" cy="26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8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A63149-75EC-4073-8E9F-7F7D774E5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62" y="644451"/>
            <a:ext cx="8676675" cy="58808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39A477-D826-4171-B71F-155E293987C2}"/>
              </a:ext>
            </a:extLst>
          </p:cNvPr>
          <p:cNvSpPr txBox="1"/>
          <p:nvPr/>
        </p:nvSpPr>
        <p:spPr>
          <a:xfrm>
            <a:off x="231608" y="104092"/>
            <a:ext cx="1717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5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E7BD819-8025-442B-9489-4B1BE910B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6" y="601078"/>
            <a:ext cx="721042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A41A4AC4-697E-4A99-BD67-58EC147C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48" y="2370530"/>
            <a:ext cx="85725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9864D99-9779-4328-AD23-5D2723628F1B}"/>
              </a:ext>
            </a:extLst>
          </p:cNvPr>
          <p:cNvSpPr txBox="1"/>
          <p:nvPr/>
        </p:nvSpPr>
        <p:spPr>
          <a:xfrm>
            <a:off x="231608" y="104092"/>
            <a:ext cx="1717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0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BAEC76-39E7-40DA-88A6-BE5D1095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25" y="761796"/>
            <a:ext cx="8915150" cy="53344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8B73F7-EEA3-4A39-91A4-A7FA7AA11201}"/>
              </a:ext>
            </a:extLst>
          </p:cNvPr>
          <p:cNvSpPr txBox="1"/>
          <p:nvPr/>
        </p:nvSpPr>
        <p:spPr>
          <a:xfrm>
            <a:off x="231608" y="104092"/>
            <a:ext cx="1717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16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1839DF-D42C-4A0D-A238-2780B6C3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26" y="751084"/>
            <a:ext cx="7334347" cy="57200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4333CD-5BE0-46C6-8A5D-DBF99ED4E419}"/>
              </a:ext>
            </a:extLst>
          </p:cNvPr>
          <p:cNvSpPr txBox="1"/>
          <p:nvPr/>
        </p:nvSpPr>
        <p:spPr>
          <a:xfrm>
            <a:off x="231608" y="104092"/>
            <a:ext cx="1717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7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3F5F385-F679-4333-9DC9-0D11C42778B7}"/>
              </a:ext>
            </a:extLst>
          </p:cNvPr>
          <p:cNvSpPr txBox="1"/>
          <p:nvPr/>
        </p:nvSpPr>
        <p:spPr>
          <a:xfrm>
            <a:off x="913892" y="1147362"/>
            <a:ext cx="4373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inconsistency problem between the fixed network settings and the dynamic training procedure.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F4B4EB-BB87-4ABE-848F-8CF7D2429B17}"/>
              </a:ext>
            </a:extLst>
          </p:cNvPr>
          <p:cNvSpPr txBox="1"/>
          <p:nvPr/>
        </p:nvSpPr>
        <p:spPr>
          <a:xfrm>
            <a:off x="6481008" y="968131"/>
            <a:ext cx="4923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fixed label assignment strategy and regression loss function cannot fit the distribution change of proposals and thus are harmful to training high quality detectors.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E92DB7D-CECB-4E8A-B8BF-D621082CB3CC}"/>
              </a:ext>
            </a:extLst>
          </p:cNvPr>
          <p:cNvSpPr/>
          <p:nvPr/>
        </p:nvSpPr>
        <p:spPr>
          <a:xfrm>
            <a:off x="5560591" y="1383631"/>
            <a:ext cx="647701" cy="19250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7D6E14-9BA6-4DDB-9328-52A476307AE0}"/>
              </a:ext>
            </a:extLst>
          </p:cNvPr>
          <p:cNvSpPr txBox="1"/>
          <p:nvPr/>
        </p:nvSpPr>
        <p:spPr>
          <a:xfrm>
            <a:off x="108285" y="108284"/>
            <a:ext cx="138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zh-CN" altLang="en-US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E361BBE-B4C8-4746-B1EB-500081465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41" y="3273599"/>
            <a:ext cx="4154905" cy="1020861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69EB85-0F1E-4F03-9F3B-8AAA0196C8A4}"/>
              </a:ext>
            </a:extLst>
          </p:cNvPr>
          <p:cNvGrpSpPr/>
          <p:nvPr/>
        </p:nvGrpSpPr>
        <p:grpSpPr>
          <a:xfrm>
            <a:off x="1329490" y="3120651"/>
            <a:ext cx="4074566" cy="1309710"/>
            <a:chOff x="736935" y="3392360"/>
            <a:chExt cx="4074566" cy="130971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E2E92B-30BF-4343-95AF-65F3548FBD0A}"/>
                </a:ext>
              </a:extLst>
            </p:cNvPr>
            <p:cNvSpPr txBox="1"/>
            <p:nvPr/>
          </p:nvSpPr>
          <p:spPr>
            <a:xfrm>
              <a:off x="736935" y="3838346"/>
              <a:ext cx="1509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35C922B-F7F0-42BA-8376-3C5416E3938C}"/>
                </a:ext>
              </a:extLst>
            </p:cNvPr>
            <p:cNvSpPr txBox="1"/>
            <p:nvPr/>
          </p:nvSpPr>
          <p:spPr>
            <a:xfrm>
              <a:off x="2540540" y="3392360"/>
              <a:ext cx="22709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ground-truth boxes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5E462B7-C517-4FE5-B293-FC7199453233}"/>
                </a:ext>
              </a:extLst>
            </p:cNvPr>
            <p:cNvSpPr txBox="1"/>
            <p:nvPr/>
          </p:nvSpPr>
          <p:spPr>
            <a:xfrm>
              <a:off x="2540540" y="4332738"/>
              <a:ext cx="14387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proposals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F4BF49-DD40-4B0F-96D4-BEBDBDBF0148}"/>
              </a:ext>
            </a:extLst>
          </p:cNvPr>
          <p:cNvGrpSpPr/>
          <p:nvPr/>
        </p:nvGrpSpPr>
        <p:grpSpPr>
          <a:xfrm>
            <a:off x="1329490" y="5106834"/>
            <a:ext cx="4662237" cy="1289071"/>
            <a:chOff x="1329489" y="4940216"/>
            <a:chExt cx="4662237" cy="128907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35CB9EB-FF78-45A8-B9C9-27A9102B3CD6}"/>
                </a:ext>
              </a:extLst>
            </p:cNvPr>
            <p:cNvSpPr txBox="1"/>
            <p:nvPr/>
          </p:nvSpPr>
          <p:spPr>
            <a:xfrm>
              <a:off x="1329489" y="5382038"/>
              <a:ext cx="1509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Localization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AB90158-A38A-408C-AD35-1B45B0EF41EF}"/>
                </a:ext>
              </a:extLst>
            </p:cNvPr>
            <p:cNvSpPr txBox="1"/>
            <p:nvPr/>
          </p:nvSpPr>
          <p:spPr>
            <a:xfrm>
              <a:off x="3133095" y="4940216"/>
              <a:ext cx="2858631" cy="1289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 Loss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Smooth L1 Loss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GIOU Loss</a:t>
              </a:r>
            </a:p>
          </p:txBody>
        </p:sp>
        <p:sp>
          <p:nvSpPr>
            <p:cNvPr id="25" name="左大括号 24">
              <a:extLst>
                <a:ext uri="{FF2B5EF4-FFF2-40B4-BE49-F238E27FC236}">
                  <a16:creationId xmlns:a16="http://schemas.microsoft.com/office/drawing/2014/main" id="{9A739AB1-BF1D-452E-AC79-9A62C7156578}"/>
                </a:ext>
              </a:extLst>
            </p:cNvPr>
            <p:cNvSpPr/>
            <p:nvPr/>
          </p:nvSpPr>
          <p:spPr>
            <a:xfrm>
              <a:off x="2839452" y="5165472"/>
              <a:ext cx="156411" cy="923330"/>
            </a:xfrm>
            <a:prstGeom prst="leftBrace">
              <a:avLst>
                <a:gd name="adj1" fmla="val 8333"/>
                <a:gd name="adj2" fmla="val 46091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BF59BC2C-53AC-4E02-B5F8-8B56FF4EA2F4}"/>
              </a:ext>
            </a:extLst>
          </p:cNvPr>
          <p:cNvSpPr/>
          <p:nvPr/>
        </p:nvSpPr>
        <p:spPr>
          <a:xfrm>
            <a:off x="2839451" y="3322365"/>
            <a:ext cx="156411" cy="923330"/>
          </a:xfrm>
          <a:prstGeom prst="leftBrace">
            <a:avLst>
              <a:gd name="adj1" fmla="val 8333"/>
              <a:gd name="adj2" fmla="val 4609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16714A5E-882E-4170-92A1-82645EE7E871}"/>
              </a:ext>
            </a:extLst>
          </p:cNvPr>
          <p:cNvSpPr/>
          <p:nvPr/>
        </p:nvSpPr>
        <p:spPr>
          <a:xfrm>
            <a:off x="914463" y="3751302"/>
            <a:ext cx="258616" cy="2000067"/>
          </a:xfrm>
          <a:prstGeom prst="leftBrace">
            <a:avLst>
              <a:gd name="adj1" fmla="val 8333"/>
              <a:gd name="adj2" fmla="val 4609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7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D7D6E14-9BA6-4DDB-9328-52A476307AE0}"/>
              </a:ext>
            </a:extLst>
          </p:cNvPr>
          <p:cNvSpPr txBox="1"/>
          <p:nvPr/>
        </p:nvSpPr>
        <p:spPr>
          <a:xfrm>
            <a:off x="108285" y="108284"/>
            <a:ext cx="138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zh-CN" altLang="en-US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9326D1-414C-4FB9-A1DA-A221300EF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64" y="1297333"/>
            <a:ext cx="5635272" cy="42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4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32E71B-010F-437B-8A6E-CCCAA6009F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6128" y="1912655"/>
            <a:ext cx="7159743" cy="30326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95B390-1D6B-4F46-A421-1C34A7A69DF8}"/>
              </a:ext>
            </a:extLst>
          </p:cNvPr>
          <p:cNvSpPr txBox="1"/>
          <p:nvPr/>
        </p:nvSpPr>
        <p:spPr>
          <a:xfrm>
            <a:off x="108285" y="108284"/>
            <a:ext cx="138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zh-CN" altLang="en-US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2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E631106F-3007-4FBF-8522-8E3C300F0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73" y="2335826"/>
            <a:ext cx="7557654" cy="36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0185AA3-6B70-4B94-8DCC-CFBEF3CBCA6D}"/>
              </a:ext>
            </a:extLst>
          </p:cNvPr>
          <p:cNvSpPr txBox="1"/>
          <p:nvPr/>
        </p:nvSpPr>
        <p:spPr>
          <a:xfrm>
            <a:off x="108285" y="108284"/>
            <a:ext cx="138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zh-CN" altLang="en-US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B8082C-0144-4779-8316-966191C70E69}"/>
              </a:ext>
            </a:extLst>
          </p:cNvPr>
          <p:cNvGrpSpPr/>
          <p:nvPr/>
        </p:nvGrpSpPr>
        <p:grpSpPr>
          <a:xfrm>
            <a:off x="3649441" y="1144688"/>
            <a:ext cx="4893117" cy="879473"/>
            <a:chOff x="3718486" y="1096560"/>
            <a:chExt cx="4893117" cy="87947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FBD5C6D-BEA4-4E7F-A2FA-B9ACFCB5B870}"/>
                </a:ext>
              </a:extLst>
            </p:cNvPr>
            <p:cNvSpPr txBox="1"/>
            <p:nvPr/>
          </p:nvSpPr>
          <p:spPr>
            <a:xfrm>
              <a:off x="3718486" y="1096561"/>
              <a:ext cx="3163577" cy="879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Label Assignment 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SmoothL1 Loss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6B289A-80A0-4E7D-AAFB-E8CEC42A8A61}"/>
                </a:ext>
              </a:extLst>
            </p:cNvPr>
            <p:cNvSpPr txBox="1"/>
            <p:nvPr/>
          </p:nvSpPr>
          <p:spPr>
            <a:xfrm>
              <a:off x="6882063" y="1096560"/>
              <a:ext cx="1729540" cy="87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 Classification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 Regression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50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427C828-924C-4B2C-A6F2-915367FDAD7F}"/>
              </a:ext>
            </a:extLst>
          </p:cNvPr>
          <p:cNvSpPr txBox="1"/>
          <p:nvPr/>
        </p:nvSpPr>
        <p:spPr>
          <a:xfrm>
            <a:off x="0" y="0"/>
            <a:ext cx="2174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R-CNN</a:t>
            </a:r>
            <a:endParaRPr lang="zh-CN" altLang="en-US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39F8E6-68DC-4978-AB7E-63143AD12460}"/>
              </a:ext>
            </a:extLst>
          </p:cNvPr>
          <p:cNvSpPr txBox="1"/>
          <p:nvPr/>
        </p:nvSpPr>
        <p:spPr>
          <a:xfrm>
            <a:off x="0" y="407127"/>
            <a:ext cx="2957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Label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Assignment</a:t>
            </a:r>
            <a:endParaRPr lang="zh-CN" altLang="en-US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0296D5-1AA4-453F-BB7A-3A3C3DF4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85" y="1152809"/>
            <a:ext cx="9371428" cy="4552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30286C-B590-44D8-9157-39D1359A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138" y="5915345"/>
            <a:ext cx="4245723" cy="7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6CD9B40-F7F0-46E4-A5C0-34B4A37F289E}"/>
              </a:ext>
            </a:extLst>
          </p:cNvPr>
          <p:cNvSpPr txBox="1"/>
          <p:nvPr/>
        </p:nvSpPr>
        <p:spPr>
          <a:xfrm>
            <a:off x="0" y="178635"/>
            <a:ext cx="2767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Bounding Box Regression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EAADD0-CD27-4849-BB6E-AEC5C306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69" y="603091"/>
            <a:ext cx="4650231" cy="88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6B0873FA-FC63-449B-B97D-EB3443939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472437"/>
            <a:ext cx="85153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B762E40-90BC-45B5-B791-93B3E332B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3091"/>
            <a:ext cx="4729907" cy="90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12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6F2B47-EBB9-45BB-BE80-EFBD5EA6A8A3}"/>
              </a:ext>
            </a:extLst>
          </p:cNvPr>
          <p:cNvSpPr txBox="1"/>
          <p:nvPr/>
        </p:nvSpPr>
        <p:spPr>
          <a:xfrm>
            <a:off x="0" y="101668"/>
            <a:ext cx="2757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Dynamic</a:t>
            </a:r>
            <a:r>
              <a:rPr lang="en-US" altLang="zh-CN" dirty="0">
                <a:effectLst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SmoothL1</a:t>
            </a:r>
            <a:r>
              <a:rPr lang="en-US" altLang="zh-CN" dirty="0">
                <a:effectLst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Loss</a:t>
            </a:r>
            <a:endParaRPr lang="zh-CN" altLang="en-US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AE5773-2495-4B0E-BBA9-B6D14855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618" y="576333"/>
            <a:ext cx="4729907" cy="90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05FDF550-DD01-4028-807A-C6E633054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092" y="1644871"/>
            <a:ext cx="8333813" cy="3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650727-A7D6-4BD3-A511-9A9BAD75C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538" y="5650418"/>
            <a:ext cx="5334922" cy="11027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4F66ADB-692B-41F3-92F3-A8D06E2C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982" y="6975231"/>
            <a:ext cx="5141018" cy="275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9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206973-36E4-4CC4-83DF-C8E10CED3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95" y="755270"/>
            <a:ext cx="9147010" cy="55350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D9F2BB-C7E9-4ED5-A3B5-4E13C4541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336" y="379832"/>
            <a:ext cx="400000" cy="617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4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1060</Words>
  <Application>Microsoft Office PowerPoint</Application>
  <PresentationFormat>宽屏</PresentationFormat>
  <Paragraphs>65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 L</dc:creator>
  <cp:lastModifiedBy>ee L</cp:lastModifiedBy>
  <cp:revision>67</cp:revision>
  <dcterms:created xsi:type="dcterms:W3CDTF">2020-11-04T02:00:54Z</dcterms:created>
  <dcterms:modified xsi:type="dcterms:W3CDTF">2020-11-22T12:17:45Z</dcterms:modified>
</cp:coreProperties>
</file>