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24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A906B-CC3D-A008-65C0-B8D5F2B2E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0299CF-21D8-7F71-D0C9-501969070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E6204-9B8E-4EA0-15C3-E4A27643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9853-D5F7-4576-82E7-462B6E83ED8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04B57-63FA-E76B-BB30-EA845229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005AF-DD3E-A7C8-9049-9A0E1F6A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68C7-04A7-4266-A7E4-B417232D4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96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5BC6D-44C5-593A-274E-AA971745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680088-B91F-8B3E-73CF-607C0EBF6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A0F16C-AAC1-2D7E-5642-1A4235B7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9853-D5F7-4576-82E7-462B6E83ED8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03264-40D3-3E57-DECD-A1D20241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49646-9CFE-960E-6235-BE7AB1BB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68C7-04A7-4266-A7E4-B417232D4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5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3004B3-609A-D8D9-B62C-75635172C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CC2518-2E30-7DF9-4834-63D03A638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4AEED-838D-08CA-500A-D4A17DD4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9853-D5F7-4576-82E7-462B6E83ED8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4B84B-D9FE-377D-6E71-67853AC9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DAC08-1C9C-B070-A409-8AC71C5E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68C7-04A7-4266-A7E4-B417232D4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16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C4247-CC5D-BE09-C302-A2A156BA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041E0-DAE0-7F57-C941-BAA1BC5A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E882E-9446-9961-27C6-975BB925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9853-D5F7-4576-82E7-462B6E83ED8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BFF041-709C-4FC5-3128-2C51E649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3E5EA-A280-7F1D-8213-43D81633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68C7-04A7-4266-A7E4-B417232D4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5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91E4B-6B03-E66E-A238-4718DED8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A7EDC5-9A61-5324-480D-32DC6CA3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3A34E-4F5D-D4AC-2673-CABBC9D6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9853-D5F7-4576-82E7-462B6E83ED8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089BD4-8B8E-C31E-1B19-183C1610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123F5-FB82-5E95-CA42-00E8CA8B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68C7-04A7-4266-A7E4-B417232D4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63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FF6EE-BECC-CF33-5AA3-6F00E39B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A2CDE-2025-5FAB-FF85-DEE062FFA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1F59EE-0F5C-3FB0-9A71-0C74E9F4F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4B0740-B78D-AF4A-BFE8-47AF3D80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9853-D5F7-4576-82E7-462B6E83ED8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7031EA-8D65-08E2-2083-6720121F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9B63DF-2123-3211-510B-4402B533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68C7-04A7-4266-A7E4-B417232D4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1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5EBF6-C0BE-4593-6194-EE118C42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AA7CF2-E3FD-A481-8A54-8E9DC2CB5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818091-25DA-1F55-8B07-C8D573935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5585E5-D3A8-848C-D99F-736974D81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B761B9-0A77-9150-3163-280FBB70F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E1A24A-F856-4A27-C8C0-9AC23B38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9853-D5F7-4576-82E7-462B6E83ED8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6E4ED0-FC6B-4351-558E-48B87AB4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B9B2D6-C6B0-3720-FC83-07F8733A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68C7-04A7-4266-A7E4-B417232D4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1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9416C-089D-2CC0-A197-85746ABB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DACDA9-A9C3-04B5-18E3-1D470505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9853-D5F7-4576-82E7-462B6E83ED8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10F79C-E529-8071-3176-71014210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64C9DB-57CD-15C2-DB8A-ED95E4E0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68C7-04A7-4266-A7E4-B417232D4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32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1D3028-CD43-3E68-638C-58238791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9853-D5F7-4576-82E7-462B6E83ED8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3F6FE3-7100-862B-F37A-FFFAD0CF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988DF5-AC24-EB8A-946D-E9BD34E9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68C7-04A7-4266-A7E4-B417232D4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33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B1B3B-18E4-DE01-BA3F-865C3B54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C0258-1F0C-4CC9-A687-65E7B5398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E97C76-EEFF-2201-A5E1-20658CCDD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03BA49-C1C5-1792-C2F8-82A15D8F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9853-D5F7-4576-82E7-462B6E83ED8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85588D-E73A-A7A7-9233-1838FE03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503113-86E3-AC71-251F-054EBA93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68C7-04A7-4266-A7E4-B417232D4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1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57313-49DF-8FF6-74CA-35CB881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BF2EE7-468E-3EFF-4708-734D2FA3F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2C93A3-E826-9E64-6FCB-9F97EFB31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CE496C-F614-28E5-5FB9-13DC835D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9853-D5F7-4576-82E7-462B6E83ED8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EFAAA4-CB95-5EB1-D9E8-4000B06B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5FE845-A78A-0E69-431D-8839065A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68C7-04A7-4266-A7E4-B417232D4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4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FC213E-A0A3-ECAA-CEFF-E2FA16F5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1BEFA5-C19F-B874-DB09-33BC745AB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F1947D-F79A-EA4B-7753-6EFB703F1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59853-D5F7-4576-82E7-462B6E83ED8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F4870-F970-5709-C853-E5700784F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F05A2-85E0-723B-F2E7-046D493AC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768C7-04A7-4266-A7E4-B417232D4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91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3F932-9209-7A15-14F7-815711177B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ERD	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C257CD-8747-DE3E-3894-F7EAD8007C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599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DD7D9-F439-E33E-6DB9-8466F1E4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AAACA-F7A7-A9EC-54E0-29C232295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0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686047-2179-7837-D18E-1D5BE2873DAA}"/>
              </a:ext>
            </a:extLst>
          </p:cNvPr>
          <p:cNvSpPr txBox="1"/>
          <p:nvPr/>
        </p:nvSpPr>
        <p:spPr>
          <a:xfrm>
            <a:off x="357433" y="273377"/>
            <a:ext cx="10747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학생이 강의를 수강하는 수강신청 다이어그램 생성</a:t>
            </a:r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121D52-5A59-15D3-84C5-7CBEDC850292}"/>
              </a:ext>
            </a:extLst>
          </p:cNvPr>
          <p:cNvSpPr/>
          <p:nvPr/>
        </p:nvSpPr>
        <p:spPr>
          <a:xfrm>
            <a:off x="2291171" y="1294812"/>
            <a:ext cx="1489435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4EA8DE-31BF-6622-A76D-E8AB008EDA76}"/>
              </a:ext>
            </a:extLst>
          </p:cNvPr>
          <p:cNvSpPr/>
          <p:nvPr/>
        </p:nvSpPr>
        <p:spPr>
          <a:xfrm>
            <a:off x="8504548" y="1294812"/>
            <a:ext cx="1489435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7D0A7FC-602E-80AE-1396-E751919D061C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3780606" y="1617978"/>
            <a:ext cx="4723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BAEBF3-6335-CBB4-BABF-C5CA1E5F7893}"/>
              </a:ext>
            </a:extLst>
          </p:cNvPr>
          <p:cNvSpPr txBox="1"/>
          <p:nvPr/>
        </p:nvSpPr>
        <p:spPr>
          <a:xfrm>
            <a:off x="5671303" y="1325590"/>
            <a:ext cx="8682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N:M</a:t>
            </a:r>
            <a:r>
              <a:rPr lang="ko-KR" altLang="en-US" sz="1300" dirty="0"/>
              <a:t>관계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89CA02-9B87-D7CC-0CEB-E22AFC8E3199}"/>
              </a:ext>
            </a:extLst>
          </p:cNvPr>
          <p:cNvSpPr/>
          <p:nvPr/>
        </p:nvSpPr>
        <p:spPr>
          <a:xfrm>
            <a:off x="2291171" y="2487890"/>
            <a:ext cx="1489435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D19091-55CD-73CF-53B5-6D485D56421B}"/>
              </a:ext>
            </a:extLst>
          </p:cNvPr>
          <p:cNvSpPr/>
          <p:nvPr/>
        </p:nvSpPr>
        <p:spPr>
          <a:xfrm>
            <a:off x="8504548" y="2507118"/>
            <a:ext cx="1489435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</a:t>
            </a:r>
          </a:p>
        </p:txBody>
      </p:sp>
      <p:sp>
        <p:nvSpPr>
          <p:cNvPr id="29" name="순서도: 판단 28">
            <a:extLst>
              <a:ext uri="{FF2B5EF4-FFF2-40B4-BE49-F238E27FC236}">
                <a16:creationId xmlns:a16="http://schemas.microsoft.com/office/drawing/2014/main" id="{852034AA-7B13-A005-E229-59CD890FD5FC}"/>
              </a:ext>
            </a:extLst>
          </p:cNvPr>
          <p:cNvSpPr/>
          <p:nvPr/>
        </p:nvSpPr>
        <p:spPr>
          <a:xfrm>
            <a:off x="5205019" y="2499425"/>
            <a:ext cx="1789819" cy="64632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CA1E9E5-BB6F-4627-8DA4-B7495CF36420}"/>
              </a:ext>
            </a:extLst>
          </p:cNvPr>
          <p:cNvCxnSpPr>
            <a:cxnSpLocks/>
          </p:cNvCxnSpPr>
          <p:nvPr/>
        </p:nvCxnSpPr>
        <p:spPr>
          <a:xfrm flipH="1">
            <a:off x="3765018" y="2832523"/>
            <a:ext cx="144000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F252331-DF5C-A8B5-763C-66AFBA9BB4EF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>
            <a:off x="6994838" y="2822589"/>
            <a:ext cx="1509710" cy="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CD0E24E-995F-17D1-9E40-CBCCEF6B6FB1}"/>
              </a:ext>
            </a:extLst>
          </p:cNvPr>
          <p:cNvSpPr txBox="1"/>
          <p:nvPr/>
        </p:nvSpPr>
        <p:spPr>
          <a:xfrm>
            <a:off x="4272607" y="2841833"/>
            <a:ext cx="4404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1:N</a:t>
            </a:r>
            <a:endParaRPr lang="ko-KR" altLang="en-US" sz="13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698247-3ABA-7D85-5B3A-EEECD205D6D7}"/>
              </a:ext>
            </a:extLst>
          </p:cNvPr>
          <p:cNvSpPr txBox="1"/>
          <p:nvPr/>
        </p:nvSpPr>
        <p:spPr>
          <a:xfrm>
            <a:off x="7507900" y="2527293"/>
            <a:ext cx="4835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M:1</a:t>
            </a:r>
            <a:endParaRPr lang="ko-KR" altLang="en-US" sz="13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C48806-8C1B-BE97-E905-BEF79DDF8773}"/>
              </a:ext>
            </a:extLst>
          </p:cNvPr>
          <p:cNvSpPr txBox="1"/>
          <p:nvPr/>
        </p:nvSpPr>
        <p:spPr>
          <a:xfrm>
            <a:off x="2291171" y="3467319"/>
            <a:ext cx="1489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학번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학과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학기</a:t>
            </a:r>
            <a:r>
              <a:rPr lang="en-US" altLang="ko-KR" sz="1200" dirty="0"/>
              <a:t>, </a:t>
            </a:r>
            <a:r>
              <a:rPr lang="ko-KR" altLang="en-US" sz="1200" dirty="0"/>
              <a:t>이수학점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F8932A-E508-02A4-974E-5B44654D52B3}"/>
              </a:ext>
            </a:extLst>
          </p:cNvPr>
          <p:cNvSpPr txBox="1"/>
          <p:nvPr/>
        </p:nvSpPr>
        <p:spPr>
          <a:xfrm>
            <a:off x="8504548" y="3467318"/>
            <a:ext cx="206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과목코드</a:t>
            </a:r>
            <a:r>
              <a:rPr lang="en-US" altLang="ko-KR" sz="1200" dirty="0"/>
              <a:t>, </a:t>
            </a:r>
            <a:r>
              <a:rPr lang="ko-KR" altLang="en-US" sz="1200" dirty="0"/>
              <a:t>과목명</a:t>
            </a:r>
            <a:r>
              <a:rPr lang="en-US" altLang="ko-KR" sz="1200" dirty="0"/>
              <a:t>, </a:t>
            </a:r>
            <a:r>
              <a:rPr lang="ko-KR" altLang="en-US" sz="1200" dirty="0"/>
              <a:t>담당교수</a:t>
            </a:r>
            <a:r>
              <a:rPr lang="en-US" altLang="ko-KR" sz="1200" dirty="0"/>
              <a:t>, </a:t>
            </a:r>
            <a:r>
              <a:rPr lang="ko-KR" altLang="en-US" sz="1200" dirty="0"/>
              <a:t>학점</a:t>
            </a:r>
            <a:r>
              <a:rPr lang="en-US" altLang="ko-KR" sz="1200" dirty="0"/>
              <a:t>, </a:t>
            </a:r>
            <a:r>
              <a:rPr lang="ko-KR" altLang="en-US" sz="1200" dirty="0"/>
              <a:t>시간</a:t>
            </a:r>
            <a:r>
              <a:rPr lang="en-US" altLang="ko-KR" sz="1200" dirty="0"/>
              <a:t>, </a:t>
            </a:r>
            <a:r>
              <a:rPr lang="ko-KR" altLang="en-US" sz="1200" dirty="0"/>
              <a:t>시간표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DEE6C3-4E88-1D30-BC08-A5CB8F6861F7}"/>
              </a:ext>
            </a:extLst>
          </p:cNvPr>
          <p:cNvSpPr txBox="1"/>
          <p:nvPr/>
        </p:nvSpPr>
        <p:spPr>
          <a:xfrm>
            <a:off x="5130538" y="3468917"/>
            <a:ext cx="194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수강번호</a:t>
            </a:r>
            <a:r>
              <a:rPr lang="en-US" altLang="ko-KR" sz="1200" dirty="0"/>
              <a:t>, </a:t>
            </a:r>
            <a:r>
              <a:rPr lang="ko-KR" altLang="en-US" sz="1200" dirty="0"/>
              <a:t>학번</a:t>
            </a:r>
            <a:r>
              <a:rPr lang="en-US" altLang="ko-KR" sz="1200" dirty="0"/>
              <a:t>, </a:t>
            </a:r>
            <a:r>
              <a:rPr lang="ko-KR" altLang="en-US" sz="1200" dirty="0"/>
              <a:t>과목코드</a:t>
            </a:r>
            <a:r>
              <a:rPr lang="en-US" altLang="ko-KR" sz="1200" dirty="0"/>
              <a:t>, </a:t>
            </a:r>
            <a:r>
              <a:rPr lang="ko-KR" altLang="en-US" sz="1200" dirty="0"/>
              <a:t>성적</a:t>
            </a:r>
            <a:r>
              <a:rPr lang="en-US" altLang="ko-KR" sz="1200" dirty="0"/>
              <a:t>, </a:t>
            </a:r>
            <a:r>
              <a:rPr lang="ko-KR" altLang="en-US" sz="1200" dirty="0"/>
              <a:t>재수강 여부</a:t>
            </a:r>
            <a:r>
              <a:rPr lang="en-US" altLang="ko-KR" sz="1200" dirty="0"/>
              <a:t>, </a:t>
            </a:r>
            <a:r>
              <a:rPr lang="ko-KR" altLang="en-US" sz="1200" dirty="0"/>
              <a:t>년도</a:t>
            </a:r>
            <a:r>
              <a:rPr lang="en-US" altLang="ko-KR" sz="1200" dirty="0"/>
              <a:t>, </a:t>
            </a:r>
            <a:r>
              <a:rPr lang="ko-KR" altLang="en-US" sz="1200" dirty="0"/>
              <a:t>학기</a:t>
            </a:r>
            <a:r>
              <a:rPr lang="en-US" altLang="ko-KR" sz="1200" dirty="0"/>
              <a:t>, </a:t>
            </a:r>
            <a:r>
              <a:rPr lang="ko-KR" altLang="en-US" sz="1200" dirty="0"/>
              <a:t>학점</a:t>
            </a:r>
          </a:p>
        </p:txBody>
      </p:sp>
    </p:spTree>
    <p:extLst>
      <p:ext uri="{BB962C8B-B14F-4D97-AF65-F5344CB8AC3E}">
        <p14:creationId xmlns:p14="http://schemas.microsoft.com/office/powerpoint/2010/main" val="362949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0B4FA67-8E2D-7451-E6B3-C330CD7F962B}"/>
              </a:ext>
            </a:extLst>
          </p:cNvPr>
          <p:cNvCxnSpPr>
            <a:cxnSpLocks/>
            <a:stCxn id="119" idx="6"/>
            <a:endCxn id="130" idx="2"/>
          </p:cNvCxnSpPr>
          <p:nvPr/>
        </p:nvCxnSpPr>
        <p:spPr>
          <a:xfrm>
            <a:off x="7074000" y="1872000"/>
            <a:ext cx="120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AAFE0966-7929-2B6B-1C02-E3AA325A6337}"/>
              </a:ext>
            </a:extLst>
          </p:cNvPr>
          <p:cNvCxnSpPr>
            <a:cxnSpLocks/>
            <a:stCxn id="124" idx="2"/>
            <a:endCxn id="117" idx="2"/>
          </p:cNvCxnSpPr>
          <p:nvPr/>
        </p:nvCxnSpPr>
        <p:spPr>
          <a:xfrm rot="10800000">
            <a:off x="900000" y="1872000"/>
            <a:ext cx="4230000" cy="2160000"/>
          </a:xfrm>
          <a:prstGeom prst="bentConnector3">
            <a:avLst>
              <a:gd name="adj1" fmla="val 1054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8E82F082-840F-3426-2EC0-70665BFA71F9}"/>
              </a:ext>
            </a:extLst>
          </p:cNvPr>
          <p:cNvSpPr/>
          <p:nvPr/>
        </p:nvSpPr>
        <p:spPr>
          <a:xfrm>
            <a:off x="900000" y="1440000"/>
            <a:ext cx="864000" cy="864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학번</a:t>
            </a: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C3DCAD4D-225C-A991-2DC0-FCE748E4565E}"/>
              </a:ext>
            </a:extLst>
          </p:cNvPr>
          <p:cNvSpPr/>
          <p:nvPr/>
        </p:nvSpPr>
        <p:spPr>
          <a:xfrm>
            <a:off x="5130000" y="1440000"/>
            <a:ext cx="864000" cy="864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수강</a:t>
            </a:r>
            <a:endParaRPr lang="en-US" altLang="ko-KR" sz="1200" dirty="0"/>
          </a:p>
          <a:p>
            <a:pPr algn="ctr"/>
            <a:r>
              <a:rPr lang="ko-KR" altLang="en-US" sz="1200" dirty="0"/>
              <a:t>번호</a:t>
            </a:r>
            <a:endParaRPr lang="en-US" altLang="ko-KR" sz="1200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036FC90-A34E-0C28-BC6D-210FB4111ED3}"/>
              </a:ext>
            </a:extLst>
          </p:cNvPr>
          <p:cNvSpPr/>
          <p:nvPr/>
        </p:nvSpPr>
        <p:spPr>
          <a:xfrm>
            <a:off x="6210000" y="1440000"/>
            <a:ext cx="864000" cy="864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과목코드</a:t>
            </a:r>
            <a:endParaRPr lang="en-US" altLang="ko-KR" sz="1200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E806CBAC-B275-9404-3E87-0020B0EA3546}"/>
              </a:ext>
            </a:extLst>
          </p:cNvPr>
          <p:cNvSpPr/>
          <p:nvPr/>
        </p:nvSpPr>
        <p:spPr>
          <a:xfrm>
            <a:off x="1980000" y="1440000"/>
            <a:ext cx="864000" cy="864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이름</a:t>
            </a: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D6E95394-18A8-B5FF-18DD-C3DE9539A04E}"/>
              </a:ext>
            </a:extLst>
          </p:cNvPr>
          <p:cNvSpPr/>
          <p:nvPr/>
        </p:nvSpPr>
        <p:spPr>
          <a:xfrm>
            <a:off x="3060000" y="1440000"/>
            <a:ext cx="864000" cy="864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학과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4FD7E287-A7C3-1A83-2226-98CEEEBFCF6D}"/>
              </a:ext>
            </a:extLst>
          </p:cNvPr>
          <p:cNvSpPr/>
          <p:nvPr/>
        </p:nvSpPr>
        <p:spPr>
          <a:xfrm>
            <a:off x="1980000" y="2520000"/>
            <a:ext cx="1440000" cy="864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이수학점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A851FF1-AD3D-B08E-270C-BC314C9F60FF}"/>
              </a:ext>
            </a:extLst>
          </p:cNvPr>
          <p:cNvSpPr/>
          <p:nvPr/>
        </p:nvSpPr>
        <p:spPr>
          <a:xfrm>
            <a:off x="900000" y="2520000"/>
            <a:ext cx="864000" cy="864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학기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7B2AE02-6F10-0D37-CBBF-1F75BDB6B296}"/>
              </a:ext>
            </a:extLst>
          </p:cNvPr>
          <p:cNvSpPr/>
          <p:nvPr/>
        </p:nvSpPr>
        <p:spPr>
          <a:xfrm>
            <a:off x="5130000" y="3600000"/>
            <a:ext cx="864000" cy="864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학번</a:t>
            </a: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EC06FF19-4E97-3428-DFF4-E6D933D34B9E}"/>
              </a:ext>
            </a:extLst>
          </p:cNvPr>
          <p:cNvSpPr/>
          <p:nvPr/>
        </p:nvSpPr>
        <p:spPr>
          <a:xfrm>
            <a:off x="5130000" y="4680000"/>
            <a:ext cx="864000" cy="864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학기</a:t>
            </a: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9760FAEE-B6BA-7B23-2A04-E99EF85E7EC4}"/>
              </a:ext>
            </a:extLst>
          </p:cNvPr>
          <p:cNvSpPr/>
          <p:nvPr/>
        </p:nvSpPr>
        <p:spPr>
          <a:xfrm>
            <a:off x="5130000" y="2520000"/>
            <a:ext cx="864000" cy="864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재수강</a:t>
            </a:r>
            <a:endParaRPr lang="en-US" altLang="ko-KR" sz="1100" dirty="0"/>
          </a:p>
          <a:p>
            <a:pPr algn="ctr"/>
            <a:r>
              <a:rPr lang="ko-KR" altLang="en-US" sz="1100" dirty="0"/>
              <a:t>여부</a:t>
            </a:r>
            <a:endParaRPr lang="en-US" altLang="ko-KR" sz="1100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ED13691E-BFDD-D6A6-C6A7-CA7869760BE8}"/>
              </a:ext>
            </a:extLst>
          </p:cNvPr>
          <p:cNvSpPr/>
          <p:nvPr/>
        </p:nvSpPr>
        <p:spPr>
          <a:xfrm>
            <a:off x="6210000" y="3600000"/>
            <a:ext cx="864000" cy="864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년도</a:t>
            </a:r>
            <a:endParaRPr lang="en-US" altLang="ko-KR" sz="1200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8F860EB8-26DF-86A7-3E95-6355093705C1}"/>
              </a:ext>
            </a:extLst>
          </p:cNvPr>
          <p:cNvSpPr/>
          <p:nvPr/>
        </p:nvSpPr>
        <p:spPr>
          <a:xfrm>
            <a:off x="6210000" y="4680000"/>
            <a:ext cx="864000" cy="864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학점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32AF1CEF-63B7-EEAE-74D5-205210D02436}"/>
              </a:ext>
            </a:extLst>
          </p:cNvPr>
          <p:cNvSpPr/>
          <p:nvPr/>
        </p:nvSpPr>
        <p:spPr>
          <a:xfrm>
            <a:off x="6210000" y="2520000"/>
            <a:ext cx="864000" cy="864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성적</a:t>
            </a:r>
            <a:endParaRPr lang="en-US" altLang="ko-KR" sz="1200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8421FC78-0F02-AE31-9FF8-EC5F09B0C790}"/>
              </a:ext>
            </a:extLst>
          </p:cNvPr>
          <p:cNvSpPr/>
          <p:nvPr/>
        </p:nvSpPr>
        <p:spPr>
          <a:xfrm>
            <a:off x="8280000" y="144000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과목코드</a:t>
            </a:r>
            <a:endParaRPr lang="en-US" altLang="ko-KR" sz="1200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224610AA-DACC-44A9-AEDE-7EBE3B09D286}"/>
              </a:ext>
            </a:extLst>
          </p:cNvPr>
          <p:cNvSpPr/>
          <p:nvPr/>
        </p:nvSpPr>
        <p:spPr>
          <a:xfrm>
            <a:off x="9360000" y="144000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과목명</a:t>
            </a:r>
            <a:endParaRPr lang="en-US" altLang="ko-KR" sz="1200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DAA97C07-3933-7763-F999-52DE2F780E5B}"/>
              </a:ext>
            </a:extLst>
          </p:cNvPr>
          <p:cNvSpPr/>
          <p:nvPr/>
        </p:nvSpPr>
        <p:spPr>
          <a:xfrm>
            <a:off x="8280000" y="252000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담당교수</a:t>
            </a: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B2C1A6D9-1F28-F067-69E5-E2ACB068DD19}"/>
              </a:ext>
            </a:extLst>
          </p:cNvPr>
          <p:cNvSpPr/>
          <p:nvPr/>
        </p:nvSpPr>
        <p:spPr>
          <a:xfrm>
            <a:off x="8280000" y="360000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시간</a:t>
            </a:r>
            <a:endParaRPr lang="en-US" altLang="ko-KR" sz="12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C800CE1D-3788-7506-D0A3-7A816FDDAC86}"/>
              </a:ext>
            </a:extLst>
          </p:cNvPr>
          <p:cNvSpPr/>
          <p:nvPr/>
        </p:nvSpPr>
        <p:spPr>
          <a:xfrm>
            <a:off x="9360000" y="360000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시간표</a:t>
            </a:r>
            <a:endParaRPr lang="en-US" altLang="ko-KR" sz="1200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FBD23AF8-DF1D-23F3-A711-8E3B8B9AD6F4}"/>
              </a:ext>
            </a:extLst>
          </p:cNvPr>
          <p:cNvSpPr/>
          <p:nvPr/>
        </p:nvSpPr>
        <p:spPr>
          <a:xfrm>
            <a:off x="9360000" y="252000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학점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087C69-5072-B20D-3720-6179DB300FDE}"/>
              </a:ext>
            </a:extLst>
          </p:cNvPr>
          <p:cNvSpPr txBox="1"/>
          <p:nvPr/>
        </p:nvSpPr>
        <p:spPr>
          <a:xfrm>
            <a:off x="2762276" y="4043746"/>
            <a:ext cx="504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외래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147F29-4373-11F7-56A5-B050590FD563}"/>
              </a:ext>
            </a:extLst>
          </p:cNvPr>
          <p:cNvSpPr txBox="1"/>
          <p:nvPr/>
        </p:nvSpPr>
        <p:spPr>
          <a:xfrm>
            <a:off x="7431588" y="1594375"/>
            <a:ext cx="49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외래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1AAD56F-BCC1-4DE3-9F40-E591B02DBDFD}"/>
              </a:ext>
            </a:extLst>
          </p:cNvPr>
          <p:cNvGrpSpPr/>
          <p:nvPr/>
        </p:nvGrpSpPr>
        <p:grpSpPr>
          <a:xfrm>
            <a:off x="2291172" y="399265"/>
            <a:ext cx="1489435" cy="646331"/>
            <a:chOff x="2139885" y="1310201"/>
            <a:chExt cx="1489435" cy="646331"/>
          </a:xfrm>
          <a:solidFill>
            <a:schemeClr val="accent6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43593A2-63E5-2D23-F2CA-FB4466CE1634}"/>
                </a:ext>
              </a:extLst>
            </p:cNvPr>
            <p:cNvSpPr/>
            <p:nvPr/>
          </p:nvSpPr>
          <p:spPr>
            <a:xfrm>
              <a:off x="2139885" y="1310201"/>
              <a:ext cx="1489435" cy="64633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E3D7C1-BC09-CF30-DB94-8BD4661ED9E2}"/>
                </a:ext>
              </a:extLst>
            </p:cNvPr>
            <p:cNvSpPr txBox="1"/>
            <p:nvPr/>
          </p:nvSpPr>
          <p:spPr>
            <a:xfrm>
              <a:off x="2522257" y="1448700"/>
              <a:ext cx="72469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학생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0A96B94-6B0D-7895-FD8A-C8C9A7A46FE7}"/>
              </a:ext>
            </a:extLst>
          </p:cNvPr>
          <p:cNvGrpSpPr/>
          <p:nvPr/>
        </p:nvGrpSpPr>
        <p:grpSpPr>
          <a:xfrm>
            <a:off x="8504549" y="418493"/>
            <a:ext cx="1489435" cy="646331"/>
            <a:chOff x="8495122" y="1310201"/>
            <a:chExt cx="1489435" cy="64633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A41BFEF-061A-6AEF-8A7E-C8C04AABE39A}"/>
                </a:ext>
              </a:extLst>
            </p:cNvPr>
            <p:cNvSpPr/>
            <p:nvPr/>
          </p:nvSpPr>
          <p:spPr>
            <a:xfrm>
              <a:off x="8495122" y="1310201"/>
              <a:ext cx="1489435" cy="6463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D4A267-72EF-5514-8FA8-77D5749C6F92}"/>
                </a:ext>
              </a:extLst>
            </p:cNvPr>
            <p:cNvSpPr txBox="1"/>
            <p:nvPr/>
          </p:nvSpPr>
          <p:spPr>
            <a:xfrm>
              <a:off x="8877494" y="1448700"/>
              <a:ext cx="724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학생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88CD429-74B7-D47F-FE8F-2CDB6F68B3A4}"/>
              </a:ext>
            </a:extLst>
          </p:cNvPr>
          <p:cNvGrpSpPr/>
          <p:nvPr/>
        </p:nvGrpSpPr>
        <p:grpSpPr>
          <a:xfrm>
            <a:off x="5205020" y="410800"/>
            <a:ext cx="1789819" cy="646328"/>
            <a:chOff x="6373305" y="4158545"/>
            <a:chExt cx="1789819" cy="646328"/>
          </a:xfrm>
          <a:solidFill>
            <a:schemeClr val="accent4"/>
          </a:solidFill>
        </p:grpSpPr>
        <p:sp>
          <p:nvSpPr>
            <p:cNvPr id="24" name="순서도: 판단 23">
              <a:extLst>
                <a:ext uri="{FF2B5EF4-FFF2-40B4-BE49-F238E27FC236}">
                  <a16:creationId xmlns:a16="http://schemas.microsoft.com/office/drawing/2014/main" id="{A3731FFE-07D7-13F2-B15C-E8E38D8A261B}"/>
                </a:ext>
              </a:extLst>
            </p:cNvPr>
            <p:cNvSpPr/>
            <p:nvPr/>
          </p:nvSpPr>
          <p:spPr>
            <a:xfrm>
              <a:off x="6373305" y="4158545"/>
              <a:ext cx="1789819" cy="646328"/>
            </a:xfrm>
            <a:prstGeom prst="flowChartDecisi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97E22E-1231-CF9C-D064-7A84C36E3941}"/>
                </a:ext>
              </a:extLst>
            </p:cNvPr>
            <p:cNvSpPr txBox="1"/>
            <p:nvPr/>
          </p:nvSpPr>
          <p:spPr>
            <a:xfrm>
              <a:off x="6943383" y="4297043"/>
              <a:ext cx="64966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수강</a:t>
              </a: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497D2F7-91C3-4E7E-D1E5-F4A711E38102}"/>
              </a:ext>
            </a:extLst>
          </p:cNvPr>
          <p:cNvCxnSpPr>
            <a:cxnSpLocks/>
          </p:cNvCxnSpPr>
          <p:nvPr/>
        </p:nvCxnSpPr>
        <p:spPr>
          <a:xfrm flipH="1">
            <a:off x="3765019" y="743898"/>
            <a:ext cx="144000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EA8EB3-33FE-4BAD-A033-94A47439476D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6994839" y="733964"/>
            <a:ext cx="1509710" cy="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395268B-1341-567E-886E-C121F50FBEA1}"/>
              </a:ext>
            </a:extLst>
          </p:cNvPr>
          <p:cNvSpPr txBox="1"/>
          <p:nvPr/>
        </p:nvSpPr>
        <p:spPr>
          <a:xfrm>
            <a:off x="4272608" y="753208"/>
            <a:ext cx="4404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1:N</a:t>
            </a:r>
            <a:endParaRPr lang="ko-KR" altLang="en-US" sz="13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4E1A08-29D8-FB73-1B8D-97765C6B53BC}"/>
              </a:ext>
            </a:extLst>
          </p:cNvPr>
          <p:cNvSpPr txBox="1"/>
          <p:nvPr/>
        </p:nvSpPr>
        <p:spPr>
          <a:xfrm>
            <a:off x="7507901" y="438668"/>
            <a:ext cx="4835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M:1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88699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34FEC36-43C5-9155-F693-F48B9FA02955}"/>
              </a:ext>
            </a:extLst>
          </p:cNvPr>
          <p:cNvSpPr/>
          <p:nvPr/>
        </p:nvSpPr>
        <p:spPr>
          <a:xfrm>
            <a:off x="683438" y="367644"/>
            <a:ext cx="3240000" cy="3412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300" dirty="0"/>
              <a:t>학생 테이블</a:t>
            </a:r>
            <a:r>
              <a:rPr lang="en-US" altLang="ko-KR" sz="1300" dirty="0"/>
              <a:t>(student)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학번</a:t>
            </a:r>
            <a:r>
              <a:rPr lang="en-US" altLang="ko-KR" sz="1300" dirty="0"/>
              <a:t>(</a:t>
            </a:r>
            <a:r>
              <a:rPr lang="en-US" altLang="ko-KR" sz="1300" dirty="0" err="1"/>
              <a:t>std_num</a:t>
            </a:r>
            <a:r>
              <a:rPr lang="en-US" altLang="ko-KR" sz="1300" dirty="0"/>
              <a:t>)</a:t>
            </a:r>
            <a:r>
              <a:rPr lang="ko-KR" altLang="en-US" sz="1300" dirty="0"/>
              <a:t> </a:t>
            </a:r>
            <a:r>
              <a:rPr lang="en-US" altLang="ko-KR" sz="1300" dirty="0"/>
              <a:t>:</a:t>
            </a:r>
            <a:r>
              <a:rPr lang="ko-KR" altLang="en-US" sz="1300" dirty="0"/>
              <a:t> 문자 </a:t>
            </a:r>
            <a:r>
              <a:rPr lang="en-US" altLang="ko-KR" sz="1300" dirty="0"/>
              <a:t>10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err="1"/>
              <a:t>기본키</a:t>
            </a:r>
            <a:endParaRPr lang="en-US" altLang="ko-KR" sz="13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이름</a:t>
            </a:r>
            <a:r>
              <a:rPr lang="en-US" altLang="ko-KR" sz="1300" dirty="0"/>
              <a:t>(</a:t>
            </a:r>
            <a:r>
              <a:rPr lang="en-US" altLang="ko-KR" sz="1300" dirty="0" err="1"/>
              <a:t>std_name</a:t>
            </a:r>
            <a:r>
              <a:rPr lang="en-US" altLang="ko-KR" sz="1300" dirty="0"/>
              <a:t>)</a:t>
            </a:r>
            <a:r>
              <a:rPr lang="ko-KR" altLang="en-US" sz="1300" dirty="0"/>
              <a:t> </a:t>
            </a:r>
            <a:r>
              <a:rPr lang="en-US" altLang="ko-KR" sz="1300" dirty="0"/>
              <a:t>:</a:t>
            </a:r>
            <a:r>
              <a:rPr lang="ko-KR" altLang="en-US" sz="1300" dirty="0"/>
              <a:t> 문자 </a:t>
            </a:r>
            <a:r>
              <a:rPr lang="en-US" altLang="ko-KR" sz="1300" dirty="0"/>
              <a:t>20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학과</a:t>
            </a:r>
            <a:r>
              <a:rPr lang="en-US" altLang="ko-KR" sz="1300" dirty="0"/>
              <a:t>(</a:t>
            </a:r>
            <a:r>
              <a:rPr lang="en-US" altLang="ko-KR" sz="1300" dirty="0" err="1"/>
              <a:t>std_major</a:t>
            </a:r>
            <a:r>
              <a:rPr lang="en-US" altLang="ko-KR" sz="1300" dirty="0"/>
              <a:t>)</a:t>
            </a:r>
            <a:r>
              <a:rPr lang="ko-KR" altLang="en-US" sz="1300" dirty="0"/>
              <a:t> </a:t>
            </a:r>
            <a:r>
              <a:rPr lang="en-US" altLang="ko-KR" sz="1300" dirty="0"/>
              <a:t>:</a:t>
            </a:r>
            <a:r>
              <a:rPr lang="ko-KR" altLang="en-US" sz="1300" dirty="0"/>
              <a:t> 문자 </a:t>
            </a:r>
            <a:r>
              <a:rPr lang="en-US" altLang="ko-KR" sz="1300" dirty="0"/>
              <a:t>20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학기</a:t>
            </a:r>
            <a:r>
              <a:rPr lang="en-US" altLang="ko-KR" sz="1300" dirty="0"/>
              <a:t>(</a:t>
            </a:r>
            <a:r>
              <a:rPr lang="en-US" altLang="ko-KR" sz="1300" dirty="0" err="1"/>
              <a:t>std_term</a:t>
            </a:r>
            <a:r>
              <a:rPr lang="en-US" altLang="ko-KR" sz="1300" dirty="0"/>
              <a:t>) : </a:t>
            </a:r>
            <a:r>
              <a:rPr lang="ko-KR" altLang="en-US" sz="1300" dirty="0"/>
              <a:t>숫자</a:t>
            </a:r>
            <a:endParaRPr lang="en-US" altLang="ko-KR" sz="13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이수학점</a:t>
            </a:r>
            <a:r>
              <a:rPr lang="en-US" altLang="ko-KR" sz="1300" dirty="0"/>
              <a:t>(</a:t>
            </a:r>
            <a:r>
              <a:rPr lang="en-US" altLang="ko-KR" sz="1300" dirty="0" err="1"/>
              <a:t>std_point</a:t>
            </a:r>
            <a:r>
              <a:rPr lang="en-US" altLang="ko-KR" sz="1300" dirty="0"/>
              <a:t>) : </a:t>
            </a:r>
            <a:r>
              <a:rPr lang="ko-KR" altLang="en-US" sz="1300" dirty="0"/>
              <a:t>숫자</a:t>
            </a:r>
          </a:p>
          <a:p>
            <a:pPr marL="285750" indent="-285750" algn="ctr">
              <a:buFontTx/>
              <a:buChar char="-"/>
            </a:pPr>
            <a:endParaRPr lang="ko-KR" altLang="en-US" sz="13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9239F8-A4F3-0C40-E499-E5250AF3B184}"/>
              </a:ext>
            </a:extLst>
          </p:cNvPr>
          <p:cNvSpPr/>
          <p:nvPr/>
        </p:nvSpPr>
        <p:spPr>
          <a:xfrm>
            <a:off x="4116000" y="367644"/>
            <a:ext cx="3240000" cy="38272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300" dirty="0"/>
              <a:t>강의 테이블</a:t>
            </a:r>
            <a:r>
              <a:rPr lang="en-US" altLang="ko-KR" sz="1300" dirty="0"/>
              <a:t>(course)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강의 번호</a:t>
            </a:r>
            <a:r>
              <a:rPr lang="en-US" altLang="ko-KR" sz="1300" dirty="0"/>
              <a:t>(</a:t>
            </a:r>
            <a:r>
              <a:rPr lang="en-US" altLang="ko-KR" sz="1300" dirty="0" err="1"/>
              <a:t>co_code</a:t>
            </a:r>
            <a:r>
              <a:rPr lang="en-US" altLang="ko-KR" sz="1300" dirty="0"/>
              <a:t>)</a:t>
            </a:r>
            <a:r>
              <a:rPr lang="ko-KR" altLang="en-US" sz="1300" dirty="0"/>
              <a:t> </a:t>
            </a:r>
            <a:r>
              <a:rPr lang="en-US" altLang="ko-KR" sz="1300" dirty="0"/>
              <a:t>:</a:t>
            </a:r>
            <a:r>
              <a:rPr lang="ko-KR" altLang="en-US" sz="1300" dirty="0"/>
              <a:t> 문자 </a:t>
            </a:r>
            <a:r>
              <a:rPr lang="en-US" altLang="ko-KR" sz="1300" dirty="0"/>
              <a:t>10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err="1"/>
              <a:t>기본키</a:t>
            </a:r>
            <a:endParaRPr lang="en-US" altLang="ko-KR" sz="13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err="1"/>
              <a:t>강의명</a:t>
            </a:r>
            <a:r>
              <a:rPr lang="en-US" altLang="ko-KR" sz="1300" dirty="0"/>
              <a:t>(</a:t>
            </a:r>
            <a:r>
              <a:rPr lang="en-US" altLang="ko-KR" sz="1300" dirty="0" err="1"/>
              <a:t>co_name</a:t>
            </a:r>
            <a:r>
              <a:rPr lang="en-US" altLang="ko-KR" sz="1300" dirty="0"/>
              <a:t>)</a:t>
            </a:r>
            <a:r>
              <a:rPr lang="ko-KR" altLang="en-US" sz="1300" dirty="0"/>
              <a:t> </a:t>
            </a:r>
            <a:r>
              <a:rPr lang="en-US" altLang="ko-KR" sz="1300" dirty="0"/>
              <a:t>:</a:t>
            </a:r>
            <a:r>
              <a:rPr lang="ko-KR" altLang="en-US" sz="1300" dirty="0"/>
              <a:t> 문자 </a:t>
            </a:r>
            <a:r>
              <a:rPr lang="en-US" altLang="ko-KR" sz="1300" dirty="0"/>
              <a:t>20 </a:t>
            </a:r>
            <a:r>
              <a:rPr lang="en-US" altLang="ko-KR" sz="1300" dirty="0" err="1"/>
              <a:t>nn</a:t>
            </a:r>
            <a:endParaRPr lang="en-US" altLang="ko-KR" sz="13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err="1"/>
              <a:t>교수명</a:t>
            </a:r>
            <a:r>
              <a:rPr lang="en-US" altLang="ko-KR" sz="1300" dirty="0"/>
              <a:t>(</a:t>
            </a:r>
            <a:r>
              <a:rPr lang="en-US" altLang="ko-KR" sz="1300" dirty="0" err="1"/>
              <a:t>co_professor</a:t>
            </a:r>
            <a:r>
              <a:rPr lang="en-US" altLang="ko-KR" sz="1300" dirty="0"/>
              <a:t>)</a:t>
            </a:r>
            <a:r>
              <a:rPr lang="ko-KR" altLang="en-US" sz="1300" dirty="0"/>
              <a:t> </a:t>
            </a:r>
            <a:r>
              <a:rPr lang="en-US" altLang="ko-KR" sz="1300" dirty="0"/>
              <a:t>:</a:t>
            </a:r>
            <a:r>
              <a:rPr lang="ko-KR" altLang="en-US" sz="1300" dirty="0"/>
              <a:t> 문자 </a:t>
            </a:r>
            <a:r>
              <a:rPr lang="en-US" altLang="ko-KR" sz="1300" dirty="0"/>
              <a:t>20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학점</a:t>
            </a:r>
            <a:r>
              <a:rPr lang="en-US" altLang="ko-KR" sz="1300" dirty="0"/>
              <a:t>(</a:t>
            </a:r>
            <a:r>
              <a:rPr lang="en-US" altLang="ko-KR" sz="1300" dirty="0" err="1"/>
              <a:t>co_point</a:t>
            </a:r>
            <a:r>
              <a:rPr lang="en-US" altLang="ko-KR" sz="1300" dirty="0"/>
              <a:t>) : int default 3</a:t>
            </a:r>
            <a:endParaRPr lang="ko-KR" altLang="en-US" sz="13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시수</a:t>
            </a:r>
            <a:r>
              <a:rPr lang="en-US" altLang="ko-KR" sz="1300" dirty="0"/>
              <a:t>(</a:t>
            </a:r>
            <a:r>
              <a:rPr lang="en-US" altLang="ko-KR" sz="1300" dirty="0" err="1"/>
              <a:t>co_time</a:t>
            </a:r>
            <a:r>
              <a:rPr lang="en-US" altLang="ko-KR" sz="1300" dirty="0"/>
              <a:t>) : int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시간표</a:t>
            </a:r>
            <a:r>
              <a:rPr lang="en-US" altLang="ko-KR" sz="1300" dirty="0"/>
              <a:t>(</a:t>
            </a:r>
            <a:r>
              <a:rPr lang="en-US" altLang="ko-KR" sz="1300" dirty="0" err="1"/>
              <a:t>co_timetable</a:t>
            </a:r>
            <a:r>
              <a:rPr lang="en-US" altLang="ko-KR" sz="1300" dirty="0"/>
              <a:t>) : varchar 40</a:t>
            </a:r>
            <a:endParaRPr lang="ko-KR" altLang="en-US" sz="1300" dirty="0"/>
          </a:p>
          <a:p>
            <a:pPr marL="285750" indent="-285750" algn="ctr">
              <a:buFontTx/>
              <a:buChar char="-"/>
            </a:pPr>
            <a:endParaRPr lang="ko-KR" altLang="en-US" sz="1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ABFD31-787B-20F9-41A8-CEDDEDCDCD0F}"/>
              </a:ext>
            </a:extLst>
          </p:cNvPr>
          <p:cNvSpPr/>
          <p:nvPr/>
        </p:nvSpPr>
        <p:spPr>
          <a:xfrm>
            <a:off x="7548562" y="367645"/>
            <a:ext cx="3960000" cy="5203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300" dirty="0"/>
              <a:t>수강 테이블</a:t>
            </a:r>
            <a:r>
              <a:rPr lang="en-US" altLang="ko-KR" sz="1300" dirty="0"/>
              <a:t>(attend)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수강번호</a:t>
            </a:r>
            <a:r>
              <a:rPr lang="en-US" altLang="ko-KR" sz="1300" dirty="0"/>
              <a:t>(</a:t>
            </a:r>
            <a:r>
              <a:rPr lang="en-US" altLang="ko-KR" sz="1300" dirty="0" err="1"/>
              <a:t>at_num</a:t>
            </a:r>
            <a:r>
              <a:rPr lang="en-US" altLang="ko-KR" sz="1300" dirty="0"/>
              <a:t>) int</a:t>
            </a:r>
            <a:r>
              <a:rPr lang="ko-KR" altLang="en-US" sz="1300" dirty="0"/>
              <a:t> </a:t>
            </a:r>
            <a:r>
              <a:rPr lang="en-US" altLang="ko-KR" sz="1300" dirty="0"/>
              <a:t>ai</a:t>
            </a:r>
            <a:r>
              <a:rPr lang="ko-KR" altLang="en-US" sz="1300" dirty="0"/>
              <a:t> </a:t>
            </a:r>
            <a:r>
              <a:rPr lang="en-US" altLang="ko-KR" sz="1300" dirty="0"/>
              <a:t>pk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학번</a:t>
            </a:r>
            <a:r>
              <a:rPr lang="en-US" altLang="ko-KR" sz="1300" dirty="0"/>
              <a:t>(</a:t>
            </a:r>
            <a:r>
              <a:rPr lang="en-US" altLang="ko-KR" sz="1300" dirty="0" err="1"/>
              <a:t>at_std_num</a:t>
            </a:r>
            <a:r>
              <a:rPr lang="en-US" altLang="ko-KR" sz="1300" dirty="0"/>
              <a:t>) </a:t>
            </a:r>
            <a:r>
              <a:rPr lang="ko-KR" altLang="en-US" sz="1300" dirty="0"/>
              <a:t>문자 </a:t>
            </a:r>
            <a:r>
              <a:rPr lang="en-US" altLang="ko-KR" sz="1300" dirty="0"/>
              <a:t>10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과목코드</a:t>
            </a:r>
            <a:r>
              <a:rPr lang="en-US" altLang="ko-KR" sz="1300" dirty="0"/>
              <a:t>(</a:t>
            </a:r>
            <a:r>
              <a:rPr lang="en-US" altLang="ko-KR" sz="1300" dirty="0" err="1"/>
              <a:t>at_co_code</a:t>
            </a:r>
            <a:r>
              <a:rPr lang="en-US" altLang="ko-KR" sz="1300" dirty="0"/>
              <a:t>) </a:t>
            </a:r>
            <a:r>
              <a:rPr lang="ko-KR" altLang="en-US" sz="1300" dirty="0"/>
              <a:t>문자 </a:t>
            </a:r>
            <a:r>
              <a:rPr lang="en-US" altLang="ko-KR" sz="1300" dirty="0"/>
              <a:t>10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년도</a:t>
            </a:r>
            <a:r>
              <a:rPr lang="en-US" altLang="ko-KR" sz="1300" dirty="0"/>
              <a:t>(</a:t>
            </a:r>
            <a:r>
              <a:rPr lang="en-US" altLang="ko-KR" sz="1300" dirty="0" err="1"/>
              <a:t>at_year</a:t>
            </a:r>
            <a:r>
              <a:rPr lang="en-US" altLang="ko-KR" sz="1300" dirty="0"/>
              <a:t>) int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학기</a:t>
            </a:r>
            <a:r>
              <a:rPr lang="en-US" altLang="ko-KR" sz="1300" dirty="0"/>
              <a:t>(</a:t>
            </a:r>
            <a:r>
              <a:rPr lang="en-US" altLang="ko-KR" sz="1300" dirty="0" err="1"/>
              <a:t>at_term</a:t>
            </a:r>
            <a:r>
              <a:rPr lang="en-US" altLang="ko-KR" sz="1300" dirty="0"/>
              <a:t>) int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중간</a:t>
            </a:r>
            <a:r>
              <a:rPr lang="en-US" altLang="ko-KR" sz="1300" dirty="0"/>
              <a:t>(</a:t>
            </a:r>
            <a:r>
              <a:rPr lang="en-US" altLang="ko-KR" sz="1300" dirty="0" err="1"/>
              <a:t>at_mid</a:t>
            </a:r>
            <a:r>
              <a:rPr lang="en-US" altLang="ko-KR" sz="1300" dirty="0"/>
              <a:t>)</a:t>
            </a:r>
            <a:r>
              <a:rPr lang="ko-KR" altLang="en-US" sz="1300" dirty="0"/>
              <a:t> </a:t>
            </a:r>
            <a:r>
              <a:rPr lang="en-US" altLang="ko-KR" sz="1300" dirty="0"/>
              <a:t>int default 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기말</a:t>
            </a:r>
            <a:r>
              <a:rPr lang="en-US" altLang="ko-KR" sz="1300" dirty="0"/>
              <a:t>(</a:t>
            </a:r>
            <a:r>
              <a:rPr lang="en-US" altLang="ko-KR" sz="1300" dirty="0" err="1"/>
              <a:t>at_final</a:t>
            </a:r>
            <a:r>
              <a:rPr lang="en-US" altLang="ko-KR" sz="1300" dirty="0"/>
              <a:t>) int default 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출석</a:t>
            </a:r>
            <a:r>
              <a:rPr lang="en-US" altLang="ko-KR" sz="1300" dirty="0"/>
              <a:t>(</a:t>
            </a:r>
            <a:r>
              <a:rPr lang="en-US" altLang="ko-KR" sz="1300" dirty="0" err="1"/>
              <a:t>at_attend</a:t>
            </a:r>
            <a:r>
              <a:rPr lang="en-US" altLang="ko-KR" sz="1300" dirty="0"/>
              <a:t>) int default 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과제</a:t>
            </a:r>
            <a:r>
              <a:rPr lang="en-US" altLang="ko-KR" sz="1300" dirty="0"/>
              <a:t>(</a:t>
            </a:r>
            <a:r>
              <a:rPr lang="en-US" altLang="ko-KR" sz="1300" dirty="0" err="1"/>
              <a:t>at_hw</a:t>
            </a:r>
            <a:r>
              <a:rPr lang="en-US" altLang="ko-KR" sz="1300" dirty="0"/>
              <a:t>) int default 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재수강 여부</a:t>
            </a:r>
            <a:r>
              <a:rPr lang="en-US" altLang="ko-KR" sz="1300" dirty="0"/>
              <a:t>(</a:t>
            </a:r>
            <a:r>
              <a:rPr lang="en-US" altLang="ko-KR" sz="1300" dirty="0" err="1"/>
              <a:t>at_repetition</a:t>
            </a:r>
            <a:r>
              <a:rPr lang="en-US" altLang="ko-KR" sz="1300" dirty="0"/>
              <a:t>)</a:t>
            </a:r>
            <a:r>
              <a:rPr lang="ko-KR" altLang="en-US" sz="1300" dirty="0"/>
              <a:t> 문자 </a:t>
            </a:r>
            <a:r>
              <a:rPr lang="en-US" altLang="ko-KR" sz="1300" dirty="0"/>
              <a:t>1 default 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학점</a:t>
            </a:r>
            <a:r>
              <a:rPr lang="en-US" altLang="ko-KR" sz="1300" dirty="0"/>
              <a:t>(</a:t>
            </a:r>
            <a:r>
              <a:rPr lang="en-US" altLang="ko-KR" sz="1300" dirty="0" err="1"/>
              <a:t>at_score</a:t>
            </a:r>
            <a:r>
              <a:rPr lang="en-US" altLang="ko-KR" sz="1300" dirty="0"/>
              <a:t>) </a:t>
            </a:r>
            <a:r>
              <a:rPr lang="ko-KR" altLang="en-US" sz="1300" dirty="0"/>
              <a:t>문자 </a:t>
            </a:r>
            <a:r>
              <a:rPr lang="en-US" altLang="ko-KR" sz="1300" dirty="0"/>
              <a:t>4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62097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13F44-254A-1986-46C4-100E7BF57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12" y="66612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err="1"/>
              <a:t>외래키</a:t>
            </a:r>
            <a:r>
              <a:rPr lang="ko-KR" altLang="en-US" sz="2000" dirty="0"/>
              <a:t> 추가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Alter table attend add foreign key(</a:t>
            </a:r>
            <a:r>
              <a:rPr lang="en-US" altLang="ko-KR" sz="2000" dirty="0" err="1"/>
              <a:t>at_std_num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References student(</a:t>
            </a:r>
            <a:r>
              <a:rPr lang="en-US" altLang="ko-KR" sz="2000" dirty="0" err="1"/>
              <a:t>std_num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Alter table attend add foreign key(</a:t>
            </a:r>
            <a:r>
              <a:rPr lang="en-US" altLang="ko-KR" sz="2000" dirty="0" err="1"/>
              <a:t>at_co_code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References course(</a:t>
            </a:r>
            <a:r>
              <a:rPr lang="en-US" altLang="ko-KR" sz="2000" dirty="0" err="1"/>
              <a:t>co_code</a:t>
            </a:r>
            <a:r>
              <a:rPr lang="en-US" altLang="ko-KR" sz="2000" dirty="0"/>
              <a:t>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883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982C202-3F4D-D5B8-A748-7AACE3941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270" y="633329"/>
            <a:ext cx="7072313" cy="56101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03703-DCE4-7B7A-30A9-818CD89F2356}"/>
              </a:ext>
            </a:extLst>
          </p:cNvPr>
          <p:cNvSpPr txBox="1"/>
          <p:nvPr/>
        </p:nvSpPr>
        <p:spPr>
          <a:xfrm>
            <a:off x="2274690" y="1054100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81F77-27EC-485A-447C-564A2CD67590}"/>
              </a:ext>
            </a:extLst>
          </p:cNvPr>
          <p:cNvSpPr txBox="1"/>
          <p:nvPr/>
        </p:nvSpPr>
        <p:spPr>
          <a:xfrm>
            <a:off x="2347020" y="2882900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47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32C7060-F496-759A-45B2-37ADA9C3374F}"/>
              </a:ext>
            </a:extLst>
          </p:cNvPr>
          <p:cNvSpPr/>
          <p:nvPr/>
        </p:nvSpPr>
        <p:spPr>
          <a:xfrm>
            <a:off x="1571133" y="1573614"/>
            <a:ext cx="2538955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학생 테이블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90C004-C86C-6A6D-89CA-52846C6A6BA8}"/>
              </a:ext>
            </a:extLst>
          </p:cNvPr>
          <p:cNvSpPr/>
          <p:nvPr/>
        </p:nvSpPr>
        <p:spPr>
          <a:xfrm>
            <a:off x="1571133" y="4638054"/>
            <a:ext cx="2538955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강의 테이블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6F784634-D8AD-5094-FCE6-6637B5C75EAC}"/>
              </a:ext>
            </a:extLst>
          </p:cNvPr>
          <p:cNvSpPr/>
          <p:nvPr/>
        </p:nvSpPr>
        <p:spPr>
          <a:xfrm>
            <a:off x="1571133" y="3028576"/>
            <a:ext cx="2538955" cy="800847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수강테이블</a:t>
            </a:r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1B7D5629-2566-4FA1-C8E7-2792466EF6F4}"/>
              </a:ext>
            </a:extLst>
          </p:cNvPr>
          <p:cNvSpPr/>
          <p:nvPr/>
        </p:nvSpPr>
        <p:spPr>
          <a:xfrm>
            <a:off x="8096053" y="1496355"/>
            <a:ext cx="2538955" cy="800847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지도테이블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F9A1B-1751-B4D5-EAC1-62C444521012}"/>
              </a:ext>
            </a:extLst>
          </p:cNvPr>
          <p:cNvSpPr/>
          <p:nvPr/>
        </p:nvSpPr>
        <p:spPr>
          <a:xfrm>
            <a:off x="8096052" y="4638053"/>
            <a:ext cx="2538955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교수 테이블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02EC2E-6A26-5EAC-5C4A-F04371B74D3D}"/>
              </a:ext>
            </a:extLst>
          </p:cNvPr>
          <p:cNvSpPr/>
          <p:nvPr/>
        </p:nvSpPr>
        <p:spPr>
          <a:xfrm>
            <a:off x="4833592" y="4638053"/>
            <a:ext cx="2538955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과목 테이블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D335ED8-8331-C405-54EC-CC6D67B34082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840611" y="2219945"/>
            <a:ext cx="0" cy="80863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ED016E-1852-02A6-B912-A439619F6B05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4110088" y="1896779"/>
            <a:ext cx="3985965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2F307A3-307D-F420-5CA3-BFA02769B3E5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9365530" y="2297202"/>
            <a:ext cx="1" cy="23408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ACB6566-0147-A875-247C-4E8C6E45D7AB}"/>
              </a:ext>
            </a:extLst>
          </p:cNvPr>
          <p:cNvCxnSpPr>
            <a:stCxn id="15" idx="1"/>
            <a:endCxn id="8" idx="3"/>
          </p:cNvCxnSpPr>
          <p:nvPr/>
        </p:nvCxnSpPr>
        <p:spPr>
          <a:xfrm flipH="1">
            <a:off x="4110088" y="4961219"/>
            <a:ext cx="723504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3906056-E0AD-90B1-45FD-5BDA511596B3}"/>
              </a:ext>
            </a:extLst>
          </p:cNvPr>
          <p:cNvCxnSpPr>
            <a:stCxn id="8" idx="0"/>
            <a:endCxn id="11" idx="2"/>
          </p:cNvCxnSpPr>
          <p:nvPr/>
        </p:nvCxnSpPr>
        <p:spPr>
          <a:xfrm flipV="1">
            <a:off x="2840611" y="3829423"/>
            <a:ext cx="0" cy="80863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CA27094-2F76-8510-890F-EBB4124DF299}"/>
              </a:ext>
            </a:extLst>
          </p:cNvPr>
          <p:cNvSpPr txBox="1"/>
          <p:nvPr/>
        </p:nvSpPr>
        <p:spPr>
          <a:xfrm>
            <a:off x="1571133" y="441819"/>
            <a:ext cx="290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요구사항 분석 </a:t>
            </a:r>
            <a:r>
              <a:rPr lang="en-US" altLang="ko-KR" dirty="0"/>
              <a:t>- ERD</a:t>
            </a:r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647B504-1C1E-F416-C054-146B17CFABF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837075" y="5284385"/>
            <a:ext cx="3536" cy="8858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B3C0A995-B3C1-4436-A9D5-13B89E50EB5E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837075" y="5284384"/>
            <a:ext cx="6528455" cy="88589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4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08A267-97A5-BABA-CBF5-D58AB6163D89}"/>
              </a:ext>
            </a:extLst>
          </p:cNvPr>
          <p:cNvSpPr/>
          <p:nvPr/>
        </p:nvSpPr>
        <p:spPr>
          <a:xfrm>
            <a:off x="358218" y="1062871"/>
            <a:ext cx="3129700" cy="17910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학생테이블</a:t>
            </a:r>
            <a:r>
              <a:rPr lang="en-US" altLang="ko-KR" sz="1600" dirty="0">
                <a:solidFill>
                  <a:schemeClr val="tx1"/>
                </a:solidFill>
              </a:rPr>
              <a:t>(student)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</a:rPr>
              <a:t>학번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st_num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>
                <a:solidFill>
                  <a:schemeClr val="tx1"/>
                </a:solidFill>
              </a:rPr>
              <a:t>int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>
                <a:solidFill>
                  <a:schemeClr val="tx1"/>
                </a:solidFill>
              </a:rPr>
              <a:t>pk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</a:rPr>
              <a:t>이름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st_name</a:t>
            </a:r>
            <a:r>
              <a:rPr lang="en-US" altLang="ko-KR" sz="1300" dirty="0">
                <a:solidFill>
                  <a:schemeClr val="tx1"/>
                </a:solidFill>
              </a:rPr>
              <a:t>) varchar(20) </a:t>
            </a:r>
            <a:r>
              <a:rPr lang="en-US" altLang="ko-KR" sz="1300" dirty="0" err="1">
                <a:solidFill>
                  <a:schemeClr val="tx1"/>
                </a:solidFill>
              </a:rPr>
              <a:t>nn</a:t>
            </a:r>
            <a:endParaRPr lang="en-US" altLang="ko-KR" sz="13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</a:rPr>
              <a:t>이수학기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st_term</a:t>
            </a:r>
            <a:r>
              <a:rPr lang="en-US" altLang="ko-KR" sz="1300" dirty="0">
                <a:solidFill>
                  <a:schemeClr val="tx1"/>
                </a:solidFill>
              </a:rPr>
              <a:t>) int </a:t>
            </a:r>
            <a:r>
              <a:rPr lang="en-US" altLang="ko-KR" sz="1300" dirty="0" err="1">
                <a:solidFill>
                  <a:schemeClr val="tx1"/>
                </a:solidFill>
              </a:rPr>
              <a:t>nn</a:t>
            </a:r>
            <a:r>
              <a:rPr lang="en-US" altLang="ko-KR" sz="1300" dirty="0">
                <a:solidFill>
                  <a:schemeClr val="tx1"/>
                </a:solidFill>
              </a:rPr>
              <a:t> default 1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</a:rPr>
              <a:t>이수학점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st_point</a:t>
            </a:r>
            <a:r>
              <a:rPr lang="en-US" altLang="ko-KR" sz="1300" dirty="0">
                <a:solidFill>
                  <a:schemeClr val="tx1"/>
                </a:solidFill>
              </a:rPr>
              <a:t>) int </a:t>
            </a:r>
            <a:r>
              <a:rPr lang="en-US" altLang="ko-KR" sz="1300" dirty="0" err="1">
                <a:solidFill>
                  <a:schemeClr val="tx1"/>
                </a:solidFill>
              </a:rPr>
              <a:t>nn</a:t>
            </a:r>
            <a:r>
              <a:rPr lang="en-US" altLang="ko-KR" sz="1300" dirty="0">
                <a:solidFill>
                  <a:schemeClr val="tx1"/>
                </a:solidFill>
              </a:rPr>
              <a:t> default 0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0E4F1F-D363-CFFD-029D-EC2FD2DA600C}"/>
              </a:ext>
            </a:extLst>
          </p:cNvPr>
          <p:cNvSpPr/>
          <p:nvPr/>
        </p:nvSpPr>
        <p:spPr>
          <a:xfrm>
            <a:off x="4418813" y="1062871"/>
            <a:ext cx="3354373" cy="23661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강의테이블</a:t>
            </a:r>
            <a:r>
              <a:rPr lang="en-US" altLang="ko-KR" sz="1600" dirty="0">
                <a:solidFill>
                  <a:schemeClr val="tx1"/>
                </a:solidFill>
              </a:rPr>
              <a:t>(course)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</a:rPr>
              <a:t>강의번호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co_num</a:t>
            </a:r>
            <a:r>
              <a:rPr lang="en-US" altLang="ko-KR" sz="1300" dirty="0">
                <a:solidFill>
                  <a:schemeClr val="tx1"/>
                </a:solidFill>
              </a:rPr>
              <a:t>) int </a:t>
            </a:r>
            <a:r>
              <a:rPr lang="en-US" altLang="ko-KR" sz="1300" dirty="0" err="1">
                <a:solidFill>
                  <a:schemeClr val="tx1"/>
                </a:solidFill>
              </a:rPr>
              <a:t>nn</a:t>
            </a:r>
            <a:r>
              <a:rPr lang="en-US" altLang="ko-KR" sz="1300" dirty="0">
                <a:solidFill>
                  <a:schemeClr val="tx1"/>
                </a:solidFill>
              </a:rPr>
              <a:t> pk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</a:rPr>
              <a:t>교수번호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co_pr_num</a:t>
            </a:r>
            <a:r>
              <a:rPr lang="en-US" altLang="ko-KR" sz="1300" dirty="0">
                <a:solidFill>
                  <a:schemeClr val="tx1"/>
                </a:solidFill>
              </a:rPr>
              <a:t>) int </a:t>
            </a:r>
            <a:r>
              <a:rPr lang="en-US" altLang="ko-KR" sz="1300" dirty="0" err="1">
                <a:solidFill>
                  <a:schemeClr val="tx1"/>
                </a:solidFill>
              </a:rPr>
              <a:t>nn</a:t>
            </a:r>
            <a:endParaRPr lang="en-US" altLang="ko-KR" sz="13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</a:rPr>
              <a:t>과목번호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co_su_num</a:t>
            </a:r>
            <a:r>
              <a:rPr lang="en-US" altLang="ko-KR" sz="1300" dirty="0">
                <a:solidFill>
                  <a:schemeClr val="tx1"/>
                </a:solidFill>
              </a:rPr>
              <a:t>) int </a:t>
            </a:r>
            <a:r>
              <a:rPr lang="en-US" altLang="ko-KR" sz="1300" dirty="0" err="1">
                <a:solidFill>
                  <a:schemeClr val="tx1"/>
                </a:solidFill>
              </a:rPr>
              <a:t>nn</a:t>
            </a:r>
            <a:endParaRPr lang="en-US" altLang="ko-KR" sz="13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</a:rPr>
              <a:t>강의학기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co_term</a:t>
            </a:r>
            <a:r>
              <a:rPr lang="en-US" altLang="ko-KR" sz="1300" dirty="0">
                <a:solidFill>
                  <a:schemeClr val="tx1"/>
                </a:solidFill>
              </a:rPr>
              <a:t>) int </a:t>
            </a:r>
            <a:r>
              <a:rPr lang="en-US" altLang="ko-KR" sz="1300" dirty="0" err="1">
                <a:solidFill>
                  <a:schemeClr val="tx1"/>
                </a:solidFill>
              </a:rPr>
              <a:t>nn</a:t>
            </a:r>
            <a:r>
              <a:rPr lang="en-US" altLang="ko-KR" sz="1300" dirty="0">
                <a:solidFill>
                  <a:schemeClr val="tx1"/>
                </a:solidFill>
              </a:rPr>
              <a:t> default 1</a:t>
            </a:r>
          </a:p>
          <a:p>
            <a:pPr>
              <a:lnSpc>
                <a:spcPct val="150000"/>
              </a:lnSpc>
            </a:pPr>
            <a:r>
              <a:rPr lang="ko-KR" altLang="en-US" sz="1300" dirty="0" err="1">
                <a:solidFill>
                  <a:schemeClr val="tx1"/>
                </a:solidFill>
              </a:rPr>
              <a:t>강의년도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co_year</a:t>
            </a:r>
            <a:r>
              <a:rPr lang="en-US" altLang="ko-KR" sz="1300" dirty="0">
                <a:solidFill>
                  <a:schemeClr val="tx1"/>
                </a:solidFill>
              </a:rPr>
              <a:t>) int not null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</a:rPr>
              <a:t>강의시간표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co_timetable</a:t>
            </a:r>
            <a:r>
              <a:rPr lang="en-US" altLang="ko-KR" sz="1300" dirty="0">
                <a:solidFill>
                  <a:schemeClr val="tx1"/>
                </a:solidFill>
              </a:rPr>
              <a:t>) varchar(100)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E4904D-7179-50DA-11DC-69A8C4591D54}"/>
              </a:ext>
            </a:extLst>
          </p:cNvPr>
          <p:cNvSpPr/>
          <p:nvPr/>
        </p:nvSpPr>
        <p:spPr>
          <a:xfrm>
            <a:off x="8685228" y="1058158"/>
            <a:ext cx="3129700" cy="20597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과목테이블</a:t>
            </a:r>
            <a:r>
              <a:rPr lang="en-US" altLang="ko-KR" sz="1600" dirty="0">
                <a:solidFill>
                  <a:schemeClr val="tx1"/>
                </a:solidFill>
              </a:rPr>
              <a:t>(subject)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</a:rPr>
              <a:t>과목번호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su_num</a:t>
            </a:r>
            <a:r>
              <a:rPr lang="en-US" altLang="ko-KR" sz="1300" dirty="0">
                <a:solidFill>
                  <a:schemeClr val="tx1"/>
                </a:solidFill>
              </a:rPr>
              <a:t>) int pk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</a:rPr>
              <a:t>과목코드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su_code</a:t>
            </a:r>
            <a:r>
              <a:rPr lang="en-US" altLang="ko-KR" sz="1300" dirty="0">
                <a:solidFill>
                  <a:schemeClr val="tx1"/>
                </a:solidFill>
              </a:rPr>
              <a:t>) varchar(20) </a:t>
            </a:r>
            <a:r>
              <a:rPr lang="en-US" altLang="ko-KR" sz="1300" dirty="0" err="1">
                <a:solidFill>
                  <a:schemeClr val="tx1"/>
                </a:solidFill>
              </a:rPr>
              <a:t>nn</a:t>
            </a:r>
            <a:endParaRPr lang="en-US" altLang="ko-KR" sz="13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</a:rPr>
              <a:t>과목명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su_title</a:t>
            </a:r>
            <a:r>
              <a:rPr lang="en-US" altLang="ko-KR" sz="1300" dirty="0">
                <a:solidFill>
                  <a:schemeClr val="tx1"/>
                </a:solidFill>
              </a:rPr>
              <a:t>) varchar(45) </a:t>
            </a:r>
            <a:r>
              <a:rPr lang="en-US" altLang="ko-KR" sz="1300" dirty="0" err="1">
                <a:solidFill>
                  <a:schemeClr val="tx1"/>
                </a:solidFill>
              </a:rPr>
              <a:t>nn</a:t>
            </a:r>
            <a:endParaRPr lang="en-US" altLang="ko-KR" sz="13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</a:rPr>
              <a:t>과목점수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su_point</a:t>
            </a:r>
            <a:r>
              <a:rPr lang="en-US" altLang="ko-KR" sz="1300" dirty="0">
                <a:solidFill>
                  <a:schemeClr val="tx1"/>
                </a:solidFill>
              </a:rPr>
              <a:t>) int </a:t>
            </a:r>
            <a:r>
              <a:rPr lang="en-US" altLang="ko-KR" sz="1300" dirty="0" err="1">
                <a:solidFill>
                  <a:schemeClr val="tx1"/>
                </a:solidFill>
              </a:rPr>
              <a:t>nn</a:t>
            </a:r>
            <a:r>
              <a:rPr lang="en-US" altLang="ko-KR" sz="1300" dirty="0">
                <a:solidFill>
                  <a:schemeClr val="tx1"/>
                </a:solidFill>
              </a:rPr>
              <a:t> default 0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</a:rPr>
              <a:t>과목시간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su_time</a:t>
            </a:r>
            <a:r>
              <a:rPr lang="en-US" altLang="ko-KR" sz="1300" dirty="0">
                <a:solidFill>
                  <a:schemeClr val="tx1"/>
                </a:solidFill>
              </a:rPr>
              <a:t>) int </a:t>
            </a:r>
            <a:r>
              <a:rPr lang="en-US" altLang="ko-KR" sz="1300" dirty="0" err="1">
                <a:solidFill>
                  <a:schemeClr val="tx1"/>
                </a:solidFill>
              </a:rPr>
              <a:t>nn</a:t>
            </a:r>
            <a:r>
              <a:rPr lang="en-US" altLang="ko-KR" sz="1300" dirty="0">
                <a:solidFill>
                  <a:schemeClr val="tx1"/>
                </a:solidFill>
              </a:rPr>
              <a:t> default 0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788624-E012-A6C2-C914-2EC758868B70}"/>
              </a:ext>
            </a:extLst>
          </p:cNvPr>
          <p:cNvSpPr/>
          <p:nvPr/>
        </p:nvSpPr>
        <p:spPr>
          <a:xfrm>
            <a:off x="358218" y="3419571"/>
            <a:ext cx="3591613" cy="28398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수강테이블</a:t>
            </a:r>
            <a:r>
              <a:rPr lang="en-US" altLang="ko-KR" sz="1600" dirty="0">
                <a:solidFill>
                  <a:schemeClr val="tx1"/>
                </a:solidFill>
              </a:rPr>
              <a:t>(attend)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</a:rPr>
              <a:t>수강번호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at_num</a:t>
            </a:r>
            <a:r>
              <a:rPr lang="en-US" altLang="ko-KR" sz="1300" dirty="0">
                <a:solidFill>
                  <a:schemeClr val="tx1"/>
                </a:solidFill>
              </a:rPr>
              <a:t>) int </a:t>
            </a:r>
            <a:r>
              <a:rPr lang="en-US" altLang="ko-KR" sz="1300" dirty="0" err="1">
                <a:solidFill>
                  <a:schemeClr val="tx1"/>
                </a:solidFill>
              </a:rPr>
              <a:t>nn</a:t>
            </a:r>
            <a:r>
              <a:rPr lang="en-US" altLang="ko-KR" sz="1300" dirty="0">
                <a:solidFill>
                  <a:schemeClr val="tx1"/>
                </a:solidFill>
              </a:rPr>
              <a:t> pk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</a:rPr>
              <a:t>학번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at_st_num</a:t>
            </a:r>
            <a:r>
              <a:rPr lang="en-US" altLang="ko-KR" sz="1300" dirty="0">
                <a:solidFill>
                  <a:schemeClr val="tx1"/>
                </a:solidFill>
              </a:rPr>
              <a:t>) int </a:t>
            </a:r>
            <a:r>
              <a:rPr lang="en-US" altLang="ko-KR" sz="1300" dirty="0" err="1">
                <a:solidFill>
                  <a:schemeClr val="tx1"/>
                </a:solidFill>
              </a:rPr>
              <a:t>nn</a:t>
            </a:r>
            <a:endParaRPr lang="en-US" altLang="ko-KR" sz="13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</a:rPr>
              <a:t>강의번호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at_co_num</a:t>
            </a:r>
            <a:r>
              <a:rPr lang="en-US" altLang="ko-KR" sz="1300" dirty="0">
                <a:solidFill>
                  <a:schemeClr val="tx1"/>
                </a:solidFill>
              </a:rPr>
              <a:t>) int </a:t>
            </a:r>
            <a:r>
              <a:rPr lang="en-US" altLang="ko-KR" sz="1300" dirty="0" err="1">
                <a:solidFill>
                  <a:schemeClr val="tx1"/>
                </a:solidFill>
              </a:rPr>
              <a:t>nn</a:t>
            </a:r>
            <a:endParaRPr lang="en-US" altLang="ko-KR" sz="13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</a:rPr>
              <a:t>중간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at_mid</a:t>
            </a:r>
            <a:r>
              <a:rPr lang="en-US" altLang="ko-KR" sz="1300" dirty="0">
                <a:solidFill>
                  <a:schemeClr val="tx1"/>
                </a:solidFill>
              </a:rPr>
              <a:t>)/</a:t>
            </a:r>
            <a:r>
              <a:rPr lang="ko-KR" altLang="en-US" sz="1300" dirty="0">
                <a:solidFill>
                  <a:schemeClr val="tx1"/>
                </a:solidFill>
              </a:rPr>
              <a:t>기말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at_final</a:t>
            </a:r>
            <a:r>
              <a:rPr lang="en-US" altLang="ko-KR" sz="1300" dirty="0">
                <a:solidFill>
                  <a:schemeClr val="tx1"/>
                </a:solidFill>
              </a:rPr>
              <a:t>)/</a:t>
            </a:r>
            <a:r>
              <a:rPr lang="ko-KR" altLang="en-US" sz="1300" dirty="0">
                <a:solidFill>
                  <a:schemeClr val="tx1"/>
                </a:solidFill>
              </a:rPr>
              <a:t>과제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at_hw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/</a:t>
            </a:r>
            <a:r>
              <a:rPr lang="ko-KR" altLang="en-US" sz="1300" dirty="0">
                <a:solidFill>
                  <a:schemeClr val="tx1"/>
                </a:solidFill>
              </a:rPr>
              <a:t>출석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at_attend</a:t>
            </a:r>
            <a:r>
              <a:rPr lang="en-US" altLang="ko-KR" sz="1300" dirty="0">
                <a:solidFill>
                  <a:schemeClr val="tx1"/>
                </a:solidFill>
              </a:rPr>
              <a:t>) int </a:t>
            </a:r>
            <a:r>
              <a:rPr lang="en-US" altLang="ko-KR" sz="1300" dirty="0" err="1">
                <a:solidFill>
                  <a:schemeClr val="tx1"/>
                </a:solidFill>
              </a:rPr>
              <a:t>nn</a:t>
            </a:r>
            <a:r>
              <a:rPr lang="en-US" altLang="ko-KR" sz="1300" dirty="0">
                <a:solidFill>
                  <a:schemeClr val="tx1"/>
                </a:solidFill>
              </a:rPr>
              <a:t> default 0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at_score</a:t>
            </a:r>
            <a:r>
              <a:rPr lang="en-US" altLang="ko-KR" sz="1300" dirty="0">
                <a:solidFill>
                  <a:schemeClr val="tx1"/>
                </a:solidFill>
              </a:rPr>
              <a:t>) varchar(10)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</a:rPr>
              <a:t>패스여부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at_pass</a:t>
            </a:r>
            <a:r>
              <a:rPr lang="en-US" altLang="ko-KR" sz="1300" dirty="0">
                <a:solidFill>
                  <a:schemeClr val="tx1"/>
                </a:solidFill>
              </a:rPr>
              <a:t>) varchar(1) default f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</a:rPr>
              <a:t>재수강여부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at_repetition</a:t>
            </a:r>
            <a:r>
              <a:rPr lang="en-US" altLang="ko-KR" sz="1300" dirty="0">
                <a:solidFill>
                  <a:schemeClr val="tx1"/>
                </a:solidFill>
              </a:rPr>
              <a:t>) varchar(1) default 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6C5C9A-B80C-0FA6-EFCB-AF2360991A81}"/>
              </a:ext>
            </a:extLst>
          </p:cNvPr>
          <p:cNvSpPr/>
          <p:nvPr/>
        </p:nvSpPr>
        <p:spPr>
          <a:xfrm>
            <a:off x="4378160" y="3954546"/>
            <a:ext cx="3870490" cy="23048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교수테이블</a:t>
            </a:r>
            <a:r>
              <a:rPr lang="en-US" altLang="ko-KR" sz="1600" dirty="0">
                <a:solidFill>
                  <a:schemeClr val="tx1"/>
                </a:solidFill>
              </a:rPr>
              <a:t>(professor)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</a:rPr>
              <a:t>교수번호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pr_num</a:t>
            </a:r>
            <a:r>
              <a:rPr lang="en-US" altLang="ko-KR" sz="1300" dirty="0">
                <a:solidFill>
                  <a:schemeClr val="tx1"/>
                </a:solidFill>
              </a:rPr>
              <a:t>) int </a:t>
            </a:r>
            <a:r>
              <a:rPr lang="en-US" altLang="ko-KR" sz="1300" dirty="0" err="1">
                <a:solidFill>
                  <a:schemeClr val="tx1"/>
                </a:solidFill>
              </a:rPr>
              <a:t>nn</a:t>
            </a:r>
            <a:r>
              <a:rPr lang="en-US" altLang="ko-KR" sz="1300" dirty="0">
                <a:solidFill>
                  <a:schemeClr val="tx1"/>
                </a:solidFill>
              </a:rPr>
              <a:t> pk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</a:rPr>
              <a:t>교수이름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pr_name</a:t>
            </a:r>
            <a:r>
              <a:rPr lang="en-US" altLang="ko-KR" sz="1300" dirty="0">
                <a:solidFill>
                  <a:schemeClr val="tx1"/>
                </a:solidFill>
              </a:rPr>
              <a:t>) varchar(20) </a:t>
            </a:r>
            <a:r>
              <a:rPr lang="en-US" altLang="ko-KR" sz="1300" dirty="0" err="1">
                <a:solidFill>
                  <a:schemeClr val="tx1"/>
                </a:solidFill>
              </a:rPr>
              <a:t>nn</a:t>
            </a:r>
            <a:endParaRPr lang="en-US" altLang="ko-KR" sz="13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</a:rPr>
              <a:t>교수나이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pr_age</a:t>
            </a:r>
            <a:r>
              <a:rPr lang="en-US" altLang="ko-KR" sz="1300" dirty="0">
                <a:solidFill>
                  <a:schemeClr val="tx1"/>
                </a:solidFill>
              </a:rPr>
              <a:t>) int </a:t>
            </a:r>
            <a:r>
              <a:rPr lang="en-US" altLang="ko-KR" sz="1300" dirty="0" err="1">
                <a:solidFill>
                  <a:schemeClr val="tx1"/>
                </a:solidFill>
              </a:rPr>
              <a:t>nn</a:t>
            </a:r>
            <a:endParaRPr lang="en-US" altLang="ko-KR" sz="13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</a:rPr>
              <a:t>교수실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pr_room</a:t>
            </a:r>
            <a:r>
              <a:rPr lang="en-US" altLang="ko-KR" sz="1300" dirty="0">
                <a:solidFill>
                  <a:schemeClr val="tx1"/>
                </a:solidFill>
              </a:rPr>
              <a:t>) varchar(45) </a:t>
            </a:r>
            <a:r>
              <a:rPr lang="en-US" altLang="ko-KR" sz="1300" dirty="0" err="1">
                <a:solidFill>
                  <a:schemeClr val="tx1"/>
                </a:solidFill>
              </a:rPr>
              <a:t>nn</a:t>
            </a:r>
            <a:endParaRPr lang="en-US" altLang="ko-KR" sz="13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 err="1">
                <a:solidFill>
                  <a:schemeClr val="tx1"/>
                </a:solidFill>
              </a:rPr>
              <a:t>교수재직상태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pr_state</a:t>
            </a:r>
            <a:r>
              <a:rPr lang="en-US" altLang="ko-KR" sz="1300" dirty="0">
                <a:solidFill>
                  <a:schemeClr val="tx1"/>
                </a:solidFill>
              </a:rPr>
              <a:t>) varchar(40) default ‘</a:t>
            </a:r>
            <a:r>
              <a:rPr lang="ko-KR" altLang="en-US" sz="1300" dirty="0">
                <a:solidFill>
                  <a:schemeClr val="tx1"/>
                </a:solidFill>
              </a:rPr>
              <a:t>재직</a:t>
            </a:r>
            <a:r>
              <a:rPr lang="en-US" altLang="ko-KR" sz="1300" dirty="0">
                <a:solidFill>
                  <a:schemeClr val="tx1"/>
                </a:solidFill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</a:rPr>
              <a:t>교수직책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pr_position</a:t>
            </a:r>
            <a:r>
              <a:rPr lang="en-US" altLang="ko-KR" sz="1300" dirty="0">
                <a:solidFill>
                  <a:schemeClr val="tx1"/>
                </a:solidFill>
              </a:rPr>
              <a:t>) varchar(40) default ‘</a:t>
            </a:r>
            <a:r>
              <a:rPr lang="ko-KR" altLang="en-US" sz="1300" dirty="0">
                <a:solidFill>
                  <a:schemeClr val="tx1"/>
                </a:solidFill>
              </a:rPr>
              <a:t>조교수</a:t>
            </a:r>
            <a:r>
              <a:rPr lang="en-US" altLang="ko-KR" sz="1300" dirty="0"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F2586B-A1FE-0A9D-D9C0-6ADD900672C0}"/>
              </a:ext>
            </a:extLst>
          </p:cNvPr>
          <p:cNvSpPr/>
          <p:nvPr/>
        </p:nvSpPr>
        <p:spPr>
          <a:xfrm>
            <a:off x="8676979" y="4593210"/>
            <a:ext cx="3137949" cy="166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지도테이블</a:t>
            </a:r>
            <a:r>
              <a:rPr lang="en-US" altLang="ko-KR" sz="1600" dirty="0">
                <a:solidFill>
                  <a:schemeClr val="tx1"/>
                </a:solidFill>
              </a:rPr>
              <a:t>(guide)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</a:rPr>
              <a:t>지도번호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gu_num</a:t>
            </a:r>
            <a:r>
              <a:rPr lang="en-US" altLang="ko-KR" sz="1300" dirty="0">
                <a:solidFill>
                  <a:schemeClr val="tx1"/>
                </a:solidFill>
              </a:rPr>
              <a:t>) int </a:t>
            </a:r>
            <a:r>
              <a:rPr lang="en-US" altLang="ko-KR" sz="1300" dirty="0" err="1">
                <a:solidFill>
                  <a:schemeClr val="tx1"/>
                </a:solidFill>
              </a:rPr>
              <a:t>nn</a:t>
            </a:r>
            <a:r>
              <a:rPr lang="en-US" altLang="ko-KR" sz="1300" dirty="0">
                <a:solidFill>
                  <a:schemeClr val="tx1"/>
                </a:solidFill>
              </a:rPr>
              <a:t> pk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</a:rPr>
              <a:t>교수번호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gu_pr_num</a:t>
            </a:r>
            <a:r>
              <a:rPr lang="en-US" altLang="ko-KR" sz="1300" dirty="0">
                <a:solidFill>
                  <a:schemeClr val="tx1"/>
                </a:solidFill>
              </a:rPr>
              <a:t>) int </a:t>
            </a:r>
            <a:r>
              <a:rPr lang="en-US" altLang="ko-KR" sz="1300" dirty="0" err="1">
                <a:solidFill>
                  <a:schemeClr val="tx1"/>
                </a:solidFill>
              </a:rPr>
              <a:t>nn</a:t>
            </a:r>
            <a:endParaRPr lang="en-US" altLang="ko-KR" sz="13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</a:rPr>
              <a:t>학번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gu_st_num</a:t>
            </a:r>
            <a:r>
              <a:rPr lang="en-US" altLang="ko-KR" sz="1300" dirty="0">
                <a:solidFill>
                  <a:schemeClr val="tx1"/>
                </a:solidFill>
              </a:rPr>
              <a:t>) int </a:t>
            </a:r>
            <a:r>
              <a:rPr lang="en-US" altLang="ko-KR" sz="1300" dirty="0" err="1">
                <a:solidFill>
                  <a:schemeClr val="tx1"/>
                </a:solidFill>
              </a:rPr>
              <a:t>nn</a:t>
            </a:r>
            <a:endParaRPr lang="en-US" altLang="ko-KR" sz="13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</a:rPr>
              <a:t>학기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gu_year</a:t>
            </a:r>
            <a:r>
              <a:rPr lang="en-US" altLang="ko-KR" sz="1300" dirty="0">
                <a:solidFill>
                  <a:schemeClr val="tx1"/>
                </a:solidFill>
              </a:rPr>
              <a:t>) int</a:t>
            </a:r>
          </a:p>
        </p:txBody>
      </p:sp>
    </p:spTree>
    <p:extLst>
      <p:ext uri="{BB962C8B-B14F-4D97-AF65-F5344CB8AC3E}">
        <p14:creationId xmlns:p14="http://schemas.microsoft.com/office/powerpoint/2010/main" val="358778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2DB2BD-7F5D-CAB3-8184-7C9D34A7463D}"/>
              </a:ext>
            </a:extLst>
          </p:cNvPr>
          <p:cNvSpPr txBox="1"/>
          <p:nvPr/>
        </p:nvSpPr>
        <p:spPr>
          <a:xfrm>
            <a:off x="784780" y="219250"/>
            <a:ext cx="879285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1800" dirty="0" err="1"/>
              <a:t>외래키</a:t>
            </a:r>
            <a:r>
              <a:rPr lang="ko-KR" altLang="en-US" sz="1800" dirty="0"/>
              <a:t> 추가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Alter table attend add foreign key(</a:t>
            </a:r>
            <a:r>
              <a:rPr lang="en-US" altLang="ko-KR" sz="1800" dirty="0" err="1"/>
              <a:t>at_st_num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References student(</a:t>
            </a:r>
            <a:r>
              <a:rPr lang="en-US" altLang="ko-KR" sz="1800" dirty="0" err="1"/>
              <a:t>st_num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Alter table attend add foreign key(</a:t>
            </a:r>
            <a:r>
              <a:rPr lang="en-US" altLang="ko-KR" dirty="0" err="1"/>
              <a:t>at_co_num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References</a:t>
            </a:r>
            <a:r>
              <a:rPr lang="en-US" altLang="ko-KR" dirty="0"/>
              <a:t> </a:t>
            </a:r>
            <a:r>
              <a:rPr lang="en-US" altLang="ko-KR" sz="1800" dirty="0"/>
              <a:t>course(</a:t>
            </a:r>
            <a:r>
              <a:rPr lang="en-US" altLang="ko-KR" sz="1800" dirty="0" err="1"/>
              <a:t>co_num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Alter table attend add foreign key(</a:t>
            </a:r>
            <a:r>
              <a:rPr lang="en-US" altLang="ko-KR" sz="1800" dirty="0" err="1"/>
              <a:t>co_su_num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References subject(</a:t>
            </a:r>
            <a:r>
              <a:rPr lang="en-US" altLang="ko-KR" sz="1800" dirty="0" err="1"/>
              <a:t>su_num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Alter table attend add foreign key(</a:t>
            </a:r>
            <a:r>
              <a:rPr lang="en-US" altLang="ko-KR" sz="1800" dirty="0" err="1"/>
              <a:t>co_pr_num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References </a:t>
            </a:r>
            <a:r>
              <a:rPr lang="en-US" altLang="ko-KR" sz="1800" dirty="0">
                <a:solidFill>
                  <a:schemeClr val="tx1"/>
                </a:solidFill>
              </a:rPr>
              <a:t>professor</a:t>
            </a:r>
            <a:r>
              <a:rPr lang="en-US" altLang="ko-KR" sz="1800" dirty="0"/>
              <a:t>(</a:t>
            </a:r>
            <a:r>
              <a:rPr lang="en-US" altLang="ko-KR" sz="1800" dirty="0" err="1"/>
              <a:t>pr_num</a:t>
            </a:r>
            <a:r>
              <a:rPr lang="en-US" altLang="ko-KR" sz="1800" dirty="0"/>
              <a:t>);</a:t>
            </a:r>
            <a:endParaRPr lang="ko-KR" altLang="en-US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Alter table attend add foreign key(</a:t>
            </a:r>
            <a:r>
              <a:rPr lang="en-US" altLang="ko-KR" sz="1800" dirty="0" err="1"/>
              <a:t>gu_st_num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References student(</a:t>
            </a:r>
            <a:r>
              <a:rPr lang="en-US" altLang="ko-KR" sz="1800" dirty="0" err="1"/>
              <a:t>st_num</a:t>
            </a:r>
            <a:r>
              <a:rPr lang="en-US" altLang="ko-KR" sz="1800" dirty="0"/>
              <a:t>);</a:t>
            </a:r>
            <a:endParaRPr lang="ko-KR" altLang="en-US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Alter table attend add foreign key(</a:t>
            </a:r>
            <a:r>
              <a:rPr lang="en-US" altLang="ko-KR" sz="1800" dirty="0" err="1"/>
              <a:t>gu_pr_num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References </a:t>
            </a:r>
            <a:r>
              <a:rPr lang="en-US" altLang="ko-KR" sz="1800" dirty="0">
                <a:solidFill>
                  <a:schemeClr val="tx1"/>
                </a:solidFill>
              </a:rPr>
              <a:t>professor</a:t>
            </a:r>
            <a:r>
              <a:rPr lang="en-US" altLang="ko-KR" sz="1800" dirty="0"/>
              <a:t>(</a:t>
            </a:r>
            <a:r>
              <a:rPr lang="en-US" altLang="ko-KR" sz="1800" dirty="0" err="1"/>
              <a:t>pr_num</a:t>
            </a:r>
            <a:r>
              <a:rPr lang="en-US" altLang="ko-KR" sz="1800" dirty="0"/>
              <a:t>);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6330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853</Words>
  <Application>Microsoft Office PowerPoint</Application>
  <PresentationFormat>와이드스크린</PresentationFormat>
  <Paragraphs>143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ERD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EZENIC-142</dc:creator>
  <cp:lastModifiedBy>EZENIC-142</cp:lastModifiedBy>
  <cp:revision>8</cp:revision>
  <dcterms:created xsi:type="dcterms:W3CDTF">2024-08-29T08:54:17Z</dcterms:created>
  <dcterms:modified xsi:type="dcterms:W3CDTF">2024-09-02T09:26:03Z</dcterms:modified>
</cp:coreProperties>
</file>