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70" r:id="rId4"/>
    <p:sldId id="260" r:id="rId5"/>
    <p:sldId id="271" r:id="rId6"/>
    <p:sldId id="272" r:id="rId7"/>
    <p:sldId id="265" r:id="rId8"/>
    <p:sldId id="268" r:id="rId9"/>
    <p:sldId id="266" r:id="rId10"/>
    <p:sldId id="267" r:id="rId11"/>
    <p:sldId id="274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581" autoAdjust="0"/>
  </p:normalViewPr>
  <p:slideViewPr>
    <p:cSldViewPr snapToGrid="0">
      <p:cViewPr varScale="1">
        <p:scale>
          <a:sx n="59" d="100"/>
          <a:sy n="59" d="100"/>
        </p:scale>
        <p:origin x="556" y="6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 Yuni" userId="7079a692-8fcc-478a-a83e-3245c17b10f6" providerId="ADAL" clId="{04A84460-24EF-42A9-AABA-DAE194559409}"/>
    <pc:docChg chg="modSld">
      <pc:chgData name="LAI Yuni" userId="7079a692-8fcc-478a-a83e-3245c17b10f6" providerId="ADAL" clId="{04A84460-24EF-42A9-AABA-DAE194559409}" dt="2020-11-14T05:24:11.954" v="0" actId="1076"/>
      <pc:docMkLst>
        <pc:docMk/>
      </pc:docMkLst>
      <pc:sldChg chg="modSp">
        <pc:chgData name="LAI Yuni" userId="7079a692-8fcc-478a-a83e-3245c17b10f6" providerId="ADAL" clId="{04A84460-24EF-42A9-AABA-DAE194559409}" dt="2020-11-14T05:24:11.954" v="0" actId="1076"/>
        <pc:sldMkLst>
          <pc:docMk/>
          <pc:sldMk cId="3660348708" sldId="275"/>
        </pc:sldMkLst>
        <pc:spChg chg="mod">
          <ac:chgData name="LAI Yuni" userId="7079a692-8fcc-478a-a83e-3245c17b10f6" providerId="ADAL" clId="{04A84460-24EF-42A9-AABA-DAE194559409}" dt="2020-11-14T05:24:11.954" v="0" actId="1076"/>
          <ac:spMkLst>
            <pc:docMk/>
            <pc:sldMk cId="3660348708" sldId="275"/>
            <ac:spMk id="12" creationId="{F22E1297-521D-4D8E-BEF7-E33159103D81}"/>
          </ac:spMkLst>
        </pc:spChg>
        <pc:spChg chg="mod">
          <ac:chgData name="LAI Yuni" userId="7079a692-8fcc-478a-a83e-3245c17b10f6" providerId="ADAL" clId="{04A84460-24EF-42A9-AABA-DAE194559409}" dt="2020-11-14T05:24:11.954" v="0" actId="1076"/>
          <ac:spMkLst>
            <pc:docMk/>
            <pc:sldMk cId="3660348708" sldId="275"/>
            <ac:spMk id="13" creationId="{CFFAA595-C081-4EF1-ADC5-2A76D9EAA046}"/>
          </ac:spMkLst>
        </pc:spChg>
        <pc:spChg chg="mod">
          <ac:chgData name="LAI Yuni" userId="7079a692-8fcc-478a-a83e-3245c17b10f6" providerId="ADAL" clId="{04A84460-24EF-42A9-AABA-DAE194559409}" dt="2020-11-14T05:24:11.954" v="0" actId="1076"/>
          <ac:spMkLst>
            <pc:docMk/>
            <pc:sldMk cId="3660348708" sldId="275"/>
            <ac:spMk id="14" creationId="{27070401-880B-413E-8AF4-46F8F9652A0C}"/>
          </ac:spMkLst>
        </pc:spChg>
        <pc:picChg chg="mod">
          <ac:chgData name="LAI Yuni" userId="7079a692-8fcc-478a-a83e-3245c17b10f6" providerId="ADAL" clId="{04A84460-24EF-42A9-AABA-DAE194559409}" dt="2020-11-14T05:24:11.954" v="0" actId="1076"/>
          <ac:picMkLst>
            <pc:docMk/>
            <pc:sldMk cId="3660348708" sldId="275"/>
            <ac:picMk id="5" creationId="{E922D43F-B6DB-44BC-97C1-AE7374F4E168}"/>
          </ac:picMkLst>
        </pc:picChg>
        <pc:picChg chg="mod">
          <ac:chgData name="LAI Yuni" userId="7079a692-8fcc-478a-a83e-3245c17b10f6" providerId="ADAL" clId="{04A84460-24EF-42A9-AABA-DAE194559409}" dt="2020-11-14T05:24:11.954" v="0" actId="1076"/>
          <ac:picMkLst>
            <pc:docMk/>
            <pc:sldMk cId="3660348708" sldId="275"/>
            <ac:picMk id="6" creationId="{DC999369-E133-4271-B3E6-E11EC6720BD4}"/>
          </ac:picMkLst>
        </pc:picChg>
        <pc:picChg chg="mod">
          <ac:chgData name="LAI Yuni" userId="7079a692-8fcc-478a-a83e-3245c17b10f6" providerId="ADAL" clId="{04A84460-24EF-42A9-AABA-DAE194559409}" dt="2020-11-14T05:24:11.954" v="0" actId="1076"/>
          <ac:picMkLst>
            <pc:docMk/>
            <pc:sldMk cId="3660348708" sldId="275"/>
            <ac:picMk id="7" creationId="{4671E296-652C-4C59-A663-F44DE7562A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4515-6F2D-4969-B196-529DE3A452A9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4D5AB-0E98-4973-9743-900E6B2B5A9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22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算后验，贝叶斯</a:t>
            </a:r>
            <a:r>
              <a:rPr lang="en-US" altLang="zh-CN" dirty="0"/>
              <a:t>factor</a:t>
            </a:r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4D5AB-0E98-4973-9743-900E6B2B5A9A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90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621C-B1C2-44D0-90F1-D08196E2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A90627-B798-4713-9740-5A91FA66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C5CD-F36C-4E84-8982-62440F1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D99B7-0C66-495A-9334-1678A176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5D88E-97F0-4A54-8E1B-C4FDA11E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9062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C86D-2169-4FB8-85BB-41EE9641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17EFBE-1851-4FAC-9212-4312EE3D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6431F-57B6-4007-A918-34746F0C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176E9-4F54-492C-90A7-38F39AD3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4C731-E580-483C-AC8D-03616CDD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44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DA11D-5524-4C08-8341-FFB10EF7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BE472-2BA4-4969-9093-6FF07B054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1F467-125C-4574-A99F-81C57CD5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8423B-44DA-4822-9126-DA6E2E7A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20384-02B0-4C41-AB78-A0A28CF8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089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34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769C-25C3-427C-8988-387C386D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6FE6D-D959-4A75-8D0F-08AA7F47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19FB9-ED0B-4E2A-921B-5DCDEA0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5C9C3-7314-466F-AB4C-14D4489F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AF771-B5B5-4077-893E-C3B8AE7B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906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6CC9-95DD-474C-8C78-F37F0B4F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2A82A-A513-4524-ADB0-D393011F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D1AD1-5E4C-4C67-A3E9-28E5F488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8694B-0B9F-4052-9A86-75E16EC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CEF53C-5E9A-48B2-BD5E-CEFC936B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74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7F020-6BB4-4017-8849-C6A1637A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2B65-7A56-45BF-AB28-719371E6B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F49A7-4EAD-4ADE-AD2C-926D3D67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859F9-BCAE-47FB-BC82-67F3EE5F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63A15-D254-4B78-B2D7-496543F6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43028-6067-46B9-9635-55F669BE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29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76B1A-0F42-40DE-B1F8-F2C4E41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7572C-865A-40CA-9605-8E10496B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5D573-8EF9-43F1-A4A5-39461E733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A695D6-B575-4E59-B904-6D823829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EC619-2412-4CC6-967F-57D3A335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8097B6-B53E-407F-BDBD-4CC5A270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1055EC-5833-4974-BE15-B0EF2116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44FC4-C172-4289-81B2-D75C0DFA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07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A6548-DFFC-437A-9718-85DDDA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CA29BB-25EF-4B17-9562-F3122739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4B396-6897-4C08-A076-E6614DBC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B64C5-E39B-4646-9FDA-3D5369D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351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C369F5-4DC6-4C4D-984E-D4EADCFE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3C8812-D77C-4F48-B0C1-35216B76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9313D-F3F1-4545-9E5C-D995D245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664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824F-39E1-4B12-B81A-6DF5A73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EF666-5F08-4C2A-B1DF-47234C87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5FAAC-DD37-4107-AB01-4E55C62E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A8377-C325-4270-9CD3-B4A5029A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EB666-CBF5-4816-8444-867911C7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AFA20-072D-4A5F-A9BE-D9D5BFAB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94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BA911-688B-4E32-95D0-31543D1C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C6D484-8E16-450F-A62D-2F584FA7A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6BD00-E3F7-4E46-966A-AE1BE6944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271746-E41B-4E40-8242-2D36BA69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3FDA3-4EA1-442D-B68E-9FA2711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7AF87-E8C0-44D5-9CDF-896C0FED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91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3BE4B-842B-461B-9462-B8BEA4E6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A81D1-D65E-41C5-8660-CB3FC02A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00E32-DCAC-4796-BECB-6859A9455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EBE0-782D-4DE2-A5CB-E135D3408EB1}" type="datetimeFigureOut">
              <a:rPr lang="en-HK" smtClean="0"/>
              <a:t>14/11/2020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436D9-D3AA-4069-A812-E0917708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7F464-1CA7-4A17-8661-00B77E4E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AF1-3F4F-4F49-98B4-58EB4EAFBC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96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图片包含 游戏机, 白色&#10;&#10;描述已自动生成">
            <a:extLst>
              <a:ext uri="{FF2B5EF4-FFF2-40B4-BE49-F238E27FC236}">
                <a16:creationId xmlns:a16="http://schemas.microsoft.com/office/drawing/2014/main" id="{99A5E7CC-C8CC-471E-B341-135DEA87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084" b="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0F3276-FDE2-4057-8E2B-E2B32ECD40E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71093" y="75664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</a:rPr>
              <a:t>Cutoff of CTC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1CA467-F13A-428D-B32A-6DC9A8869288}"/>
              </a:ext>
            </a:extLst>
          </p:cNvPr>
          <p:cNvSpPr txBox="1"/>
          <p:nvPr/>
        </p:nvSpPr>
        <p:spPr>
          <a:xfrm>
            <a:off x="7862312" y="5406890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2020 May 12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2F58E1-6AED-434A-B65F-5003B5493D50}"/>
              </a:ext>
            </a:extLst>
          </p:cNvPr>
          <p:cNvSpPr txBox="1"/>
          <p:nvPr/>
        </p:nvSpPr>
        <p:spPr>
          <a:xfrm>
            <a:off x="8100293" y="4253912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Yuni LAI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43EFEC-2C8F-4DAB-B822-6581B00275D3}"/>
              </a:ext>
            </a:extLst>
          </p:cNvPr>
          <p:cNvSpPr/>
          <p:nvPr/>
        </p:nvSpPr>
        <p:spPr>
          <a:xfrm>
            <a:off x="5514440" y="45534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HK" dirty="0"/>
              <a:t>Lab of Dr. WANG, Xin</a:t>
            </a:r>
          </a:p>
          <a:p>
            <a:pPr algn="ctr"/>
            <a:r>
              <a:rPr lang="en-HK" dirty="0"/>
              <a:t>Department of Biomedical Sciences</a:t>
            </a:r>
          </a:p>
          <a:p>
            <a:pPr algn="ctr"/>
            <a:r>
              <a:rPr lang="en-HK" dirty="0"/>
              <a:t>City University of Hong Kong </a:t>
            </a:r>
          </a:p>
        </p:txBody>
      </p:sp>
    </p:spTree>
    <p:extLst>
      <p:ext uri="{BB962C8B-B14F-4D97-AF65-F5344CB8AC3E}">
        <p14:creationId xmlns:p14="http://schemas.microsoft.com/office/powerpoint/2010/main" val="89881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117F27-15E0-47B0-9255-5B5245123596}"/>
              </a:ext>
            </a:extLst>
          </p:cNvPr>
          <p:cNvSpPr txBox="1"/>
          <p:nvPr/>
        </p:nvSpPr>
        <p:spPr>
          <a:xfrm>
            <a:off x="640235" y="7102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黄色通道，亮度分布</a:t>
            </a:r>
            <a:endParaRPr lang="en-HK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9259DC-3506-4EF4-A5B0-0082C558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02" y="1279311"/>
            <a:ext cx="5429250" cy="4086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FA0FAE-AEA4-41E2-8AD4-3B00723B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1317411"/>
            <a:ext cx="5305425" cy="4048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2865B-251B-4353-9A64-025BB3E51C32}"/>
              </a:ext>
            </a:extLst>
          </p:cNvPr>
          <p:cNvSpPr txBox="1"/>
          <p:nvPr/>
        </p:nvSpPr>
        <p:spPr>
          <a:xfrm>
            <a:off x="6553200" y="5724525"/>
            <a:ext cx="429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0.059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细胞黄色通道亮度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0636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3374E-75D2-4753-8BD0-8E13EA334256}"/>
              </a:ext>
            </a:extLst>
          </p:cNvPr>
          <p:cNvSpPr txBox="1"/>
          <p:nvPr/>
        </p:nvSpPr>
        <p:spPr>
          <a:xfrm>
            <a:off x="331761" y="476195"/>
            <a:ext cx="2276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Bayes Factor</a:t>
            </a:r>
            <a:endParaRPr lang="en-HK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DC6763-8199-4532-ADC1-171E04A8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919" y="3183014"/>
            <a:ext cx="8244415" cy="36179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9573D15-74FE-4F46-808F-0571ED6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32" y="1200150"/>
            <a:ext cx="3353457" cy="1335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C9A9F4-DEF6-4D07-95A6-819B297BB7A1}"/>
              </a:ext>
            </a:extLst>
          </p:cNvPr>
          <p:cNvSpPr txBox="1"/>
          <p:nvPr/>
        </p:nvSpPr>
        <p:spPr>
          <a:xfrm>
            <a:off x="4324642" y="837053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CTC</a:t>
            </a:r>
            <a:r>
              <a:rPr lang="zh-CN" altLang="en-US" dirty="0"/>
              <a:t>细胞的分布</a:t>
            </a:r>
            <a:endParaRPr lang="en-HK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45D71D-CA94-4188-85D2-AC9405D08935}"/>
              </a:ext>
            </a:extLst>
          </p:cNvPr>
          <p:cNvSpPr txBox="1"/>
          <p:nvPr/>
        </p:nvSpPr>
        <p:spPr>
          <a:xfrm>
            <a:off x="4708748" y="26745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正常细胞的分布</a:t>
            </a:r>
            <a:endParaRPr lang="en-HK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5676A4-EAC0-4626-9388-ED15FBE1EB67}"/>
              </a:ext>
            </a:extLst>
          </p:cNvPr>
          <p:cNvCxnSpPr/>
          <p:nvPr/>
        </p:nvCxnSpPr>
        <p:spPr>
          <a:xfrm flipH="1">
            <a:off x="4900474" y="1210946"/>
            <a:ext cx="243025" cy="253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641AF7F-2ACD-43BF-A742-659ADD546DF4}"/>
              </a:ext>
            </a:extLst>
          </p:cNvPr>
          <p:cNvCxnSpPr>
            <a:cxnSpLocks/>
          </p:cNvCxnSpPr>
          <p:nvPr/>
        </p:nvCxnSpPr>
        <p:spPr>
          <a:xfrm flipH="1" flipV="1">
            <a:off x="4900475" y="2430197"/>
            <a:ext cx="243024" cy="21025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F5077C-C317-4757-B65C-F331AC8B7948}"/>
              </a:ext>
            </a:extLst>
          </p:cNvPr>
          <p:cNvCxnSpPr>
            <a:cxnSpLocks/>
          </p:cNvCxnSpPr>
          <p:nvPr/>
        </p:nvCxnSpPr>
        <p:spPr>
          <a:xfrm>
            <a:off x="3722314" y="729504"/>
            <a:ext cx="609989" cy="7353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0A5D8CD-9691-47EC-8563-3F85D8482C6C}"/>
              </a:ext>
            </a:extLst>
          </p:cNvPr>
          <p:cNvSpPr txBox="1"/>
          <p:nvPr/>
        </p:nvSpPr>
        <p:spPr>
          <a:xfrm>
            <a:off x="2631904" y="3589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当前细胞的观测数据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3AFDD08-74CF-4471-AEBA-98CA19A665EF}"/>
                  </a:ext>
                </a:extLst>
              </p:cNvPr>
              <p:cNvSpPr txBox="1"/>
              <p:nvPr/>
            </p:nvSpPr>
            <p:spPr>
              <a:xfrm>
                <a:off x="5351726" y="1458485"/>
                <a:ext cx="5450018" cy="908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HK" altLang="zh-CN" sz="2800" dirty="0"/>
                            <m:t> </m:t>
                          </m:r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HK" altLang="zh-CN" sz="2800" dirty="0"/>
                            <m:t> </m:t>
                          </m:r>
                          <m:r>
                            <a:rPr lang="en-HK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HK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HK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altLang="zh-CN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HK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3AFDD08-74CF-4471-AEBA-98CA19A66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26" y="1458485"/>
                <a:ext cx="5450018" cy="908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AC6F402-2D17-4931-B22B-3906F8460BF1}"/>
              </a:ext>
            </a:extLst>
          </p:cNvPr>
          <p:cNvCxnSpPr>
            <a:cxnSpLocks/>
          </p:cNvCxnSpPr>
          <p:nvPr/>
        </p:nvCxnSpPr>
        <p:spPr>
          <a:xfrm flipH="1">
            <a:off x="6291127" y="1086052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82EA6BF-41B6-4427-B33A-114AFBE86D7D}"/>
              </a:ext>
            </a:extLst>
          </p:cNvPr>
          <p:cNvSpPr txBox="1"/>
          <p:nvPr/>
        </p:nvSpPr>
        <p:spPr>
          <a:xfrm>
            <a:off x="7574066" y="765426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细胞核大小</a:t>
            </a:r>
            <a:r>
              <a:rPr lang="en-HK" altLang="zh-CN" sz="1600" dirty="0"/>
              <a:t>(</a:t>
            </a:r>
            <a:r>
              <a:rPr lang="zh-CN" altLang="en-US" sz="1600" dirty="0"/>
              <a:t>观测</a:t>
            </a:r>
            <a:r>
              <a:rPr lang="en-HK" altLang="zh-CN" sz="1600" dirty="0"/>
              <a:t>)</a:t>
            </a:r>
            <a:endParaRPr lang="en-HK" sz="16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0A68E0-4146-4098-BBA6-77F7521F882E}"/>
              </a:ext>
            </a:extLst>
          </p:cNvPr>
          <p:cNvCxnSpPr>
            <a:cxnSpLocks/>
          </p:cNvCxnSpPr>
          <p:nvPr/>
        </p:nvCxnSpPr>
        <p:spPr>
          <a:xfrm flipH="1">
            <a:off x="7885524" y="1104647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D8C4F65-659F-4485-9F6F-AC1AB6C8B336}"/>
              </a:ext>
            </a:extLst>
          </p:cNvPr>
          <p:cNvSpPr txBox="1"/>
          <p:nvPr/>
        </p:nvSpPr>
        <p:spPr>
          <a:xfrm>
            <a:off x="5972622" y="76542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细胞大小</a:t>
            </a:r>
            <a:r>
              <a:rPr lang="en-HK" altLang="zh-CN" sz="1600" dirty="0"/>
              <a:t>(</a:t>
            </a:r>
            <a:r>
              <a:rPr lang="zh-CN" altLang="en-US" sz="1600" dirty="0"/>
              <a:t>观测</a:t>
            </a:r>
            <a:r>
              <a:rPr lang="en-HK" altLang="zh-CN" sz="1600" dirty="0"/>
              <a:t>)</a:t>
            </a:r>
            <a:endParaRPr lang="en-HK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915F585-CB7A-4866-976D-12CC40BDE552}"/>
              </a:ext>
            </a:extLst>
          </p:cNvPr>
          <p:cNvSpPr txBox="1"/>
          <p:nvPr/>
        </p:nvSpPr>
        <p:spPr>
          <a:xfrm>
            <a:off x="9401460" y="758195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黄色亮度</a:t>
            </a:r>
            <a:r>
              <a:rPr lang="en-HK" altLang="zh-CN" sz="1600" dirty="0"/>
              <a:t>(</a:t>
            </a:r>
            <a:r>
              <a:rPr lang="zh-CN" altLang="en-US" sz="1600" dirty="0"/>
              <a:t>观测</a:t>
            </a:r>
            <a:r>
              <a:rPr lang="en-HK" altLang="zh-CN" sz="1600" dirty="0"/>
              <a:t>)</a:t>
            </a:r>
            <a:endParaRPr lang="en-HK" sz="16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3D675F3-91DA-470B-8643-1080A79C4E1F}"/>
              </a:ext>
            </a:extLst>
          </p:cNvPr>
          <p:cNvCxnSpPr>
            <a:cxnSpLocks/>
          </p:cNvCxnSpPr>
          <p:nvPr/>
        </p:nvCxnSpPr>
        <p:spPr>
          <a:xfrm flipH="1">
            <a:off x="9596564" y="1060970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7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315573-DD70-4BB8-9EF5-BC1D518A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07962"/>
            <a:ext cx="5772150" cy="53435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45FFCD-1318-4F0E-96BA-014EB109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0" y="722143"/>
            <a:ext cx="5070164" cy="57151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1F66388-8747-467E-936E-08032BCF3DA3}"/>
              </a:ext>
            </a:extLst>
          </p:cNvPr>
          <p:cNvSpPr txBox="1"/>
          <p:nvPr/>
        </p:nvSpPr>
        <p:spPr>
          <a:xfrm>
            <a:off x="562708" y="452176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Average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09F981-C894-4DAD-A078-829CA372DB80}"/>
              </a:ext>
            </a:extLst>
          </p:cNvPr>
          <p:cNvSpPr txBox="1"/>
          <p:nvPr/>
        </p:nvSpPr>
        <p:spPr>
          <a:xfrm>
            <a:off x="6707550" y="26751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Multiply</a:t>
            </a:r>
          </a:p>
        </p:txBody>
      </p:sp>
    </p:spTree>
    <p:extLst>
      <p:ext uri="{BB962C8B-B14F-4D97-AF65-F5344CB8AC3E}">
        <p14:creationId xmlns:p14="http://schemas.microsoft.com/office/powerpoint/2010/main" val="8039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22D43F-B6DB-44BC-97C1-AE7374F4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01" y="1578158"/>
            <a:ext cx="762000" cy="49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999369-E133-4271-B3E6-E11EC672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75" y="1578158"/>
            <a:ext cx="762000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71E296-652C-4C59-A663-F44DE7562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681" y="1568633"/>
            <a:ext cx="800100" cy="504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C15FAE-3A22-4A49-91A4-12F09CE5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30026"/>
            <a:ext cx="5760680" cy="4174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8A45B0-79DC-4CF3-A198-250B960D5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479" y="2624964"/>
            <a:ext cx="5760681" cy="407911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22E1297-521D-4D8E-BEF7-E33159103D81}"/>
              </a:ext>
            </a:extLst>
          </p:cNvPr>
          <p:cNvSpPr/>
          <p:nvPr/>
        </p:nvSpPr>
        <p:spPr>
          <a:xfrm>
            <a:off x="3998848" y="2160694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0.05 &lt; </a:t>
            </a:r>
            <a:r>
              <a:rPr lang="en-HK" i="1" dirty="0"/>
              <a:t>P</a:t>
            </a:r>
            <a:r>
              <a:rPr lang="en-HK" dirty="0"/>
              <a:t> &lt; 0.3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FAA595-C081-4EF1-ADC5-2A76D9EAA046}"/>
              </a:ext>
            </a:extLst>
          </p:cNvPr>
          <p:cNvSpPr/>
          <p:nvPr/>
        </p:nvSpPr>
        <p:spPr>
          <a:xfrm>
            <a:off x="6888526" y="2160694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i="1" dirty="0"/>
              <a:t>P</a:t>
            </a:r>
            <a:r>
              <a:rPr lang="en-HK" dirty="0"/>
              <a:t> &lt; 0.01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070401-880B-413E-8AF4-46F8F9652A0C}"/>
              </a:ext>
            </a:extLst>
          </p:cNvPr>
          <p:cNvSpPr/>
          <p:nvPr/>
        </p:nvSpPr>
        <p:spPr>
          <a:xfrm>
            <a:off x="5437616" y="117858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0.01 &lt; </a:t>
            </a:r>
            <a:r>
              <a:rPr lang="en-HK" i="1" dirty="0"/>
              <a:t>P</a:t>
            </a:r>
            <a:r>
              <a:rPr lang="en-HK" dirty="0"/>
              <a:t> &lt; 0.05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05C5A1-EAA7-4954-8B78-D3FFE31A5150}"/>
              </a:ext>
            </a:extLst>
          </p:cNvPr>
          <p:cNvSpPr txBox="1"/>
          <p:nvPr/>
        </p:nvSpPr>
        <p:spPr>
          <a:xfrm>
            <a:off x="492369" y="323622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366034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EC0ADA-3247-4194-974F-D87E2C09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06" y="262646"/>
            <a:ext cx="7001169" cy="58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8ECD2-BC33-4175-B178-E37E66A77EF6}"/>
              </a:ext>
            </a:extLst>
          </p:cNvPr>
          <p:cNvSpPr txBox="1"/>
          <p:nvPr/>
        </p:nvSpPr>
        <p:spPr>
          <a:xfrm>
            <a:off x="2533650" y="1943100"/>
            <a:ext cx="240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H0: </a:t>
            </a:r>
            <a:r>
              <a:rPr lang="zh-CN" altLang="en-US" dirty="0"/>
              <a:t>某细胞为正常细胞</a:t>
            </a:r>
            <a:endParaRPr lang="en-HK" altLang="zh-CN" dirty="0"/>
          </a:p>
          <a:p>
            <a:r>
              <a:rPr lang="en-US" altLang="zh-CN" dirty="0"/>
              <a:t>H1</a:t>
            </a:r>
            <a:r>
              <a:rPr lang="en-HK" altLang="zh-CN" dirty="0"/>
              <a:t>:</a:t>
            </a:r>
            <a:r>
              <a:rPr lang="zh-CN" altLang="en-US" dirty="0"/>
              <a:t> 某细胞为异常细胞</a:t>
            </a:r>
            <a:endParaRPr lang="en-HK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D5699F-AC21-486E-BAB1-7B47158D5ED5}"/>
              </a:ext>
            </a:extLst>
          </p:cNvPr>
          <p:cNvSpPr txBox="1"/>
          <p:nvPr/>
        </p:nvSpPr>
        <p:spPr>
          <a:xfrm>
            <a:off x="672717" y="10950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假设检验问题：</a:t>
            </a:r>
            <a:endParaRPr lang="en-HK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12571-1BA4-488B-A7B7-AEA18DF5ADD8}"/>
              </a:ext>
            </a:extLst>
          </p:cNvPr>
          <p:cNvSpPr txBox="1"/>
          <p:nvPr/>
        </p:nvSpPr>
        <p:spPr>
          <a:xfrm>
            <a:off x="2343150" y="3105834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右侧检验： </a:t>
            </a:r>
            <a:r>
              <a:rPr lang="en-US" altLang="zh-CN" dirty="0"/>
              <a:t>P value = P{ X &gt; x|H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endParaRPr lang="en-HK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54529-2F5A-42F2-AE13-6344950637B2}"/>
              </a:ext>
            </a:extLst>
          </p:cNvPr>
          <p:cNvSpPr txBox="1"/>
          <p:nvPr/>
        </p:nvSpPr>
        <p:spPr>
          <a:xfrm>
            <a:off x="2343150" y="3726417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左侧检验： </a:t>
            </a:r>
            <a:r>
              <a:rPr lang="en-US" altLang="zh-CN" dirty="0"/>
              <a:t>P value = P{ X &lt; x|H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endParaRPr lang="en-HK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65DF75-D9B9-4552-94D7-A8E99058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35" y="37310"/>
            <a:ext cx="5365765" cy="26765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C24CA0-7FA8-4784-B9AB-D6D5FE3EF32D}"/>
              </a:ext>
            </a:extLst>
          </p:cNvPr>
          <p:cNvSpPr/>
          <p:nvPr/>
        </p:nvSpPr>
        <p:spPr>
          <a:xfrm>
            <a:off x="2232619" y="5710187"/>
            <a:ext cx="526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 value = P{ X</a:t>
            </a:r>
            <a:r>
              <a:rPr lang="en-US" altLang="zh-CN" baseline="-25000" dirty="0"/>
              <a:t>1</a:t>
            </a:r>
            <a:r>
              <a:rPr lang="en-US" altLang="zh-CN" dirty="0"/>
              <a:t> &gt; x</a:t>
            </a:r>
            <a:r>
              <a:rPr lang="en-US" altLang="zh-CN" baseline="-25000" dirty="0"/>
              <a:t>1</a:t>
            </a:r>
            <a:r>
              <a:rPr lang="en-US" altLang="zh-CN" dirty="0"/>
              <a:t>|H</a:t>
            </a:r>
            <a:r>
              <a:rPr lang="en-US" altLang="zh-CN" baseline="-25000" dirty="0"/>
              <a:t>01</a:t>
            </a:r>
            <a:r>
              <a:rPr lang="en-US" altLang="zh-CN" dirty="0"/>
              <a:t>} P{ X</a:t>
            </a:r>
            <a:r>
              <a:rPr lang="en-US" altLang="zh-CN" baseline="-25000" dirty="0"/>
              <a:t>2</a:t>
            </a:r>
            <a:r>
              <a:rPr lang="en-US" altLang="zh-CN" dirty="0"/>
              <a:t> &gt; x</a:t>
            </a:r>
            <a:r>
              <a:rPr lang="en-US" altLang="zh-CN" baseline="-25000" dirty="0"/>
              <a:t>2</a:t>
            </a:r>
            <a:r>
              <a:rPr lang="en-US" altLang="zh-CN" dirty="0"/>
              <a:t>|H</a:t>
            </a:r>
            <a:r>
              <a:rPr lang="en-US" altLang="zh-CN" baseline="-25000" dirty="0"/>
              <a:t>02</a:t>
            </a:r>
            <a:r>
              <a:rPr lang="en-US" altLang="zh-CN" dirty="0"/>
              <a:t>} P{ X</a:t>
            </a:r>
            <a:r>
              <a:rPr lang="en-US" altLang="zh-CN" baseline="-25000" dirty="0"/>
              <a:t>3</a:t>
            </a:r>
            <a:r>
              <a:rPr lang="en-US" altLang="zh-CN" dirty="0"/>
              <a:t> &gt; x</a:t>
            </a:r>
            <a:r>
              <a:rPr lang="en-US" altLang="zh-CN" baseline="-25000" dirty="0"/>
              <a:t>3</a:t>
            </a:r>
            <a:r>
              <a:rPr lang="en-US" altLang="zh-CN" dirty="0"/>
              <a:t>|H</a:t>
            </a:r>
            <a:r>
              <a:rPr lang="en-US" altLang="zh-CN" baseline="-25000" dirty="0"/>
              <a:t>03</a:t>
            </a:r>
            <a:r>
              <a:rPr lang="en-US" altLang="zh-CN" dirty="0"/>
              <a:t>}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883622-902A-40EF-A2EE-3F6EA4E34235}"/>
              </a:ext>
            </a:extLst>
          </p:cNvPr>
          <p:cNvCxnSpPr>
            <a:cxnSpLocks/>
          </p:cNvCxnSpPr>
          <p:nvPr/>
        </p:nvCxnSpPr>
        <p:spPr>
          <a:xfrm flipH="1">
            <a:off x="4318072" y="5393388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1D84F4-63F3-42D9-B5B3-02751B27F03F}"/>
              </a:ext>
            </a:extLst>
          </p:cNvPr>
          <p:cNvSpPr txBox="1"/>
          <p:nvPr/>
        </p:nvSpPr>
        <p:spPr>
          <a:xfrm>
            <a:off x="5393875" y="5094385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细胞核大小</a:t>
            </a:r>
            <a:endParaRPr lang="en-HK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A171FA7-70C4-4B97-9CD6-F66DF8F75972}"/>
              </a:ext>
            </a:extLst>
          </p:cNvPr>
          <p:cNvCxnSpPr>
            <a:cxnSpLocks/>
          </p:cNvCxnSpPr>
          <p:nvPr/>
        </p:nvCxnSpPr>
        <p:spPr>
          <a:xfrm flipH="1">
            <a:off x="5705333" y="5433606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8E082CA-3C99-4993-AAD9-749FF141133D}"/>
              </a:ext>
            </a:extLst>
          </p:cNvPr>
          <p:cNvSpPr txBox="1"/>
          <p:nvPr/>
        </p:nvSpPr>
        <p:spPr>
          <a:xfrm>
            <a:off x="4107924" y="507464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细胞大小</a:t>
            </a:r>
            <a:endParaRPr lang="en-HK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78C35E-C31A-420A-A9F8-55816021DDC1}"/>
              </a:ext>
            </a:extLst>
          </p:cNvPr>
          <p:cNvSpPr txBox="1"/>
          <p:nvPr/>
        </p:nvSpPr>
        <p:spPr>
          <a:xfrm>
            <a:off x="6861445" y="50804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黄色亮度</a:t>
            </a:r>
            <a:endParaRPr lang="en-HK" sz="1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B5F857B-E5C4-464E-AA5F-D0CB6FE50FE1}"/>
              </a:ext>
            </a:extLst>
          </p:cNvPr>
          <p:cNvCxnSpPr>
            <a:cxnSpLocks/>
          </p:cNvCxnSpPr>
          <p:nvPr/>
        </p:nvCxnSpPr>
        <p:spPr>
          <a:xfrm flipH="1">
            <a:off x="7056549" y="5383210"/>
            <a:ext cx="155926" cy="3148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2CE691-50A8-47A1-A0CE-EA09A7C405AF}"/>
              </a:ext>
            </a:extLst>
          </p:cNvPr>
          <p:cNvSpPr txBox="1"/>
          <p:nvPr/>
        </p:nvSpPr>
        <p:spPr>
          <a:xfrm>
            <a:off x="5113327" y="43038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正常细胞的分布</a:t>
            </a:r>
            <a:endParaRPr lang="en-HK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790661A-3886-4537-A6EB-CD578222BDF3}"/>
              </a:ext>
            </a:extLst>
          </p:cNvPr>
          <p:cNvSpPr/>
          <p:nvPr/>
        </p:nvSpPr>
        <p:spPr>
          <a:xfrm rot="5400000">
            <a:off x="5836526" y="3631504"/>
            <a:ext cx="322364" cy="2429533"/>
          </a:xfrm>
          <a:prstGeom prst="leftBrac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11FC59D-D4DE-4A53-8725-E4D7247F8485}"/>
              </a:ext>
            </a:extLst>
          </p:cNvPr>
          <p:cNvCxnSpPr>
            <a:cxnSpLocks/>
          </p:cNvCxnSpPr>
          <p:nvPr/>
        </p:nvCxnSpPr>
        <p:spPr>
          <a:xfrm flipH="1" flipV="1">
            <a:off x="3570870" y="6107147"/>
            <a:ext cx="480468" cy="36609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92165E-D23C-40BD-85A1-9C7C56053F3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882398" y="6063356"/>
            <a:ext cx="0" cy="4253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5D90B28-3FD9-431C-866B-682B46ADD654}"/>
              </a:ext>
            </a:extLst>
          </p:cNvPr>
          <p:cNvCxnSpPr>
            <a:cxnSpLocks/>
          </p:cNvCxnSpPr>
          <p:nvPr/>
        </p:nvCxnSpPr>
        <p:spPr>
          <a:xfrm flipV="1">
            <a:off x="5480034" y="6004964"/>
            <a:ext cx="762450" cy="4762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0600630-527F-43FD-9990-4470C102DC5D}"/>
              </a:ext>
            </a:extLst>
          </p:cNvPr>
          <p:cNvSpPr txBox="1"/>
          <p:nvPr/>
        </p:nvSpPr>
        <p:spPr>
          <a:xfrm>
            <a:off x="386673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当前细胞的观测值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6731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游戏机&#10;&#10;描述已自动生成">
            <a:extLst>
              <a:ext uri="{FF2B5EF4-FFF2-40B4-BE49-F238E27FC236}">
                <a16:creationId xmlns:a16="http://schemas.microsoft.com/office/drawing/2014/main" id="{FDA058B9-27EF-452D-A7E6-A28F4441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32" y="643467"/>
            <a:ext cx="3260534" cy="2543217"/>
          </a:xfrm>
          <a:prstGeom prst="rect">
            <a:avLst/>
          </a:prstGeom>
        </p:spPr>
      </p:pic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8BFD69CF-EB24-4929-9831-81E3332F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90" y="3671316"/>
            <a:ext cx="3452515" cy="2545862"/>
          </a:xfrm>
          <a:prstGeom prst="rect">
            <a:avLst/>
          </a:prstGeom>
        </p:spPr>
      </p:pic>
      <p:pic>
        <p:nvPicPr>
          <p:cNvPr id="4" name="图片 3" descr="图片包含 游戏机, 大&#10;&#10;描述已自动生成">
            <a:extLst>
              <a:ext uri="{FF2B5EF4-FFF2-40B4-BE49-F238E27FC236}">
                <a16:creationId xmlns:a16="http://schemas.microsoft.com/office/drawing/2014/main" id="{3BB1BBBB-E427-4DBA-ADC0-ED6384735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095" y="3671316"/>
            <a:ext cx="3313143" cy="25534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E81EE7-BD5C-4967-BED0-832FD0EAFF58}"/>
              </a:ext>
            </a:extLst>
          </p:cNvPr>
          <p:cNvSpPr txBox="1"/>
          <p:nvPr/>
        </p:nvSpPr>
        <p:spPr>
          <a:xfrm>
            <a:off x="1808523" y="3186684"/>
            <a:ext cx="414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11.63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细胞核直径阈值</a:t>
            </a:r>
            <a:endParaRPr lang="en-HK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C88AA5-343C-4432-9D4A-265DE0E21F65}"/>
              </a:ext>
            </a:extLst>
          </p:cNvPr>
          <p:cNvSpPr txBox="1"/>
          <p:nvPr/>
        </p:nvSpPr>
        <p:spPr>
          <a:xfrm>
            <a:off x="6942498" y="6224785"/>
            <a:ext cx="406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14.59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细胞核直径阈值</a:t>
            </a:r>
            <a:endParaRPr lang="en-HK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0ABC4-DD67-41A1-8778-A13F7F827C5D}"/>
              </a:ext>
            </a:extLst>
          </p:cNvPr>
          <p:cNvSpPr txBox="1"/>
          <p:nvPr/>
        </p:nvSpPr>
        <p:spPr>
          <a:xfrm>
            <a:off x="6942498" y="3186684"/>
            <a:ext cx="371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0.28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黄色亮度阈值</a:t>
            </a:r>
            <a:endParaRPr lang="en-HK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AB167-85AE-405F-90BA-BE38E5D79FF8}"/>
              </a:ext>
            </a:extLst>
          </p:cNvPr>
          <p:cNvSpPr txBox="1"/>
          <p:nvPr/>
        </p:nvSpPr>
        <p:spPr>
          <a:xfrm>
            <a:off x="214297" y="158835"/>
            <a:ext cx="1009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以人的血液为样本的</a:t>
            </a:r>
            <a:r>
              <a:rPr lang="en-US" altLang="zh-CN" dirty="0"/>
              <a:t>CTC</a:t>
            </a:r>
            <a:r>
              <a:rPr lang="zh-CN" altLang="en-US" dirty="0"/>
              <a:t>图像（</a:t>
            </a:r>
            <a:r>
              <a:rPr lang="en-US" altLang="zh-CN" dirty="0"/>
              <a:t>CTC</a:t>
            </a:r>
            <a:r>
              <a:rPr lang="zh-CN" altLang="en-US" dirty="0"/>
              <a:t>占极少数，故去除上下</a:t>
            </a:r>
            <a:r>
              <a:rPr lang="en-US" altLang="zh-CN" dirty="0"/>
              <a:t>1%</a:t>
            </a:r>
            <a:r>
              <a:rPr lang="zh-CN" altLang="en-US" dirty="0"/>
              <a:t>分位数的值之后，认为是正常细胞）</a:t>
            </a:r>
            <a:endParaRPr lang="en-HK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DD94B5-6B2E-427C-959E-E0FEAE42959B}"/>
              </a:ext>
            </a:extLst>
          </p:cNvPr>
          <p:cNvSpPr txBox="1"/>
          <p:nvPr/>
        </p:nvSpPr>
        <p:spPr>
          <a:xfrm>
            <a:off x="-45977" y="6472435"/>
            <a:ext cx="305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（概率函数为核密度估计）</a:t>
            </a:r>
            <a:endParaRPr lang="en-HK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03D9FF-8851-46EB-B1B6-B074BCC1E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246" y="578688"/>
            <a:ext cx="3435992" cy="26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38E18A-2CA4-4879-837F-C1C2FD85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1" y="0"/>
            <a:ext cx="10523157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F75FA1-288A-47CB-B4F4-7D01E7CF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3392"/>
            <a:ext cx="5542327" cy="12956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AE5F36-478B-4B72-8846-995F2AAA7F25}"/>
              </a:ext>
            </a:extLst>
          </p:cNvPr>
          <p:cNvSpPr/>
          <p:nvPr/>
        </p:nvSpPr>
        <p:spPr>
          <a:xfrm>
            <a:off x="2658405" y="2653392"/>
            <a:ext cx="1569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D5156"/>
                </a:solidFill>
                <a:latin typeface="arial" panose="020B0604020202020204" pitchFamily="34" charset="0"/>
              </a:rPr>
              <a:t>乳腺癌细胞系</a:t>
            </a:r>
            <a:endParaRPr lang="en-HK" sz="1400" dirty="0"/>
          </a:p>
        </p:txBody>
      </p:sp>
    </p:spTree>
    <p:extLst>
      <p:ext uri="{BB962C8B-B14F-4D97-AF65-F5344CB8AC3E}">
        <p14:creationId xmlns:p14="http://schemas.microsoft.com/office/powerpoint/2010/main" val="261168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0CB489-6E46-4E52-8D6F-BCA58CA5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7" y="330237"/>
            <a:ext cx="3962971" cy="29792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65CCC8-A948-4569-B041-CC15C121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55" y="3707026"/>
            <a:ext cx="3820554" cy="29792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B69968-F97F-407C-9DCD-AF4D441D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476" y="3699322"/>
            <a:ext cx="3962971" cy="3158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E19BA7-11A9-48A5-AA60-A64863458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76" y="283485"/>
            <a:ext cx="3958927" cy="30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340D47A-C50F-4352-ADA9-CC8B4359DF80}"/>
              </a:ext>
            </a:extLst>
          </p:cNvPr>
          <p:cNvSpPr txBox="1"/>
          <p:nvPr/>
        </p:nvSpPr>
        <p:spPr>
          <a:xfrm>
            <a:off x="4150995" y="58806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蓝色细胞核通道，直径分布</a:t>
            </a:r>
            <a:endParaRPr lang="en-HK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C6C16A-8B39-4657-BE5F-457BF421696A}"/>
              </a:ext>
            </a:extLst>
          </p:cNvPr>
          <p:cNvSpPr txBox="1"/>
          <p:nvPr/>
        </p:nvSpPr>
        <p:spPr>
          <a:xfrm>
            <a:off x="7105650" y="5382481"/>
            <a:ext cx="361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12.76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细胞核直径</a:t>
            </a:r>
            <a:endParaRPr lang="en-HK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30D682-6B03-4462-B591-A3ED5EA83C6E}"/>
              </a:ext>
            </a:extLst>
          </p:cNvPr>
          <p:cNvSpPr txBox="1"/>
          <p:nvPr/>
        </p:nvSpPr>
        <p:spPr>
          <a:xfrm>
            <a:off x="108092" y="103144"/>
            <a:ext cx="503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HK" altLang="zh-CN" dirty="0"/>
              <a:t>50%</a:t>
            </a:r>
            <a:r>
              <a:rPr lang="zh-CN" altLang="en-US" dirty="0"/>
              <a:t>肿瘤细胞系和</a:t>
            </a:r>
            <a:r>
              <a:rPr lang="en-US" altLang="zh-CN" dirty="0"/>
              <a:t>50%</a:t>
            </a:r>
            <a:r>
              <a:rPr lang="zh-CN" altLang="en-US" dirty="0"/>
              <a:t>白细胞为样本的</a:t>
            </a:r>
            <a:r>
              <a:rPr lang="en-US" altLang="zh-CN" dirty="0"/>
              <a:t>CTC</a:t>
            </a:r>
            <a:r>
              <a:rPr lang="zh-CN" altLang="en-US" dirty="0"/>
              <a:t>图像</a:t>
            </a:r>
            <a:endParaRPr lang="en-HK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A8386B-EB24-49A7-8F5E-2939BEE3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" y="1167456"/>
            <a:ext cx="5229225" cy="40576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0A8978-1939-4D8C-BE58-D4C539C6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02" y="1167456"/>
            <a:ext cx="5191125" cy="4067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00E6508-A517-4437-9BB8-AB31B80B075C}"/>
              </a:ext>
            </a:extLst>
          </p:cNvPr>
          <p:cNvSpPr txBox="1"/>
          <p:nvPr/>
        </p:nvSpPr>
        <p:spPr>
          <a:xfrm>
            <a:off x="0" y="638552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（概率函数为高斯混合分布估计）</a:t>
            </a:r>
            <a:endParaRPr lang="en-HK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5CD478-535C-41EF-9572-DF4A1249639A}"/>
              </a:ext>
            </a:extLst>
          </p:cNvPr>
          <p:cNvSpPr txBox="1"/>
          <p:nvPr/>
        </p:nvSpPr>
        <p:spPr>
          <a:xfrm>
            <a:off x="1390650" y="5416120"/>
            <a:ext cx="361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12.81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细胞核直径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689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A1E343-4F88-4AB2-8C41-8AA4E289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5257800" cy="4057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E06864-4718-4CE7-AB90-9FC5C4B2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1419225"/>
            <a:ext cx="5200650" cy="4048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84863B-9FAD-4D45-AE97-90A8391BB0D1}"/>
              </a:ext>
            </a:extLst>
          </p:cNvPr>
          <p:cNvSpPr txBox="1"/>
          <p:nvPr/>
        </p:nvSpPr>
        <p:spPr>
          <a:xfrm>
            <a:off x="7715250" y="5572125"/>
            <a:ext cx="337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14.59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细胞直径</a:t>
            </a:r>
            <a:endParaRPr lang="en-HK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420777-207B-48B4-997E-60BBD9780FA4}"/>
              </a:ext>
            </a:extLst>
          </p:cNvPr>
          <p:cNvSpPr txBox="1"/>
          <p:nvPr/>
        </p:nvSpPr>
        <p:spPr>
          <a:xfrm>
            <a:off x="582696" y="5619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明场细胞通道，直径分布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5517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B31C2-70D9-44D8-8857-5B886DC5B748}"/>
              </a:ext>
            </a:extLst>
          </p:cNvPr>
          <p:cNvSpPr txBox="1"/>
          <p:nvPr/>
        </p:nvSpPr>
        <p:spPr>
          <a:xfrm>
            <a:off x="640235" y="710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蓝色细胞核通道，亮度分布</a:t>
            </a:r>
            <a:endParaRPr lang="en-HK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6979E3-846B-4870-B2FE-9D931227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71625"/>
            <a:ext cx="5438775" cy="411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13FB99-3897-423B-BAA6-C4E25F8A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724025"/>
            <a:ext cx="5524500" cy="3962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EA19D2-276E-47FB-A7C7-226337094344}"/>
              </a:ext>
            </a:extLst>
          </p:cNvPr>
          <p:cNvSpPr txBox="1"/>
          <p:nvPr/>
        </p:nvSpPr>
        <p:spPr>
          <a:xfrm>
            <a:off x="7042831" y="5905500"/>
            <a:ext cx="435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236.6</a:t>
            </a:r>
            <a:r>
              <a:rPr lang="zh-CN" altLang="en-US" dirty="0"/>
              <a:t>为估计出来的</a:t>
            </a:r>
            <a:r>
              <a:rPr lang="en-US" altLang="zh-CN" dirty="0"/>
              <a:t>CTC</a:t>
            </a:r>
            <a:r>
              <a:rPr lang="zh-CN" altLang="en-US" dirty="0"/>
              <a:t>细胞蓝色通道亮度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8624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FFC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322</Words>
  <Application>Microsoft Office PowerPoint</Application>
  <PresentationFormat>宽屏</PresentationFormat>
  <Paragraphs>52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主题​​</vt:lpstr>
      <vt:lpstr>Cutoff of CTC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Weekly update</dc:title>
  <dc:creator>裕妮 赖</dc:creator>
  <cp:lastModifiedBy>LAI Yuni</cp:lastModifiedBy>
  <cp:revision>42</cp:revision>
  <dcterms:created xsi:type="dcterms:W3CDTF">2020-05-02T03:08:40Z</dcterms:created>
  <dcterms:modified xsi:type="dcterms:W3CDTF">2020-11-14T05:24:23Z</dcterms:modified>
</cp:coreProperties>
</file>