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4"/>
  </p:notesMasterIdLst>
  <p:handoutMasterIdLst>
    <p:handoutMasterId r:id="rId35"/>
  </p:handoutMasterIdLst>
  <p:sldIdLst>
    <p:sldId id="501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50" r:id="rId16"/>
    <p:sldId id="649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1" r:id="rId27"/>
    <p:sldId id="660" r:id="rId28"/>
    <p:sldId id="667" r:id="rId29"/>
    <p:sldId id="565" r:id="rId30"/>
    <p:sldId id="662" r:id="rId31"/>
    <p:sldId id="663" r:id="rId32"/>
    <p:sldId id="666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FFFF99"/>
    <a:srgbClr val="FFFFCC"/>
    <a:srgbClr val="9C9BA3"/>
    <a:srgbClr val="996633"/>
    <a:srgbClr val="CCFFFF"/>
    <a:srgbClr val="CCFFCC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F4031F09-05B3-4FDB-BF94-C8A1A5C039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91793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B2B542E4-0ADB-4FEE-BB68-6347A686E1A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9131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542E4-0ADB-4FEE-BB68-6347A686E1A9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89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55691-0ED8-4B8A-AA7E-E1DAC0BCFB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224480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6645F4-3B20-4DBF-94C0-03BD0B8DFA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5714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DD6FFF-5980-4231-83BF-818CE468A70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8437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3B82CA-5ED1-440F-BAEC-2B1ABA3029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770146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A20DAC-AC54-4A86-8CD9-6271E8E1BD3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04679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3647-EB8C-4265-8294-C98F035E962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83080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AECA62-CF18-4B07-9BEC-E4FD343A219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84785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3E9E7-54D4-4387-BEFF-6AFE4FAE37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54808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7D8DB-BA56-4801-B66F-650FEF80A6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493413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D65252-EF43-4562-A95B-228EFDA961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977214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269D5B-05AD-4CA1-A969-58A11669F8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990337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BFF3456E-229B-427A-B455-B32F73DF5F6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latin typeface="Arial" charset="0"/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latin typeface="Arial" charset="0"/>
                <a:ea typeface="굴림" pitchFamily="50" charset="-127"/>
                <a:cs typeface="Arial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latin typeface="Arial" charset="0"/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charset="0"/>
                <a:ea typeface="굴림" pitchFamily="50" charset="-127"/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charset="0"/>
                <a:ea typeface="굴림" pitchFamily="50" charset="-127"/>
                <a:cs typeface="Arial" charset="0"/>
              </a:rPr>
              <a:t>All rights reserved</a:t>
            </a:r>
          </a:p>
        </p:txBody>
      </p:sp>
      <p:pic>
        <p:nvPicPr>
          <p:cNvPr id="669703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3600" i="1" dirty="0">
                <a:ea typeface="HY엽서L" pitchFamily="18" charset="-127"/>
              </a:rPr>
              <a:t>제</a:t>
            </a:r>
            <a:r>
              <a:rPr lang="en-US" altLang="ko-KR" sz="3600" i="1" dirty="0" smtClean="0">
                <a:ea typeface="HY엽서L" pitchFamily="18" charset="-127"/>
              </a:rPr>
              <a:t>29</a:t>
            </a:r>
            <a:r>
              <a:rPr lang="ko-KR" altLang="en-US" sz="3600" i="1" dirty="0" smtClean="0">
                <a:ea typeface="HY엽서L" pitchFamily="18" charset="-127"/>
              </a:rPr>
              <a:t>장 애니메이션 </a:t>
            </a:r>
            <a:endParaRPr lang="ko-KR" altLang="en-US" sz="3600" i="1" dirty="0">
              <a:ea typeface="HY엽서L" pitchFamily="18" charset="-127"/>
            </a:endParaRPr>
          </a:p>
        </p:txBody>
      </p:sp>
      <p:sp>
        <p:nvSpPr>
          <p:cNvPr id="669083" name="Text Box 411"/>
          <p:cNvSpPr txBox="1">
            <a:spLocks noChangeArrowheads="1"/>
          </p:cNvSpPr>
          <p:nvPr/>
        </p:nvSpPr>
        <p:spPr bwMode="auto">
          <a:xfrm>
            <a:off x="1541463" y="182563"/>
            <a:ext cx="2220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5400">
                <a:solidFill>
                  <a:schemeClr val="tx2"/>
                </a:solidFill>
                <a:latin typeface="Palace Script MT" pitchFamily="66" charset="0"/>
                <a:ea typeface="굴림" pitchFamily="50" charset="-127"/>
              </a:rPr>
              <a:t>Power Java</a:t>
            </a:r>
          </a:p>
        </p:txBody>
      </p:sp>
      <p:pic>
        <p:nvPicPr>
          <p:cNvPr id="669236" name="Picture 564" descr="MCj041597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111375"/>
            <a:ext cx="4291012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10" y="1001950"/>
            <a:ext cx="7509755" cy="520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9557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5143" y="1454693"/>
            <a:ext cx="7393020" cy="340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613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625" y="2085772"/>
            <a:ext cx="77231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36026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깜빡거림</a:t>
            </a:r>
            <a:r>
              <a:rPr lang="en-US" altLang="ko-KR" dirty="0"/>
              <a:t>(flashing)</a:t>
            </a:r>
            <a:r>
              <a:rPr lang="ko-KR" altLang="en-US" dirty="0"/>
              <a:t>은 애니메이션에서 </a:t>
            </a:r>
            <a:r>
              <a:rPr lang="ko-KR" altLang="en-US" dirty="0" smtClean="0"/>
              <a:t>골치거리</a:t>
            </a:r>
            <a:endParaRPr lang="en-US" altLang="ko-KR" dirty="0" smtClean="0"/>
          </a:p>
          <a:p>
            <a:r>
              <a:rPr lang="ko-KR" altLang="en-US" dirty="0" err="1" smtClean="0"/>
              <a:t>깜빡거림의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화면을 </a:t>
            </a:r>
            <a:r>
              <a:rPr lang="ko-KR" altLang="en-US" dirty="0"/>
              <a:t>다시 그릴 때 기존의 있던 그림을 지우고 새로 그리기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애니메이션에서 </a:t>
            </a:r>
            <a:r>
              <a:rPr lang="ko-KR" altLang="en-US" dirty="0" err="1"/>
              <a:t>깜빡거림을</a:t>
            </a:r>
            <a:r>
              <a:rPr lang="ko-KR" altLang="en-US" dirty="0"/>
              <a:t> 없애는 방법은 </a:t>
            </a:r>
            <a:r>
              <a:rPr lang="ko-KR" altLang="en-US" b="1" dirty="0"/>
              <a:t>이중 </a:t>
            </a:r>
            <a:r>
              <a:rPr lang="ko-KR" altLang="en-US" b="1" dirty="0" err="1"/>
              <a:t>버퍼링</a:t>
            </a:r>
            <a:r>
              <a:rPr lang="en-US" altLang="ko-KR" b="1" dirty="0"/>
              <a:t>(double buffering)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ko-KR" altLang="en-US" dirty="0" smtClean="0"/>
              <a:t>그림을 버퍼라고 </a:t>
            </a:r>
            <a:r>
              <a:rPr lang="ko-KR" altLang="en-US" dirty="0"/>
              <a:t>불리는 메모리에 미리 그려두고 후에 메모리상에서 미리 그려둔 그림을 스크린으로 옮기는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다행히도 스윙 컴포넌트는 자동적으로 이중 </a:t>
            </a:r>
            <a:r>
              <a:rPr lang="ko-KR" altLang="en-US" dirty="0" err="1"/>
              <a:t>버퍼링이</a:t>
            </a:r>
            <a:r>
              <a:rPr lang="ko-KR" altLang="en-US" dirty="0"/>
              <a:t> 내장되어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79305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탁구공 여러 개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534" y="1130300"/>
            <a:ext cx="8212138" cy="4152900"/>
          </a:xfrm>
        </p:spPr>
        <p:txBody>
          <a:bodyPr/>
          <a:lstStyle/>
          <a:p>
            <a:r>
              <a:rPr lang="ko-KR" altLang="en-US" dirty="0"/>
              <a:t>화면에서 움직이는 탁구공을 여러 개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787" y="1861297"/>
            <a:ext cx="778986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69527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877" y="1089501"/>
            <a:ext cx="7101191" cy="505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56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2418" y="1641545"/>
            <a:ext cx="7276290" cy="340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371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401" y="1964684"/>
            <a:ext cx="78089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51504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이동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738491"/>
          </a:xfrm>
        </p:spPr>
        <p:txBody>
          <a:bodyPr/>
          <a:lstStyle/>
          <a:p>
            <a:r>
              <a:rPr lang="ko-KR" altLang="en-US" dirty="0"/>
              <a:t>애니메이션은 배경 이미지 위로 다른 이미지를 움직이는 것이다</a:t>
            </a:r>
            <a:r>
              <a:rPr lang="en-US" altLang="ko-KR" dirty="0"/>
              <a:t>. </a:t>
            </a:r>
            <a:r>
              <a:rPr lang="ko-KR" altLang="en-US" dirty="0"/>
              <a:t>다음의 두 가지 이미지를 이용하여 </a:t>
            </a:r>
            <a:r>
              <a:rPr lang="ko-KR" altLang="en-US" dirty="0" err="1"/>
              <a:t>프로그램하여</a:t>
            </a:r>
            <a:r>
              <a:rPr lang="ko-KR" altLang="en-US" dirty="0"/>
              <a:t>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152" y="2491091"/>
            <a:ext cx="5781776" cy="267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76359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059" y="1313235"/>
            <a:ext cx="6994187" cy="422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96733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이번 장에서 학습할 내용</a:t>
            </a:r>
          </a:p>
        </p:txBody>
      </p:sp>
      <p:sp>
        <p:nvSpPr>
          <p:cNvPr id="966660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1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2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3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4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5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6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7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8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9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7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•"/>
            </a:pPr>
            <a:r>
              <a:rPr lang="ko-KR" altLang="en-US" sz="1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여러 가지 유형의 애니메이션</a:t>
            </a:r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667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966672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3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4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5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6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7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8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9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0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1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2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3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4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5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6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7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8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9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0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1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2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3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4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5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6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7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8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9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0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1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2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3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4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6670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자바를 이용한 여러 가지 유형의 애니메이션에 관하여 학습합니다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6706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301" y="1017049"/>
            <a:ext cx="7268588" cy="486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1672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258" y="1131651"/>
            <a:ext cx="7200899" cy="482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7806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023427" name="_x150257624" descr="EMB0000120464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286933"/>
            <a:ext cx="4216400" cy="44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79663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연속적인 이미지를 사용하는 </a:t>
            </a:r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748219"/>
          </a:xfrm>
        </p:spPr>
        <p:txBody>
          <a:bodyPr/>
          <a:lstStyle/>
          <a:p>
            <a:r>
              <a:rPr lang="ko-KR" altLang="en-US" dirty="0"/>
              <a:t>연속적으로 조금씩 변화하는 이미지의 집합이 있을 때 이를 이용하여 애니메이션을 구현할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310" y="2247798"/>
            <a:ext cx="5448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48646" y="5214027"/>
            <a:ext cx="4435813" cy="31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29-3.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연속적인 그림그림 출처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(java.sun.com)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86640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8491" y="1266825"/>
            <a:ext cx="7462597" cy="397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8312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337" y="972767"/>
            <a:ext cx="7404369" cy="51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4321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625" y="2103607"/>
            <a:ext cx="7438719" cy="16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2914" y="1613475"/>
            <a:ext cx="27051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896229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MediaTracker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160" y="2167751"/>
            <a:ext cx="7355730" cy="21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ko-KR" altLang="en-US" sz="3600" dirty="0" smtClean="0"/>
              <a:t>예제</a:t>
            </a:r>
            <a:endParaRPr lang="en-US" altLang="ko-KR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009" y="1060315"/>
            <a:ext cx="7171513" cy="512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83102" cy="1254057"/>
          </a:xfrm>
        </p:spPr>
        <p:txBody>
          <a:bodyPr/>
          <a:lstStyle/>
          <a:p>
            <a:r>
              <a:rPr lang="ko-KR" altLang="en-US" b="1" dirty="0"/>
              <a:t>애니메이션</a:t>
            </a:r>
            <a:r>
              <a:rPr lang="en-US" altLang="ko-KR" b="1" dirty="0"/>
              <a:t>(animation)</a:t>
            </a:r>
            <a:r>
              <a:rPr lang="ko-KR" altLang="en-US" dirty="0"/>
              <a:t>이란 몇 개의 이미지를 연속적으로 표시하여</a:t>
            </a:r>
            <a:r>
              <a:rPr lang="en-US" altLang="ko-KR" dirty="0"/>
              <a:t>, </a:t>
            </a:r>
            <a:r>
              <a:rPr lang="ko-KR" altLang="en-US" dirty="0"/>
              <a:t>그림이 움직이는 것처럼 느끼게 하는 기법</a:t>
            </a:r>
          </a:p>
          <a:p>
            <a:r>
              <a:rPr lang="ko-KR" altLang="en-US" dirty="0" smtClean="0"/>
              <a:t>애니메이션에서 </a:t>
            </a:r>
            <a:r>
              <a:rPr lang="ko-KR" altLang="en-US" dirty="0"/>
              <a:t>하나 하나의 이미지를 </a:t>
            </a:r>
            <a:r>
              <a:rPr lang="ko-KR" altLang="en-US" b="1" dirty="0"/>
              <a:t>프레임</a:t>
            </a:r>
            <a:r>
              <a:rPr lang="en-US" altLang="ko-KR" b="1" dirty="0"/>
              <a:t>(frame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798" y="2713613"/>
            <a:ext cx="45529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9540" y="5243209"/>
            <a:ext cx="5554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29-1 .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애니메이션은 연속적인 이미지로 이루어진다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11669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747" y="390930"/>
            <a:ext cx="7623175" cy="571500"/>
          </a:xfrm>
        </p:spPr>
        <p:txBody>
          <a:bodyPr/>
          <a:lstStyle/>
          <a:p>
            <a:r>
              <a:rPr lang="ko-KR" altLang="en-US" sz="3600" dirty="0" smtClean="0"/>
              <a:t>예제</a:t>
            </a:r>
            <a:endParaRPr lang="en-US" altLang="ko-KR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32" y="1268040"/>
            <a:ext cx="7112743" cy="360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ko-KR" altLang="en-US" sz="3600" dirty="0" smtClean="0"/>
              <a:t>예제</a:t>
            </a:r>
            <a:endParaRPr lang="en-US" altLang="ko-KR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847" y="1553892"/>
            <a:ext cx="7258858" cy="351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010728" cy="534211"/>
          </a:xfrm>
        </p:spPr>
        <p:txBody>
          <a:bodyPr/>
          <a:lstStyle/>
          <a:p>
            <a:r>
              <a:rPr lang="en-US" altLang="ko-KR" dirty="0"/>
              <a:t>demo\applets\Animator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726" y="2213954"/>
            <a:ext cx="651351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62264" y="4990290"/>
            <a:ext cx="5466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29-2 .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원두콩들이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움직이는 애니메이션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java.sun.com)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2684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일정한 간격으로 이미지를 그리게 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코드를 애니메이션 루프</a:t>
            </a:r>
            <a:r>
              <a:rPr lang="en-US" altLang="ko-KR" dirty="0"/>
              <a:t>(animation loop)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애니메이션 루프는 독립적인 </a:t>
            </a:r>
            <a:r>
              <a:rPr lang="ko-KR" altLang="en-US" dirty="0" err="1"/>
              <a:t>쓰레드로</a:t>
            </a:r>
            <a:r>
              <a:rPr lang="ko-KR" altLang="en-US" dirty="0"/>
              <a:t> 실행되어야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09090" name="_x150256184" descr="EMB0000120464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399" y="3056467"/>
            <a:ext cx="3350493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09089" name="_x150257464" descr="EMB0000120464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056467"/>
            <a:ext cx="3350492" cy="19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3517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4890" y="1576794"/>
            <a:ext cx="7371640" cy="31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371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0530" y="1308776"/>
            <a:ext cx="6914441" cy="502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9575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en-US" altLang="ko-KR" dirty="0" smtClean="0"/>
              <a:t>(sprite): </a:t>
            </a:r>
            <a:r>
              <a:rPr lang="ko-KR" altLang="en-US" dirty="0" smtClean="0"/>
              <a:t>게임이나 </a:t>
            </a:r>
            <a:r>
              <a:rPr lang="ko-KR" altLang="en-US" dirty="0"/>
              <a:t>애니메이션에서는 배경 화면 위로 </a:t>
            </a:r>
            <a:r>
              <a:rPr lang="ko-KR" altLang="en-US" dirty="0" smtClean="0"/>
              <a:t>움직이는 작은 물체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탁구공을 움직이는 간단한 애니메이션</a:t>
            </a:r>
            <a:endParaRPr lang="en-US" altLang="ko-KR" dirty="0" smtClean="0"/>
          </a:p>
          <a:p>
            <a:r>
              <a:rPr lang="ko-KR" altLang="en-US" dirty="0" err="1"/>
              <a:t>껌뻑임을</a:t>
            </a:r>
            <a:r>
              <a:rPr lang="ko-KR" altLang="en-US" dirty="0"/>
              <a:t> 줄이기 위하여 </a:t>
            </a:r>
            <a:r>
              <a:rPr lang="en-US" altLang="ko-KR" dirty="0" err="1"/>
              <a:t>JComponent</a:t>
            </a:r>
            <a:r>
              <a:rPr lang="ko-KR" altLang="en-US" dirty="0"/>
              <a:t>를 확장한 </a:t>
            </a:r>
            <a:r>
              <a:rPr lang="en-US" altLang="ko-KR" dirty="0" err="1"/>
              <a:t>MyDrawingSurface</a:t>
            </a:r>
            <a:r>
              <a:rPr lang="en-US" altLang="ko-KR" dirty="0"/>
              <a:t> </a:t>
            </a:r>
            <a:r>
              <a:rPr lang="ko-KR" altLang="en-US" dirty="0"/>
              <a:t>클래스를 정의하여 여기에 그림을 </a:t>
            </a:r>
            <a:r>
              <a:rPr lang="ko-KR" altLang="en-US" dirty="0" smtClean="0"/>
              <a:t>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스레드를</a:t>
            </a:r>
            <a:r>
              <a:rPr lang="ko-KR" altLang="en-US" dirty="0" smtClean="0"/>
              <a:t> </a:t>
            </a:r>
            <a:r>
              <a:rPr lang="ko-KR" altLang="en-US" dirty="0"/>
              <a:t>만들고 </a:t>
            </a:r>
            <a:r>
              <a:rPr lang="en-US" altLang="ko-KR" dirty="0"/>
              <a:t>run() </a:t>
            </a:r>
            <a:r>
              <a:rPr lang="ko-KR" altLang="en-US" dirty="0" err="1"/>
              <a:t>메소드에서</a:t>
            </a:r>
            <a:r>
              <a:rPr lang="ko-KR" altLang="en-US" dirty="0"/>
              <a:t> 컴포넌트들을 다시 그리는 </a:t>
            </a:r>
            <a:r>
              <a:rPr lang="en-US" altLang="ko-KR" dirty="0"/>
              <a:t>repaint() </a:t>
            </a:r>
            <a:r>
              <a:rPr lang="ko-KR" altLang="en-US" dirty="0" err="1"/>
              <a:t>메소드를</a:t>
            </a:r>
            <a:r>
              <a:rPr lang="ko-KR" altLang="en-US" dirty="0"/>
              <a:t> 주기적으로 호출한다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컴포넌트의 </a:t>
            </a:r>
            <a:r>
              <a:rPr lang="en-US" altLang="ko-KR" dirty="0"/>
              <a:t>paint() </a:t>
            </a:r>
            <a:r>
              <a:rPr lang="ko-KR" altLang="en-US" dirty="0" err="1"/>
              <a:t>메소드에서는</a:t>
            </a:r>
            <a:r>
              <a:rPr lang="ko-KR" altLang="en-US" dirty="0"/>
              <a:t> </a:t>
            </a:r>
            <a:r>
              <a:rPr lang="ko-KR" altLang="en-US" dirty="0" err="1"/>
              <a:t>스프라이트들의</a:t>
            </a:r>
            <a:r>
              <a:rPr lang="ko-KR" altLang="en-US" dirty="0"/>
              <a:t> 위치를 다시 계산하고 화면에 그린다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774652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941" y="1314045"/>
            <a:ext cx="7444497" cy="351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5143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</TotalTime>
  <Words>323</Words>
  <Application>Microsoft Office PowerPoint</Application>
  <PresentationFormat>화면 슬라이드 쇼(4:3)</PresentationFormat>
  <Paragraphs>71</Paragraphs>
  <Slides>32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1_Crayons</vt:lpstr>
      <vt:lpstr>슬라이드 1</vt:lpstr>
      <vt:lpstr>이번 장에서 학습할 내용</vt:lpstr>
      <vt:lpstr>애니메이션</vt:lpstr>
      <vt:lpstr>애니메이션의 예</vt:lpstr>
      <vt:lpstr>글자 애니메이션</vt:lpstr>
      <vt:lpstr>예제</vt:lpstr>
      <vt:lpstr>예제</vt:lpstr>
      <vt:lpstr>스프라이트 애니메이션</vt:lpstr>
      <vt:lpstr>예제</vt:lpstr>
      <vt:lpstr>예제</vt:lpstr>
      <vt:lpstr>예제</vt:lpstr>
      <vt:lpstr>실행 결과</vt:lpstr>
      <vt:lpstr>이중 버퍼링</vt:lpstr>
      <vt:lpstr>예제: 탁구공 여러 개 만들기</vt:lpstr>
      <vt:lpstr>예제</vt:lpstr>
      <vt:lpstr>예제</vt:lpstr>
      <vt:lpstr>실행 결과</vt:lpstr>
      <vt:lpstr>이미지 이동 애니메이션</vt:lpstr>
      <vt:lpstr>예제</vt:lpstr>
      <vt:lpstr>예제</vt:lpstr>
      <vt:lpstr>예제</vt:lpstr>
      <vt:lpstr>실행 결과</vt:lpstr>
      <vt:lpstr>연속적인 이미지를 사용하는 예제</vt:lpstr>
      <vt:lpstr>예제</vt:lpstr>
      <vt:lpstr>예제</vt:lpstr>
      <vt:lpstr>예제</vt:lpstr>
      <vt:lpstr>실행 결과</vt:lpstr>
      <vt:lpstr>MediaTracker 클래스</vt:lpstr>
      <vt:lpstr>예제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candy</cp:lastModifiedBy>
  <cp:revision>1106</cp:revision>
  <dcterms:created xsi:type="dcterms:W3CDTF">2007-06-29T06:43:39Z</dcterms:created>
  <dcterms:modified xsi:type="dcterms:W3CDTF">2013-02-01T08:37:36Z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