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73" r:id="rId2"/>
    <p:sldId id="750" r:id="rId3"/>
    <p:sldId id="751" r:id="rId4"/>
    <p:sldId id="752" r:id="rId5"/>
    <p:sldId id="753" r:id="rId6"/>
    <p:sldId id="759" r:id="rId7"/>
    <p:sldId id="760" r:id="rId8"/>
    <p:sldId id="754" r:id="rId9"/>
    <p:sldId id="756" r:id="rId10"/>
    <p:sldId id="757" r:id="rId11"/>
    <p:sldId id="7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E5E3"/>
    <a:srgbClr val="DFBB87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099824-ED75-40B9-86CF-BB0016CFD124}" v="120" dt="2024-01-30T12:46:36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62996" autoAdjust="0"/>
  </p:normalViewPr>
  <p:slideViewPr>
    <p:cSldViewPr snapToGrid="0">
      <p:cViewPr varScale="1">
        <p:scale>
          <a:sx n="71" d="100"/>
          <a:sy n="71" d="100"/>
        </p:scale>
        <p:origin x="230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6E9BA-A625-4C0C-BAF2-A9896047604C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1693A-1385-467B-B477-BB58692FE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1693A-1385-467B-B477-BB58692FEB1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17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 </a:t>
            </a:r>
            <a:r>
              <a:rPr lang="en-US" altLang="ko-KR" dirty="0"/>
              <a:t>&gt;ID PW </a:t>
            </a:r>
            <a:r>
              <a:rPr lang="ko-KR" altLang="en-US" dirty="0" err="1"/>
              <a:t>잊지말고</a:t>
            </a:r>
            <a:r>
              <a:rPr lang="ko-KR" altLang="en-US" dirty="0"/>
              <a:t> 기억 </a:t>
            </a:r>
            <a:r>
              <a:rPr lang="en-US" altLang="ko-KR" dirty="0"/>
              <a:t>, </a:t>
            </a:r>
            <a:r>
              <a:rPr lang="ko-KR" altLang="en-US" dirty="0"/>
              <a:t>메모장에 </a:t>
            </a:r>
            <a:r>
              <a:rPr lang="ko-KR" altLang="en-US" dirty="0" err="1"/>
              <a:t>적어놔라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1693A-1385-467B-B477-BB58692FEB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64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 </a:t>
            </a:r>
            <a:r>
              <a:rPr lang="en-US" altLang="ko-KR" dirty="0"/>
              <a:t>&gt;ID PW </a:t>
            </a:r>
            <a:r>
              <a:rPr lang="ko-KR" altLang="en-US" dirty="0" err="1"/>
              <a:t>잊지말고</a:t>
            </a:r>
            <a:r>
              <a:rPr lang="ko-KR" altLang="en-US" dirty="0"/>
              <a:t> 기억 </a:t>
            </a:r>
            <a:r>
              <a:rPr lang="en-US" altLang="ko-KR" dirty="0"/>
              <a:t>, </a:t>
            </a:r>
            <a:r>
              <a:rPr lang="ko-KR" altLang="en-US" dirty="0"/>
              <a:t>메모장에 </a:t>
            </a:r>
            <a:r>
              <a:rPr lang="ko-KR" altLang="en-US" dirty="0" err="1"/>
              <a:t>적어놔라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1693A-1385-467B-B477-BB58692FEB1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4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 </a:t>
            </a:r>
            <a:r>
              <a:rPr lang="en-US" altLang="ko-KR" dirty="0"/>
              <a:t>&gt;ID PW </a:t>
            </a:r>
            <a:r>
              <a:rPr lang="ko-KR" altLang="en-US" dirty="0" err="1"/>
              <a:t>잊지말고</a:t>
            </a:r>
            <a:r>
              <a:rPr lang="ko-KR" altLang="en-US" dirty="0"/>
              <a:t> 기억 </a:t>
            </a:r>
            <a:r>
              <a:rPr lang="en-US" altLang="ko-KR" dirty="0"/>
              <a:t>, </a:t>
            </a:r>
            <a:r>
              <a:rPr lang="ko-KR" altLang="en-US" dirty="0"/>
              <a:t>메모장에 </a:t>
            </a:r>
            <a:r>
              <a:rPr lang="ko-KR" altLang="en-US" dirty="0" err="1"/>
              <a:t>적어놔라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1693A-1385-467B-B477-BB58692FEB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3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 </a:t>
            </a:r>
            <a:r>
              <a:rPr lang="en-US" altLang="ko-KR" dirty="0"/>
              <a:t>&gt;ID PW </a:t>
            </a:r>
            <a:r>
              <a:rPr lang="ko-KR" altLang="en-US" dirty="0" err="1"/>
              <a:t>잊지말고</a:t>
            </a:r>
            <a:r>
              <a:rPr lang="ko-KR" altLang="en-US" dirty="0"/>
              <a:t> 기억 </a:t>
            </a:r>
            <a:r>
              <a:rPr lang="en-US" altLang="ko-KR" dirty="0"/>
              <a:t>, </a:t>
            </a:r>
            <a:r>
              <a:rPr lang="ko-KR" altLang="en-US" dirty="0"/>
              <a:t>메모장에 </a:t>
            </a:r>
            <a:r>
              <a:rPr lang="ko-KR" altLang="en-US" dirty="0" err="1"/>
              <a:t>적어놔라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1693A-1385-467B-B477-BB58692FEB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 </a:t>
            </a:r>
            <a:r>
              <a:rPr lang="en-US" altLang="ko-KR" dirty="0"/>
              <a:t>&gt;ID PW </a:t>
            </a:r>
            <a:r>
              <a:rPr lang="ko-KR" altLang="en-US" dirty="0" err="1"/>
              <a:t>잊지말고</a:t>
            </a:r>
            <a:r>
              <a:rPr lang="ko-KR" altLang="en-US" dirty="0"/>
              <a:t> 기억 </a:t>
            </a:r>
            <a:r>
              <a:rPr lang="en-US" altLang="ko-KR" dirty="0"/>
              <a:t>, </a:t>
            </a:r>
            <a:r>
              <a:rPr lang="ko-KR" altLang="en-US" dirty="0"/>
              <a:t>메모장에 </a:t>
            </a:r>
            <a:r>
              <a:rPr lang="ko-KR" altLang="en-US" dirty="0" err="1"/>
              <a:t>적어놔라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1693A-1385-467B-B477-BB58692FEB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7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 </a:t>
            </a:r>
            <a:r>
              <a:rPr lang="en-US" altLang="ko-KR" dirty="0"/>
              <a:t>&gt;ID PW </a:t>
            </a:r>
            <a:r>
              <a:rPr lang="ko-KR" altLang="en-US" dirty="0" err="1"/>
              <a:t>잊지말고</a:t>
            </a:r>
            <a:r>
              <a:rPr lang="ko-KR" altLang="en-US" dirty="0"/>
              <a:t> 기억 </a:t>
            </a:r>
            <a:r>
              <a:rPr lang="en-US" altLang="ko-KR" dirty="0"/>
              <a:t>, </a:t>
            </a:r>
            <a:r>
              <a:rPr lang="ko-KR" altLang="en-US" dirty="0"/>
              <a:t>메모장에 </a:t>
            </a:r>
            <a:r>
              <a:rPr lang="ko-KR" altLang="en-US" dirty="0" err="1"/>
              <a:t>적어놔라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1693A-1385-467B-B477-BB58692FEB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7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1693A-1385-467B-B477-BB58692FEB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54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Rem Copyright (c) 1990 by Oracle Corporation</a:t>
            </a:r>
          </a:p>
          <a:p>
            <a:r>
              <a:rPr lang="en-US" altLang="ko-KR" b="1" dirty="0"/>
              <a:t>Rem NAME</a:t>
            </a:r>
          </a:p>
          <a:p>
            <a:r>
              <a:rPr lang="en-US" altLang="ko-KR" b="1" dirty="0"/>
              <a:t>REM    UTLSAMPL.SQL</a:t>
            </a:r>
          </a:p>
          <a:p>
            <a:r>
              <a:rPr lang="en-US" altLang="ko-KR" b="1" dirty="0"/>
              <a:t>Rem  FUNCTION</a:t>
            </a:r>
          </a:p>
          <a:p>
            <a:r>
              <a:rPr lang="en-US" altLang="ko-KR" b="1" dirty="0"/>
              <a:t>Rem  NOTES</a:t>
            </a:r>
          </a:p>
          <a:p>
            <a:r>
              <a:rPr lang="en-US" altLang="ko-KR" b="1" dirty="0"/>
              <a:t>Rem  MODIFIED</a:t>
            </a:r>
          </a:p>
          <a:p>
            <a:r>
              <a:rPr lang="en-US" altLang="ko-KR" b="1" dirty="0"/>
              <a:t>Rem	</a:t>
            </a:r>
            <a:r>
              <a:rPr lang="en-US" altLang="ko-KR" b="1" dirty="0" err="1"/>
              <a:t>gdudey</a:t>
            </a:r>
            <a:r>
              <a:rPr lang="en-US" altLang="ko-KR" b="1" dirty="0"/>
              <a:t>	   06/28/95 -  Modified for desktop seed database</a:t>
            </a:r>
          </a:p>
          <a:p>
            <a:r>
              <a:rPr lang="en-US" altLang="ko-KR" b="1" dirty="0"/>
              <a:t>Rem	</a:t>
            </a:r>
            <a:r>
              <a:rPr lang="en-US" altLang="ko-KR" b="1" dirty="0" err="1"/>
              <a:t>glumpkin</a:t>
            </a:r>
            <a:r>
              <a:rPr lang="en-US" altLang="ko-KR" b="1" dirty="0"/>
              <a:t>   10/21/92 -  Renamed from SQLBLD.SQL</a:t>
            </a:r>
          </a:p>
          <a:p>
            <a:r>
              <a:rPr lang="en-US" altLang="ko-KR" b="1" dirty="0"/>
              <a:t>Rem	</a:t>
            </a:r>
            <a:r>
              <a:rPr lang="en-US" altLang="ko-KR" b="1" dirty="0" err="1"/>
              <a:t>blinden</a:t>
            </a:r>
            <a:r>
              <a:rPr lang="en-US" altLang="ko-KR" b="1" dirty="0"/>
              <a:t>   07/27/92 -  Added primary and foreign keys to EMP and DEPT</a:t>
            </a:r>
          </a:p>
          <a:p>
            <a:r>
              <a:rPr lang="en-US" altLang="ko-KR" b="1" dirty="0"/>
              <a:t>Rem	</a:t>
            </a:r>
            <a:r>
              <a:rPr lang="en-US" altLang="ko-KR" b="1" dirty="0" err="1"/>
              <a:t>rlim</a:t>
            </a:r>
            <a:r>
              <a:rPr lang="en-US" altLang="ko-KR" b="1" dirty="0"/>
              <a:t>	   04/29/91 -	      change char to varchar2</a:t>
            </a:r>
          </a:p>
          <a:p>
            <a:r>
              <a:rPr lang="en-US" altLang="ko-KR" b="1" dirty="0"/>
              <a:t>Rem	</a:t>
            </a:r>
            <a:r>
              <a:rPr lang="en-US" altLang="ko-KR" b="1" dirty="0" err="1"/>
              <a:t>mmoore</a:t>
            </a:r>
            <a:r>
              <a:rPr lang="en-US" altLang="ko-KR" b="1" dirty="0"/>
              <a:t>	   04/08/91 -	      use unlimited tablespace </a:t>
            </a:r>
            <a:r>
              <a:rPr lang="en-US" altLang="ko-KR" b="1" dirty="0" err="1"/>
              <a:t>priv</a:t>
            </a:r>
            <a:endParaRPr lang="en-US" altLang="ko-KR" b="1" dirty="0"/>
          </a:p>
          <a:p>
            <a:r>
              <a:rPr lang="en-US" altLang="ko-KR" b="1" dirty="0"/>
              <a:t>Rem	</a:t>
            </a:r>
            <a:r>
              <a:rPr lang="en-US" altLang="ko-KR" b="1" dirty="0" err="1"/>
              <a:t>pritto</a:t>
            </a:r>
            <a:r>
              <a:rPr lang="en-US" altLang="ko-KR" b="1" dirty="0"/>
              <a:t>	   04/04/91 -	      change SYSDATE to 13-JUL-87</a:t>
            </a:r>
          </a:p>
          <a:p>
            <a:r>
              <a:rPr lang="en-US" altLang="ko-KR" b="1" dirty="0"/>
              <a:t>Rem   </a:t>
            </a:r>
            <a:r>
              <a:rPr lang="en-US" altLang="ko-KR" b="1" dirty="0" err="1"/>
              <a:t>Mendels</a:t>
            </a:r>
            <a:r>
              <a:rPr lang="en-US" altLang="ko-KR" b="1" dirty="0"/>
              <a:t>	 12/07/90 - bug 30123;add </a:t>
            </a:r>
            <a:r>
              <a:rPr lang="en-US" altLang="ko-KR" b="1" dirty="0" err="1"/>
              <a:t>to_date</a:t>
            </a:r>
            <a:r>
              <a:rPr lang="en-US" altLang="ko-KR" b="1" dirty="0"/>
              <a:t> calls so language independent</a:t>
            </a:r>
          </a:p>
          <a:p>
            <a:r>
              <a:rPr lang="en-US" altLang="ko-KR" b="1" dirty="0"/>
              <a:t>Rem</a:t>
            </a:r>
          </a:p>
          <a:p>
            <a:r>
              <a:rPr lang="en-US" altLang="ko-KR" b="1" dirty="0"/>
              <a:t>rem</a:t>
            </a:r>
          </a:p>
          <a:p>
            <a:r>
              <a:rPr lang="en-US" altLang="ko-KR" b="1" dirty="0"/>
              <a:t>rem $Header: </a:t>
            </a:r>
            <a:r>
              <a:rPr lang="en-US" altLang="ko-KR" b="1" dirty="0" err="1"/>
              <a:t>utlsampl.sql</a:t>
            </a:r>
            <a:r>
              <a:rPr lang="en-US" altLang="ko-KR" b="1" dirty="0"/>
              <a:t> 7020100.1 94/09/23 22:14:24 cli Generic&lt;base&gt; $ </a:t>
            </a:r>
            <a:r>
              <a:rPr lang="en-US" altLang="ko-KR" b="1" dirty="0" err="1"/>
              <a:t>sqlbld.sql</a:t>
            </a:r>
            <a:endParaRPr lang="en-US" altLang="ko-KR" b="1" dirty="0"/>
          </a:p>
          <a:p>
            <a:r>
              <a:rPr lang="en-US" altLang="ko-KR" b="1" dirty="0"/>
              <a:t>rem</a:t>
            </a:r>
          </a:p>
          <a:p>
            <a:r>
              <a:rPr lang="en-US" altLang="ko-KR" b="1" dirty="0"/>
              <a:t>SET TERMOUT OFF</a:t>
            </a:r>
          </a:p>
          <a:p>
            <a:r>
              <a:rPr lang="en-US" altLang="ko-KR" b="1" dirty="0"/>
              <a:t>SET ECHO OFF</a:t>
            </a:r>
          </a:p>
          <a:p>
            <a:endParaRPr lang="en-US" altLang="ko-KR" b="1" dirty="0"/>
          </a:p>
          <a:p>
            <a:r>
              <a:rPr lang="en-US" altLang="ko-KR" b="1" dirty="0"/>
              <a:t>rem CONGDON    Invoked in RDBMS at build time.	 29-DEC-1988</a:t>
            </a:r>
          </a:p>
          <a:p>
            <a:r>
              <a:rPr lang="en-US" altLang="ko-KR" b="1" dirty="0"/>
              <a:t>rem OATES:     Created: 16-Feb-83</a:t>
            </a:r>
          </a:p>
          <a:p>
            <a:endParaRPr lang="en-US" altLang="ko-KR" b="1" dirty="0"/>
          </a:p>
          <a:p>
            <a:r>
              <a:rPr lang="en-US" altLang="ko-KR" b="1" dirty="0"/>
              <a:t>ALTER USER SCOTT DEFAULT TABLESPACE USERS;</a:t>
            </a:r>
          </a:p>
          <a:p>
            <a:r>
              <a:rPr lang="en-US" altLang="ko-KR" b="1" dirty="0"/>
              <a:t>ALTER USER SCOTT TEMPORARY TABLESPACE TEMP;</a:t>
            </a:r>
          </a:p>
          <a:p>
            <a:endParaRPr lang="en-US" altLang="ko-KR" b="1" dirty="0"/>
          </a:p>
          <a:p>
            <a:r>
              <a:rPr lang="en-US" altLang="ko-KR" b="1" dirty="0"/>
              <a:t>DROP TABLE DEPT;</a:t>
            </a:r>
          </a:p>
          <a:p>
            <a:r>
              <a:rPr lang="en-US" altLang="ko-KR" b="1" dirty="0"/>
              <a:t>CREATE TABLE DEPT</a:t>
            </a:r>
          </a:p>
          <a:p>
            <a:r>
              <a:rPr lang="en-US" altLang="ko-KR" b="1" dirty="0"/>
              <a:t>       (DEPTNO NUMBER(2) CONSTRAINT PK_DEPT PRIMARY KEY,</a:t>
            </a:r>
          </a:p>
          <a:p>
            <a:r>
              <a:rPr lang="en-US" altLang="ko-KR" b="1" dirty="0"/>
              <a:t>	DNAME VARCHAR2(14) ,</a:t>
            </a:r>
          </a:p>
          <a:p>
            <a:r>
              <a:rPr lang="en-US" altLang="ko-KR" b="1" dirty="0"/>
              <a:t>	LOC VARCHAR2(13) ) ;</a:t>
            </a:r>
          </a:p>
          <a:p>
            <a:r>
              <a:rPr lang="en-US" altLang="ko-KR" b="1" dirty="0"/>
              <a:t>DROP TABLE EMP;</a:t>
            </a:r>
          </a:p>
          <a:p>
            <a:r>
              <a:rPr lang="en-US" altLang="ko-KR" b="1" dirty="0"/>
              <a:t>CREATE TABLE EMP</a:t>
            </a:r>
          </a:p>
          <a:p>
            <a:r>
              <a:rPr lang="en-US" altLang="ko-KR" b="1" dirty="0"/>
              <a:t>       (EMPNO NUMBER(4) CONSTRAINT PK_EMP PRIMARY KEY,</a:t>
            </a:r>
          </a:p>
          <a:p>
            <a:r>
              <a:rPr lang="en-US" altLang="ko-KR" b="1" dirty="0"/>
              <a:t>	ENAME VARCHAR2(10),</a:t>
            </a:r>
          </a:p>
          <a:p>
            <a:r>
              <a:rPr lang="en-US" altLang="ko-KR" b="1" dirty="0"/>
              <a:t>	JOB VARCHAR2(9),</a:t>
            </a:r>
          </a:p>
          <a:p>
            <a:r>
              <a:rPr lang="en-US" altLang="ko-KR" b="1" dirty="0"/>
              <a:t>	MGR NUMBER(4),</a:t>
            </a:r>
          </a:p>
          <a:p>
            <a:r>
              <a:rPr lang="en-US" altLang="ko-KR" b="1" dirty="0"/>
              <a:t>	HIREDATE DATE,</a:t>
            </a:r>
          </a:p>
          <a:p>
            <a:r>
              <a:rPr lang="en-US" altLang="ko-KR" b="1" dirty="0"/>
              <a:t>	SAL NUMBER(7,2),</a:t>
            </a:r>
          </a:p>
          <a:p>
            <a:r>
              <a:rPr lang="en-US" altLang="ko-KR" b="1" dirty="0"/>
              <a:t>	COMM NUMBER(7,2),</a:t>
            </a:r>
          </a:p>
          <a:p>
            <a:r>
              <a:rPr lang="en-US" altLang="ko-KR" b="1" dirty="0"/>
              <a:t>	DEPTNO NUMBER(2) CONSTRAINT FK_DEPTNO REFERENCES DEPT);</a:t>
            </a:r>
          </a:p>
          <a:p>
            <a:r>
              <a:rPr lang="en-US" altLang="ko-KR" b="1" dirty="0"/>
              <a:t>INSERT INTO DEPT VALUES</a:t>
            </a:r>
          </a:p>
          <a:p>
            <a:r>
              <a:rPr lang="en-US" altLang="ko-KR" b="1" dirty="0"/>
              <a:t>	(10,'ACCOUNTING','NEW YORK');</a:t>
            </a:r>
          </a:p>
          <a:p>
            <a:r>
              <a:rPr lang="en-US" altLang="ko-KR" b="1" dirty="0"/>
              <a:t>INSERT INTO DEPT VALUES (20,'RESEARCH','DALLAS');</a:t>
            </a:r>
          </a:p>
          <a:p>
            <a:r>
              <a:rPr lang="en-US" altLang="ko-KR" b="1" dirty="0"/>
              <a:t>INSERT INTO DEPT VALUES</a:t>
            </a:r>
          </a:p>
          <a:p>
            <a:r>
              <a:rPr lang="en-US" altLang="ko-KR" b="1" dirty="0"/>
              <a:t>	(30,'SALES','CHICAGO');</a:t>
            </a:r>
          </a:p>
          <a:p>
            <a:r>
              <a:rPr lang="en-US" altLang="ko-KR" b="1" dirty="0"/>
              <a:t>INSERT INTO DEPT VALUES</a:t>
            </a:r>
          </a:p>
          <a:p>
            <a:r>
              <a:rPr lang="en-US" altLang="ko-KR" b="1" dirty="0"/>
              <a:t>	(40,'OPERATIONS','BOSTON');</a:t>
            </a:r>
          </a:p>
          <a:p>
            <a:r>
              <a:rPr lang="en-US" altLang="ko-KR" b="1" dirty="0"/>
              <a:t>INSERT INTO EMP VALUES</a:t>
            </a:r>
          </a:p>
          <a:p>
            <a:r>
              <a:rPr lang="en-US" altLang="ko-KR" b="1" dirty="0"/>
              <a:t>(7369,'SMITH','CLERK',7902,to_date('17-12-1980','dd-mm-yyyy'),800,NULL,20);</a:t>
            </a:r>
          </a:p>
          <a:p>
            <a:r>
              <a:rPr lang="en-US" altLang="ko-KR" b="1" dirty="0"/>
              <a:t>INSERT INTO EMP VALUES</a:t>
            </a:r>
          </a:p>
          <a:p>
            <a:r>
              <a:rPr lang="en-US" altLang="ko-KR" b="1" dirty="0"/>
              <a:t>(7499,'ALLEN','SALESMAN',7698,to_date('20-2-1981','dd-mm-yyyy'),1600,300,30);</a:t>
            </a:r>
          </a:p>
          <a:p>
            <a:r>
              <a:rPr lang="en-US" altLang="ko-KR" b="1" dirty="0"/>
              <a:t>INSERT INTO EMP VALUES</a:t>
            </a:r>
          </a:p>
          <a:p>
            <a:r>
              <a:rPr lang="en-US" altLang="ko-KR" b="1" dirty="0"/>
              <a:t>(7521,'WARD','SALESMAN',7698,to_date('22-2-1981','dd-mm-yyyy'),1250,500,30);</a:t>
            </a:r>
          </a:p>
          <a:p>
            <a:r>
              <a:rPr lang="en-US" altLang="ko-KR" b="1" dirty="0"/>
              <a:t>INSERT INTO EMP VALUES</a:t>
            </a:r>
          </a:p>
          <a:p>
            <a:r>
              <a:rPr lang="en-US" altLang="ko-KR" b="1" dirty="0"/>
              <a:t>(7566,'JONES','MANAGER',7839,to_date('2-4-1981','dd-mm-yyyy'),2975,NULL,20);</a:t>
            </a:r>
          </a:p>
          <a:p>
            <a:r>
              <a:rPr lang="en-US" altLang="ko-KR" b="1" dirty="0"/>
              <a:t>INSERT INTO EMP VALUES</a:t>
            </a:r>
          </a:p>
          <a:p>
            <a:r>
              <a:rPr lang="en-US" altLang="ko-KR" b="1" dirty="0"/>
              <a:t>(7654,'MARTIN','SALESMAN',7698,to_date('28-9-1981','dd-mm-yyyy'),1250,1400,30);</a:t>
            </a:r>
          </a:p>
          <a:p>
            <a:r>
              <a:rPr lang="en-US" altLang="ko-KR" b="1" dirty="0"/>
              <a:t>INSERT INTO EMP VALUES</a:t>
            </a:r>
          </a:p>
          <a:p>
            <a:r>
              <a:rPr lang="en-US" altLang="ko-KR" b="1" dirty="0"/>
              <a:t>(7698,'BLAKE','MANAGER',7839,to_date('1-5-1981','dd-mm-yyyy'),2850,NULL,30);</a:t>
            </a:r>
          </a:p>
          <a:p>
            <a:r>
              <a:rPr lang="en-US" altLang="ko-KR" b="1" dirty="0"/>
              <a:t>INSERT INTO EMP VALUES</a:t>
            </a:r>
          </a:p>
          <a:p>
            <a:r>
              <a:rPr lang="en-US" altLang="ko-KR" b="1" dirty="0"/>
              <a:t>(7782,'CLARK','MANAGER',7839,to_date('9-6-1981','dd-mm-yyyy'),2450,NULL,10);</a:t>
            </a:r>
          </a:p>
          <a:p>
            <a:r>
              <a:rPr lang="en-US" altLang="ko-KR" b="1" dirty="0"/>
              <a:t>INSERT INTO EMP VALUES</a:t>
            </a:r>
          </a:p>
          <a:p>
            <a:r>
              <a:rPr lang="en-US" altLang="ko-KR" b="1" dirty="0"/>
              <a:t>(7788,'SCOTT','ANALYST',7566,to_date('13-JUL-87')-85,3000,NULL,20);</a:t>
            </a:r>
          </a:p>
          <a:p>
            <a:r>
              <a:rPr lang="en-US" altLang="ko-KR" b="1" dirty="0"/>
              <a:t>INSERT INTO EMP VALUES</a:t>
            </a:r>
          </a:p>
          <a:p>
            <a:r>
              <a:rPr lang="en-US" altLang="ko-KR" b="1" dirty="0"/>
              <a:t>(7839,'KING','PRESIDENT',NULL,to_date('17-11-1981','dd-mm-yyyy'),5000,NULL,10);</a:t>
            </a:r>
          </a:p>
          <a:p>
            <a:r>
              <a:rPr lang="en-US" altLang="ko-KR" b="1" dirty="0"/>
              <a:t>INSERT INTO EMP VALUES</a:t>
            </a:r>
          </a:p>
          <a:p>
            <a:r>
              <a:rPr lang="en-US" altLang="ko-KR" b="1" dirty="0"/>
              <a:t>(7844,'TURNER','SALESMAN',7698,to_date('8-9-1981','dd-mm-yyyy'),1500,0,30);</a:t>
            </a:r>
          </a:p>
          <a:p>
            <a:r>
              <a:rPr lang="en-US" altLang="ko-KR" b="1" dirty="0"/>
              <a:t>INSERT INTO EMP VALUES</a:t>
            </a:r>
          </a:p>
          <a:p>
            <a:r>
              <a:rPr lang="en-US" altLang="ko-KR" b="1" dirty="0"/>
              <a:t>(7876,'ADAMS','CLERK',7788,to_date('13-JUL-87')-51,1100,NULL,20);</a:t>
            </a:r>
          </a:p>
          <a:p>
            <a:r>
              <a:rPr lang="en-US" altLang="ko-KR" b="1" dirty="0"/>
              <a:t>INSERT INTO EMP VALUES</a:t>
            </a:r>
          </a:p>
          <a:p>
            <a:r>
              <a:rPr lang="en-US" altLang="ko-KR" b="1" dirty="0"/>
              <a:t>(7900,'JAMES','CLERK',7698,to_date('3-12-1981','dd-mm-yyyy'),950,NULL,30);</a:t>
            </a:r>
          </a:p>
          <a:p>
            <a:r>
              <a:rPr lang="en-US" altLang="ko-KR" b="1" dirty="0"/>
              <a:t>INSERT INTO EMP VALUES</a:t>
            </a:r>
          </a:p>
          <a:p>
            <a:r>
              <a:rPr lang="en-US" altLang="ko-KR" b="1" dirty="0"/>
              <a:t>(7902,'FORD','ANALYST',7566,to_date('3-12-1981','dd-mm-yyyy'),3000,NULL,20);</a:t>
            </a:r>
          </a:p>
          <a:p>
            <a:r>
              <a:rPr lang="en-US" altLang="ko-KR" b="1" dirty="0"/>
              <a:t>INSERT INTO EMP VALUES</a:t>
            </a:r>
          </a:p>
          <a:p>
            <a:r>
              <a:rPr lang="en-US" altLang="ko-KR" b="1" dirty="0"/>
              <a:t>(7934,'MILLER','CLERK',7782,to_date('23-1-1982','dd-mm-yyyy'),1300,NULL,10);</a:t>
            </a:r>
          </a:p>
          <a:p>
            <a:r>
              <a:rPr lang="en-US" altLang="ko-KR" b="1" dirty="0"/>
              <a:t>DROP TABLE BONUS;</a:t>
            </a:r>
          </a:p>
          <a:p>
            <a:r>
              <a:rPr lang="en-US" altLang="ko-KR" b="1" dirty="0"/>
              <a:t>CREATE TABLE BONUS</a:t>
            </a:r>
          </a:p>
          <a:p>
            <a:r>
              <a:rPr lang="en-US" altLang="ko-KR" b="1" dirty="0"/>
              <a:t>	(</a:t>
            </a:r>
          </a:p>
          <a:p>
            <a:r>
              <a:rPr lang="en-US" altLang="ko-KR" b="1" dirty="0"/>
              <a:t>	ENAME VARCHAR2(10)	,</a:t>
            </a:r>
          </a:p>
          <a:p>
            <a:r>
              <a:rPr lang="en-US" altLang="ko-KR" b="1" dirty="0"/>
              <a:t>	JOB VARCHAR2(9)  ,</a:t>
            </a:r>
          </a:p>
          <a:p>
            <a:r>
              <a:rPr lang="en-US" altLang="ko-KR" b="1" dirty="0"/>
              <a:t>	SAL NUMBER,</a:t>
            </a:r>
          </a:p>
          <a:p>
            <a:r>
              <a:rPr lang="en-US" altLang="ko-KR" b="1" dirty="0"/>
              <a:t>	COMM NUMBER</a:t>
            </a:r>
          </a:p>
          <a:p>
            <a:r>
              <a:rPr lang="en-US" altLang="ko-KR" b="1" dirty="0"/>
              <a:t>	) ;</a:t>
            </a:r>
          </a:p>
          <a:p>
            <a:r>
              <a:rPr lang="en-US" altLang="ko-KR" b="1" dirty="0"/>
              <a:t>DROP TABLE SALGRADE;</a:t>
            </a:r>
          </a:p>
          <a:p>
            <a:r>
              <a:rPr lang="en-US" altLang="ko-KR" b="1" dirty="0"/>
              <a:t>CREATE TABLE SALGRADE</a:t>
            </a:r>
          </a:p>
          <a:p>
            <a:r>
              <a:rPr lang="en-US" altLang="ko-KR" b="1" dirty="0"/>
              <a:t>      ( GRADE NUMBER,</a:t>
            </a:r>
          </a:p>
          <a:p>
            <a:r>
              <a:rPr lang="en-US" altLang="ko-KR" b="1" dirty="0"/>
              <a:t>	LOSAL NUMBER,</a:t>
            </a:r>
          </a:p>
          <a:p>
            <a:r>
              <a:rPr lang="en-US" altLang="ko-KR" b="1" dirty="0"/>
              <a:t>	HISAL NUMBER );</a:t>
            </a:r>
          </a:p>
          <a:p>
            <a:r>
              <a:rPr lang="en-US" altLang="ko-KR" b="1" dirty="0"/>
              <a:t>INSERT INTO SALGRADE VALUES (1,700,1200);</a:t>
            </a:r>
          </a:p>
          <a:p>
            <a:r>
              <a:rPr lang="en-US" altLang="ko-KR" b="1" dirty="0"/>
              <a:t>INSERT INTO SALGRADE VALUES (2,1201,1400);</a:t>
            </a:r>
          </a:p>
          <a:p>
            <a:r>
              <a:rPr lang="en-US" altLang="ko-KR" b="1" dirty="0"/>
              <a:t>INSERT INTO SALGRADE VALUES (3,1401,2000);</a:t>
            </a:r>
          </a:p>
          <a:p>
            <a:r>
              <a:rPr lang="en-US" altLang="ko-KR" b="1" dirty="0"/>
              <a:t>INSERT INTO SALGRADE VALUES (4,2001,3000);</a:t>
            </a:r>
          </a:p>
          <a:p>
            <a:r>
              <a:rPr lang="en-US" altLang="ko-KR" b="1" dirty="0"/>
              <a:t>INSERT INTO SALGRADE VALUES (5,3001,9999);</a:t>
            </a:r>
          </a:p>
          <a:p>
            <a:r>
              <a:rPr lang="en-US" altLang="ko-KR" b="1" dirty="0"/>
              <a:t>COMMIT;</a:t>
            </a:r>
          </a:p>
          <a:p>
            <a:endParaRPr lang="en-US" altLang="ko-KR" b="1" dirty="0"/>
          </a:p>
          <a:p>
            <a:r>
              <a:rPr lang="en-US" altLang="ko-KR" b="1" dirty="0"/>
              <a:t>SET TERMOUT ON</a:t>
            </a:r>
          </a:p>
          <a:p>
            <a:r>
              <a:rPr lang="en-US" altLang="ko-KR" b="1" dirty="0"/>
              <a:t>SET ECHO 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1693A-1385-467B-B477-BB58692FEB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15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 </a:t>
            </a:r>
            <a:r>
              <a:rPr lang="en-US" altLang="ko-KR" dirty="0"/>
              <a:t>&gt;ID PW </a:t>
            </a:r>
            <a:r>
              <a:rPr lang="ko-KR" altLang="en-US" dirty="0" err="1"/>
              <a:t>잊지말고</a:t>
            </a:r>
            <a:r>
              <a:rPr lang="ko-KR" altLang="en-US" dirty="0"/>
              <a:t> 기억 </a:t>
            </a:r>
            <a:r>
              <a:rPr lang="en-US" altLang="ko-KR" dirty="0"/>
              <a:t>, </a:t>
            </a:r>
            <a:r>
              <a:rPr lang="ko-KR" altLang="en-US" dirty="0"/>
              <a:t>메모장에 </a:t>
            </a:r>
            <a:r>
              <a:rPr lang="ko-KR" altLang="en-US" dirty="0" err="1"/>
              <a:t>적어놔라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1693A-1385-467B-B477-BB58692FEB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05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 </a:t>
            </a:r>
            <a:r>
              <a:rPr lang="en-US" altLang="ko-KR" dirty="0"/>
              <a:t>&gt;ID PW </a:t>
            </a:r>
            <a:r>
              <a:rPr lang="ko-KR" altLang="en-US" dirty="0" err="1"/>
              <a:t>잊지말고</a:t>
            </a:r>
            <a:r>
              <a:rPr lang="ko-KR" altLang="en-US" dirty="0"/>
              <a:t> 기억 </a:t>
            </a:r>
            <a:r>
              <a:rPr lang="en-US" altLang="ko-KR" dirty="0"/>
              <a:t>, </a:t>
            </a:r>
            <a:r>
              <a:rPr lang="ko-KR" altLang="en-US" dirty="0"/>
              <a:t>메모장에 </a:t>
            </a:r>
            <a:r>
              <a:rPr lang="ko-KR" altLang="en-US" dirty="0" err="1"/>
              <a:t>적어놔라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1693A-1385-467B-B477-BB58692FEB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2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3DC13-05E1-0495-EAFD-8831EF2F4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09BD3C-7015-CFD7-85CE-B87C5BA7A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378FC-DE32-5502-1F11-F323896A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B398-ABAD-49FB-8AC8-C06642C51BE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B6F74-00A7-5E91-08DD-068675EF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CFE6-5F01-366E-BF97-C6B71C14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CD6-0096-43BC-A7FE-ADFBB88A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2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AD582-78F3-9AF2-B50E-97D44492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7C85FF-B703-AC0B-8556-8D22588D4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165B4-69C3-D575-7254-AC367BCD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B398-ABAD-49FB-8AC8-C06642C51BE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7E5A0-1EBC-7355-9AC3-BCC9D1DF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5BFA6-DC0B-93F4-BB66-14F3646B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CD6-0096-43BC-A7FE-ADFBB88A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4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46CA66-2D0B-1BE2-9C47-3A95DCD78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53EEE2-F226-817C-2F81-B73E89BF4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425E8-2330-CD38-89D9-093A97A8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B398-ABAD-49FB-8AC8-C06642C51BE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95D72-562F-88D3-F8ED-26C10D13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D33BC-CE07-2364-D26B-DD40654E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CD6-0096-43BC-A7FE-ADFBB88A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8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7931F-BB2F-292D-7CC3-DDC32583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C4BAC-C89D-E23E-456E-329EE48D8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A43A1-69E3-FFE8-BFD7-94B4B2FD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B398-ABAD-49FB-8AC8-C06642C51BE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8D51F-416F-FA98-C07E-075110D1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FE7D5-5F8C-3224-E882-2EBDF6C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CD6-0096-43BC-A7FE-ADFBB88A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78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BAEE5-5D4B-698C-D733-4CB1D2BB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63776B-1BB5-8B68-BC62-DB224A64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C15E7-F384-AB1B-AECD-BD7980FE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B398-ABAD-49FB-8AC8-C06642C51BE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9D5BC-FF9D-17D7-0F02-FA89035B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356C6-64E4-C48D-7EE4-E95702AD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CD6-0096-43BC-A7FE-ADFBB88A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B7F8F-7327-50D9-344A-900835D1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076F3-2084-2AD0-092E-F509E4CF1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042281-5923-A634-48C0-13B9F35FC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9176D2-E542-793B-BE06-C922E891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B398-ABAD-49FB-8AC8-C06642C51BE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7962C7-839F-9D20-0C9E-47BCC390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5EFE7-9B34-48CA-39AB-D493F938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CD6-0096-43BC-A7FE-ADFBB88A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0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07EB8-8AF1-0EA6-61F0-98BAA3C6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6E47F-EB88-9A9F-8EFA-2BCC36B1C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3D986-02A3-7D15-E00E-7DCFBCDBA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B8D84E-A28B-8A10-7741-42D744A13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763F7F-6C38-396B-D793-63958081B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D38198-2F1E-04FE-48B9-710965A8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B398-ABAD-49FB-8AC8-C06642C51BE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3F4A3-B6E2-A200-3563-A1A037AC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D5A92B-8BA3-999E-136F-5ED00710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CD6-0096-43BC-A7FE-ADFBB88A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4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6D838-A9C1-21A0-0590-5CFAC2BC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2EA036-FF84-4A13-B7FA-8941E936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B398-ABAD-49FB-8AC8-C06642C51BE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5C101-1F0B-4A0B-9BD3-34B971B0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0DE1BC-7AAA-04F3-BB52-158BD68F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CD6-0096-43BC-A7FE-ADFBB88A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3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73564-F68A-745C-A4C5-B66EAFBA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B398-ABAD-49FB-8AC8-C06642C51BE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D249D8-DBB8-A83B-0B91-97512527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F958C2-E56E-F161-170A-0CE31E06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CD6-0096-43BC-A7FE-ADFBB88A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3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E8E44-229D-DB69-A2EC-74F84A92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95550-10EA-ED06-9DFF-D8F465371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21905-868F-DA0D-5EDC-E31E38F81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425C3-917E-3EC8-9219-797CFF71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B398-ABAD-49FB-8AC8-C06642C51BE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529E7-E572-013F-F034-77E684CC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3DDEE-2665-D30E-5351-663C9FA9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CD6-0096-43BC-A7FE-ADFBB88A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07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A9D1A-99EC-65E6-AC24-9821C16D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F64D41-FA4D-8C1A-1C97-ADA23DD9D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868D6-B758-395F-DFA5-469E4BF38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CC835-EEC0-CC25-21BA-6AE126CA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B398-ABAD-49FB-8AC8-C06642C51BE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2BDF3-A852-E437-D87B-D46F08D0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9F641-3011-FF34-556D-10CB8BC4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CD6-0096-43BC-A7FE-ADFBB88A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2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87450E-FAA5-B012-FA76-8135E1DA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72A13-90EE-725C-3482-02725CD42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7262F-192B-E56A-8C38-D07170764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B398-ABAD-49FB-8AC8-C06642C51BE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EF5FF-2B18-F16D-A69F-44A6263B9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9E5EE-5747-7BBA-EDD2-2C50B4B9C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1CD6-0096-43BC-A7FE-ADFBB88A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95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oracle.com/database/technologies/xe-prior-release-download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sqldeveloper/technologies/downloa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4A179-3193-6BE7-CAFA-E8F410EA6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845" y="1501878"/>
            <a:ext cx="9144000" cy="1236501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1"/>
                </a:solidFill>
              </a:rPr>
              <a:t>데이터베이스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C861E9-77F3-1B86-F09B-F5253DEC3B21}"/>
              </a:ext>
            </a:extLst>
          </p:cNvPr>
          <p:cNvSpPr/>
          <p:nvPr/>
        </p:nvSpPr>
        <p:spPr>
          <a:xfrm>
            <a:off x="0" y="0"/>
            <a:ext cx="12192000" cy="5938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36AAD-9CD1-1888-EF99-197400944E3D}"/>
              </a:ext>
            </a:extLst>
          </p:cNvPr>
          <p:cNvSpPr txBox="1"/>
          <p:nvPr/>
        </p:nvSpPr>
        <p:spPr>
          <a:xfrm>
            <a:off x="3869325" y="96863"/>
            <a:ext cx="420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</a:t>
            </a:r>
            <a:r>
              <a:rPr lang="ko-KR" altLang="en-US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환경 구축</a:t>
            </a:r>
            <a:endParaRPr lang="en-US" altLang="ko-KR" sz="2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93BC6E64-4067-6C73-500C-8A6881175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548289" cy="165576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112425-5EEC-8A45-D740-85FD3638B4C1}"/>
              </a:ext>
            </a:extLst>
          </p:cNvPr>
          <p:cNvSpPr txBox="1">
            <a:spLocks/>
          </p:cNvSpPr>
          <p:nvPr/>
        </p:nvSpPr>
        <p:spPr>
          <a:xfrm>
            <a:off x="4432261" y="4787640"/>
            <a:ext cx="2933168" cy="568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조준용 연구원</a:t>
            </a:r>
          </a:p>
        </p:txBody>
      </p:sp>
    </p:spTree>
    <p:extLst>
      <p:ext uri="{BB962C8B-B14F-4D97-AF65-F5344CB8AC3E}">
        <p14:creationId xmlns:p14="http://schemas.microsoft.com/office/powerpoint/2010/main" val="113522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D957EEB-EECB-DDE3-091E-03F9C69D4CEC}"/>
              </a:ext>
            </a:extLst>
          </p:cNvPr>
          <p:cNvSpPr txBox="1">
            <a:spLocks/>
          </p:cNvSpPr>
          <p:nvPr/>
        </p:nvSpPr>
        <p:spPr>
          <a:xfrm>
            <a:off x="0" y="-14716"/>
            <a:ext cx="12192000" cy="75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b="1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72D8F-95BA-A3E7-859B-34212A5E72E4}"/>
              </a:ext>
            </a:extLst>
          </p:cNvPr>
          <p:cNvSpPr/>
          <p:nvPr/>
        </p:nvSpPr>
        <p:spPr>
          <a:xfrm>
            <a:off x="0" y="-14716"/>
            <a:ext cx="12192000" cy="5938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46A23-93ED-8B70-F880-C8C368F7DA04}"/>
              </a:ext>
            </a:extLst>
          </p:cNvPr>
          <p:cNvSpPr txBox="1"/>
          <p:nvPr/>
        </p:nvSpPr>
        <p:spPr>
          <a:xfrm>
            <a:off x="274320" y="75873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02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26AC6-90A3-475A-FC2D-915A1292AE2F}"/>
              </a:ext>
            </a:extLst>
          </p:cNvPr>
          <p:cNvSpPr txBox="1"/>
          <p:nvPr/>
        </p:nvSpPr>
        <p:spPr>
          <a:xfrm>
            <a:off x="706120" y="97263"/>
            <a:ext cx="358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Developer </a:t>
            </a:r>
            <a:r>
              <a:rPr lang="ko-KR" altLang="en-US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99071-2751-1F56-F40E-47E142C429EE}"/>
              </a:ext>
            </a:extLst>
          </p:cNvPr>
          <p:cNvSpPr txBox="1"/>
          <p:nvPr/>
        </p:nvSpPr>
        <p:spPr>
          <a:xfrm>
            <a:off x="706120" y="981973"/>
            <a:ext cx="104588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계정 접속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B0520E-D0CE-B83D-0B7F-3EB3765C2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" y="2001116"/>
            <a:ext cx="2925804" cy="24108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7A78A0-D55A-0BD3-E08B-50A8AB392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947" y="1672213"/>
            <a:ext cx="6134326" cy="446188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32D8DF-66C0-21EC-3579-F3413E3ED827}"/>
              </a:ext>
            </a:extLst>
          </p:cNvPr>
          <p:cNvSpPr/>
          <p:nvPr/>
        </p:nvSpPr>
        <p:spPr>
          <a:xfrm>
            <a:off x="706120" y="3413007"/>
            <a:ext cx="737450" cy="34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D24E39-E5E4-0A0D-AE2C-C4E7FC24F655}"/>
              </a:ext>
            </a:extLst>
          </p:cNvPr>
          <p:cNvSpPr/>
          <p:nvPr/>
        </p:nvSpPr>
        <p:spPr>
          <a:xfrm>
            <a:off x="6413584" y="2001116"/>
            <a:ext cx="1342526" cy="322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C88F92-8605-4DB4-49D8-1A23A01401E2}"/>
              </a:ext>
            </a:extLst>
          </p:cNvPr>
          <p:cNvSpPr/>
          <p:nvPr/>
        </p:nvSpPr>
        <p:spPr>
          <a:xfrm>
            <a:off x="6413584" y="3200400"/>
            <a:ext cx="3060616" cy="520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D8FA96-C5E8-72F6-9FF6-65ECC7CB1DB0}"/>
              </a:ext>
            </a:extLst>
          </p:cNvPr>
          <p:cNvSpPr/>
          <p:nvPr/>
        </p:nvSpPr>
        <p:spPr>
          <a:xfrm>
            <a:off x="7943892" y="5630356"/>
            <a:ext cx="971508" cy="50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F03522-7D93-1A6A-2F85-EA3C600A1D2E}"/>
              </a:ext>
            </a:extLst>
          </p:cNvPr>
          <p:cNvSpPr/>
          <p:nvPr/>
        </p:nvSpPr>
        <p:spPr>
          <a:xfrm>
            <a:off x="4688947" y="5465256"/>
            <a:ext cx="971508" cy="33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4AEAED-2703-88DB-2D11-5A4BEC5E577E}"/>
              </a:ext>
            </a:extLst>
          </p:cNvPr>
          <p:cNvSpPr txBox="1"/>
          <p:nvPr/>
        </p:nvSpPr>
        <p:spPr>
          <a:xfrm>
            <a:off x="831628" y="4692740"/>
            <a:ext cx="28002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HR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계정 비밀번호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12345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1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D957EEB-EECB-DDE3-091E-03F9C69D4CEC}"/>
              </a:ext>
            </a:extLst>
          </p:cNvPr>
          <p:cNvSpPr txBox="1">
            <a:spLocks/>
          </p:cNvSpPr>
          <p:nvPr/>
        </p:nvSpPr>
        <p:spPr>
          <a:xfrm>
            <a:off x="0" y="-14716"/>
            <a:ext cx="12192000" cy="75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b="1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72D8F-95BA-A3E7-859B-34212A5E72E4}"/>
              </a:ext>
            </a:extLst>
          </p:cNvPr>
          <p:cNvSpPr/>
          <p:nvPr/>
        </p:nvSpPr>
        <p:spPr>
          <a:xfrm>
            <a:off x="0" y="-14716"/>
            <a:ext cx="12192000" cy="5938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46A23-93ED-8B70-F880-C8C368F7DA04}"/>
              </a:ext>
            </a:extLst>
          </p:cNvPr>
          <p:cNvSpPr txBox="1"/>
          <p:nvPr/>
        </p:nvSpPr>
        <p:spPr>
          <a:xfrm>
            <a:off x="274320" y="75873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02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26AC6-90A3-475A-FC2D-915A1292AE2F}"/>
              </a:ext>
            </a:extLst>
          </p:cNvPr>
          <p:cNvSpPr txBox="1"/>
          <p:nvPr/>
        </p:nvSpPr>
        <p:spPr>
          <a:xfrm>
            <a:off x="706120" y="97263"/>
            <a:ext cx="358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Developer </a:t>
            </a:r>
            <a:r>
              <a:rPr lang="ko-KR" altLang="en-US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99071-2751-1F56-F40E-47E142C429EE}"/>
              </a:ext>
            </a:extLst>
          </p:cNvPr>
          <p:cNvSpPr txBox="1"/>
          <p:nvPr/>
        </p:nvSpPr>
        <p:spPr>
          <a:xfrm>
            <a:off x="706120" y="981973"/>
            <a:ext cx="104588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테이블확인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E1E76B-8189-A76F-9BFA-5E18BC94E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992" y="1400175"/>
            <a:ext cx="5715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8BCBED-C6CF-2884-E0D2-6A05D6592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408" y="2381059"/>
            <a:ext cx="2748757" cy="25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D957EEB-EECB-DDE3-091E-03F9C69D4CEC}"/>
              </a:ext>
            </a:extLst>
          </p:cNvPr>
          <p:cNvSpPr txBox="1">
            <a:spLocks/>
          </p:cNvSpPr>
          <p:nvPr/>
        </p:nvSpPr>
        <p:spPr>
          <a:xfrm>
            <a:off x="0" y="-14716"/>
            <a:ext cx="12192000" cy="75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b="1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72D8F-95BA-A3E7-859B-34212A5E72E4}"/>
              </a:ext>
            </a:extLst>
          </p:cNvPr>
          <p:cNvSpPr/>
          <p:nvPr/>
        </p:nvSpPr>
        <p:spPr>
          <a:xfrm>
            <a:off x="0" y="-14716"/>
            <a:ext cx="12192000" cy="5938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46A23-93ED-8B70-F880-C8C368F7DA04}"/>
              </a:ext>
            </a:extLst>
          </p:cNvPr>
          <p:cNvSpPr txBox="1"/>
          <p:nvPr/>
        </p:nvSpPr>
        <p:spPr>
          <a:xfrm>
            <a:off x="274320" y="75873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01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26AC6-90A3-475A-FC2D-915A1292AE2F}"/>
              </a:ext>
            </a:extLst>
          </p:cNvPr>
          <p:cNvSpPr txBox="1"/>
          <p:nvPr/>
        </p:nvSpPr>
        <p:spPr>
          <a:xfrm>
            <a:off x="706120" y="97263"/>
            <a:ext cx="358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오라클 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99071-2751-1F56-F40E-47E142C429EE}"/>
              </a:ext>
            </a:extLst>
          </p:cNvPr>
          <p:cNvSpPr txBox="1"/>
          <p:nvPr/>
        </p:nvSpPr>
        <p:spPr>
          <a:xfrm>
            <a:off x="694860" y="1166590"/>
            <a:ext cx="104588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oracle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A88B8-2742-E1FE-9FEF-FF4BEEE156AB}"/>
              </a:ext>
            </a:extLst>
          </p:cNvPr>
          <p:cNvSpPr txBox="1"/>
          <p:nvPr/>
        </p:nvSpPr>
        <p:spPr>
          <a:xfrm>
            <a:off x="710100" y="2646458"/>
            <a:ext cx="104588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oracle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다운로드</a:t>
            </a:r>
            <a:endParaRPr lang="en-US" altLang="ko-KR" sz="23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7CAC1-305B-C869-FA6C-824EFA7AB860}"/>
              </a:ext>
            </a:extLst>
          </p:cNvPr>
          <p:cNvSpPr txBox="1"/>
          <p:nvPr/>
        </p:nvSpPr>
        <p:spPr>
          <a:xfrm>
            <a:off x="936613" y="1702350"/>
            <a:ext cx="391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https://www.oracle.com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0E9D5-A204-EE61-BD42-D8A966DA246F}"/>
              </a:ext>
            </a:extLst>
          </p:cNvPr>
          <p:cNvSpPr txBox="1"/>
          <p:nvPr/>
        </p:nvSpPr>
        <p:spPr>
          <a:xfrm>
            <a:off x="1005840" y="3129752"/>
            <a:ext cx="1029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https://www.oracle.com/database/technologies/xe-prior-release-downloads.html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0BFEE4-69C7-5196-C28B-1765FAB13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191" y="3781305"/>
            <a:ext cx="6778917" cy="26430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CC1EE5E-342F-DE55-BEBD-C20542E6F592}"/>
              </a:ext>
            </a:extLst>
          </p:cNvPr>
          <p:cNvSpPr/>
          <p:nvPr/>
        </p:nvSpPr>
        <p:spPr>
          <a:xfrm>
            <a:off x="1316632" y="4556870"/>
            <a:ext cx="5232448" cy="541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3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D957EEB-EECB-DDE3-091E-03F9C69D4CEC}"/>
              </a:ext>
            </a:extLst>
          </p:cNvPr>
          <p:cNvSpPr txBox="1">
            <a:spLocks/>
          </p:cNvSpPr>
          <p:nvPr/>
        </p:nvSpPr>
        <p:spPr>
          <a:xfrm>
            <a:off x="0" y="-14716"/>
            <a:ext cx="12192000" cy="75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b="1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72D8F-95BA-A3E7-859B-34212A5E72E4}"/>
              </a:ext>
            </a:extLst>
          </p:cNvPr>
          <p:cNvSpPr/>
          <p:nvPr/>
        </p:nvSpPr>
        <p:spPr>
          <a:xfrm>
            <a:off x="0" y="-14716"/>
            <a:ext cx="12192000" cy="5938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46A23-93ED-8B70-F880-C8C368F7DA04}"/>
              </a:ext>
            </a:extLst>
          </p:cNvPr>
          <p:cNvSpPr txBox="1"/>
          <p:nvPr/>
        </p:nvSpPr>
        <p:spPr>
          <a:xfrm>
            <a:off x="274320" y="75873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01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26AC6-90A3-475A-FC2D-915A1292AE2F}"/>
              </a:ext>
            </a:extLst>
          </p:cNvPr>
          <p:cNvSpPr txBox="1"/>
          <p:nvPr/>
        </p:nvSpPr>
        <p:spPr>
          <a:xfrm>
            <a:off x="706120" y="97263"/>
            <a:ext cx="358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환경구축</a:t>
            </a:r>
            <a:r>
              <a:rPr lang="en-US" altLang="ko-KR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99071-2751-1F56-F40E-47E142C429EE}"/>
              </a:ext>
            </a:extLst>
          </p:cNvPr>
          <p:cNvSpPr txBox="1"/>
          <p:nvPr/>
        </p:nvSpPr>
        <p:spPr>
          <a:xfrm>
            <a:off x="694860" y="1166590"/>
            <a:ext cx="104588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setup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응용프로그램 실행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A88B8-2742-E1FE-9FEF-FF4BEEE156AB}"/>
              </a:ext>
            </a:extLst>
          </p:cNvPr>
          <p:cNvSpPr txBox="1"/>
          <p:nvPr/>
        </p:nvSpPr>
        <p:spPr>
          <a:xfrm>
            <a:off x="710100" y="3267287"/>
            <a:ext cx="53859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System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비밀번호는 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12345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지정</a:t>
            </a:r>
            <a:endParaRPr lang="en-US" altLang="ko-KR" sz="23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8ECE5C-9225-65A3-FCE6-160428ECB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41" y="1628658"/>
            <a:ext cx="8388453" cy="16417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24E113-FE30-5333-7BCB-2B5658795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41" y="3827173"/>
            <a:ext cx="3899745" cy="280433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7C09DB-DE8F-2976-E1DF-BAF71BE8FBFB}"/>
              </a:ext>
            </a:extLst>
          </p:cNvPr>
          <p:cNvSpPr/>
          <p:nvPr/>
        </p:nvSpPr>
        <p:spPr>
          <a:xfrm>
            <a:off x="1005840" y="4924856"/>
            <a:ext cx="2486232" cy="673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E4F862-4194-B84A-B01A-87475C60A513}"/>
              </a:ext>
            </a:extLst>
          </p:cNvPr>
          <p:cNvSpPr/>
          <p:nvPr/>
        </p:nvSpPr>
        <p:spPr>
          <a:xfrm>
            <a:off x="1146873" y="2634950"/>
            <a:ext cx="1015559" cy="343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D957EEB-EECB-DDE3-091E-03F9C69D4CEC}"/>
              </a:ext>
            </a:extLst>
          </p:cNvPr>
          <p:cNvSpPr txBox="1">
            <a:spLocks/>
          </p:cNvSpPr>
          <p:nvPr/>
        </p:nvSpPr>
        <p:spPr>
          <a:xfrm>
            <a:off x="0" y="-14716"/>
            <a:ext cx="12192000" cy="75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b="1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72D8F-95BA-A3E7-859B-34212A5E72E4}"/>
              </a:ext>
            </a:extLst>
          </p:cNvPr>
          <p:cNvSpPr/>
          <p:nvPr/>
        </p:nvSpPr>
        <p:spPr>
          <a:xfrm>
            <a:off x="0" y="-14716"/>
            <a:ext cx="12192000" cy="5938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46A23-93ED-8B70-F880-C8C368F7DA04}"/>
              </a:ext>
            </a:extLst>
          </p:cNvPr>
          <p:cNvSpPr txBox="1"/>
          <p:nvPr/>
        </p:nvSpPr>
        <p:spPr>
          <a:xfrm>
            <a:off x="274320" y="75873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01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26AC6-90A3-475A-FC2D-915A1292AE2F}"/>
              </a:ext>
            </a:extLst>
          </p:cNvPr>
          <p:cNvSpPr txBox="1"/>
          <p:nvPr/>
        </p:nvSpPr>
        <p:spPr>
          <a:xfrm>
            <a:off x="706120" y="97263"/>
            <a:ext cx="358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환경구축</a:t>
            </a:r>
            <a:r>
              <a:rPr lang="en-US" altLang="ko-KR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99071-2751-1F56-F40E-47E142C429EE}"/>
              </a:ext>
            </a:extLst>
          </p:cNvPr>
          <p:cNvSpPr txBox="1"/>
          <p:nvPr/>
        </p:nvSpPr>
        <p:spPr>
          <a:xfrm>
            <a:off x="694860" y="1166590"/>
            <a:ext cx="104588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Run SQL Command Line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A983749-6067-684A-D45F-58EC8B594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86" y="1819323"/>
            <a:ext cx="6076414" cy="362509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3DD78F-EDC6-5C3D-CB50-60FF54A310CE}"/>
              </a:ext>
            </a:extLst>
          </p:cNvPr>
          <p:cNvSpPr/>
          <p:nvPr/>
        </p:nvSpPr>
        <p:spPr>
          <a:xfrm>
            <a:off x="1124486" y="2577820"/>
            <a:ext cx="2825214" cy="546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5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D957EEB-EECB-DDE3-091E-03F9C69D4CEC}"/>
              </a:ext>
            </a:extLst>
          </p:cNvPr>
          <p:cNvSpPr txBox="1">
            <a:spLocks/>
          </p:cNvSpPr>
          <p:nvPr/>
        </p:nvSpPr>
        <p:spPr>
          <a:xfrm>
            <a:off x="0" y="-14716"/>
            <a:ext cx="12192000" cy="75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b="1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72D8F-95BA-A3E7-859B-34212A5E72E4}"/>
              </a:ext>
            </a:extLst>
          </p:cNvPr>
          <p:cNvSpPr/>
          <p:nvPr/>
        </p:nvSpPr>
        <p:spPr>
          <a:xfrm>
            <a:off x="0" y="-14716"/>
            <a:ext cx="12192000" cy="5938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46A23-93ED-8B70-F880-C8C368F7DA04}"/>
              </a:ext>
            </a:extLst>
          </p:cNvPr>
          <p:cNvSpPr txBox="1"/>
          <p:nvPr/>
        </p:nvSpPr>
        <p:spPr>
          <a:xfrm>
            <a:off x="274320" y="75873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01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26AC6-90A3-475A-FC2D-915A1292AE2F}"/>
              </a:ext>
            </a:extLst>
          </p:cNvPr>
          <p:cNvSpPr txBox="1"/>
          <p:nvPr/>
        </p:nvSpPr>
        <p:spPr>
          <a:xfrm>
            <a:off x="706120" y="97263"/>
            <a:ext cx="358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환경구축</a:t>
            </a:r>
            <a:r>
              <a:rPr lang="en-US" altLang="ko-KR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99071-2751-1F56-F40E-47E142C429EE}"/>
              </a:ext>
            </a:extLst>
          </p:cNvPr>
          <p:cNvSpPr txBox="1"/>
          <p:nvPr/>
        </p:nvSpPr>
        <p:spPr>
          <a:xfrm>
            <a:off x="694860" y="904565"/>
            <a:ext cx="104588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 HR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계정 생성 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5A27-D8F2-4DC5-2AAE-00D5186EA71D}"/>
              </a:ext>
            </a:extLst>
          </p:cNvPr>
          <p:cNvSpPr txBox="1"/>
          <p:nvPr/>
        </p:nvSpPr>
        <p:spPr>
          <a:xfrm>
            <a:off x="694860" y="4351329"/>
            <a:ext cx="11395541" cy="210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1. CONN SYSTEM / 12345 ;   </a:t>
            </a:r>
            <a:r>
              <a:rPr lang="en-US" altLang="ko-KR" sz="2200" b="1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ko-KR" altLang="en-US" sz="2200" b="1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계정</a:t>
            </a:r>
            <a:r>
              <a:rPr lang="en-US" altLang="ko-KR" sz="2200" b="1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200" b="1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관리자</a:t>
            </a:r>
            <a:r>
              <a:rPr lang="en-US" altLang="ko-KR" sz="2200" b="1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2200" b="1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연결</a:t>
            </a:r>
            <a:endParaRPr lang="en-US" altLang="ko-KR" sz="2200" b="1" dirty="0">
              <a:solidFill>
                <a:schemeClr val="accen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2. ALTER USER </a:t>
            </a:r>
            <a:r>
              <a:rPr lang="en-US" altLang="ko-KR" sz="2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IDENTIFIED BY 12345;   </a:t>
            </a:r>
            <a:r>
              <a:rPr lang="en-US" altLang="ko-KR" sz="2200" b="1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ko-KR" altLang="en-US" sz="2200" b="1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계정 비밀번호를 </a:t>
            </a:r>
            <a:r>
              <a:rPr lang="en-US" altLang="ko-KR" sz="2200" b="1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12345</a:t>
            </a:r>
            <a:r>
              <a:rPr lang="ko-KR" altLang="en-US" sz="2200" b="1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변경</a:t>
            </a:r>
            <a:endParaRPr lang="en-US" altLang="ko-KR" sz="2200" b="1" dirty="0">
              <a:solidFill>
                <a:schemeClr val="accen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3. ALTER USER </a:t>
            </a:r>
            <a:r>
              <a:rPr lang="en-US" altLang="ko-KR" sz="2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ACCOUNT UNLOCK;   </a:t>
            </a:r>
            <a:r>
              <a:rPr lang="en-US" altLang="ko-KR" sz="2200" b="1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ko-KR" altLang="en-US" sz="2200" b="1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계정 잠금 해제</a:t>
            </a:r>
            <a:endParaRPr lang="en-US" altLang="ko-KR" sz="2200" b="1" dirty="0">
              <a:solidFill>
                <a:schemeClr val="accen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4. CONN </a:t>
            </a:r>
            <a:r>
              <a:rPr lang="en-US" altLang="ko-KR" sz="2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/ 12345 ;   </a:t>
            </a:r>
            <a:r>
              <a:rPr lang="en-US" altLang="ko-KR" sz="2200" b="1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ko-KR" altLang="en-US" sz="2200" b="1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계정으로 접속</a:t>
            </a:r>
            <a:endParaRPr lang="en-US" altLang="ko-KR" sz="2200" b="1" dirty="0">
              <a:solidFill>
                <a:schemeClr val="accen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3CB9BD-8894-A58C-F096-DED8DE932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" y="1395689"/>
            <a:ext cx="830887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8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D957EEB-EECB-DDE3-091E-03F9C69D4CEC}"/>
              </a:ext>
            </a:extLst>
          </p:cNvPr>
          <p:cNvSpPr txBox="1">
            <a:spLocks/>
          </p:cNvSpPr>
          <p:nvPr/>
        </p:nvSpPr>
        <p:spPr>
          <a:xfrm>
            <a:off x="0" y="-14716"/>
            <a:ext cx="12192000" cy="75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b="1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72D8F-95BA-A3E7-859B-34212A5E72E4}"/>
              </a:ext>
            </a:extLst>
          </p:cNvPr>
          <p:cNvSpPr/>
          <p:nvPr/>
        </p:nvSpPr>
        <p:spPr>
          <a:xfrm>
            <a:off x="0" y="-14716"/>
            <a:ext cx="12192000" cy="5938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46A23-93ED-8B70-F880-C8C368F7DA04}"/>
              </a:ext>
            </a:extLst>
          </p:cNvPr>
          <p:cNvSpPr txBox="1"/>
          <p:nvPr/>
        </p:nvSpPr>
        <p:spPr>
          <a:xfrm>
            <a:off x="274320" y="75873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01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26AC6-90A3-475A-FC2D-915A1292AE2F}"/>
              </a:ext>
            </a:extLst>
          </p:cNvPr>
          <p:cNvSpPr txBox="1"/>
          <p:nvPr/>
        </p:nvSpPr>
        <p:spPr>
          <a:xfrm>
            <a:off x="706120" y="97263"/>
            <a:ext cx="358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환경구축</a:t>
            </a:r>
            <a:r>
              <a:rPr lang="en-US" altLang="ko-KR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99071-2751-1F56-F40E-47E142C429EE}"/>
              </a:ext>
            </a:extLst>
          </p:cNvPr>
          <p:cNvSpPr txBox="1"/>
          <p:nvPr/>
        </p:nvSpPr>
        <p:spPr>
          <a:xfrm>
            <a:off x="694860" y="904565"/>
            <a:ext cx="104588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 SCOTT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계정 생성 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23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scott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계정이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없을때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5A27-D8F2-4DC5-2AAE-00D5186EA71D}"/>
              </a:ext>
            </a:extLst>
          </p:cNvPr>
          <p:cNvSpPr txBox="1"/>
          <p:nvPr/>
        </p:nvSpPr>
        <p:spPr>
          <a:xfrm>
            <a:off x="755506" y="4040043"/>
            <a:ext cx="11208209" cy="1518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@C:</a:t>
            </a:r>
            <a:r>
              <a:rPr lang="en-US" altLang="ko-KR" sz="2400" dirty="0">
                <a:solidFill>
                  <a:srgbClr val="212529"/>
                </a:solidFill>
                <a:latin typeface="Fira Mono" panose="020B0604020202020204" pitchFamily="49" charset="0"/>
              </a:rPr>
              <a:t>\oraclexe\app\oracle\product\11.2.0\server\rdbms\admin\scott.sql     </a:t>
            </a:r>
            <a:r>
              <a:rPr lang="en-US" altLang="ko-KR" sz="2200" b="1" dirty="0" err="1">
                <a:solidFill>
                  <a:schemeClr val="accent1"/>
                </a:solidFill>
                <a:latin typeface="Fira Mono" panose="020B0604020202020204" pitchFamily="49" charset="0"/>
                <a:ea typeface="D2Coding" panose="020B0609020101020101" pitchFamily="49" charset="-127"/>
              </a:rPr>
              <a:t>scott</a:t>
            </a:r>
            <a:r>
              <a:rPr lang="en-US" altLang="ko-KR" sz="2200" b="1" dirty="0">
                <a:solidFill>
                  <a:schemeClr val="accent1"/>
                </a:solidFill>
                <a:latin typeface="Fira Mono" panose="020B0604020202020204" pitchFamily="49" charset="0"/>
                <a:ea typeface="D2Coding" panose="020B0609020101020101" pitchFamily="49" charset="-127"/>
              </a:rPr>
              <a:t> </a:t>
            </a:r>
            <a:r>
              <a:rPr lang="ko-KR" altLang="en-US" sz="2200" b="1" dirty="0">
                <a:solidFill>
                  <a:schemeClr val="accent1"/>
                </a:solidFill>
                <a:latin typeface="Fira Mono" panose="020B0604020202020204" pitchFamily="49" charset="0"/>
                <a:ea typeface="D2Coding" panose="020B0609020101020101" pitchFamily="49" charset="-127"/>
              </a:rPr>
              <a:t>계정 경로 찾아가서 설치</a:t>
            </a:r>
            <a:endParaRPr lang="en-US" altLang="ko-KR" sz="2200" b="1" dirty="0">
              <a:solidFill>
                <a:schemeClr val="accen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ALTER USER </a:t>
            </a:r>
            <a:r>
              <a:rPr lang="en-US" altLang="ko-KR" sz="2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scott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IDENTIFIED BY 12345; </a:t>
            </a:r>
            <a:r>
              <a:rPr lang="en-US" altLang="ko-KR" sz="2200" b="1" dirty="0" err="1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scott</a:t>
            </a:r>
            <a:r>
              <a:rPr lang="ko-KR" altLang="en-US" sz="2200" b="1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계정 비밀번호 변경</a:t>
            </a:r>
            <a:endParaRPr lang="en-US" altLang="ko-KR" sz="2200" b="1" dirty="0">
              <a:solidFill>
                <a:schemeClr val="accen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EFE1B4-CD3C-4E61-8BB3-A1D3CA0B8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06" y="1488216"/>
            <a:ext cx="10062090" cy="20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8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D957EEB-EECB-DDE3-091E-03F9C69D4CEC}"/>
              </a:ext>
            </a:extLst>
          </p:cNvPr>
          <p:cNvSpPr txBox="1">
            <a:spLocks/>
          </p:cNvSpPr>
          <p:nvPr/>
        </p:nvSpPr>
        <p:spPr>
          <a:xfrm>
            <a:off x="0" y="-14716"/>
            <a:ext cx="12192000" cy="75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b="1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72D8F-95BA-A3E7-859B-34212A5E72E4}"/>
              </a:ext>
            </a:extLst>
          </p:cNvPr>
          <p:cNvSpPr/>
          <p:nvPr/>
        </p:nvSpPr>
        <p:spPr>
          <a:xfrm>
            <a:off x="0" y="-14716"/>
            <a:ext cx="12192000" cy="5938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46A23-93ED-8B70-F880-C8C368F7DA04}"/>
              </a:ext>
            </a:extLst>
          </p:cNvPr>
          <p:cNvSpPr txBox="1"/>
          <p:nvPr/>
        </p:nvSpPr>
        <p:spPr>
          <a:xfrm>
            <a:off x="274320" y="75873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01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26AC6-90A3-475A-FC2D-915A1292AE2F}"/>
              </a:ext>
            </a:extLst>
          </p:cNvPr>
          <p:cNvSpPr txBox="1"/>
          <p:nvPr/>
        </p:nvSpPr>
        <p:spPr>
          <a:xfrm>
            <a:off x="706120" y="97263"/>
            <a:ext cx="358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환경구축</a:t>
            </a:r>
            <a:r>
              <a:rPr lang="en-US" altLang="ko-KR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99071-2751-1F56-F40E-47E142C429EE}"/>
              </a:ext>
            </a:extLst>
          </p:cNvPr>
          <p:cNvSpPr txBox="1"/>
          <p:nvPr/>
        </p:nvSpPr>
        <p:spPr>
          <a:xfrm>
            <a:off x="694860" y="904565"/>
            <a:ext cx="104588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 SCOTT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계정 생성 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23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scott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계정이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없을때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B3A45-CEC8-443D-AAEE-0AE58C9421AB}"/>
              </a:ext>
            </a:extLst>
          </p:cNvPr>
          <p:cNvSpPr txBox="1"/>
          <p:nvPr/>
        </p:nvSpPr>
        <p:spPr>
          <a:xfrm>
            <a:off x="694860" y="1818821"/>
            <a:ext cx="11395541" cy="5453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CREATE USER SCOTT IDENTIFIED BY 12345; 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 err="1">
                <a:solidFill>
                  <a:schemeClr val="accent1"/>
                </a:solidFill>
                <a:latin typeface="Fira Mono" panose="020B0604020202020204" pitchFamily="49" charset="0"/>
                <a:ea typeface="D2Coding" panose="020B0609020101020101" pitchFamily="49" charset="-127"/>
              </a:rPr>
              <a:t>scott</a:t>
            </a:r>
            <a:r>
              <a:rPr lang="en-US" altLang="ko-KR" sz="2200" b="1" dirty="0">
                <a:solidFill>
                  <a:schemeClr val="accent1"/>
                </a:solidFill>
                <a:latin typeface="Fira Mono" panose="020B0604020202020204" pitchFamily="49" charset="0"/>
                <a:ea typeface="D2Coding" panose="020B0609020101020101" pitchFamily="49" charset="-127"/>
              </a:rPr>
              <a:t> </a:t>
            </a:r>
            <a:r>
              <a:rPr lang="ko-KR" altLang="en-US" sz="2200" b="1" dirty="0">
                <a:solidFill>
                  <a:schemeClr val="accent1"/>
                </a:solidFill>
                <a:latin typeface="Fira Mono" panose="020B0604020202020204" pitchFamily="49" charset="0"/>
                <a:ea typeface="D2Coding" panose="020B0609020101020101" pitchFamily="49" charset="-127"/>
              </a:rPr>
              <a:t>이름의 계정 생성 비밀번호는 </a:t>
            </a:r>
            <a:r>
              <a:rPr lang="en-US" altLang="ko-KR" sz="2200" b="1" dirty="0">
                <a:solidFill>
                  <a:schemeClr val="accent1"/>
                </a:solidFill>
                <a:latin typeface="Fira Mono" panose="020B0604020202020204" pitchFamily="49" charset="0"/>
                <a:ea typeface="D2Coding" panose="020B0609020101020101" pitchFamily="49" charset="-127"/>
              </a:rPr>
              <a:t>12345 </a:t>
            </a:r>
            <a:r>
              <a:rPr lang="ko-KR" altLang="en-US" sz="2200" b="1" dirty="0">
                <a:solidFill>
                  <a:schemeClr val="accent1"/>
                </a:solidFill>
                <a:latin typeface="Fira Mono" panose="020B0604020202020204" pitchFamily="49" charset="0"/>
                <a:ea typeface="D2Coding" panose="020B0609020101020101" pitchFamily="49" charset="-127"/>
              </a:rPr>
              <a:t>로 설정</a:t>
            </a:r>
            <a:endParaRPr lang="en-US" altLang="ko-KR" sz="2200" b="1" dirty="0">
              <a:solidFill>
                <a:schemeClr val="accen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2. GRANT RESOURCE, CONNECT TO SCOTT ;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 err="1">
                <a:solidFill>
                  <a:schemeClr val="accent1"/>
                </a:solidFill>
                <a:latin typeface="Fira Mono" panose="020B0604020202020204" pitchFamily="49" charset="0"/>
                <a:ea typeface="D2Coding" panose="020B0609020101020101" pitchFamily="49" charset="-127"/>
              </a:rPr>
              <a:t>scott</a:t>
            </a:r>
            <a:r>
              <a:rPr lang="ko-KR" altLang="en-US" sz="2200" b="1" dirty="0">
                <a:solidFill>
                  <a:schemeClr val="accent1"/>
                </a:solidFill>
                <a:latin typeface="Fira Mono" panose="020B0604020202020204" pitchFamily="49" charset="0"/>
                <a:ea typeface="D2Coding" panose="020B0609020101020101" pitchFamily="49" charset="-127"/>
              </a:rPr>
              <a:t> 계정에 권한 주기</a:t>
            </a:r>
            <a:endParaRPr lang="en-US" altLang="ko-KR" sz="2200" b="1" dirty="0">
              <a:solidFill>
                <a:schemeClr val="accent1"/>
              </a:solidFill>
              <a:latin typeface="Fira Mono" panose="020B0604020202020204" pitchFamily="49" charset="0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solidFill>
                <a:schemeClr val="accen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en-US" altLang="ko-KR" sz="2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scott.sql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파일 열어서 실행</a:t>
            </a:r>
            <a:endParaRPr lang="en-US" altLang="ko-KR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 err="1">
                <a:solidFill>
                  <a:schemeClr val="accent1"/>
                </a:solidFill>
                <a:latin typeface="Fira Mono" panose="020B0604020202020204" pitchFamily="49" charset="0"/>
                <a:ea typeface="D2Coding" panose="020B0609020101020101" pitchFamily="49" charset="-127"/>
              </a:rPr>
              <a:t>Sql</a:t>
            </a:r>
            <a:r>
              <a:rPr lang="en-US" altLang="ko-KR" sz="2200" b="1" dirty="0">
                <a:solidFill>
                  <a:schemeClr val="accent1"/>
                </a:solidFill>
                <a:latin typeface="Fira Mono" panose="020B0604020202020204" pitchFamily="49" charset="0"/>
                <a:ea typeface="D2Coding" panose="020B0609020101020101" pitchFamily="49" charset="-127"/>
              </a:rPr>
              <a:t> Developer </a:t>
            </a:r>
            <a:r>
              <a:rPr lang="ko-KR" altLang="en-US" sz="2200" b="1" dirty="0">
                <a:solidFill>
                  <a:schemeClr val="accent1"/>
                </a:solidFill>
                <a:latin typeface="Fira Mono" panose="020B0604020202020204" pitchFamily="49" charset="0"/>
                <a:ea typeface="D2Coding" panose="020B0609020101020101" pitchFamily="49" charset="-127"/>
              </a:rPr>
              <a:t>설치 후 진행</a:t>
            </a:r>
            <a:endParaRPr lang="en-US" altLang="ko-KR" sz="2200" b="1" dirty="0">
              <a:solidFill>
                <a:schemeClr val="accent1"/>
              </a:solidFill>
              <a:latin typeface="Fira Mono" panose="020B0604020202020204" pitchFamily="49" charset="0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solidFill>
                <a:schemeClr val="accen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accen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endParaRPr lang="en-US" altLang="ko-KR" sz="2200" b="1" dirty="0">
              <a:solidFill>
                <a:schemeClr val="accen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3C270BDB-AA2D-4F21-934B-7D058DC1D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570448"/>
              </p:ext>
            </p:extLst>
          </p:nvPr>
        </p:nvGraphicFramePr>
        <p:xfrm>
          <a:off x="7205321" y="4545689"/>
          <a:ext cx="1978429" cy="1907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포장기 셸 개체" showAsIcon="1" r:id="rId4" imgW="533400" imgH="514350" progId="Package">
                  <p:embed/>
                </p:oleObj>
              </mc:Choice>
              <mc:Fallback>
                <p:oleObj name="포장기 셸 개체" showAsIcon="1" r:id="rId4" imgW="53340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5321" y="4545689"/>
                        <a:ext cx="1978429" cy="1907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251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D957EEB-EECB-DDE3-091E-03F9C69D4CEC}"/>
              </a:ext>
            </a:extLst>
          </p:cNvPr>
          <p:cNvSpPr txBox="1">
            <a:spLocks/>
          </p:cNvSpPr>
          <p:nvPr/>
        </p:nvSpPr>
        <p:spPr>
          <a:xfrm>
            <a:off x="0" y="-14716"/>
            <a:ext cx="12192000" cy="75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b="1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72D8F-95BA-A3E7-859B-34212A5E72E4}"/>
              </a:ext>
            </a:extLst>
          </p:cNvPr>
          <p:cNvSpPr/>
          <p:nvPr/>
        </p:nvSpPr>
        <p:spPr>
          <a:xfrm>
            <a:off x="0" y="-14716"/>
            <a:ext cx="12192000" cy="5938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46A23-93ED-8B70-F880-C8C368F7DA04}"/>
              </a:ext>
            </a:extLst>
          </p:cNvPr>
          <p:cNvSpPr txBox="1"/>
          <p:nvPr/>
        </p:nvSpPr>
        <p:spPr>
          <a:xfrm>
            <a:off x="274320" y="75873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02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26AC6-90A3-475A-FC2D-915A1292AE2F}"/>
              </a:ext>
            </a:extLst>
          </p:cNvPr>
          <p:cNvSpPr txBox="1"/>
          <p:nvPr/>
        </p:nvSpPr>
        <p:spPr>
          <a:xfrm>
            <a:off x="706120" y="97263"/>
            <a:ext cx="358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Developer </a:t>
            </a:r>
            <a:r>
              <a:rPr lang="ko-KR" altLang="en-US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99071-2751-1F56-F40E-47E142C429EE}"/>
              </a:ext>
            </a:extLst>
          </p:cNvPr>
          <p:cNvSpPr txBox="1"/>
          <p:nvPr/>
        </p:nvSpPr>
        <p:spPr>
          <a:xfrm>
            <a:off x="694860" y="904565"/>
            <a:ext cx="104588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SQL Developer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다운로드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083BB-972C-4A56-B637-E247CD0DFCAB}"/>
              </a:ext>
            </a:extLst>
          </p:cNvPr>
          <p:cNvSpPr txBox="1"/>
          <p:nvPr/>
        </p:nvSpPr>
        <p:spPr>
          <a:xfrm>
            <a:off x="950645" y="1643852"/>
            <a:ext cx="10290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https://www.oracle.com/database/sqldeveloper/technologies/download/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30435C-86C9-CFCC-E729-9848E6FA4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645" y="2025681"/>
            <a:ext cx="10972800" cy="42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D957EEB-EECB-DDE3-091E-03F9C69D4CEC}"/>
              </a:ext>
            </a:extLst>
          </p:cNvPr>
          <p:cNvSpPr txBox="1">
            <a:spLocks/>
          </p:cNvSpPr>
          <p:nvPr/>
        </p:nvSpPr>
        <p:spPr>
          <a:xfrm>
            <a:off x="0" y="-14716"/>
            <a:ext cx="12192000" cy="75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b="1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72D8F-95BA-A3E7-859B-34212A5E72E4}"/>
              </a:ext>
            </a:extLst>
          </p:cNvPr>
          <p:cNvSpPr/>
          <p:nvPr/>
        </p:nvSpPr>
        <p:spPr>
          <a:xfrm>
            <a:off x="0" y="-14716"/>
            <a:ext cx="12192000" cy="5938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46A23-93ED-8B70-F880-C8C368F7DA04}"/>
              </a:ext>
            </a:extLst>
          </p:cNvPr>
          <p:cNvSpPr txBox="1"/>
          <p:nvPr/>
        </p:nvSpPr>
        <p:spPr>
          <a:xfrm>
            <a:off x="274320" y="75873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02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26AC6-90A3-475A-FC2D-915A1292AE2F}"/>
              </a:ext>
            </a:extLst>
          </p:cNvPr>
          <p:cNvSpPr txBox="1"/>
          <p:nvPr/>
        </p:nvSpPr>
        <p:spPr>
          <a:xfrm>
            <a:off x="706120" y="97263"/>
            <a:ext cx="358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Developer </a:t>
            </a:r>
            <a:r>
              <a:rPr lang="ko-KR" altLang="en-US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99071-2751-1F56-F40E-47E142C429EE}"/>
              </a:ext>
            </a:extLst>
          </p:cNvPr>
          <p:cNvSpPr txBox="1"/>
          <p:nvPr/>
        </p:nvSpPr>
        <p:spPr>
          <a:xfrm>
            <a:off x="706120" y="981973"/>
            <a:ext cx="104588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압축 풀고 실행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E43358-AD62-5ED3-8223-D0F1D7792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" y="1692148"/>
            <a:ext cx="6486636" cy="19497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760B89-BDC7-ED0F-B806-568421675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3942338"/>
            <a:ext cx="4302590" cy="25219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288AB5-1D33-4308-98D5-5EFF72B9608B}"/>
              </a:ext>
            </a:extLst>
          </p:cNvPr>
          <p:cNvSpPr/>
          <p:nvPr/>
        </p:nvSpPr>
        <p:spPr>
          <a:xfrm>
            <a:off x="4290646" y="6030054"/>
            <a:ext cx="868827" cy="34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4C470-E2B3-4046-AD4B-C3632E27EDBE}"/>
              </a:ext>
            </a:extLst>
          </p:cNvPr>
          <p:cNvSpPr txBox="1"/>
          <p:nvPr/>
        </p:nvSpPr>
        <p:spPr>
          <a:xfrm>
            <a:off x="5486917" y="5940892"/>
            <a:ext cx="27933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아니오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클릭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865EB-B6AD-BAE5-824E-C991519FE7FC}"/>
              </a:ext>
            </a:extLst>
          </p:cNvPr>
          <p:cNvSpPr txBox="1"/>
          <p:nvPr/>
        </p:nvSpPr>
        <p:spPr>
          <a:xfrm>
            <a:off x="7696717" y="3118631"/>
            <a:ext cx="3136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압축 파일 풀고 진행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6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28571</TotalTime>
  <Words>1156</Words>
  <Application>Microsoft Office PowerPoint</Application>
  <PresentationFormat>와이드스크린</PresentationFormat>
  <Paragraphs>173</Paragraphs>
  <Slides>11</Slides>
  <Notes>11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D2Coding</vt:lpstr>
      <vt:lpstr>나눔스퀘어 Bold</vt:lpstr>
      <vt:lpstr>나눔스퀘어_ac Bold</vt:lpstr>
      <vt:lpstr>맑은 고딕</vt:lpstr>
      <vt:lpstr>Arial</vt:lpstr>
      <vt:lpstr>Fira Mono</vt:lpstr>
      <vt:lpstr>Office 테마</vt:lpstr>
      <vt:lpstr>패키지</vt:lpstr>
      <vt:lpstr>데이터베이스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오라클 강의</dc:title>
  <dc:creator>강 태우</dc:creator>
  <cp:lastModifiedBy>준용 조</cp:lastModifiedBy>
  <cp:revision>375</cp:revision>
  <dcterms:created xsi:type="dcterms:W3CDTF">2022-11-02T07:52:51Z</dcterms:created>
  <dcterms:modified xsi:type="dcterms:W3CDTF">2024-07-20T09:28:37Z</dcterms:modified>
</cp:coreProperties>
</file>