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90" r:id="rId13"/>
    <p:sldId id="267" r:id="rId14"/>
    <p:sldId id="268" r:id="rId15"/>
    <p:sldId id="269" r:id="rId16"/>
    <p:sldId id="270" r:id="rId17"/>
    <p:sldId id="291" r:id="rId18"/>
    <p:sldId id="271" r:id="rId19"/>
    <p:sldId id="272" r:id="rId20"/>
    <p:sldId id="273" r:id="rId21"/>
    <p:sldId id="274" r:id="rId22"/>
    <p:sldId id="292" r:id="rId23"/>
    <p:sldId id="275" r:id="rId24"/>
    <p:sldId id="294" r:id="rId25"/>
    <p:sldId id="293" r:id="rId26"/>
    <p:sldId id="279" r:id="rId27"/>
    <p:sldId id="280" r:id="rId28"/>
    <p:sldId id="281" r:id="rId29"/>
    <p:sldId id="282" r:id="rId30"/>
    <p:sldId id="283" r:id="rId31"/>
    <p:sldId id="295" r:id="rId32"/>
    <p:sldId id="296" r:id="rId33"/>
    <p:sldId id="286" r:id="rId34"/>
    <p:sldId id="287" r:id="rId35"/>
    <p:sldId id="288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 Light" panose="00000400000000000000" pitchFamily="2" charset="0"/>
      <p:regular r:id="rId42"/>
      <p:bold r:id="rId43"/>
      <p:italic r:id="rId44"/>
      <p:boldItalic r:id="rId45"/>
    </p:embeddedFont>
    <p:embeddedFont>
      <p:font typeface="Roboto Mono" panose="020B0604020202020204" charset="0"/>
      <p:regular r:id="rId46"/>
      <p:bold r:id="rId47"/>
      <p:italic r:id="rId48"/>
      <p:boldItalic r:id="rId49"/>
    </p:embeddedFont>
    <p:embeddedFont>
      <p:font typeface="Roboto Mono Light" panose="020B0604020202020204" charset="0"/>
      <p:regular r:id="rId50"/>
      <p:bold r:id="rId51"/>
      <p:italic r:id="rId52"/>
      <p:boldItalic r:id="rId53"/>
    </p:embeddedFont>
    <p:embeddedFont>
      <p:font typeface="Roboto Mono Medium" panose="020B0604020202020204" charset="0"/>
      <p:regular r:id="rId54"/>
      <p:bold r:id="rId55"/>
      <p:italic r:id="rId56"/>
      <p:boldItalic r:id="rId57"/>
    </p:embeddedFont>
    <p:embeddedFont>
      <p:font typeface="Sora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3.xml"/><Relationship Id="rId61" Type="http://customschemas.google.com/relationships/presentationmetadata" Target="meta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nsur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Proporsi Perokok dan Non Perokok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Kategori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63-4D37-A25F-F2BB4CD572F4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63-4D37-A25F-F2BB4CD572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Perokok</c:v>
                </c:pt>
                <c:pt idx="1">
                  <c:v>Non Perokok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274</c:v>
                </c:pt>
                <c:pt idx="1">
                  <c:v>1064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2-4DB2-8EA5-C6CF0B794EE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Proportion of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charges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B6-4C27-B631-6C2386B016CD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B6-4C27-B631-6C2386B016CD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B6-4C27-B631-6C2386B016CD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B6-4C27-B631-6C2386B016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Southeast</c:v>
                </c:pt>
                <c:pt idx="1">
                  <c:v>Southwest</c:v>
                </c:pt>
                <c:pt idx="2">
                  <c:v>Northeast</c:v>
                </c:pt>
                <c:pt idx="3">
                  <c:v>Northwest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5363689.763290002</c:v>
                </c:pt>
                <c:pt idx="1">
                  <c:v>4343668.5833089994</c:v>
                </c:pt>
                <c:pt idx="2">
                  <c:v>4035711.9965399993</c:v>
                </c:pt>
                <c:pt idx="3">
                  <c:v>3995869.7236200012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C-4311-83F9-AD5908B42D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Proportion of user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charges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76-4DC0-BA67-73CE7388D6BC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76-4DC0-BA67-73CE7388D6BC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76-4DC0-BA67-73CE7388D6BC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76-4DC0-BA67-73CE7388D6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Southeast</c:v>
                </c:pt>
                <c:pt idx="1">
                  <c:v>Southwest</c:v>
                </c:pt>
                <c:pt idx="2">
                  <c:v>Northeast</c:v>
                </c:pt>
                <c:pt idx="3">
                  <c:v>Northwest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364</c:v>
                </c:pt>
                <c:pt idx="1">
                  <c:v>324</c:v>
                </c:pt>
                <c:pt idx="2">
                  <c:v>325</c:v>
                </c:pt>
                <c:pt idx="3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C-4311-83F9-AD5908B42D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55750657688065E-2"/>
          <c:y val="2.13390787968454E-2"/>
          <c:w val="0.92370071304826273"/>
          <c:h val="0.84774116491791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'distribution charges'!$C$20</c:f>
              <c:strCache>
                <c:ptCount val="1"/>
                <c:pt idx="0">
                  <c:v>1120-7385</c:v>
                </c:pt>
              </c:strCache>
            </c:strRef>
          </c:tx>
          <c:spPr>
            <a:solidFill>
              <a:schemeClr val="accent1">
                <a:shade val="41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charges'!$D$20:$G$20</c:f>
              <c:numCache>
                <c:formatCode>General</c:formatCode>
                <c:ptCount val="4"/>
                <c:pt idx="0">
                  <c:v>135</c:v>
                </c:pt>
                <c:pt idx="1">
                  <c:v>147</c:v>
                </c:pt>
                <c:pt idx="2">
                  <c:v>137</c:v>
                </c:pt>
                <c:pt idx="3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0-4554-A326-C8668CE5DEAD}"/>
            </c:ext>
          </c:extLst>
        </c:ser>
        <c:ser>
          <c:idx val="1"/>
          <c:order val="1"/>
          <c:tx>
            <c:strRef>
              <c:f>'distribution charges'!$C$21</c:f>
              <c:strCache>
                <c:ptCount val="1"/>
                <c:pt idx="0">
                  <c:v>7386-13081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charges'!$D$21:$G$21</c:f>
              <c:numCache>
                <c:formatCode>General</c:formatCode>
                <c:ptCount val="4"/>
                <c:pt idx="0">
                  <c:v>103</c:v>
                </c:pt>
                <c:pt idx="1">
                  <c:v>87</c:v>
                </c:pt>
                <c:pt idx="2">
                  <c:v>91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A0-4554-A326-C8668CE5DEAD}"/>
            </c:ext>
          </c:extLst>
        </c:ser>
        <c:ser>
          <c:idx val="2"/>
          <c:order val="2"/>
          <c:tx>
            <c:strRef>
              <c:f>'distribution charges'!$C$22</c:f>
              <c:strCache>
                <c:ptCount val="1"/>
                <c:pt idx="0">
                  <c:v>13082-18777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charges'!$D$22:$G$22</c:f>
              <c:numCache>
                <c:formatCode>General</c:formatCode>
                <c:ptCount val="4"/>
                <c:pt idx="0">
                  <c:v>26</c:v>
                </c:pt>
                <c:pt idx="1">
                  <c:v>29</c:v>
                </c:pt>
                <c:pt idx="2">
                  <c:v>32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A0-4554-A326-C8668CE5DEAD}"/>
            </c:ext>
          </c:extLst>
        </c:ser>
        <c:ser>
          <c:idx val="3"/>
          <c:order val="3"/>
          <c:tx>
            <c:strRef>
              <c:f>'distribution charges'!$C$23</c:f>
              <c:strCache>
                <c:ptCount val="1"/>
                <c:pt idx="0">
                  <c:v>18778-24473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charges'!$D$23:$G$23</c:f>
              <c:numCache>
                <c:formatCode>General</c:formatCode>
                <c:ptCount val="4"/>
                <c:pt idx="0">
                  <c:v>17</c:v>
                </c:pt>
                <c:pt idx="1">
                  <c:v>25</c:v>
                </c:pt>
                <c:pt idx="2">
                  <c:v>21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A0-4554-A326-C8668CE5DEAD}"/>
            </c:ext>
          </c:extLst>
        </c:ser>
        <c:ser>
          <c:idx val="4"/>
          <c:order val="4"/>
          <c:tx>
            <c:strRef>
              <c:f>'distribution charges'!$C$24</c:f>
              <c:strCache>
                <c:ptCount val="1"/>
                <c:pt idx="0">
                  <c:v>24474-30169</c:v>
                </c:pt>
              </c:strCache>
            </c:strRef>
          </c:tx>
          <c:spPr>
            <a:solidFill>
              <a:schemeClr val="accent1">
                <a:shade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charges'!$D$24:$G$24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A0-4554-A326-C8668CE5DEAD}"/>
            </c:ext>
          </c:extLst>
        </c:ser>
        <c:ser>
          <c:idx val="5"/>
          <c:order val="5"/>
          <c:tx>
            <c:strRef>
              <c:f>'distribution charges'!$C$25</c:f>
              <c:strCache>
                <c:ptCount val="1"/>
                <c:pt idx="0">
                  <c:v>30170-35865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charges'!$D$25:$G$25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A0-4554-A326-C8668CE5DEAD}"/>
            </c:ext>
          </c:extLst>
        </c:ser>
        <c:ser>
          <c:idx val="6"/>
          <c:order val="6"/>
          <c:tx>
            <c:strRef>
              <c:f>'distribution charges'!$C$26</c:f>
              <c:strCache>
                <c:ptCount val="1"/>
                <c:pt idx="0">
                  <c:v>35866-41561</c:v>
                </c:pt>
              </c:strCache>
            </c:strRef>
          </c:tx>
          <c:spPr>
            <a:solidFill>
              <a:schemeClr val="accent1">
                <a:tint val="89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charges'!$D$26:$G$26</c:f>
              <c:numCache>
                <c:formatCode>General</c:formatCode>
                <c:ptCount val="4"/>
                <c:pt idx="0">
                  <c:v>16</c:v>
                </c:pt>
                <c:pt idx="1">
                  <c:v>23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0-4554-A326-C8668CE5DEAD}"/>
            </c:ext>
          </c:extLst>
        </c:ser>
        <c:ser>
          <c:idx val="7"/>
          <c:order val="7"/>
          <c:tx>
            <c:strRef>
              <c:f>'distribution charges'!$C$27</c:f>
              <c:strCache>
                <c:ptCount val="1"/>
                <c:pt idx="0">
                  <c:v>41562-47257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charges'!$D$27:$G$27</c:f>
              <c:numCache>
                <c:formatCode>General</c:formatCode>
                <c:ptCount val="4"/>
                <c:pt idx="0">
                  <c:v>4</c:v>
                </c:pt>
                <c:pt idx="1">
                  <c:v>22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A0-4554-A326-C8668CE5DEAD}"/>
            </c:ext>
          </c:extLst>
        </c:ser>
        <c:ser>
          <c:idx val="8"/>
          <c:order val="8"/>
          <c:tx>
            <c:strRef>
              <c:f>'distribution charges'!$C$28</c:f>
              <c:strCache>
                <c:ptCount val="1"/>
                <c:pt idx="0">
                  <c:v>47258-52953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charges'!$D$28:$G$28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A0-4554-A326-C8668CE5DEAD}"/>
            </c:ext>
          </c:extLst>
        </c:ser>
        <c:ser>
          <c:idx val="9"/>
          <c:order val="9"/>
          <c:tx>
            <c:strRef>
              <c:f>'distribution charges'!$C$29</c:f>
              <c:strCache>
                <c:ptCount val="1"/>
                <c:pt idx="0">
                  <c:v>52954-58649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charges'!$D$29:$G$29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A0-4554-A326-C8668CE5DEAD}"/>
            </c:ext>
          </c:extLst>
        </c:ser>
        <c:ser>
          <c:idx val="10"/>
          <c:order val="10"/>
          <c:tx>
            <c:strRef>
              <c:f>'distribution charges'!$C$30</c:f>
              <c:strCache>
                <c:ptCount val="1"/>
                <c:pt idx="0">
                  <c:v>58650-64345</c:v>
                </c:pt>
              </c:strCache>
            </c:strRef>
          </c:tx>
          <c:spPr>
            <a:solidFill>
              <a:schemeClr val="accent1">
                <a:tint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'distribution charges'!$D$19:$G$19</c:f>
              <c:strCache>
                <c:ptCount val="4"/>
                <c:pt idx="0">
                  <c:v>southwest</c:v>
                </c:pt>
                <c:pt idx="1">
                  <c:v>southeast</c:v>
                </c:pt>
                <c:pt idx="2">
                  <c:v>northwest</c:v>
                </c:pt>
                <c:pt idx="3">
                  <c:v>northeast</c:v>
                </c:pt>
              </c:strCache>
            </c:strRef>
          </c:cat>
          <c:val>
            <c:numRef>
              <c:f>'distribution charges'!$D$30:$G$30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A0-4554-A326-C8668CE5D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03104"/>
        <c:axId val="122654656"/>
      </c:barChart>
      <c:catAx>
        <c:axId val="11390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54656"/>
        <c:crosses val="autoZero"/>
        <c:auto val="1"/>
        <c:lblAlgn val="ctr"/>
        <c:lblOffset val="100"/>
        <c:noMultiLvlLbl val="0"/>
      </c:catAx>
      <c:valAx>
        <c:axId val="122654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48477914619646"/>
          <c:y val="2.4289785031252377E-2"/>
          <c:w val="0.12596953025102631"/>
          <c:h val="0.53763639726280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669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ad2f66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42ad2f66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21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1da439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1451da439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ad2f6649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142ad2f664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663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952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8556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2ad2f6649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42ad2f664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9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7321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b="0" i="0" u="none" strike="noStrike" cap="none" dirty="0">
                  <a:solidFill>
                    <a:srgbClr val="FFFFFF"/>
                  </a:solidFill>
                  <a:latin typeface="Sora"/>
                  <a:cs typeface="Sora"/>
                  <a:sym typeface="Sora"/>
                </a:rPr>
                <a:t>INSURANCE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Sekolah Data Pacmann</a:t>
              </a:r>
              <a:endParaRPr sz="1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Mean of Charges </a:t>
            </a:r>
            <a:endParaRPr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584375"/>
            <a:ext cx="113889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diperoleh data rata-rata charges senilai 13270.42, dengan variansi sebesar 146542766.5. Bisa dilihat variansinya besar untuk nilai charges ini.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dibagi menjadi 2 kategori, rata-rata charges untuk perokok sebesar 32050.3 dan bukan perokok sebesar 8434.3, dengan variansi untuk perokok 132721153,1 dan 35891656 untuk non perokok. Bisa dilihat data perokok lebih bervariasi.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dibedakan berdasarkan kategori gender, rata-rata untuk pria sebesar 13956.7 dan 12569.6 untuk perempuan. 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 di atas bisa dilihat jika rata-rata tagihan ini lebih dipengaruhi oleh kebiasaan merokok dibanding jenis kelamin.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of Charges                                                            </a:t>
            </a:r>
            <a:r>
              <a:rPr lang="en-US" i="1" dirty="0"/>
              <a:t>continued</a:t>
            </a:r>
            <a:endParaRPr i="1" dirty="0"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631028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dipisahkan lagi berdasarkan kategori dengan range BMI &gt; 25 sebesar 13946.5 dan 10282.2 untuk BMI &lt; 25. Terlihat untuk user dengan kategori obesitas tagihannya lebih tinggi dibandingkan yang masuk kategori BMI normal.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data di atas dikombinasikan lagi dengan kategori perokok dan non perokok, diperoleh rata-rata tagihan untuk user dengan BMI &gt; 25 dan perokok sebesar 35116.9 dan  8629.6 untuk non perokok. Untuk user dengan BMI &lt; 25 dan perokok sebesar 19839.3 dan 7547.2 untuk non perokok.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40981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dipakai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diambil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orang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30.6,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menunjukkan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orang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overweight.</a:t>
            </a: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146542766,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132721153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35891656 ,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sebarannya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Categorical Variables Analysis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d2f6649_0_10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Proporsion of smokers and non smokers</a:t>
            </a:r>
            <a:endParaRPr/>
          </a:p>
        </p:txBody>
      </p:sp>
      <p:sp>
        <p:nvSpPr>
          <p:cNvPr id="270" name="Google Shape;270;g142ad2f6649_0_104"/>
          <p:cNvSpPr txBox="1"/>
          <p:nvPr/>
        </p:nvSpPr>
        <p:spPr>
          <a:xfrm>
            <a:off x="401515" y="1584375"/>
            <a:ext cx="11388900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menghitung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pada masing-masing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proprosinya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274 user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1064 user.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20.48% dan 79.52%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digambarkan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pie chart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samping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user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FCBB72-54A0-7548-78B1-857446569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349031"/>
              </p:ext>
            </p:extLst>
          </p:nvPr>
        </p:nvGraphicFramePr>
        <p:xfrm>
          <a:off x="5213739" y="2800393"/>
          <a:ext cx="5861698" cy="3329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Proporsion of charges in each region</a:t>
            </a:r>
            <a:endParaRPr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401515" y="1584375"/>
            <a:ext cx="11388900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menghitung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masing-masing region,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masing-masing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proporsinya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Southwest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(30.24%) disbanding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lainnya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25AB75-E7EE-5576-DDA7-013469C1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24494"/>
              </p:ext>
            </p:extLst>
          </p:nvPr>
        </p:nvGraphicFramePr>
        <p:xfrm>
          <a:off x="940318" y="229552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57436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3853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615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Charges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Charges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Southeast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5363689,76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30,24%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23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Southwest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4343668,58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24,49%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550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Northeast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4035712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22,75%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544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Northwest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3995869,72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22,53%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67006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390786-72A3-39ED-936D-133010677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1450"/>
              </p:ext>
            </p:extLst>
          </p:nvPr>
        </p:nvGraphicFramePr>
        <p:xfrm>
          <a:off x="7203232" y="2127380"/>
          <a:ext cx="3973804" cy="3600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Proporsion</a:t>
            </a:r>
            <a:r>
              <a:rPr lang="en-US" dirty="0"/>
              <a:t> of user in each region</a:t>
            </a:r>
            <a:endParaRPr dirty="0"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401515" y="1584375"/>
            <a:ext cx="11388900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menghitung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user masing-masing region,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masing-masing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proporsinya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Southwest dan Northwest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(24.29%).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25AB75-E7EE-5576-DDA7-013469C1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6866"/>
              </p:ext>
            </p:extLst>
          </p:nvPr>
        </p:nvGraphicFramePr>
        <p:xfrm>
          <a:off x="940318" y="229552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57436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3853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615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User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Charges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Southeast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364</a:t>
                      </a:r>
                      <a:endParaRPr lang="en-ID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27,20%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23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Southwest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325</a:t>
                      </a:r>
                      <a:endParaRPr lang="en-ID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24,22%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550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Northeast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324</a:t>
                      </a:r>
                      <a:endParaRPr lang="en-ID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24,29%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544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Northwest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24,29%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67006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390786-72A3-39ED-936D-133010677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369374"/>
              </p:ext>
            </p:extLst>
          </p:nvPr>
        </p:nvGraphicFramePr>
        <p:xfrm>
          <a:off x="7575121" y="2136710"/>
          <a:ext cx="3973804" cy="3600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05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Charge data distribution for each region</a:t>
            </a:r>
            <a:endParaRPr dirty="0"/>
          </a:p>
        </p:txBody>
      </p:sp>
      <p:sp>
        <p:nvSpPr>
          <p:cNvPr id="282" name="Google Shape;282;g1451da43991_0_10"/>
          <p:cNvSpPr txBox="1"/>
          <p:nvPr/>
        </p:nvSpPr>
        <p:spPr>
          <a:xfrm>
            <a:off x="401515" y="1584375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masing-masing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frekuensinya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northwest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lainnya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565069"/>
              </p:ext>
            </p:extLst>
          </p:nvPr>
        </p:nvGraphicFramePr>
        <p:xfrm>
          <a:off x="839755" y="2127380"/>
          <a:ext cx="7632441" cy="384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1da43991_0_15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Probability gender and smoker</a:t>
            </a:r>
            <a:endParaRPr dirty="0"/>
          </a:p>
        </p:txBody>
      </p:sp>
      <p:sp>
        <p:nvSpPr>
          <p:cNvPr id="288" name="Google Shape;288;g1451da43991_0_15"/>
          <p:cNvSpPr txBox="1"/>
          <p:nvPr/>
        </p:nvSpPr>
        <p:spPr>
          <a:xfrm>
            <a:off x="401515" y="1677681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perempuan|perokok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	= 115/(159+115)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			= 0.42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0.42,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laki-laki|perokok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		= 159/(159+115)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			= 0.58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0.58.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218146-23A1-D653-62FF-E236C8F4E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06102"/>
              </p:ext>
            </p:extLst>
          </p:nvPr>
        </p:nvGraphicFramePr>
        <p:xfrm>
          <a:off x="1892041" y="231648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76854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88278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397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Laki-laki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Perempuan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5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Perokok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</a:t>
                      </a:r>
                      <a:r>
                        <a:rPr lang="en-US" dirty="0" err="1"/>
                        <a:t>Perokok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1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2ad2f6649_0_10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94" name="Google Shape;294;g142ad2f6649_0_109"/>
          <p:cNvSpPr txBox="1"/>
          <p:nvPr/>
        </p:nvSpPr>
        <p:spPr>
          <a:xfrm>
            <a:off x="401515" y="1584375"/>
            <a:ext cx="113889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Gender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(13956.7),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tapi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selisih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(12569.6) dan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gender (13270). 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3x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Southeast,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dan  northwest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variansinya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merata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(0.42)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kecil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(0.58). 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Continuous Variables Analysis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tagihan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BMI</a:t>
            </a:r>
            <a:endParaRPr sz="2800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E31D6-7C38-0BA2-84D0-1275A4B251D5}"/>
              </a:ext>
            </a:extLst>
          </p:cNvPr>
          <p:cNvSpPr txBox="1"/>
          <p:nvPr/>
        </p:nvSpPr>
        <p:spPr>
          <a:xfrm>
            <a:off x="503853" y="2292221"/>
            <a:ext cx="48145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Dari histogram di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samping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&lt; 16700,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padahal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ketahui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masuk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overweight</a:t>
            </a:r>
          </a:p>
          <a:p>
            <a:endParaRPr lang="en-US" sz="2000" dirty="0">
              <a:solidFill>
                <a:srgbClr val="103864"/>
              </a:solidFill>
              <a:latin typeface="Sora"/>
              <a:cs typeface="Sora"/>
            </a:endParaRPr>
          </a:p>
          <a:p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mendapat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&gt; 16700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kecil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0.21.</a:t>
            </a:r>
            <a:b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</a:br>
            <a:b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</a:b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disimpulkan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sering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terjadi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</a:rPr>
              <a:t> 16700.</a:t>
            </a:r>
            <a:endParaRPr lang="en-ID" sz="2000" dirty="0">
              <a:solidFill>
                <a:srgbClr val="103864"/>
              </a:solidFill>
              <a:latin typeface="Sora"/>
              <a:cs typeface="So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3A1AE-4253-2E5B-28CA-313F1B34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93" y="2394857"/>
            <a:ext cx="4573524" cy="35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215834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/>
              <a:t>Probability of someone has high charges given he’s a smoker and high BMI</a:t>
            </a:r>
            <a:endParaRPr sz="2800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acak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 dan BMI &gt;25	: 215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	: 334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BMI &gt;25 |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16700)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215/334 = 0.64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/>
              <a:t>Probability of someone has high charges given he’s a smoker</a:t>
            </a:r>
            <a:endParaRPr sz="2800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(32050)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(8434).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acak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	: 334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	: 274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perokok|tagihan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16700)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274/(274+334) = 0.98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296105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BMI vs Smokers</a:t>
            </a:r>
            <a:endParaRPr/>
          </a:p>
        </p:txBody>
      </p:sp>
      <p:sp>
        <p:nvSpPr>
          <p:cNvPr id="312" name="Google Shape;312;g142ad2f6649_0_119"/>
          <p:cNvSpPr txBox="1"/>
          <p:nvPr/>
        </p:nvSpPr>
        <p:spPr>
          <a:xfrm>
            <a:off x="401515" y="18891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&amp; BMI &gt; 25 |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16700) 	= 0.64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|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16700) 		= 0.98</a:t>
            </a: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(BMI &gt; 25 |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16700			= 0.21</a:t>
            </a: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57823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2ad2f6649_0_12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30" name="Google Shape;330;g142ad2f6649_0_124"/>
          <p:cNvSpPr txBox="1"/>
          <p:nvPr/>
        </p:nvSpPr>
        <p:spPr>
          <a:xfrm>
            <a:off x="401515" y="1584375"/>
            <a:ext cx="113889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pengaruh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Variables Correlation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Correlation </a:t>
            </a:r>
            <a:endParaRPr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0.299,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tapi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sesuai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8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&amp;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0.368,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		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&amp;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0.628,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0.198,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Jika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kita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bedakan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lagi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berdasarkan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kebiasaan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merokok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,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Korelasi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BMI &amp;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tagihan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perokok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0.806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Korelasi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BMI &amp;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tagihan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non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perokok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0.084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endParaRPr lang="en-ID" sz="2000" dirty="0">
              <a:solidFill>
                <a:srgbClr val="103864"/>
              </a:solidFill>
              <a:latin typeface="Sora"/>
              <a:cs typeface="Sora"/>
            </a:endParaRP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endParaRPr lang="en-ID" sz="2000" dirty="0">
              <a:solidFill>
                <a:srgbClr val="103864"/>
              </a:solidFill>
              <a:latin typeface="Sora"/>
              <a:cs typeface="Sora"/>
            </a:endParaRP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Dari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analisis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di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atas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, yang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korelasinya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kuat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(&gt; 0.5)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yaitu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umur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dan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tagihan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pada non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perokok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dan BMI dan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tagihan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 pada </a:t>
            </a:r>
            <a:r>
              <a:rPr lang="en-ID" sz="2000" dirty="0" err="1">
                <a:solidFill>
                  <a:srgbClr val="103864"/>
                </a:solidFill>
                <a:latin typeface="Sora"/>
                <a:cs typeface="Sora"/>
              </a:rPr>
              <a:t>perokok</a:t>
            </a:r>
            <a:r>
              <a:rPr lang="en-ID" sz="2000" dirty="0">
                <a:solidFill>
                  <a:srgbClr val="103864"/>
                </a:solidFill>
                <a:latin typeface="Sora"/>
                <a:cs typeface="Sora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Smoker’s charges are higher than non smoker’s</a:t>
            </a:r>
            <a:endParaRPr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584375"/>
            <a:ext cx="11388900" cy="522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 dataset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sampel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30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variansinya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hypothesis 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memanfaatkan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tools pada Microsoft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l-GR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α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5% dan p-value 0.045,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user perokok ≤ tagihan user non perokok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user perokok &gt; tagihan user non perokok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fi-FI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p-value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4.16x10</a:t>
            </a:r>
            <a:r>
              <a:rPr lang="en-US" sz="2000" baseline="30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-283</a:t>
            </a:r>
            <a:endParaRPr sz="2000" baseline="30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alpha,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5C50EC-18C4-0548-3C9A-4724EB9AF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50931"/>
              </p:ext>
            </p:extLst>
          </p:nvPr>
        </p:nvGraphicFramePr>
        <p:xfrm>
          <a:off x="2481943" y="3125757"/>
          <a:ext cx="50673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4245714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3288736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091574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t-Test: Two-Sample Assuming Equal Variances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69254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60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 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1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2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13098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Mean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32050,2318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8434,2683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24888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Variance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133207311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35925420,5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530685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Observations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274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1064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67063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Pooled Variance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55804130,2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100446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Hypothesized Mean Difference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0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072599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df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1336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27324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Stat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46,6649212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89891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P(T&lt;=t) one-tail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4,136E-283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9112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one-tail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1,64599497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28257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P(T&lt;=t)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8,271E-283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17208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1,96174122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 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5258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BMI &gt; 25 charges are higher than BMI &lt; 25</a:t>
            </a:r>
            <a:endParaRPr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584375"/>
            <a:ext cx="11388900" cy="522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memanfaatkan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tools pada Microsoft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l-GR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α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5% dan p-value 0.045,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pada user bmi lebih dari 25 ≤ tagihan pada user bmi kurang dari 25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&gt;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</a:t>
            </a:r>
            <a:endParaRPr lang="fi-FI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p-value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8.38x10</a:t>
            </a:r>
            <a:r>
              <a:rPr lang="en-US" sz="2000" baseline="30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-6</a:t>
            </a:r>
            <a:endParaRPr sz="2000" baseline="30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alpha,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&lt;25.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131FCD-3757-6961-A9AD-A613FCE6D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18262"/>
              </p:ext>
            </p:extLst>
          </p:nvPr>
        </p:nvGraphicFramePr>
        <p:xfrm>
          <a:off x="2444621" y="2910075"/>
          <a:ext cx="5067300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22602216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3173007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1786419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 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1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2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942113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Mean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13946,476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10284,29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800057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Variance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164730180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56167439,8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183255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Observations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1091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247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383246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Pooled Variance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144740334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313467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Hypothesized Mean Difference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0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06774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df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1336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755198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Stat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4,31994691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251234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P(T&lt;=t) one-tail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8,3807E-06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57442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one-tail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1,64599497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89212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P(T&lt;=t)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1,6761E-05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27768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 dirty="0">
                          <a:effectLst/>
                        </a:rPr>
                        <a:t>1,96174122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 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022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0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Male charges are higher than female charges</a:t>
            </a:r>
            <a:endParaRPr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584375"/>
            <a:ext cx="11388900" cy="491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memanfaatkan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tools pada Microsoft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l-GR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α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5% dan p-value 0.045,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user laki-laki ≤ tagihan user perempuan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endParaRPr lang="fi-FI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p-value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0.018</a:t>
            </a:r>
            <a:endParaRPr sz="2000" baseline="30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alpha,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–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AFE0A5-B4A6-8E34-C7D9-55BF6AED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67485"/>
              </p:ext>
            </p:extLst>
          </p:nvPr>
        </p:nvGraphicFramePr>
        <p:xfrm>
          <a:off x="2472612" y="2910075"/>
          <a:ext cx="5067300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3597366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36933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1646052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 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1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Variable 2</a:t>
                      </a:r>
                      <a:endParaRPr lang="en-ID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0024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Mean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13956,7512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12569,5788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47874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Variance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168247513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123848048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150436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Observations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676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662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8268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Pooled Variance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146280413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62362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Hypothesized Mean Difference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0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39353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df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1336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418321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Stat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2,09754659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917715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P(T&lt;=t) one-tail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0,01806636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59614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one-tail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1,64599497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90330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P(T&lt;=t)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0,03613272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51898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 Critical two-tail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1,96174122</a:t>
                      </a:r>
                      <a:endParaRPr lang="en-ID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 </a:t>
                      </a:r>
                      <a:endParaRPr lang="en-ID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855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78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Faktor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sangat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mempengaruhi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ditambah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lain,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Namun,pada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kelompok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mirip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kelompok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BMI &lt;25.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84" name="Google Shape;384;g1451da43991_0_41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Diperlukan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tambahan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misalnya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perkerjaan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riwayat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penyakit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memberi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pengaruh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14014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secara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khusus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mengatasi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resiko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kesehatan,menanggung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sakit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termasuk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mengalami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kecelakaan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Keuntungan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didapat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i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premi</a:t>
            </a:r>
            <a:r>
              <a:rPr lang="en-US" sz="2000" i="1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penyedia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Besarnya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dipengaruhi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factor,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seperti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usia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pekerjaan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penyakit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diderita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Di project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dianalisis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mempengaruhi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insurance charges.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22" name="Google Shape;222;g142ad2f6649_0_79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profil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user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wilayah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charges values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Age		: 18 – 64,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Gender 	: male or female,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		: 15.96 – 53.13, 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Children	: 0 to 5,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Habbit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: Smoker or not smoker,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Region 	: Northeast, Northwest, Southeast and Southwest,</a:t>
            </a:r>
          </a:p>
          <a:p>
            <a:pPr marL="285750" lvl="1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	: 1121.8739 – 63770.42801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Descriptive Statistics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Mean of Age</a:t>
            </a:r>
            <a:endParaRPr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penghitungan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mean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dibreakdown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38.51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39.39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79.52% dan 20.48%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4" indent="-355600"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produktif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of Body Mass Index</a:t>
            </a:r>
            <a:endParaRPr dirty="0"/>
          </a:p>
        </p:txBody>
      </p:sp>
      <p:sp>
        <p:nvSpPr>
          <p:cNvPr id="246" name="Google Shape;246;g1451da43991_0_0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dataset diperoleh data rata-rata BMI seluruh user sebesar 30.6, dengan laki-laki 30.9 dan 30.3 untuk perempuan. Bisa dilihat rata-rata BMInya lebih besar untuk laki-laki.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 kategori perokok rata-rata BMI 30.7 dan non perokok 30.65. Bisa dilihat jika rata-ratanya lebih besar untuk kategori perokok. 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it-IT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rata-rata beberapa kategori tersebut bisa dilihat jika sebagian dari user termasuk dalam kategori obesitas. </a:t>
            </a:r>
          </a:p>
          <a:p>
            <a:pPr marL="101600">
              <a:buClr>
                <a:srgbClr val="103864"/>
              </a:buClr>
              <a:buSzPts val="2000"/>
            </a:pPr>
            <a:endParaRPr lang="it-IT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2109</Words>
  <Application>Microsoft Office PowerPoint</Application>
  <PresentationFormat>Widescreen</PresentationFormat>
  <Paragraphs>401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Roboto Mono Light</vt:lpstr>
      <vt:lpstr>Roboto Mono</vt:lpstr>
      <vt:lpstr>Calibri</vt:lpstr>
      <vt:lpstr>Sora</vt:lpstr>
      <vt:lpstr>Roboto Mono Medium</vt:lpstr>
      <vt:lpstr>Montserrat Light</vt:lpstr>
      <vt:lpstr>Wingdings</vt:lpstr>
      <vt:lpstr>1_Office Theme</vt:lpstr>
      <vt:lpstr>Office Theme</vt:lpstr>
      <vt:lpstr>PowerPoint Presentation</vt:lpstr>
      <vt:lpstr>Outline</vt:lpstr>
      <vt:lpstr>Introduction</vt:lpstr>
      <vt:lpstr>Introduction</vt:lpstr>
      <vt:lpstr>Dataset</vt:lpstr>
      <vt:lpstr>Dataset</vt:lpstr>
      <vt:lpstr>Descriptive Statistics Analysis</vt:lpstr>
      <vt:lpstr>Mean of Age</vt:lpstr>
      <vt:lpstr>Mean of Body Mass Index</vt:lpstr>
      <vt:lpstr>Mean of Charges </vt:lpstr>
      <vt:lpstr>Mean of Charges                                                            continued</vt:lpstr>
      <vt:lpstr>Analysis</vt:lpstr>
      <vt:lpstr>Categorical Variables Analysis</vt:lpstr>
      <vt:lpstr>Proporsion of smokers and non smokers</vt:lpstr>
      <vt:lpstr>Proporsion of charges in each region</vt:lpstr>
      <vt:lpstr>Proporsion of user in each region</vt:lpstr>
      <vt:lpstr>Charge data distribution for each region</vt:lpstr>
      <vt:lpstr>Probability gender and smoker</vt:lpstr>
      <vt:lpstr>Analysis</vt:lpstr>
      <vt:lpstr>Continuous Variables Analysis</vt:lpstr>
      <vt:lpstr>Distribusi Peluang tagihan sesuai BMI</vt:lpstr>
      <vt:lpstr>Probability of someone has high charges given he’s a smoker and high BMI</vt:lpstr>
      <vt:lpstr>Probability of someone has high charges given he’s a smoker</vt:lpstr>
      <vt:lpstr>BMI vs Smokers</vt:lpstr>
      <vt:lpstr>Analysis</vt:lpstr>
      <vt:lpstr>Variables Correlation</vt:lpstr>
      <vt:lpstr>Correlation </vt:lpstr>
      <vt:lpstr>Hypothesis Testing</vt:lpstr>
      <vt:lpstr>Smoker’s charges are higher than non smoker’s</vt:lpstr>
      <vt:lpstr>BMI &gt; 25 charges are higher than BMI &lt; 25</vt:lpstr>
      <vt:lpstr>Male charges are higher than female charges</vt:lpstr>
      <vt:lpstr>Conclusion</vt:lpstr>
      <vt:lpstr>Conclusion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Yuni Anto</cp:lastModifiedBy>
  <cp:revision>44</cp:revision>
  <dcterms:created xsi:type="dcterms:W3CDTF">2022-06-30T03:08:43Z</dcterms:created>
  <dcterms:modified xsi:type="dcterms:W3CDTF">2022-10-08T14:17:58Z</dcterms:modified>
</cp:coreProperties>
</file>