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3" r:id="rId8"/>
    <p:sldId id="265" r:id="rId9"/>
    <p:sldId id="266" r:id="rId10"/>
    <p:sldId id="267" r:id="rId11"/>
    <p:sldId id="264" r:id="rId12"/>
    <p:sldId id="268" r:id="rId13"/>
    <p:sldId id="26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50538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46550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5785900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95214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5581956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61799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85625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177429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62138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60443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3/25/2021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38478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3/25/2021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25677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3/25/2021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39861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3/25/2021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86446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3/25/2021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05424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3/25/2021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50791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0281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fr/docs/Web/CSS/transform" TargetMode="External"/><Relationship Id="rId2" Type="http://schemas.openxmlformats.org/officeDocument/2006/relationships/hyperlink" Target="https://developer.mozilla.org/fr/docs/Web/CSS/Pseudo-class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lsacreations.com/tuto/lire/1299-Timing-des-animations-et-des-transitions-en-CSS3.html" TargetMode="External"/><Relationship Id="rId5" Type="http://schemas.openxmlformats.org/officeDocument/2006/relationships/hyperlink" Target="https://developer.mozilla.org/fr/docs/Web/CSS/animation" TargetMode="External"/><Relationship Id="rId4" Type="http://schemas.openxmlformats.org/officeDocument/2006/relationships/hyperlink" Target="https://developer.mozilla.org/fr/docs/Web/CSS/CSS_Transitions/Using_CSS_transition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45C82C-A665-4690-B898-A2D2349A1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2330553"/>
            <a:ext cx="8596668" cy="2196896"/>
          </a:xfrm>
        </p:spPr>
        <p:txBody>
          <a:bodyPr>
            <a:normAutofit/>
          </a:bodyPr>
          <a:lstStyle/>
          <a:p>
            <a:r>
              <a:rPr lang="fr-FR" sz="54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Les transitions </a:t>
            </a:r>
            <a:br>
              <a:rPr lang="fr-FR" sz="5400" dirty="0">
                <a:solidFill>
                  <a:schemeClr val="accent3">
                    <a:lumMod val="40000"/>
                    <a:lumOff val="60000"/>
                  </a:schemeClr>
                </a:solidFill>
              </a:rPr>
            </a:br>
            <a:r>
              <a:rPr lang="fr-FR" sz="54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et les animations en </a:t>
            </a:r>
            <a:r>
              <a:rPr lang="fr-FR" sz="5400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css</a:t>
            </a:r>
            <a:endParaRPr lang="fr-FR" sz="54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94EFD5-2AF6-43DC-8890-CB314E03F2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RAN mars- juin 2021</a:t>
            </a:r>
          </a:p>
        </p:txBody>
      </p:sp>
    </p:spTree>
    <p:extLst>
      <p:ext uri="{BB962C8B-B14F-4D97-AF65-F5344CB8AC3E}">
        <p14:creationId xmlns:p14="http://schemas.microsoft.com/office/powerpoint/2010/main" val="1842785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3DB36D-74DD-4B52-9C0A-D667E5745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6194"/>
          </a:xfrm>
        </p:spPr>
        <p:txBody>
          <a:bodyPr/>
          <a:lstStyle/>
          <a:p>
            <a:r>
              <a:rPr lang="fr-FR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Les transitions en CSS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E2A44D-0291-4725-844E-53CB4C1C5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75794"/>
            <a:ext cx="9389456" cy="487260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sz="2400" dirty="0"/>
              <a:t>Remarque :</a:t>
            </a:r>
          </a:p>
          <a:p>
            <a:pPr marL="0" indent="0">
              <a:buNone/>
            </a:pPr>
            <a:r>
              <a:rPr lang="fr-FR" sz="2400" dirty="0"/>
              <a:t>Pour qu’une transition fonctionne il faut obligatoirement définir l’état initial et l’état final de votre élément html via des </a:t>
            </a:r>
            <a:r>
              <a:rPr lang="fr-FR" sz="2400" dirty="0">
                <a:solidFill>
                  <a:srgbClr val="00B0F0"/>
                </a:solidFill>
              </a:rPr>
              <a:t>propriétés</a:t>
            </a:r>
            <a:r>
              <a:rPr lang="fr-FR" sz="2400" dirty="0"/>
              <a:t> CSS.</a:t>
            </a:r>
          </a:p>
          <a:p>
            <a:pPr marL="0" indent="0">
              <a:buNone/>
            </a:pPr>
            <a:r>
              <a:rPr lang="fr-FR" sz="2000" dirty="0">
                <a:solidFill>
                  <a:srgbClr val="FFC000"/>
                </a:solidFill>
              </a:rPr>
              <a:t>#transition </a:t>
            </a:r>
            <a:r>
              <a:rPr lang="fr-FR" sz="2000" dirty="0" err="1">
                <a:solidFill>
                  <a:srgbClr val="FFC000"/>
                </a:solidFill>
              </a:rPr>
              <a:t>img</a:t>
            </a:r>
            <a:r>
              <a:rPr lang="fr-FR" sz="2000" dirty="0">
                <a:solidFill>
                  <a:srgbClr val="FFC000"/>
                </a:solidFill>
              </a:rPr>
              <a:t> </a:t>
            </a:r>
            <a:r>
              <a:rPr lang="fr-FR" sz="2000" dirty="0"/>
              <a:t>{</a:t>
            </a:r>
          </a:p>
          <a:p>
            <a:pPr marL="0" indent="0">
              <a:buNone/>
            </a:pPr>
            <a:r>
              <a:rPr lang="fr-FR" sz="2000" dirty="0"/>
              <a:t>    </a:t>
            </a:r>
            <a:r>
              <a:rPr lang="fr-FR" sz="2000" dirty="0" err="1">
                <a:solidFill>
                  <a:srgbClr val="00B0F0"/>
                </a:solidFill>
              </a:rPr>
              <a:t>width</a:t>
            </a:r>
            <a:r>
              <a:rPr lang="fr-FR" sz="2000" dirty="0"/>
              <a:t>: 100%;</a:t>
            </a:r>
          </a:p>
          <a:p>
            <a:pPr marL="0" indent="0">
              <a:buNone/>
            </a:pPr>
            <a:r>
              <a:rPr lang="fr-FR" sz="2000" dirty="0"/>
              <a:t>    </a:t>
            </a:r>
            <a:r>
              <a:rPr lang="fr-FR" sz="2000" dirty="0" err="1">
                <a:solidFill>
                  <a:srgbClr val="00B0F0"/>
                </a:solidFill>
              </a:rPr>
              <a:t>transform</a:t>
            </a:r>
            <a:r>
              <a:rPr lang="fr-FR" sz="2000" dirty="0"/>
              <a:t>: </a:t>
            </a:r>
            <a:r>
              <a:rPr lang="fr-FR" sz="2000" dirty="0" err="1"/>
              <a:t>rotate</a:t>
            </a:r>
            <a:r>
              <a:rPr lang="fr-FR" sz="2000" dirty="0"/>
              <a:t>(0deg);</a:t>
            </a:r>
          </a:p>
          <a:p>
            <a:pPr marL="0" indent="0">
              <a:buNone/>
            </a:pPr>
            <a:r>
              <a:rPr lang="fr-FR" sz="2000" dirty="0"/>
              <a:t>}</a:t>
            </a:r>
          </a:p>
          <a:p>
            <a:pPr marL="0" indent="0">
              <a:buNone/>
            </a:pPr>
            <a:r>
              <a:rPr lang="fr-FR" sz="2000" dirty="0">
                <a:solidFill>
                  <a:srgbClr val="FFC000"/>
                </a:solidFill>
              </a:rPr>
              <a:t>#transition </a:t>
            </a:r>
            <a:r>
              <a:rPr lang="fr-FR" sz="2000" dirty="0" err="1">
                <a:solidFill>
                  <a:srgbClr val="FFC000"/>
                </a:solidFill>
              </a:rPr>
              <a:t>img</a:t>
            </a:r>
            <a:r>
              <a:rPr lang="fr-FR" sz="2000" dirty="0" err="1">
                <a:solidFill>
                  <a:srgbClr val="92D050"/>
                </a:solidFill>
              </a:rPr>
              <a:t>:hover</a:t>
            </a:r>
            <a:r>
              <a:rPr lang="fr-FR" sz="2000" dirty="0">
                <a:solidFill>
                  <a:srgbClr val="92D050"/>
                </a:solidFill>
              </a:rPr>
              <a:t> </a:t>
            </a:r>
            <a:r>
              <a:rPr lang="fr-FR" sz="2000" dirty="0"/>
              <a:t>{</a:t>
            </a:r>
          </a:p>
          <a:p>
            <a:pPr marL="0" indent="0">
              <a:buNone/>
            </a:pPr>
            <a:r>
              <a:rPr lang="fr-FR" sz="2000" dirty="0"/>
              <a:t>    </a:t>
            </a:r>
            <a:r>
              <a:rPr lang="fr-FR" sz="2000" dirty="0" err="1">
                <a:solidFill>
                  <a:srgbClr val="00B0F0"/>
                </a:solidFill>
              </a:rPr>
              <a:t>width</a:t>
            </a:r>
            <a:r>
              <a:rPr lang="fr-FR" sz="2000" dirty="0"/>
              <a:t>: 50%;</a:t>
            </a:r>
          </a:p>
          <a:p>
            <a:pPr marL="0" indent="0">
              <a:buNone/>
            </a:pPr>
            <a:r>
              <a:rPr lang="fr-FR" sz="2000" dirty="0"/>
              <a:t>    </a:t>
            </a:r>
            <a:r>
              <a:rPr lang="fr-FR" sz="2000" dirty="0" err="1">
                <a:solidFill>
                  <a:srgbClr val="00B0F0"/>
                </a:solidFill>
              </a:rPr>
              <a:t>transform</a:t>
            </a:r>
            <a:r>
              <a:rPr lang="fr-FR" sz="2000" dirty="0"/>
              <a:t>: </a:t>
            </a:r>
            <a:r>
              <a:rPr lang="fr-FR" sz="2000" dirty="0" err="1"/>
              <a:t>rotate</a:t>
            </a:r>
            <a:r>
              <a:rPr lang="fr-FR" sz="2000" dirty="0"/>
              <a:t>(360deg);</a:t>
            </a:r>
          </a:p>
          <a:p>
            <a:pPr marL="0" indent="0">
              <a:buNone/>
            </a:pPr>
            <a:r>
              <a:rPr lang="fr-FR" sz="2000" dirty="0"/>
              <a:t>    </a:t>
            </a:r>
            <a:r>
              <a:rPr lang="fr-FR" sz="2000" dirty="0">
                <a:solidFill>
                  <a:srgbClr val="00B0F0"/>
                </a:solidFill>
              </a:rPr>
              <a:t>transition</a:t>
            </a:r>
            <a:r>
              <a:rPr lang="fr-FR" sz="2000" dirty="0"/>
              <a:t>: all 2s </a:t>
            </a:r>
            <a:r>
              <a:rPr lang="fr-FR" sz="2000" dirty="0" err="1"/>
              <a:t>cubic-bezier</a:t>
            </a:r>
            <a:r>
              <a:rPr lang="fr-FR" sz="2000" dirty="0"/>
              <a:t>(.86,0,.07,1) .5s;</a:t>
            </a:r>
          </a:p>
          <a:p>
            <a:pPr marL="0" indent="0">
              <a:buNone/>
            </a:pPr>
            <a:r>
              <a:rPr lang="fr-FR" sz="2000" dirty="0"/>
              <a:t>}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401478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B0FD77-235B-4442-B3A3-97FC7FB6C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75919"/>
          </a:xfrm>
        </p:spPr>
        <p:txBody>
          <a:bodyPr>
            <a:normAutofit fontScale="90000"/>
          </a:bodyPr>
          <a:lstStyle/>
          <a:p>
            <a:r>
              <a:rPr lang="fr-FR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Les animations </a:t>
            </a:r>
            <a:r>
              <a:rPr lang="fr-FR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css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279155-9A47-4B34-A574-6850EE9CB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85519"/>
            <a:ext cx="8596668" cy="44558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/>
              <a:t>Les animations CSS3 sont semblables aux transitions. </a:t>
            </a:r>
          </a:p>
          <a:p>
            <a:pPr marL="0" indent="0">
              <a:buNone/>
            </a:pPr>
            <a:r>
              <a:rPr lang="fr-FR" sz="2400" dirty="0"/>
              <a:t>La majeure différence entre les deux est que les animations permettront un contrôle très précis dans le temps de la valeur que prendront les différentes </a:t>
            </a:r>
            <a:r>
              <a:rPr lang="fr-FR" sz="2400" dirty="0">
                <a:solidFill>
                  <a:srgbClr val="00B0F0"/>
                </a:solidFill>
              </a:rPr>
              <a:t>propriétés CSS</a:t>
            </a:r>
            <a:r>
              <a:rPr lang="fr-FR" sz="2400" dirty="0"/>
              <a:t>.</a:t>
            </a:r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r>
              <a:rPr lang="fr-FR" sz="2400" dirty="0"/>
              <a:t>Pour réaliser une animation CSS, nous avons besoin de deux éléments distincts: </a:t>
            </a:r>
          </a:p>
          <a:p>
            <a:r>
              <a:rPr lang="fr-FR" sz="2400" dirty="0"/>
              <a:t>Une </a:t>
            </a:r>
            <a:r>
              <a:rPr lang="fr-FR" sz="2400" dirty="0" err="1">
                <a:solidFill>
                  <a:srgbClr val="FF99FF"/>
                </a:solidFill>
              </a:rPr>
              <a:t>keyframe</a:t>
            </a:r>
            <a:r>
              <a:rPr lang="fr-FR" sz="2400" dirty="0"/>
              <a:t> : @Keyframes</a:t>
            </a:r>
          </a:p>
          <a:p>
            <a:r>
              <a:rPr lang="fr-FR" sz="2400" dirty="0"/>
              <a:t>Un </a:t>
            </a:r>
            <a:r>
              <a:rPr lang="fr-FR" sz="2400" dirty="0">
                <a:solidFill>
                  <a:srgbClr val="FFC000"/>
                </a:solidFill>
              </a:rPr>
              <a:t>sélecteur</a:t>
            </a:r>
            <a:r>
              <a:rPr lang="fr-FR" sz="2400" dirty="0"/>
              <a:t> vers cette </a:t>
            </a:r>
            <a:r>
              <a:rPr lang="fr-FR" sz="2400" dirty="0">
                <a:solidFill>
                  <a:srgbClr val="FF99FF"/>
                </a:solidFill>
              </a:rPr>
              <a:t>animation</a:t>
            </a:r>
            <a:r>
              <a:rPr lang="fr-F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96141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B0FD77-235B-4442-B3A3-97FC7FB6C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75919"/>
          </a:xfrm>
        </p:spPr>
        <p:txBody>
          <a:bodyPr>
            <a:normAutofit fontScale="90000"/>
          </a:bodyPr>
          <a:lstStyle/>
          <a:p>
            <a:r>
              <a:rPr lang="fr-FR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Les animations </a:t>
            </a:r>
            <a:r>
              <a:rPr lang="fr-FR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css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279155-9A47-4B34-A574-6850EE9CB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585519"/>
            <a:ext cx="4599341" cy="445584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fr-FR" sz="2400" dirty="0">
                <a:solidFill>
                  <a:srgbClr val="FF99FF"/>
                </a:solidFill>
              </a:rPr>
              <a:t>@keyframes </a:t>
            </a:r>
            <a:r>
              <a:rPr lang="fr-FR" sz="2400" dirty="0" err="1"/>
              <a:t>monanimation</a:t>
            </a:r>
            <a:r>
              <a:rPr lang="fr-FR" sz="2400" dirty="0"/>
              <a:t> {</a:t>
            </a:r>
          </a:p>
          <a:p>
            <a:pPr marL="0" indent="0">
              <a:buNone/>
            </a:pPr>
            <a:r>
              <a:rPr lang="fr-FR" sz="2400" dirty="0"/>
              <a:t>  0% {</a:t>
            </a:r>
          </a:p>
          <a:p>
            <a:pPr marL="0" indent="0">
              <a:buNone/>
            </a:pPr>
            <a:r>
              <a:rPr lang="fr-FR" sz="2400" dirty="0"/>
              <a:t>    	</a:t>
            </a:r>
            <a:r>
              <a:rPr lang="fr-FR" sz="2400" dirty="0" err="1">
                <a:solidFill>
                  <a:srgbClr val="00B0F0"/>
                </a:solidFill>
              </a:rPr>
              <a:t>color</a:t>
            </a:r>
            <a:r>
              <a:rPr lang="fr-FR" sz="2400" dirty="0"/>
              <a:t>: </a:t>
            </a:r>
            <a:r>
              <a:rPr lang="fr-FR" sz="2400" dirty="0" err="1"/>
              <a:t>blue</a:t>
            </a:r>
            <a:r>
              <a:rPr lang="fr-FR" sz="2400" dirty="0"/>
              <a:t>;</a:t>
            </a:r>
          </a:p>
          <a:p>
            <a:pPr marL="0" indent="0">
              <a:buNone/>
            </a:pPr>
            <a:r>
              <a:rPr lang="fr-FR" sz="2400" dirty="0"/>
              <a:t>  	}</a:t>
            </a:r>
          </a:p>
          <a:p>
            <a:pPr marL="0" indent="0">
              <a:buNone/>
            </a:pPr>
            <a:r>
              <a:rPr lang="fr-FR" sz="2400" dirty="0"/>
              <a:t>  100%{</a:t>
            </a:r>
          </a:p>
          <a:p>
            <a:pPr marL="0" indent="0">
              <a:buNone/>
            </a:pPr>
            <a:r>
              <a:rPr lang="fr-FR" sz="2400" dirty="0"/>
              <a:t>    	</a:t>
            </a:r>
            <a:r>
              <a:rPr lang="fr-FR" sz="2400" dirty="0" err="1">
                <a:solidFill>
                  <a:srgbClr val="00B0F0"/>
                </a:solidFill>
              </a:rPr>
              <a:t>color</a:t>
            </a:r>
            <a:r>
              <a:rPr lang="fr-FR" sz="2400" dirty="0"/>
              <a:t>: </a:t>
            </a:r>
            <a:r>
              <a:rPr lang="fr-FR" sz="2400" dirty="0" err="1"/>
              <a:t>red</a:t>
            </a:r>
            <a:r>
              <a:rPr lang="fr-FR" sz="2400" dirty="0"/>
              <a:t>;</a:t>
            </a:r>
          </a:p>
          <a:p>
            <a:pPr marL="0" indent="0">
              <a:buNone/>
            </a:pPr>
            <a:r>
              <a:rPr lang="fr-FR" sz="2400" dirty="0"/>
              <a:t>  	}</a:t>
            </a:r>
          </a:p>
          <a:p>
            <a:pPr marL="0" indent="0">
              <a:buNone/>
            </a:pPr>
            <a:r>
              <a:rPr lang="fr-FR" sz="2400" dirty="0"/>
              <a:t>}</a:t>
            </a:r>
          </a:p>
          <a:p>
            <a:pPr marL="0" indent="0">
              <a:buNone/>
            </a:pPr>
            <a:r>
              <a:rPr lang="fr-FR" sz="2400" dirty="0"/>
              <a:t>        </a:t>
            </a:r>
          </a:p>
          <a:p>
            <a:pPr marL="0" indent="0">
              <a:buNone/>
            </a:pPr>
            <a:r>
              <a:rPr lang="fr-FR" sz="2400" dirty="0" err="1">
                <a:solidFill>
                  <a:srgbClr val="FFC000"/>
                </a:solidFill>
              </a:rPr>
              <a:t>selecteur</a:t>
            </a:r>
            <a:r>
              <a:rPr lang="fr-FR" sz="2400" dirty="0" err="1">
                <a:solidFill>
                  <a:srgbClr val="92D050"/>
                </a:solidFill>
              </a:rPr>
              <a:t>:hover</a:t>
            </a:r>
            <a:r>
              <a:rPr lang="fr-FR" sz="2400" dirty="0">
                <a:solidFill>
                  <a:srgbClr val="92D050"/>
                </a:solidFill>
              </a:rPr>
              <a:t> </a:t>
            </a:r>
            <a:r>
              <a:rPr lang="fr-FR" sz="2400" dirty="0"/>
              <a:t>{</a:t>
            </a:r>
          </a:p>
          <a:p>
            <a:pPr marL="0" indent="0">
              <a:buNone/>
            </a:pPr>
            <a:r>
              <a:rPr lang="fr-FR" sz="2400" dirty="0"/>
              <a:t>  </a:t>
            </a:r>
            <a:r>
              <a:rPr lang="fr-FR" sz="2400" dirty="0">
                <a:solidFill>
                  <a:srgbClr val="00B0F0"/>
                </a:solidFill>
              </a:rPr>
              <a:t>animation</a:t>
            </a:r>
            <a:r>
              <a:rPr lang="fr-FR" sz="2400" dirty="0"/>
              <a:t>: </a:t>
            </a:r>
            <a:r>
              <a:rPr lang="fr-FR" sz="2400" dirty="0" err="1"/>
              <a:t>monanimation</a:t>
            </a:r>
            <a:r>
              <a:rPr lang="fr-FR" sz="2400" dirty="0"/>
              <a:t> 1.5s </a:t>
            </a:r>
            <a:r>
              <a:rPr lang="fr-FR" sz="2400" dirty="0" err="1"/>
              <a:t>ease</a:t>
            </a:r>
            <a:r>
              <a:rPr lang="fr-FR" sz="2400" dirty="0"/>
              <a:t>-in-out;</a:t>
            </a:r>
          </a:p>
          <a:p>
            <a:pPr marL="0" indent="0">
              <a:buNone/>
            </a:pPr>
            <a:r>
              <a:rPr lang="fr-FR" sz="2400" dirty="0"/>
              <a:t>}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12C67A58-37B1-45E7-BBFF-6A47D4676326}"/>
              </a:ext>
            </a:extLst>
          </p:cNvPr>
          <p:cNvSpPr txBox="1">
            <a:spLocks/>
          </p:cNvSpPr>
          <p:nvPr/>
        </p:nvSpPr>
        <p:spPr>
          <a:xfrm>
            <a:off x="5545123" y="1486249"/>
            <a:ext cx="3875714" cy="44558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sz="2000" dirty="0"/>
              <a:t>Mon animation va définir la valeur initiale puis la valeur final de mon élément en CSS : ici la couleur.</a:t>
            </a:r>
          </a:p>
          <a:p>
            <a:pPr marL="0" indent="0">
              <a:buFont typeface="Wingdings 3" charset="2"/>
              <a:buNone/>
            </a:pPr>
            <a:endParaRPr lang="fr-FR" sz="2000" dirty="0"/>
          </a:p>
          <a:p>
            <a:pPr marL="0" indent="0">
              <a:buFont typeface="Wingdings 3" charset="2"/>
              <a:buNone/>
            </a:pPr>
            <a:endParaRPr lang="fr-FR" sz="2000" dirty="0"/>
          </a:p>
          <a:p>
            <a:pPr marL="0" indent="0">
              <a:buFont typeface="Wingdings 3" charset="2"/>
              <a:buNone/>
            </a:pPr>
            <a:endParaRPr lang="fr-FR" sz="2000" dirty="0"/>
          </a:p>
          <a:p>
            <a:pPr marL="0" indent="0">
              <a:buFont typeface="Wingdings 3" charset="2"/>
              <a:buNone/>
            </a:pPr>
            <a:r>
              <a:rPr lang="fr-FR" sz="2000" dirty="0"/>
              <a:t>Mon sélecteur va appeler mon animation lorsque mon élément html sera survolé grâce à la pseudo-classe « :</a:t>
            </a:r>
            <a:r>
              <a:rPr lang="fr-FR" sz="2000" dirty="0" err="1"/>
              <a:t>hover</a:t>
            </a:r>
            <a:r>
              <a:rPr lang="fr-FR" sz="2000" dirty="0"/>
              <a:t> »</a:t>
            </a:r>
          </a:p>
        </p:txBody>
      </p:sp>
    </p:spTree>
    <p:extLst>
      <p:ext uri="{BB962C8B-B14F-4D97-AF65-F5344CB8AC3E}">
        <p14:creationId xmlns:p14="http://schemas.microsoft.com/office/powerpoint/2010/main" val="877247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7503E4-3E32-4C22-8BB2-1B2C898AF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55431"/>
          </a:xfrm>
        </p:spPr>
        <p:txBody>
          <a:bodyPr/>
          <a:lstStyle/>
          <a:p>
            <a:r>
              <a:rPr lang="fr-FR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Sources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E84B02-8A2B-48D1-B5B7-A69BA8490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65031"/>
            <a:ext cx="8596668" cy="4476332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Les pseudo classes : </a:t>
            </a:r>
            <a:br>
              <a:rPr lang="fr-FR" dirty="0"/>
            </a:br>
            <a:r>
              <a:rPr lang="fr-FR" dirty="0">
                <a:hlinkClick r:id="rId2"/>
              </a:rPr>
              <a:t>https://developer.mozilla.org/fr/docs/Web/CSS/Pseudo-classes</a:t>
            </a:r>
            <a:endParaRPr lang="fr-FR" dirty="0"/>
          </a:p>
          <a:p>
            <a:endParaRPr lang="fr-FR" dirty="0"/>
          </a:p>
          <a:p>
            <a:r>
              <a:rPr lang="fr-FR" dirty="0"/>
              <a:t>La propriété </a:t>
            </a:r>
            <a:r>
              <a:rPr lang="fr-FR" dirty="0" err="1"/>
              <a:t>transform</a:t>
            </a:r>
            <a:r>
              <a:rPr lang="fr-FR" dirty="0"/>
              <a:t> :</a:t>
            </a:r>
            <a:br>
              <a:rPr lang="fr-FR" dirty="0"/>
            </a:br>
            <a:r>
              <a:rPr lang="fr-FR" dirty="0">
                <a:hlinkClick r:id="rId3"/>
              </a:rPr>
              <a:t>https://developer.mozilla.org/fr/docs/Web/CSS/transform</a:t>
            </a:r>
            <a:r>
              <a:rPr lang="fr-FR" dirty="0"/>
              <a:t> </a:t>
            </a:r>
          </a:p>
          <a:p>
            <a:endParaRPr lang="fr-FR" dirty="0"/>
          </a:p>
          <a:p>
            <a:r>
              <a:rPr lang="fr-FR" dirty="0"/>
              <a:t>Les transitions :</a:t>
            </a:r>
            <a:br>
              <a:rPr lang="fr-FR" dirty="0"/>
            </a:br>
            <a:r>
              <a:rPr lang="fr-FR" dirty="0">
                <a:hlinkClick r:id="rId4"/>
              </a:rPr>
              <a:t>https://developer.mozilla.org/fr/docs/Web/CSS/CSS_Transitions/Using_CSS_transitions</a:t>
            </a:r>
            <a:endParaRPr lang="fr-FR" dirty="0"/>
          </a:p>
          <a:p>
            <a:endParaRPr lang="fr-FR" dirty="0"/>
          </a:p>
          <a:p>
            <a:r>
              <a:rPr lang="fr-FR" dirty="0"/>
              <a:t>Les animations :</a:t>
            </a:r>
            <a:br>
              <a:rPr lang="fr-FR" dirty="0"/>
            </a:br>
            <a:r>
              <a:rPr lang="fr-FR" dirty="0">
                <a:hlinkClick r:id="rId5"/>
              </a:rPr>
              <a:t>https://developer.mozilla.org/fr/docs/Web/CSS/animation</a:t>
            </a:r>
            <a:r>
              <a:rPr lang="fr-FR" dirty="0"/>
              <a:t> </a:t>
            </a:r>
          </a:p>
          <a:p>
            <a:endParaRPr lang="fr-FR" dirty="0"/>
          </a:p>
          <a:p>
            <a:r>
              <a:rPr lang="fr-FR" dirty="0"/>
              <a:t>Un petit article sympa : </a:t>
            </a:r>
            <a:r>
              <a:rPr lang="fr-FR" dirty="0">
                <a:hlinkClick r:id="rId6"/>
              </a:rPr>
              <a:t>https://www.alsacreations.com/tuto/lire/1299-Timing-des-animations-et-des-transitions-en-CSS3.html</a:t>
            </a: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27699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CCB827-2C21-4841-8456-FDDAB92F5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A quoi ça sert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EC2E1D-D542-44C9-AF9E-0851E962B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160" y="1767155"/>
            <a:ext cx="8596668" cy="427420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2400" dirty="0"/>
              <a:t>Animer un ou des éléments de votre page html, </a:t>
            </a:r>
            <a:br>
              <a:rPr lang="fr-FR" sz="2400" dirty="0"/>
            </a:br>
            <a:r>
              <a:rPr lang="fr-FR" sz="2400" dirty="0"/>
              <a:t>uniquement grâce au CSS.</a:t>
            </a:r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endParaRPr lang="fr-FR" sz="2400" dirty="0"/>
          </a:p>
          <a:p>
            <a:pPr marL="0" indent="0" algn="ctr">
              <a:buNone/>
            </a:pPr>
            <a:r>
              <a:rPr lang="fr-FR" sz="2400" dirty="0"/>
              <a:t>Le principe :</a:t>
            </a:r>
          </a:p>
          <a:p>
            <a:pPr marL="0" indent="0" algn="ctr">
              <a:buNone/>
            </a:pPr>
            <a:r>
              <a:rPr lang="fr-FR" sz="2400" dirty="0"/>
              <a:t> </a:t>
            </a:r>
            <a:br>
              <a:rPr lang="fr-FR" sz="2400" dirty="0"/>
            </a:br>
            <a:r>
              <a:rPr lang="fr-FR" sz="2400" dirty="0"/>
              <a:t>Faire passer un élément html </a:t>
            </a:r>
            <a:br>
              <a:rPr lang="fr-FR" sz="2400" dirty="0"/>
            </a:br>
            <a:r>
              <a:rPr lang="fr-FR" sz="2400" dirty="0"/>
              <a:t>d’une mise en forme (d’un style) à un autre.</a:t>
            </a:r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058376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BECDB7-B93B-4F28-B301-DF89E3B22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160" y="609600"/>
            <a:ext cx="8780842" cy="1320800"/>
          </a:xfrm>
        </p:spPr>
        <p:txBody>
          <a:bodyPr/>
          <a:lstStyle/>
          <a:p>
            <a:r>
              <a:rPr lang="fr-FR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Les différents déclencheurs d’animations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638118F-4451-49FB-9074-49BB166A2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/>
              <a:t>Au chargement de la page</a:t>
            </a:r>
          </a:p>
          <a:p>
            <a:endParaRPr lang="fr-FR" sz="2400" dirty="0"/>
          </a:p>
          <a:p>
            <a:r>
              <a:rPr lang="fr-FR" sz="2400" dirty="0"/>
              <a:t>Après un certain délais</a:t>
            </a:r>
          </a:p>
          <a:p>
            <a:endParaRPr lang="fr-FR" sz="2400" dirty="0"/>
          </a:p>
          <a:p>
            <a:r>
              <a:rPr lang="fr-FR" sz="2400" dirty="0"/>
              <a:t>En faisant une action (par exemple : survol d’un élément)</a:t>
            </a:r>
          </a:p>
        </p:txBody>
      </p:sp>
    </p:spTree>
    <p:extLst>
      <p:ext uri="{BB962C8B-B14F-4D97-AF65-F5344CB8AC3E}">
        <p14:creationId xmlns:p14="http://schemas.microsoft.com/office/powerpoint/2010/main" val="3200675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2082F1-829A-4B9A-AD9C-9D0B2BE96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Les pseudo classes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15DB61-D32D-42BF-8FD6-9E2AFCCF2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000" dirty="0"/>
              <a:t>Une </a:t>
            </a:r>
            <a:r>
              <a:rPr lang="fr-FR" sz="2000" b="1" dirty="0">
                <a:solidFill>
                  <a:srgbClr val="92D050"/>
                </a:solidFill>
              </a:rPr>
              <a:t>pseudo-classe</a:t>
            </a:r>
            <a:r>
              <a:rPr lang="fr-FR" sz="2000" dirty="0"/>
              <a:t> est un mot-clé qui peut être ajouté à un </a:t>
            </a:r>
            <a:r>
              <a:rPr lang="fr-FR" sz="2000" dirty="0">
                <a:solidFill>
                  <a:srgbClr val="FFC000"/>
                </a:solidFill>
              </a:rPr>
              <a:t>sélecteur</a:t>
            </a:r>
            <a:r>
              <a:rPr lang="fr-FR" sz="2000" dirty="0"/>
              <a:t> afin d'indiquer l'état spécifique dans lequel l'élément doit être pour être ciblé par la déclaration.</a:t>
            </a:r>
          </a:p>
          <a:p>
            <a:endParaRPr lang="fr-FR" sz="2000" dirty="0"/>
          </a:p>
          <a:p>
            <a:r>
              <a:rPr lang="fr-FR" sz="2000" dirty="0">
                <a:solidFill>
                  <a:srgbClr val="FFC000"/>
                </a:solidFill>
              </a:rPr>
              <a:t>a</a:t>
            </a:r>
            <a:r>
              <a:rPr lang="fr-FR" sz="2000" dirty="0">
                <a:solidFill>
                  <a:srgbClr val="92D050"/>
                </a:solidFill>
              </a:rPr>
              <a:t>:hover</a:t>
            </a:r>
            <a:r>
              <a:rPr lang="fr-FR" sz="2000" dirty="0"/>
              <a:t> {</a:t>
            </a:r>
            <a:br>
              <a:rPr lang="fr-FR" sz="2000" dirty="0"/>
            </a:br>
            <a:r>
              <a:rPr lang="fr-FR" sz="2000" dirty="0"/>
              <a:t>		</a:t>
            </a:r>
            <a:r>
              <a:rPr lang="fr-FR" sz="2000" dirty="0" err="1"/>
              <a:t>text-decoration</a:t>
            </a:r>
            <a:r>
              <a:rPr lang="fr-FR" sz="2000" dirty="0"/>
              <a:t> : </a:t>
            </a:r>
            <a:r>
              <a:rPr lang="fr-FR" sz="2000" dirty="0" err="1"/>
              <a:t>underline</a:t>
            </a:r>
            <a:r>
              <a:rPr lang="fr-FR" sz="2000" dirty="0"/>
              <a:t>;</a:t>
            </a:r>
            <a:br>
              <a:rPr lang="fr-FR" sz="2000" dirty="0"/>
            </a:br>
            <a:r>
              <a:rPr lang="fr-FR" sz="2000" dirty="0"/>
              <a:t>		</a:t>
            </a:r>
            <a:r>
              <a:rPr lang="fr-FR" sz="2000" dirty="0" err="1"/>
              <a:t>color</a:t>
            </a:r>
            <a:r>
              <a:rPr lang="fr-FR" sz="2000" dirty="0"/>
              <a:t> : </a:t>
            </a:r>
            <a:r>
              <a:rPr lang="fr-FR" sz="2000" dirty="0" err="1"/>
              <a:t>chocolate</a:t>
            </a:r>
            <a:r>
              <a:rPr lang="fr-FR" sz="2000" dirty="0"/>
              <a:t>;</a:t>
            </a:r>
            <a:br>
              <a:rPr lang="fr-FR" sz="2000" dirty="0"/>
            </a:br>
            <a:r>
              <a:rPr lang="fr-FR" sz="2000" dirty="0"/>
              <a:t>}</a:t>
            </a:r>
          </a:p>
          <a:p>
            <a:endParaRPr lang="fr-FR" sz="2000" dirty="0"/>
          </a:p>
          <a:p>
            <a:r>
              <a:rPr lang="fr-FR" sz="2000" dirty="0"/>
              <a:t>Les plus courants sont : :</a:t>
            </a:r>
            <a:r>
              <a:rPr lang="fr-FR" sz="2000" dirty="0" err="1"/>
              <a:t>hover</a:t>
            </a:r>
            <a:r>
              <a:rPr lang="fr-FR" sz="2000" dirty="0"/>
              <a:t>, :</a:t>
            </a:r>
            <a:r>
              <a:rPr lang="fr-FR" sz="2000" dirty="0" err="1"/>
              <a:t>visited</a:t>
            </a:r>
            <a:r>
              <a:rPr lang="fr-FR" sz="2000" dirty="0"/>
              <a:t>, :</a:t>
            </a:r>
            <a:r>
              <a:rPr lang="fr-FR" sz="2000" dirty="0" err="1"/>
              <a:t>checked</a:t>
            </a:r>
            <a:r>
              <a:rPr lang="fr-FR" sz="2000" dirty="0"/>
              <a:t>, :active, :focus</a:t>
            </a:r>
          </a:p>
        </p:txBody>
      </p:sp>
    </p:spTree>
    <p:extLst>
      <p:ext uri="{BB962C8B-B14F-4D97-AF65-F5344CB8AC3E}">
        <p14:creationId xmlns:p14="http://schemas.microsoft.com/office/powerpoint/2010/main" val="3162756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8C1E86-AF39-4327-AF80-F6CAAA145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Syntaxe d’une pseudo classe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B22130-54B1-4D8D-B99C-3D70F107E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 err="1">
                <a:solidFill>
                  <a:srgbClr val="FFC000"/>
                </a:solidFill>
              </a:rPr>
              <a:t>sélecteur</a:t>
            </a:r>
            <a:r>
              <a:rPr lang="fr-FR" sz="2800" dirty="0" err="1">
                <a:solidFill>
                  <a:srgbClr val="92D050"/>
                </a:solidFill>
              </a:rPr>
              <a:t>:pseudo-classe</a:t>
            </a:r>
            <a:r>
              <a:rPr lang="fr-FR" sz="2800" dirty="0">
                <a:solidFill>
                  <a:srgbClr val="92D050"/>
                </a:solidFill>
              </a:rPr>
              <a:t> </a:t>
            </a:r>
            <a:r>
              <a:rPr lang="fr-FR" sz="2800" dirty="0"/>
              <a:t>{</a:t>
            </a:r>
            <a:br>
              <a:rPr lang="fr-FR" sz="2800" dirty="0"/>
            </a:br>
            <a:r>
              <a:rPr lang="fr-FR" sz="2800" dirty="0"/>
              <a:t>		</a:t>
            </a:r>
            <a:r>
              <a:rPr lang="fr-FR" sz="2800" dirty="0">
                <a:solidFill>
                  <a:srgbClr val="00B0F0"/>
                </a:solidFill>
              </a:rPr>
              <a:t>propriété</a:t>
            </a:r>
            <a:r>
              <a:rPr lang="fr-FR" sz="2800" dirty="0"/>
              <a:t>: valeur;</a:t>
            </a:r>
            <a:br>
              <a:rPr lang="fr-FR" sz="2800" dirty="0"/>
            </a:br>
            <a:r>
              <a:rPr lang="fr-FR" sz="2800" dirty="0"/>
              <a:t>}</a:t>
            </a:r>
          </a:p>
          <a:p>
            <a:endParaRPr lang="fr-FR" sz="2800" dirty="0"/>
          </a:p>
          <a:p>
            <a:r>
              <a:rPr lang="fr-FR" sz="2800" dirty="0">
                <a:solidFill>
                  <a:srgbClr val="FFC000"/>
                </a:solidFill>
              </a:rPr>
              <a:t>a</a:t>
            </a:r>
            <a:r>
              <a:rPr lang="fr-FR" sz="2800" dirty="0">
                <a:solidFill>
                  <a:srgbClr val="92D050"/>
                </a:solidFill>
              </a:rPr>
              <a:t>:hover </a:t>
            </a:r>
            <a:r>
              <a:rPr lang="fr-FR" sz="2800" dirty="0"/>
              <a:t>{</a:t>
            </a:r>
            <a:br>
              <a:rPr lang="fr-FR" sz="2800" dirty="0"/>
            </a:br>
            <a:r>
              <a:rPr lang="fr-FR" sz="2800" dirty="0"/>
              <a:t>		</a:t>
            </a:r>
            <a:r>
              <a:rPr lang="fr-FR" sz="2600" dirty="0" err="1">
                <a:solidFill>
                  <a:srgbClr val="00B0F0"/>
                </a:solidFill>
              </a:rPr>
              <a:t>color</a:t>
            </a:r>
            <a:r>
              <a:rPr lang="fr-FR" sz="2600" dirty="0"/>
              <a:t>: green;</a:t>
            </a:r>
            <a:br>
              <a:rPr lang="fr-FR" sz="2600" dirty="0"/>
            </a:br>
            <a:r>
              <a:rPr lang="fr-FR" sz="2600" dirty="0"/>
              <a:t>}</a:t>
            </a:r>
            <a:br>
              <a:rPr lang="fr-FR" sz="2600" dirty="0"/>
            </a:br>
            <a:endParaRPr lang="fr-FR" sz="2600" dirty="0"/>
          </a:p>
        </p:txBody>
      </p:sp>
    </p:spTree>
    <p:extLst>
      <p:ext uri="{BB962C8B-B14F-4D97-AF65-F5344CB8AC3E}">
        <p14:creationId xmlns:p14="http://schemas.microsoft.com/office/powerpoint/2010/main" val="3003556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3FFF4B-A928-458A-957F-3E57B4D73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Une propriété CSS sympa : </a:t>
            </a:r>
            <a:r>
              <a:rPr lang="fr-FR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transform</a:t>
            </a:r>
            <a:endParaRPr lang="fr-FR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B00C5A-5B52-4E1B-8503-9245D7A25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/>
              <a:t>La </a:t>
            </a:r>
            <a:r>
              <a:rPr lang="fr-FR" sz="2400" dirty="0">
                <a:solidFill>
                  <a:srgbClr val="00B0F0"/>
                </a:solidFill>
              </a:rPr>
              <a:t>propriété</a:t>
            </a:r>
            <a:r>
              <a:rPr lang="fr-FR" sz="2400" dirty="0"/>
              <a:t> </a:t>
            </a:r>
            <a:r>
              <a:rPr lang="fr-FR" sz="2400" dirty="0" err="1"/>
              <a:t>transform</a:t>
            </a:r>
            <a:r>
              <a:rPr lang="fr-FR" sz="2400" dirty="0"/>
              <a:t> modifie l'espace de coordonnées utilisé pour la mise en forme visuelle. </a:t>
            </a:r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r>
              <a:rPr lang="fr-FR" sz="2400" dirty="0"/>
              <a:t>Grâce à cette </a:t>
            </a:r>
            <a:r>
              <a:rPr lang="fr-FR" sz="2400" dirty="0">
                <a:solidFill>
                  <a:srgbClr val="00B0F0"/>
                </a:solidFill>
              </a:rPr>
              <a:t>propriété</a:t>
            </a:r>
            <a:r>
              <a:rPr lang="fr-FR" sz="2400" dirty="0"/>
              <a:t>, il est possible de translater les éléments, de les tourner, de les distordre pour en changer la perspective.</a:t>
            </a:r>
          </a:p>
        </p:txBody>
      </p:sp>
    </p:spTree>
    <p:extLst>
      <p:ext uri="{BB962C8B-B14F-4D97-AF65-F5344CB8AC3E}">
        <p14:creationId xmlns:p14="http://schemas.microsoft.com/office/powerpoint/2010/main" val="1569232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A4A1A2-028F-4E56-A480-D5044E990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7169"/>
          </a:xfrm>
        </p:spPr>
        <p:txBody>
          <a:bodyPr/>
          <a:lstStyle/>
          <a:p>
            <a:r>
              <a:rPr lang="fr-FR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Une propriété CSS sympa : </a:t>
            </a:r>
            <a:r>
              <a:rPr lang="fr-FR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transform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FECD805-20B7-49B9-9B97-219CB388E6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406769"/>
            <a:ext cx="8888697" cy="4634594"/>
          </a:xfrm>
        </p:spPr>
        <p:txBody>
          <a:bodyPr>
            <a:normAutofit lnSpcReduction="10000"/>
          </a:bodyPr>
          <a:lstStyle/>
          <a:p>
            <a:r>
              <a:rPr lang="fr-FR" sz="2200" b="1" dirty="0" err="1">
                <a:solidFill>
                  <a:srgbClr val="00B0F0"/>
                </a:solidFill>
              </a:rPr>
              <a:t>transform</a:t>
            </a:r>
            <a:r>
              <a:rPr lang="fr-FR" sz="2200" b="1" dirty="0"/>
              <a:t>: « fonction »;</a:t>
            </a:r>
            <a:br>
              <a:rPr lang="fr-FR" sz="2200" b="1" dirty="0"/>
            </a:br>
            <a:endParaRPr lang="fr-FR" sz="2200" b="1" dirty="0"/>
          </a:p>
          <a:p>
            <a:r>
              <a:rPr lang="fr-FR" sz="2200" dirty="0"/>
              <a:t>Les fonctions disponibles : </a:t>
            </a:r>
          </a:p>
          <a:p>
            <a:pPr lvl="1"/>
            <a:r>
              <a:rPr lang="fr-FR" sz="2200" dirty="0" err="1"/>
              <a:t>Martrices</a:t>
            </a:r>
            <a:r>
              <a:rPr lang="fr-FR" sz="2200" dirty="0"/>
              <a:t> de transformation - matrix() et matrix3d()</a:t>
            </a:r>
          </a:p>
          <a:p>
            <a:pPr lvl="1"/>
            <a:r>
              <a:rPr lang="fr-FR" sz="2200" dirty="0"/>
              <a:t>Perspective – perspective()</a:t>
            </a:r>
          </a:p>
          <a:p>
            <a:pPr lvl="1"/>
            <a:r>
              <a:rPr lang="fr-FR" sz="2200" dirty="0"/>
              <a:t>Rotation – </a:t>
            </a:r>
            <a:r>
              <a:rPr lang="fr-FR" sz="2200" dirty="0" err="1"/>
              <a:t>rotate</a:t>
            </a:r>
            <a:r>
              <a:rPr lang="fr-FR" sz="2200" dirty="0"/>
              <a:t>(), rotate3d(), </a:t>
            </a:r>
            <a:r>
              <a:rPr lang="fr-FR" sz="2200" dirty="0" err="1"/>
              <a:t>rotateX</a:t>
            </a:r>
            <a:r>
              <a:rPr lang="fr-FR" sz="2200" dirty="0"/>
              <a:t>(), </a:t>
            </a:r>
            <a:r>
              <a:rPr lang="fr-FR" sz="2200" dirty="0" err="1"/>
              <a:t>rotateY</a:t>
            </a:r>
            <a:r>
              <a:rPr lang="fr-FR" sz="2200" dirty="0"/>
              <a:t>(), </a:t>
            </a:r>
            <a:r>
              <a:rPr lang="fr-FR" sz="2200" dirty="0" err="1"/>
              <a:t>rotateZ</a:t>
            </a:r>
            <a:r>
              <a:rPr lang="fr-FR" sz="2200" dirty="0"/>
              <a:t>()</a:t>
            </a:r>
          </a:p>
          <a:p>
            <a:pPr lvl="1"/>
            <a:r>
              <a:rPr lang="fr-FR" sz="2200" dirty="0"/>
              <a:t>Changement d’échelle – </a:t>
            </a:r>
            <a:r>
              <a:rPr lang="fr-FR" sz="2200" dirty="0" err="1"/>
              <a:t>scale</a:t>
            </a:r>
            <a:r>
              <a:rPr lang="fr-FR" sz="2200" dirty="0"/>
              <a:t>(), scale3d(), </a:t>
            </a:r>
            <a:r>
              <a:rPr lang="fr-FR" sz="2200" dirty="0" err="1"/>
              <a:t>scaleX</a:t>
            </a:r>
            <a:r>
              <a:rPr lang="fr-FR" sz="2200" dirty="0"/>
              <a:t>(), </a:t>
            </a:r>
            <a:r>
              <a:rPr lang="fr-FR" sz="2200" dirty="0" err="1"/>
              <a:t>scaleY</a:t>
            </a:r>
            <a:r>
              <a:rPr lang="fr-FR" sz="2200" dirty="0"/>
              <a:t>() et </a:t>
            </a:r>
            <a:r>
              <a:rPr lang="fr-FR" sz="2200" dirty="0" err="1"/>
              <a:t>scaleZ</a:t>
            </a:r>
            <a:r>
              <a:rPr lang="fr-FR" sz="2200" dirty="0"/>
              <a:t>()</a:t>
            </a:r>
          </a:p>
          <a:p>
            <a:pPr lvl="1"/>
            <a:r>
              <a:rPr lang="fr-FR" sz="2200" dirty="0"/>
              <a:t>Distorsions – </a:t>
            </a:r>
            <a:r>
              <a:rPr lang="fr-FR" sz="2200" dirty="0" err="1"/>
              <a:t>skew</a:t>
            </a:r>
            <a:r>
              <a:rPr lang="fr-FR" sz="2200" dirty="0"/>
              <a:t>(), </a:t>
            </a:r>
            <a:r>
              <a:rPr lang="fr-FR" sz="2200" dirty="0" err="1"/>
              <a:t>skewX</a:t>
            </a:r>
            <a:r>
              <a:rPr lang="fr-FR" sz="2200" dirty="0"/>
              <a:t>(), </a:t>
            </a:r>
            <a:r>
              <a:rPr lang="fr-FR" sz="2200" dirty="0" err="1"/>
              <a:t>skewY</a:t>
            </a:r>
            <a:r>
              <a:rPr lang="fr-FR" sz="2200" dirty="0"/>
              <a:t>()</a:t>
            </a:r>
          </a:p>
          <a:p>
            <a:pPr lvl="1"/>
            <a:r>
              <a:rPr lang="fr-FR" sz="2200" dirty="0"/>
              <a:t>Translations – translate(), translate3d(), </a:t>
            </a:r>
            <a:r>
              <a:rPr lang="fr-FR" sz="2200" dirty="0" err="1"/>
              <a:t>translateX</a:t>
            </a:r>
            <a:r>
              <a:rPr lang="fr-FR" sz="2200" dirty="0"/>
              <a:t>(), </a:t>
            </a:r>
            <a:r>
              <a:rPr lang="fr-FR" sz="2200" dirty="0" err="1"/>
              <a:t>translateY</a:t>
            </a:r>
            <a:r>
              <a:rPr lang="fr-FR" sz="2200" dirty="0"/>
              <a:t>(), </a:t>
            </a:r>
            <a:r>
              <a:rPr lang="fr-FR" sz="2200" dirty="0" err="1"/>
              <a:t>translateZ</a:t>
            </a:r>
            <a:r>
              <a:rPr lang="fr-FR" sz="2200" dirty="0"/>
              <a:t>()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51520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3DB36D-74DD-4B52-9C0A-D667E5745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6194"/>
          </a:xfrm>
        </p:spPr>
        <p:txBody>
          <a:bodyPr/>
          <a:lstStyle/>
          <a:p>
            <a:r>
              <a:rPr lang="fr-FR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Les transitions en CSS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E2A44D-0291-4725-844E-53CB4C1C5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75794"/>
            <a:ext cx="9255231" cy="50585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/>
              <a:t>Les transitions permettent de rendre fluide le changement de valeur d'une </a:t>
            </a:r>
            <a:r>
              <a:rPr lang="fr-FR" sz="2400" dirty="0">
                <a:solidFill>
                  <a:srgbClr val="00B0F0"/>
                </a:solidFill>
              </a:rPr>
              <a:t>propriété CSS</a:t>
            </a:r>
            <a:r>
              <a:rPr lang="fr-FR" sz="2400" dirty="0"/>
              <a:t>. Ce changement d'état peut-être déclenché à l'ajout d'une </a:t>
            </a:r>
            <a:r>
              <a:rPr lang="fr-FR" sz="2400" dirty="0">
                <a:solidFill>
                  <a:srgbClr val="92D050"/>
                </a:solidFill>
              </a:rPr>
              <a:t>pseudo-classe</a:t>
            </a:r>
            <a:r>
              <a:rPr lang="fr-FR" sz="2400" dirty="0"/>
              <a:t>.</a:t>
            </a:r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r>
              <a:rPr lang="fr-FR" sz="2400" dirty="0"/>
              <a:t> Les propriétés de « </a:t>
            </a:r>
            <a:r>
              <a:rPr lang="fr-FR" sz="2400" dirty="0">
                <a:solidFill>
                  <a:srgbClr val="00B0F0"/>
                </a:solidFill>
              </a:rPr>
              <a:t>transition</a:t>
            </a:r>
            <a:r>
              <a:rPr lang="fr-FR" sz="2400" dirty="0"/>
              <a:t> » :</a:t>
            </a:r>
          </a:p>
          <a:p>
            <a:r>
              <a:rPr lang="fr-FR" sz="2000" dirty="0">
                <a:solidFill>
                  <a:srgbClr val="00B0F0"/>
                </a:solidFill>
              </a:rPr>
              <a:t>transition-</a:t>
            </a:r>
            <a:r>
              <a:rPr lang="fr-FR" sz="2000" dirty="0" err="1">
                <a:solidFill>
                  <a:srgbClr val="00B0F0"/>
                </a:solidFill>
              </a:rPr>
              <a:t>property</a:t>
            </a:r>
            <a:r>
              <a:rPr lang="fr-FR" sz="2000" dirty="0"/>
              <a:t> : Définit les propriétés CSS qui subiront une transition (ex: </a:t>
            </a:r>
            <a:r>
              <a:rPr lang="fr-FR" sz="2000" dirty="0" err="1"/>
              <a:t>width</a:t>
            </a:r>
            <a:r>
              <a:rPr lang="fr-FR" sz="2000" dirty="0"/>
              <a:t>). « all » ciblera toutes les propriétés.</a:t>
            </a:r>
          </a:p>
          <a:p>
            <a:r>
              <a:rPr lang="fr-FR" sz="2000" dirty="0">
                <a:solidFill>
                  <a:srgbClr val="00B0F0"/>
                </a:solidFill>
              </a:rPr>
              <a:t>transition-duration</a:t>
            </a:r>
            <a:r>
              <a:rPr lang="fr-FR" sz="2000" dirty="0"/>
              <a:t> : Définit la durée de la transition en seconde (s) ou milliseconde (ms).</a:t>
            </a:r>
          </a:p>
          <a:p>
            <a:r>
              <a:rPr lang="fr-FR" sz="2000" dirty="0">
                <a:solidFill>
                  <a:srgbClr val="00B0F0"/>
                </a:solidFill>
              </a:rPr>
              <a:t>transition-timing-</a:t>
            </a:r>
            <a:r>
              <a:rPr lang="fr-FR" sz="2000" dirty="0" err="1">
                <a:solidFill>
                  <a:srgbClr val="00B0F0"/>
                </a:solidFill>
              </a:rPr>
              <a:t>function</a:t>
            </a:r>
            <a:r>
              <a:rPr lang="fr-FR" sz="2000" dirty="0"/>
              <a:t> : Définit l’effet à utiliser.</a:t>
            </a:r>
          </a:p>
          <a:p>
            <a:r>
              <a:rPr lang="fr-FR" sz="2000" dirty="0">
                <a:solidFill>
                  <a:srgbClr val="00B0F0"/>
                </a:solidFill>
              </a:rPr>
              <a:t>transition-</a:t>
            </a:r>
            <a:r>
              <a:rPr lang="fr-FR" sz="2000" dirty="0" err="1">
                <a:solidFill>
                  <a:srgbClr val="00B0F0"/>
                </a:solidFill>
              </a:rPr>
              <a:t>delay</a:t>
            </a:r>
            <a:r>
              <a:rPr lang="fr-FR" sz="2000" dirty="0"/>
              <a:t> : Définit l'avance ou le retard que prendra la transition vis à vis de son déclenchement. (Facultative)</a:t>
            </a:r>
          </a:p>
          <a:p>
            <a:pPr marL="0" indent="0">
              <a:buNone/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111885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3DB36D-74DD-4B52-9C0A-D667E5745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6194"/>
          </a:xfrm>
        </p:spPr>
        <p:txBody>
          <a:bodyPr/>
          <a:lstStyle/>
          <a:p>
            <a:r>
              <a:rPr lang="fr-FR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Les transitions en CSS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E2A44D-0291-4725-844E-53CB4C1C5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75794"/>
            <a:ext cx="9850850" cy="527667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fr-FR" sz="2200" dirty="0"/>
              <a:t>On peut écrire en CSS chaque propriétés séparément ou en ligne</a:t>
            </a:r>
          </a:p>
          <a:p>
            <a:pPr marL="0" indent="0">
              <a:buNone/>
            </a:pPr>
            <a:r>
              <a:rPr lang="fr-FR" sz="21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Séparément :</a:t>
            </a:r>
          </a:p>
          <a:p>
            <a:r>
              <a:rPr lang="fr-FR" sz="2000" dirty="0" err="1">
                <a:solidFill>
                  <a:srgbClr val="FFC000"/>
                </a:solidFill>
              </a:rPr>
              <a:t>selecteur</a:t>
            </a:r>
            <a:r>
              <a:rPr lang="fr-FR" sz="2000" dirty="0"/>
              <a:t> {</a:t>
            </a:r>
          </a:p>
          <a:p>
            <a:pPr marL="0" indent="0">
              <a:buNone/>
            </a:pPr>
            <a:r>
              <a:rPr lang="fr-FR" sz="2000" dirty="0"/>
              <a:t>	</a:t>
            </a:r>
            <a:r>
              <a:rPr lang="fr-FR" sz="2000" dirty="0">
                <a:solidFill>
                  <a:srgbClr val="00B0F0"/>
                </a:solidFill>
              </a:rPr>
              <a:t>transition-</a:t>
            </a:r>
            <a:r>
              <a:rPr lang="fr-FR" sz="2000" dirty="0" err="1">
                <a:solidFill>
                  <a:srgbClr val="00B0F0"/>
                </a:solidFill>
              </a:rPr>
              <a:t>property</a:t>
            </a:r>
            <a:r>
              <a:rPr lang="fr-FR" sz="2000" dirty="0"/>
              <a:t>: all;</a:t>
            </a:r>
          </a:p>
          <a:p>
            <a:pPr marL="0" indent="0">
              <a:buNone/>
            </a:pPr>
            <a:r>
              <a:rPr lang="fr-FR" sz="2000" dirty="0"/>
              <a:t>	</a:t>
            </a:r>
            <a:r>
              <a:rPr lang="fr-FR" sz="2000" dirty="0">
                <a:solidFill>
                  <a:srgbClr val="00B0F0"/>
                </a:solidFill>
              </a:rPr>
              <a:t>transition-duration</a:t>
            </a:r>
            <a:r>
              <a:rPr lang="fr-FR" sz="2000" dirty="0"/>
              <a:t>: .5s; /* on aurait pu écrire 500ms également */</a:t>
            </a:r>
          </a:p>
          <a:p>
            <a:pPr marL="0" indent="0">
              <a:buNone/>
            </a:pPr>
            <a:r>
              <a:rPr lang="fr-FR" sz="2000" dirty="0"/>
              <a:t>	</a:t>
            </a:r>
            <a:r>
              <a:rPr lang="fr-FR" sz="2000" dirty="0">
                <a:solidFill>
                  <a:srgbClr val="00B0F0"/>
                </a:solidFill>
              </a:rPr>
              <a:t>transition-timing-</a:t>
            </a:r>
            <a:r>
              <a:rPr lang="fr-FR" sz="2000" dirty="0" err="1">
                <a:solidFill>
                  <a:srgbClr val="00B0F0"/>
                </a:solidFill>
              </a:rPr>
              <a:t>function</a:t>
            </a:r>
            <a:r>
              <a:rPr lang="fr-FR" sz="2000" dirty="0"/>
              <a:t>: </a:t>
            </a:r>
            <a:r>
              <a:rPr lang="fr-FR" sz="2000" dirty="0" err="1"/>
              <a:t>ease</a:t>
            </a:r>
            <a:r>
              <a:rPr lang="fr-FR" sz="2000" dirty="0"/>
              <a:t>-in;</a:t>
            </a:r>
          </a:p>
          <a:p>
            <a:pPr marL="0" indent="0">
              <a:buNone/>
            </a:pPr>
            <a:r>
              <a:rPr lang="fr-FR" sz="2000" dirty="0"/>
              <a:t>	</a:t>
            </a:r>
            <a:r>
              <a:rPr lang="fr-FR" sz="2000" dirty="0">
                <a:solidFill>
                  <a:srgbClr val="00B0F0"/>
                </a:solidFill>
              </a:rPr>
              <a:t>transition-</a:t>
            </a:r>
            <a:r>
              <a:rPr lang="fr-FR" sz="2000" dirty="0" err="1">
                <a:solidFill>
                  <a:srgbClr val="00B0F0"/>
                </a:solidFill>
              </a:rPr>
              <a:t>delay</a:t>
            </a:r>
            <a:r>
              <a:rPr lang="fr-FR" sz="2000" dirty="0"/>
              <a:t>: 1s;</a:t>
            </a:r>
          </a:p>
          <a:p>
            <a:pPr marL="0" indent="0">
              <a:buNone/>
            </a:pPr>
            <a:r>
              <a:rPr lang="fr-FR" sz="2000" dirty="0"/>
              <a:t>}</a:t>
            </a:r>
          </a:p>
          <a:p>
            <a:pPr marL="0" indent="0">
              <a:buNone/>
            </a:pPr>
            <a:br>
              <a:rPr lang="fr-FR" sz="2000" dirty="0"/>
            </a:br>
            <a:br>
              <a:rPr lang="fr-FR" sz="2000" dirty="0"/>
            </a:br>
            <a:r>
              <a:rPr lang="fr-FR" sz="21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En une ligne :</a:t>
            </a:r>
          </a:p>
          <a:p>
            <a:r>
              <a:rPr lang="fr-FR" sz="2000" dirty="0" err="1">
                <a:solidFill>
                  <a:srgbClr val="FFC000"/>
                </a:solidFill>
              </a:rPr>
              <a:t>selecteur</a:t>
            </a:r>
            <a:r>
              <a:rPr lang="fr-FR" sz="2000" dirty="0"/>
              <a:t> {</a:t>
            </a:r>
          </a:p>
          <a:p>
            <a:pPr marL="0" indent="0">
              <a:buNone/>
            </a:pPr>
            <a:r>
              <a:rPr lang="fr-FR" sz="2000" dirty="0"/>
              <a:t>	</a:t>
            </a:r>
            <a:r>
              <a:rPr lang="fr-FR" sz="2000" dirty="0">
                <a:solidFill>
                  <a:srgbClr val="00B0F0"/>
                </a:solidFill>
              </a:rPr>
              <a:t>transition</a:t>
            </a:r>
            <a:r>
              <a:rPr lang="fr-FR" sz="2000" dirty="0"/>
              <a:t>: &lt;transition-</a:t>
            </a:r>
            <a:r>
              <a:rPr lang="fr-FR" sz="2000" dirty="0" err="1"/>
              <a:t>property</a:t>
            </a:r>
            <a:r>
              <a:rPr lang="fr-FR" sz="2000" dirty="0"/>
              <a:t>&gt; &lt;transition-duration&gt; &lt;transition-timing-</a:t>
            </a:r>
            <a:r>
              <a:rPr lang="fr-FR" sz="2000" dirty="0" err="1"/>
              <a:t>function</a:t>
            </a:r>
            <a:r>
              <a:rPr lang="fr-FR" sz="2000" dirty="0"/>
              <a:t>&gt; &lt;transition-</a:t>
            </a:r>
            <a:r>
              <a:rPr lang="fr-FR" sz="2000" dirty="0" err="1"/>
              <a:t>delay</a:t>
            </a:r>
            <a:r>
              <a:rPr lang="fr-FR" sz="2000" dirty="0"/>
              <a:t>&gt;;</a:t>
            </a:r>
          </a:p>
          <a:p>
            <a:pPr marL="0" indent="0">
              <a:buNone/>
            </a:pPr>
            <a:r>
              <a:rPr lang="fr-FR" sz="2000" dirty="0"/>
              <a:t>}</a:t>
            </a:r>
          </a:p>
          <a:p>
            <a:r>
              <a:rPr lang="fr-FR" sz="2000" dirty="0" err="1">
                <a:solidFill>
                  <a:srgbClr val="FFC000"/>
                </a:solidFill>
              </a:rPr>
              <a:t>img</a:t>
            </a:r>
            <a:r>
              <a:rPr lang="fr-FR" sz="2000" dirty="0"/>
              <a:t> {</a:t>
            </a:r>
          </a:p>
          <a:p>
            <a:pPr marL="0" indent="0">
              <a:buNone/>
            </a:pPr>
            <a:r>
              <a:rPr lang="fr-FR" sz="2000" dirty="0"/>
              <a:t>	</a:t>
            </a:r>
            <a:r>
              <a:rPr lang="fr-FR" sz="2000" dirty="0">
                <a:solidFill>
                  <a:srgbClr val="00B0F0"/>
                </a:solidFill>
              </a:rPr>
              <a:t>transition</a:t>
            </a:r>
            <a:r>
              <a:rPr lang="fr-FR" sz="2000" dirty="0"/>
              <a:t>: all 0.5s </a:t>
            </a:r>
            <a:r>
              <a:rPr lang="fr-FR" sz="2000" dirty="0" err="1"/>
              <a:t>ease</a:t>
            </a:r>
            <a:r>
              <a:rPr lang="fr-FR" sz="2000" dirty="0"/>
              <a:t>-in 1s;</a:t>
            </a:r>
            <a:br>
              <a:rPr lang="fr-FR" sz="2000" dirty="0"/>
            </a:br>
            <a:r>
              <a:rPr lang="fr-FR" sz="2000" dirty="0"/>
              <a:t>}</a:t>
            </a:r>
          </a:p>
          <a:p>
            <a:pPr marL="0" indent="0">
              <a:buNone/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086568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te">
  <a:themeElements>
    <a:clrScheme name="Bleu chau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495</TotalTime>
  <Words>840</Words>
  <Application>Microsoft Office PowerPoint</Application>
  <PresentationFormat>Grand écran</PresentationFormat>
  <Paragraphs>107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Facette</vt:lpstr>
      <vt:lpstr>Les transitions  et les animations en css</vt:lpstr>
      <vt:lpstr>A quoi ça sert ?</vt:lpstr>
      <vt:lpstr>Les différents déclencheurs d’animations</vt:lpstr>
      <vt:lpstr>Les pseudo classes</vt:lpstr>
      <vt:lpstr>Syntaxe d’une pseudo classe</vt:lpstr>
      <vt:lpstr>Une propriété CSS sympa : transform</vt:lpstr>
      <vt:lpstr>Une propriété CSS sympa : transform</vt:lpstr>
      <vt:lpstr>Les transitions en CSS</vt:lpstr>
      <vt:lpstr>Les transitions en CSS</vt:lpstr>
      <vt:lpstr>Les transitions en CSS</vt:lpstr>
      <vt:lpstr>Les animations css </vt:lpstr>
      <vt:lpstr>Les animations css 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transitions  et  les animations en CSS</dc:title>
  <dc:creator>Claire Tourtoulou</dc:creator>
  <cp:lastModifiedBy>Claire Tourtoulou</cp:lastModifiedBy>
  <cp:revision>27</cp:revision>
  <dcterms:created xsi:type="dcterms:W3CDTF">2021-03-24T08:47:33Z</dcterms:created>
  <dcterms:modified xsi:type="dcterms:W3CDTF">2021-03-25T11:26:09Z</dcterms:modified>
</cp:coreProperties>
</file>