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909" r:id="rId1"/>
  </p:sldMasterIdLst>
  <p:notesMasterIdLst>
    <p:notesMasterId r:id="rId2"/>
  </p:notesMasterIdLst>
  <p:handoutMasterIdLst>
    <p:handoutMasterId r:id="rId3"/>
  </p:handoutMasterIdLst>
  <p:sldIdLst>
    <p:sldId id="257" r:id="rId4"/>
    <p:sldId id="259" r:id="rId5"/>
    <p:sldId id="1473" r:id="rId6"/>
    <p:sldId id="1800" r:id="rId7"/>
    <p:sldId id="1804" r:id="rId8"/>
    <p:sldId id="1805" r:id="rId9"/>
    <p:sldId id="1475" r:id="rId10"/>
  </p:sldIdLst>
  <p:sldSz cx="12192000" cy="6858000"/>
  <p:notesSz cx="7104063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5pPr>
    <a:lvl6pPr marL="22860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6pPr>
    <a:lvl7pPr marL="27432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7pPr>
    <a:lvl8pPr marL="32004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8pPr>
    <a:lvl9pPr marL="3657600" algn="l" defTabSz="914400" rtl="0" eaLnBrk="1" latinLnBrk="1" hangingPunct="1">
      <a:defRPr kumimoji="1" sz="1200" b="1" kern="1200">
        <a:solidFill>
          <a:schemeClr val="tx1"/>
        </a:solidFill>
        <a:latin typeface="Verdana"/>
        <a:ea typeface="휴먼옛체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A19EC50-B813-4FCE-9F78-2F8D5DE6B856}" styleName="Normal Style 2 - Accent 1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>
              <a:shade val="50000"/>
              <a:satMod val="23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56A6DC8-C47D-4E6D-BBC8-75E592D87017}" styleName="Normal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6">
          <a:shade val="80000"/>
        </a:schemeClr>
      </a:tcTxStyle>
      <a:tcStyle>
        <a:tcBdr>
          <a:bottom>
            <a:ln w="35400" cmpd="sng">
              <a:solidFill>
                <a:schemeClr val="accent6">
                  <a:shade val="80000"/>
                </a:schemeClr>
              </a:solidFill>
            </a:ln>
          </a:bottom>
        </a:tcBdr>
        <a:fill>
          <a:solidFill>
            <a:schemeClr val="accent6">
              <a:tint val="20000"/>
            </a:schemeClr>
          </a:solidFill>
        </a:fill>
      </a:tcStyle>
    </a:firstRow>
  </a:tblStyle>
  <a:tblStyle styleId="{F30E45CE-1E6F-404D-914F-DC5B132B5B5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1"/>
              </a:solidFill>
              <a:prstDash val="dash"/>
            </a:ln>
          </a:left>
          <a:right>
            <a:ln w="32700" cmpd="sng">
              <a:solidFill>
                <a:schemeClr val="accent1"/>
              </a:solidFill>
              <a:prstDash val="dash"/>
            </a:ln>
          </a:right>
          <a:top>
            <a:ln w="32700" cmpd="sng">
              <a:solidFill>
                <a:schemeClr val="accent1"/>
              </a:solidFill>
              <a:prstDash val="dash"/>
            </a:ln>
          </a:top>
          <a:bottom>
            <a:ln w="32700" cmpd="sng">
              <a:solidFill>
                <a:schemeClr val="accent1"/>
              </a:solidFill>
              <a:prstDash val="dash"/>
            </a:ln>
          </a:bottom>
          <a:insideH>
            <a:ln w="22700" cmpd="sng">
              <a:solidFill>
                <a:schemeClr val="accent1"/>
              </a:solidFill>
              <a:prstDash val="sysDot"/>
            </a:ln>
          </a:insideH>
          <a:insideV>
            <a:ln w="22700" cmpd="sng">
              <a:solidFill>
                <a:schemeClr val="accent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833" autoAdjust="0"/>
    <p:restoredTop sz="94814" autoAdjust="0"/>
  </p:normalViewPr>
  <p:slideViewPr>
    <p:cSldViewPr>
      <p:cViewPr>
        <p:scale>
          <a:sx n="70" d="100"/>
          <a:sy n="70" d="100"/>
        </p:scale>
        <p:origin x="461" y="115"/>
      </p:cViewPr>
      <p:guideLst>
        <p:guide orient="horz" pos="2154"/>
        <p:guide pos="3839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1566"/>
    </p:cViewPr>
  </p:sorterViewPr>
  <p:notesViewPr>
    <p:cSldViewPr>
      <p:cViewPr varScale="1">
        <p:scale>
          <a:sx n="75" d="100"/>
          <a:sy n="75" d="100"/>
        </p:scale>
        <p:origin x="4032" y="72"/>
      </p:cViewPr>
      <p:guideLst>
        <p:guide orient="horz" pos="3219"/>
        <p:guide pos="2232"/>
      </p:guideLst>
    </p:cSldViewPr>
  </p:notesViewPr>
  <p:gridSpacing cx="36004" cy="36004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0"/>
          <p:cNvSpPr>
            <a:spLocks noGrp="1" noChangeArrowheads="1"/>
          </p:cNvSpPr>
          <p:nvPr>
            <p:ph type="hdr" sz="quarter" idx="0"/>
          </p:nvPr>
        </p:nvSpPr>
        <p:spPr>
          <a:xfrm>
            <a:off x="1" y="1"/>
            <a:ext cx="3087490" cy="4760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t" anchorCtr="0"/>
          <a:lstStyle>
            <a:lvl1pPr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7" name="Rectangle 2051"/>
          <p:cNvSpPr>
            <a:spLocks noGrp="1" noChangeArrowheads="1"/>
          </p:cNvSpPr>
          <p:nvPr>
            <p:ph type="dt" sz="quarter" idx="1"/>
          </p:nvPr>
        </p:nvSpPr>
        <p:spPr>
          <a:xfrm>
            <a:off x="4061609" y="1"/>
            <a:ext cx="3007425" cy="47606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t" anchorCtr="0"/>
          <a:lstStyle>
            <a:lvl1pPr algn="r"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8" name="Rectangle 2052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724191"/>
            <a:ext cx="3087490" cy="4727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b" anchorCtr="0"/>
          <a:lstStyle>
            <a:lvl1pPr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7589" name="Rectangle 2053"/>
          <p:cNvSpPr>
            <a:spLocks noGrp="1" noChangeArrowheads="1"/>
          </p:cNvSpPr>
          <p:nvPr>
            <p:ph type="sldNum" sz="quarter" idx="3"/>
          </p:nvPr>
        </p:nvSpPr>
        <p:spPr>
          <a:xfrm>
            <a:off x="4061609" y="9724191"/>
            <a:ext cx="3007425" cy="47279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5028" tIns="47513" rIns="95028" bIns="47513" anchor="b" anchorCtr="0"/>
          <a:lstStyle>
            <a:lvl1pPr algn="r" defTabSz="951437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fld id="{C6914BB3-23B2-44D9-9DB9-5F65CB8922EF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Relationship Id="rId2" Type="http://schemas.openxmlformats.org/officeDocument/2006/relationships/image" Target="../media/image1.png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1"/>
            <a:ext cx="3077482" cy="50878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>
            <a:lvl1pPr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4026581" y="1"/>
            <a:ext cx="3077482" cy="50878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>
            <a:lvl1pPr algn="r"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41288" y="766763"/>
            <a:ext cx="6827837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947431" y="4860460"/>
            <a:ext cx="5209202" cy="46068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t" anchorCtr="0"/>
          <a:lstStyle/>
          <a:p>
            <a:pPr lvl="0">
              <a:defRPr lang="ko-KR" altLang="en-US"/>
            </a:pPr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  <a:endParaRPr lang="en-US" altLang="ko-KR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세째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네째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5828"/>
            <a:ext cx="3077482" cy="5087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b" anchorCtr="0"/>
          <a:lstStyle>
            <a:lvl1pPr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6581" y="9725828"/>
            <a:ext cx="3077482" cy="50878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8523" tIns="49260" rIns="98523" bIns="49260" anchor="b" anchorCtr="0"/>
          <a:lstStyle>
            <a:lvl1pPr algn="r" defTabSz="986064">
              <a:defRPr b="0">
                <a:latin typeface="Times New Roman"/>
                <a:ea typeface="굴림"/>
              </a:defRPr>
            </a:lvl1pPr>
          </a:lstStyle>
          <a:p>
            <a:pPr>
              <a:defRPr lang="ko-KR"/>
            </a:pPr>
            <a:fld id="{D36C05EB-9644-4738-BA21-3257D36B5D12}" type="slidenum">
              <a:rPr lang="en-US" altLang="ko-KR"/>
              <a:pPr>
                <a:defRPr lang="ko-KR"/>
              </a:pPr>
              <a:t>‹#›</a:t>
            </a:fld>
            <a:endParaRPr lang="en-US" altLang="ko-KR"/>
          </a:p>
        </p:txBody>
      </p:sp>
      <p:pic>
        <p:nvPicPr>
          <p:cNvPr id="85000" name="그림 6" descr="logo_01.gif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9123" y="4227341"/>
            <a:ext cx="1059187" cy="34355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C4B1E-6229-11C6-32AB-15BC30C82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9F379B-05A2-31DE-340F-963BBF921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3960E-D58F-05C7-517D-A0957C5B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8B6FC6-A8E8-39E7-040E-CF221E46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AAFC63-5ED2-7B80-CDBE-DB07BAD2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593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8D9A0-29BB-8F58-9A8A-B29B9BAF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8C6C48-11DF-7571-7349-90E801BE7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B70329-F441-B6E0-3E17-2F8F0314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0A7D65-D8AD-5FCC-6BAD-4CBBCC23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1501D-9F71-8DE3-5DB2-1DE8EFF4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867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C0FEF-869C-FA78-1571-D40F0CE7A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1F563D-669D-6C15-BFFD-C67772A80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2C61D-6F87-F463-C329-9974AD54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844AB-1106-AB06-84E4-DC85C9FD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BE8D-78D1-8D89-54EE-20BAB09F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4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2B204-87DF-F125-824D-B13C31603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516BC-0241-EB1A-6813-8421D06D9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26E76-6147-39AA-9A10-3DC7C5C9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BBD85-B810-F00C-C503-3930653D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DE2FCD-FF81-8443-7F1C-3A85BB77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19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4303D-F4E8-B120-1DE7-B8DD7604B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5469C-B188-BFC8-1794-69BFE0458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8131E-768D-68E3-4805-251EC549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2B227A-88AC-ED2D-CAD9-C332685C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7FFB81-0247-3AA6-D177-651A4DE5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8A992-73FF-F257-22A6-141E11AA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638F38-A14F-C88E-3F7F-034233C42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81063-7932-7250-1358-677BC8C20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6DCA87-61AC-30CC-7F9B-A45EA09DC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C68753-C9DF-8B77-5F67-9946566F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CD94B-26ED-F4AD-BF45-D9970AAD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17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D26F9-9526-C392-3B22-41DB12A7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A1198-EC85-1E57-A72B-5AF56D8A3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19FEE8-4E6E-95CD-EA2D-18473F770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9CC057-9D7E-0EA2-409A-066CF181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DFBAA4-FC5D-D582-3353-A2FFF47D3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60CEC70-885D-9664-75C2-EF82624B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073AA2-42E2-F855-66AC-31E55B08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F62718-3ED1-EB41-06E6-03DBEA6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9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E6175-FCC9-B8F0-D132-DA62911A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05C842-F547-5889-7436-7DEBAA8C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21A6ED-BDD8-D773-7F87-0297DAB4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6F25DF-0BDD-6B6E-F5B2-B2CEBBA6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6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AEC50F-6937-8600-91C3-C35D1810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692495-8197-BFC5-9F28-C5E827964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BD382A-3547-5E7F-7EFB-451E729E5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38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2B2F3-107B-195E-84D3-7E39C681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32329-64E8-CAB5-BF63-A73395CF4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69B3EE-D351-2319-C903-9C771373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186D2-2700-329B-3E22-B4E403D8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24789-A062-63F8-ADF2-F07B4CAF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69DC46-F147-F470-6274-2F71ABED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1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0B8D3-5D7E-057F-2DDD-08D5CA08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020339-D87F-726E-DD2C-D1155C484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A4335-6359-E1AF-FCB6-BE7D3B117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273E7-7508-DFB1-02D8-3B742A1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514A0A-7A21-5E4F-FA07-7209B48C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3CD76-B953-F532-53C3-14AFA5DD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52748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112815-E66F-EC3F-F7EA-D92D3E822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75BC8-D715-B107-71F1-A8D6A7D66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A9C41-1335-B9FC-74DB-076DAC09A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1D175-4CCF-4D11-A481-58381B2F203B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AB7188-A016-BC00-71EE-68125B884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64ADED-1D48-55A4-6349-096DF1824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104C5-9348-4772-A3CF-3B742D8B21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91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97" r:id="rId1"/>
    <p:sldLayoutId id="2147484898" r:id="rId2"/>
    <p:sldLayoutId id="2147484899" r:id="rId3"/>
    <p:sldLayoutId id="2147484900" r:id="rId4"/>
    <p:sldLayoutId id="2147484901" r:id="rId5"/>
    <p:sldLayoutId id="2147484902" r:id="rId6"/>
    <p:sldLayoutId id="2147484903" r:id="rId7"/>
    <p:sldLayoutId id="2147484904" r:id="rId8"/>
    <p:sldLayoutId id="2147484905" r:id="rId9"/>
    <p:sldLayoutId id="2147484906" r:id="rId10"/>
    <p:sldLayoutId id="21474849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hyperlink" Target="https://github.com/Yuniqque/Project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130"/>
          <p:cNvSpPr/>
          <p:nvPr/>
        </p:nvSpPr>
        <p:spPr>
          <a:xfrm>
            <a:off x="8580276" y="5082745"/>
            <a:ext cx="3132000" cy="1368000"/>
          </a:xfrm>
          <a:prstGeom prst="snip2DiagRect">
            <a:avLst>
              <a:gd name="adj1" fmla="val 10755"/>
              <a:gd name="adj2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Rectangle 9" descr="Rectangle: Click to edit Master text styles Second level Third level Fourth level Fifth level"/>
          <p:cNvSpPr txBox="1">
            <a:spLocks noChangeArrowheads="1"/>
          </p:cNvSpPr>
          <p:nvPr/>
        </p:nvSpPr>
        <p:spPr>
          <a:xfrm>
            <a:off x="8580276" y="5082745"/>
            <a:ext cx="3077983" cy="12600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한국항공우주산업</a:t>
            </a:r>
            <a:endParaRPr kumimoji="0" lang="ko-KR" altLang="en-US" sz="24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남윤창 연구원</a:t>
            </a:r>
            <a:endParaRPr kumimoji="0" lang="ko-KR" altLang="en-US" sz="16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이석태 연구원</a:t>
            </a:r>
            <a:endParaRPr kumimoji="0" lang="en-US" altLang="ko-KR" sz="1600" b="1" i="0" u="none" strike="noStrike" kern="1200" cap="none" spc="0" normalizeH="0" baseline="0">
              <a:solidFill>
                <a:srgbClr val="1f407a"/>
              </a:solidFill>
              <a:effectLst/>
              <a:uLnTx/>
              <a:uFillTx/>
              <a:latin typeface="맑은 고딕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7302" y="1054895"/>
            <a:ext cx="10932619" cy="23722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5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인공지능개론</a:t>
            </a:r>
            <a:endParaRPr kumimoji="0" lang="ko-KR" altLang="en-US" sz="5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Introduction</a:t>
            </a:r>
            <a:endParaRPr kumimoji="0" lang="en-US" altLang="ko-KR" sz="2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37636" y="1378733"/>
            <a:ext cx="72000" cy="2052000"/>
          </a:xfrm>
          <a:prstGeom prst="rect">
            <a:avLst/>
          </a:prstGeom>
          <a:solidFill>
            <a:srgbClr val="002060"/>
          </a:solidFill>
          <a:ln>
            <a:solidFill>
              <a:srgbClr val="3750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" name="Rectangle 9" descr="Rectangle: Click to edit Master text styles Second level Third level Fourth level Fifth level"/>
          <p:cNvSpPr txBox="1">
            <a:spLocks noChangeArrowheads="1"/>
          </p:cNvSpPr>
          <p:nvPr/>
        </p:nvSpPr>
        <p:spPr>
          <a:xfrm>
            <a:off x="6924092" y="6077879"/>
            <a:ext cx="1656536" cy="33945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2075" tIns="46038" rIns="92075" bIns="46038" anchor="ctr"/>
          <a:lstStyle/>
          <a:p>
            <a:pPr marL="0" marR="0" lvl="0" indent="0" algn="r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7886"/>
              </a:buClr>
              <a:buSzPct val="90000"/>
              <a:buFontTx/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‘25. </a:t>
            </a:r>
            <a:r>
              <a:rPr kumimoji="0" lang="en-US" altLang="ko-KR" sz="1600">
                <a:solidFill>
                  <a:srgbClr val="1f407a"/>
                </a:solidFill>
                <a:latin typeface="맑은 고딕"/>
                <a:ea typeface="나눔스퀘어 Bold"/>
              </a:rPr>
              <a:t>5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. 19. (</a:t>
            </a:r>
            <a:r>
              <a:rPr kumimoji="0" lang="ko-KR" altLang="en-US" sz="1600">
                <a:solidFill>
                  <a:srgbClr val="1f407a"/>
                </a:solidFill>
                <a:latin typeface="맑은 고딕"/>
                <a:ea typeface="나눔스퀘어 Bold"/>
              </a:rPr>
              <a:t>월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1f407a"/>
                </a:solidFill>
                <a:effectLst/>
                <a:uLnTx/>
                <a:uFillTx/>
                <a:latin typeface="맑은 고딕"/>
                <a:ea typeface="나눔스퀘어 Bold"/>
                <a:cs typeface="+mn-cs"/>
              </a:rPr>
              <a:t>)</a:t>
            </a:r>
            <a:endParaRPr kumimoji="0" lang="en-US" altLang="ko-KR" sz="1600" b="1" i="0" u="none" strike="noStrike" kern="1200" cap="none" spc="0" normalizeH="0" baseline="0">
              <a:solidFill>
                <a:srgbClr val="1f407a"/>
              </a:solidFill>
              <a:latin typeface="맑은 고딕"/>
              <a:ea typeface="나눔스퀘어 Bold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Index</a:t>
            </a:r>
            <a:endPara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5440" y="1247173"/>
            <a:ext cx="5616625" cy="1789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학습 주제 선정 이유</a:t>
            </a: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학습 목차 소개</a:t>
            </a: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학습 자료 및 소스 코드 저장소</a:t>
            </a:r>
            <a:endParaRPr kumimoji="0" lang="ko-KR" altLang="en-US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4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5401" y="1249680"/>
            <a:ext cx="288000" cy="27241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108000" rIns="108000" anchor="ctr" anchorCtr="0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1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5432" y="1887855"/>
            <a:ext cx="288000" cy="2809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108000" rIns="108000" anchor="ctr" anchorCtr="0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2</a:t>
            </a:r>
            <a:endParaRPr kumimoji="0" lang="ko-KR" altLang="en-US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95432" y="2528900"/>
            <a:ext cx="288000" cy="26954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lIns="108000" rIns="108000" anchor="ctr" anchorCtr="0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</a:rPr>
              <a:t>3</a:t>
            </a:r>
            <a:endParaRPr kumimoji="0" lang="en-US" altLang="ko-KR" sz="1200" b="1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주제 선정 이유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587387" y="872715"/>
            <a:ext cx="11377265" cy="5430930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p>
            <a:pPr marL="371280" indent="-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인공지능기술이 발전함에 따라 </a:t>
            </a: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Application</a:t>
            </a: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 자료</a:t>
            </a: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논문</a:t>
            </a: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, </a:t>
            </a: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코드</a:t>
            </a: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가 많아짐</a:t>
            </a:r>
            <a:endParaRPr lang="ko-KR" altLang="en-US" sz="24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>
                <a:solidFill>
                  <a:schemeClr val="tx1"/>
                </a:solidFill>
                <a:latin typeface="나눔고딕 ExtraBold"/>
                <a:ea typeface="나눔고딕 ExtraBold"/>
              </a:rPr>
              <a:t>CNN, RNN, GAN, YOLO</a:t>
            </a:r>
            <a:r>
              <a:rPr lang="ko-KR" altLang="en-US" sz="1900">
                <a:solidFill>
                  <a:schemeClr val="tx1"/>
                </a:solidFill>
                <a:latin typeface="나눔고딕 ExtraBold"/>
                <a:ea typeface="나눔고딕 ExtraBold"/>
              </a:rPr>
              <a:t> </a:t>
            </a:r>
            <a:endParaRPr lang="ko-KR" altLang="en-US" sz="19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하지만</a:t>
            </a: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,</a:t>
            </a: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 기본에 대한 관심은 저하되고 있음</a:t>
            </a:r>
            <a:endParaRPr lang="ko-KR" altLang="en-US" sz="24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Regression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Regularization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Back Propagation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Decision Tree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Neural Network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Deep Neural Network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-37128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향후 연구 및 의사소통을 위해 기본 재정립이 목표</a:t>
            </a:r>
            <a:endParaRPr lang="ko-KR" altLang="en-US" sz="24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-371280">
              <a:buFont typeface="Arial"/>
              <a:buChar char="•"/>
              <a:defRPr/>
            </a:pPr>
            <a:endParaRPr lang="ko-KR" altLang="en-US" sz="2300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목차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96292" y="836712"/>
          <a:ext cx="10871592" cy="486278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231"/>
                <a:gridCol w="2592289"/>
                <a:gridCol w="3535680"/>
                <a:gridCol w="3528392"/>
              </a:tblGrid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주차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주제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Subtitle</a:t>
                      </a:r>
                      <a:endParaRPr lang="en-US" altLang="ko-KR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/>
                </a:tc>
              </a:tr>
              <a:tr h="60306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Introduction to AI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Machine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Unsupervised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Supervised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Deep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Reinforcement Learning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Linear Regression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Cost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Gradient Descent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Closed-form solution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Logistic Regression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 Sigmoi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d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Cost Fun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citon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Optimization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Newton’s Method</a:t>
                      </a:r>
          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목차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96292" y="836712"/>
          <a:ext cx="10871592" cy="530664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231"/>
                <a:gridCol w="2592289"/>
                <a:gridCol w="3535680"/>
                <a:gridCol w="3528392"/>
              </a:tblGrid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주차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주제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Subtitle</a:t>
                      </a:r>
                      <a:endParaRPr lang="en-US" altLang="ko-KR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/>
                </a:tc>
              </a:tr>
              <a:tr h="1158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ko-KR" sz="1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Decision Tree</a:t>
                      </a:r>
                      <a:endParaRPr lang="en-US" altLang="ko-KR" sz="1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Overfitting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Cross Validation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Information Gain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115824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ko-KR" sz="1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800" b="0">
                          <a:solidFill>
                            <a:schemeClr val="tx1"/>
                          </a:solidFill>
                        </a:rPr>
                        <a:t>Regularization</a:t>
                      </a:r>
                      <a:endParaRPr lang="en-US" altLang="ko-KR" sz="1800" b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Linear classifier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Softmax Classifier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Hinge function</a:t>
                      </a:r>
          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mc:Ignorable="hp" hp:hslEmbossed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rowSpan="3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Neural Network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Flow of Neural Network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Convergence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Activation Function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Back-Propagation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실습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 vMerge="1"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Data Preprocessing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Regularization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2.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목차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596292" y="836712"/>
          <a:ext cx="10871592" cy="23856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5231"/>
                <a:gridCol w="2592289"/>
                <a:gridCol w="3535680"/>
                <a:gridCol w="3528392"/>
              </a:tblGrid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주차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주제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Subtitle</a:t>
                      </a:r>
                      <a:endParaRPr lang="en-US" altLang="ko-KR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  <a:latin typeface="나눔고딕 ExtraBold"/>
                          <a:ea typeface="나눔고딕 ExtraBold"/>
                        </a:rPr>
                        <a:t>비고</a:t>
                      </a:r>
                      <a:endParaRPr lang="ko-KR" altLang="en-US">
                        <a:solidFill>
                          <a:schemeClr val="lt1"/>
                        </a:solidFill>
                        <a:latin typeface="나눔고딕 ExtraBold"/>
                        <a:ea typeface="나눔고딕 ExtraBold"/>
                      </a:endParaRPr>
                    </a:p>
                  </a:txBody>
                  <a:tcPr marL="91440" marR="91440" anchor="ctr"/>
                </a:tc>
              </a:tr>
              <a:tr h="51305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CNN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Convolution Layer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Alex-Net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GoogLeNet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DNN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pc="0">
                          <a:solidFill>
                            <a:schemeClr val="tx1"/>
                          </a:solidFill>
                        </a:rPr>
                        <a:t>- GAN</a:t>
                      </a:r>
                      <a:endParaRPr lang="en-US" altLang="ko-KR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388" y="164830"/>
            <a:ext cx="5927612" cy="57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3. </a:t>
            </a: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uLnTx/>
                <a:uFillTx/>
                <a:latin typeface="Times New Roman"/>
                <a:ea typeface="나눔스퀘어 Bold"/>
                <a:cs typeface="Times New Roman"/>
              </a:rPr>
              <a:t>학습 자료 및 소스 코드 저장소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40"/>
                  </a:srgbClr>
                </a:outerShdw>
              </a:effectLst>
              <a:uLnTx/>
              <a:uFillTx/>
              <a:latin typeface="Times New Roman"/>
              <a:ea typeface="나눔스퀘어 Bold"/>
              <a:cs typeface="Times New Roman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196" y="6570000"/>
            <a:ext cx="11520000" cy="28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6730" t="5810" r="10220" b="59540"/>
          <a:stretch>
            <a:fillRect/>
          </a:stretch>
        </p:blipFill>
        <p:spPr>
          <a:xfrm>
            <a:off x="11599762" y="6533056"/>
            <a:ext cx="544910" cy="3240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587387" y="872715"/>
            <a:ext cx="11377265" cy="3706905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marL="371280" indent="-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400">
                <a:solidFill>
                  <a:schemeClr val="tx1"/>
                </a:solidFill>
                <a:latin typeface="나눔고딕 ExtraBold"/>
                <a:ea typeface="나눔고딕 ExtraBold"/>
              </a:rPr>
              <a:t>학습 자료 및 소스 코드 저장소</a:t>
            </a:r>
            <a:endParaRPr lang="ko-KR" altLang="en-US" sz="24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>
                <a:solidFill>
                  <a:schemeClr val="tx1"/>
                </a:solidFill>
                <a:latin typeface="나눔고딕 ExtraBold"/>
                <a:ea typeface="나눔고딕 ExtraBold"/>
                <a:hlinkClick r:id="rId3"/>
              </a:rPr>
              <a:t>https://github.com/Yuniqque/Project</a:t>
            </a:r>
            <a:endParaRPr lang="en-US" altLang="ko-KR" sz="19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endParaRPr lang="en-US" altLang="ko-KR" sz="19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-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altLang="ko-KR" sz="2400">
                <a:solidFill>
                  <a:schemeClr val="tx1"/>
                </a:solidFill>
                <a:latin typeface="나눔고딕 ExtraBold"/>
                <a:ea typeface="나눔고딕 ExtraBold"/>
              </a:rPr>
              <a:t>Reference</a:t>
            </a:r>
            <a:endParaRPr lang="en-US" altLang="ko-KR" sz="24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https://sfida.tistory.com/46</a:t>
            </a:r>
            <a:endParaRPr lang="en-US" altLang="ko-KR" sz="1900" b="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371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altLang="ko-KR" sz="1900" b="0">
                <a:solidFill>
                  <a:schemeClr val="tx1"/>
                </a:solidFill>
                <a:latin typeface="나눔고딕 ExtraBold"/>
                <a:ea typeface="나눔고딕 ExtraBold"/>
              </a:rPr>
              <a:t>https://velog.io/@717lumos/Git-GitHub-%EB%B0%B1%EC%97%85-%EA%B8%B0%EB%8A%A5-%EC%82%AC%EC%9A%A9</a:t>
            </a:r>
            <a:endParaRPr lang="ko-KR" altLang="en-US" sz="2400">
              <a:solidFill>
                <a:schemeClr val="tx1"/>
              </a:solidFill>
              <a:latin typeface="나눔고딕 ExtraBold"/>
              <a:ea typeface="나눔고딕 ExtraBold"/>
            </a:endParaRPr>
          </a:p>
          <a:p>
            <a:pPr marL="371280" indent="-371280">
              <a:buFont typeface="Arial"/>
              <a:buChar char="•"/>
              <a:defRPr/>
            </a:pPr>
            <a:endParaRPr lang="ko-KR" altLang="en-US" sz="2300">
              <a:latin typeface="나눔고딕 ExtraBold"/>
              <a:ea typeface="나눔고딕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206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memslab</ep:Company>
  <ep:Words>177</ep:Words>
  <ep:PresentationFormat>와이드스크린</ep:PresentationFormat>
  <ep:Paragraphs>33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2003-05-13T22:17:35.000</dcterms:created>
  <dc:creator>apple</dc:creator>
  <cp:lastModifiedBy>user</cp:lastModifiedBy>
  <dcterms:modified xsi:type="dcterms:W3CDTF">2025-06-18T14:59:09.093</dcterms:modified>
  <cp:revision>2693</cp:revision>
  <dc:title>Development of  a Vibratory Angle Measuring  Micro Gyroscope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