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921" r:id="rId1"/>
  </p:sldMasterIdLst>
  <p:notesMasterIdLst>
    <p:notesMasterId r:id="rId2"/>
  </p:notesMasterIdLst>
  <p:handoutMasterIdLst>
    <p:handoutMasterId r:id="rId3"/>
  </p:handoutMasterIdLst>
  <p:sldIdLst>
    <p:sldId id="257" r:id="rId4"/>
    <p:sldId id="259" r:id="rId5"/>
    <p:sldId id="1800" r:id="rId6"/>
    <p:sldId id="1806" r:id="rId7"/>
    <p:sldId id="1807" r:id="rId8"/>
    <p:sldId id="1808" r:id="rId9"/>
  </p:sldIdLst>
  <p:sldSz cx="12192000" cy="6858000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ED39DB40-7DE7-46ED-BBB9-22F33E5FE7EB}" styleName="Normal Style 1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A19EC50-B813-4FCE-9F78-2F8D5DE6B856}" styleName="Normal Style 2 - Accent 1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>
              <a:shade val="50000"/>
              <a:satMod val="23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56A6DC8-C47D-4E6D-BBC8-75E592D87017}" styleName="Normal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6">
          <a:shade val="80000"/>
        </a:schemeClr>
      </a:tcTxStyle>
      <a:tcStyle>
        <a:tcBdr>
          <a:bottom>
            <a:ln w="35400" cmpd="sng">
              <a:solidFill>
                <a:schemeClr val="accent6">
                  <a:shade val="80000"/>
                </a:schemeClr>
              </a:solidFill>
            </a:ln>
          </a:bottom>
        </a:tcBdr>
        <a:fill>
          <a:solidFill>
            <a:schemeClr val="accent6">
              <a:tint val="20000"/>
            </a:schemeClr>
          </a:solidFill>
        </a:fill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833" autoAdjust="0"/>
    <p:restoredTop sz="94814" autoAdjust="0"/>
  </p:normalViewPr>
  <p:slideViewPr>
    <p:cSldViewPr>
      <p:cViewPr varScale="1">
        <p:scale>
          <a:sx n="100" d="100"/>
          <a:sy n="100" d="100"/>
        </p:scale>
        <p:origin x="461" y="115"/>
      </p:cViewPr>
      <p:guideLst>
        <p:guide orient="horz" pos="2152"/>
        <p:guide pos="3839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566"/>
    </p:cViewPr>
  </p:sorterViewPr>
  <p:notesViewPr>
    <p:cSldViewPr>
      <p:cViewPr varScale="1">
        <p:scale>
          <a:sx n="75" d="100"/>
          <a:sy n="75" d="100"/>
        </p:scale>
        <p:origin x="4032" y="72"/>
      </p:cViewPr>
      <p:guideLst>
        <p:guide orient="horz" pos="3219"/>
        <p:guide pos="2232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050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3087490" cy="47606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028" tIns="47513" rIns="95028" bIns="47513" anchor="t" anchorCtr="0"/>
          <a:lstStyle>
            <a:lvl1pPr defTabSz="951437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87" name="Rectangle 2051"/>
          <p:cNvSpPr>
            <a:spLocks noGrp="1" noChangeArrowheads="1"/>
          </p:cNvSpPr>
          <p:nvPr>
            <p:ph type="dt" sz="quarter" idx="1"/>
          </p:nvPr>
        </p:nvSpPr>
        <p:spPr>
          <a:xfrm>
            <a:off x="4061609" y="1"/>
            <a:ext cx="3007425" cy="47606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028" tIns="47513" rIns="95028" bIns="47513" anchor="t" anchorCtr="0"/>
          <a:lstStyle>
            <a:lvl1pPr algn="r" defTabSz="951437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88" name="Rectangle 2052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724191"/>
            <a:ext cx="3087490" cy="4727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028" tIns="47513" rIns="95028" bIns="47513" anchor="b" anchorCtr="0"/>
          <a:lstStyle>
            <a:lvl1pPr defTabSz="951437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89" name="Rectangle 2053"/>
          <p:cNvSpPr>
            <a:spLocks noGrp="1" noChangeArrowheads="1"/>
          </p:cNvSpPr>
          <p:nvPr>
            <p:ph type="sldNum" sz="quarter" idx="3"/>
          </p:nvPr>
        </p:nvSpPr>
        <p:spPr>
          <a:xfrm>
            <a:off x="4061609" y="9724191"/>
            <a:ext cx="3007425" cy="4727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028" tIns="47513" rIns="95028" bIns="47513" anchor="b" anchorCtr="0"/>
          <a:lstStyle>
            <a:lvl1pPr algn="r" defTabSz="951437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fld id="{C6914BB3-23B2-44D9-9DB9-5F65CB8922EF}" type="slidenum">
              <a:rPr lang="en-US" altLang="ko-KR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Relationship Id="rId2" Type="http://schemas.openxmlformats.org/officeDocument/2006/relationships/image" Target="../media/image1.png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1"/>
            <a:ext cx="3077482" cy="50878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8523" tIns="49260" rIns="98523" bIns="49260" anchor="t" anchorCtr="0"/>
          <a:lstStyle>
            <a:lvl1pPr defTabSz="986064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6581" y="1"/>
            <a:ext cx="3077482" cy="50878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8523" tIns="49260" rIns="98523" bIns="49260" anchor="t" anchorCtr="0"/>
          <a:lstStyle>
            <a:lvl1pPr algn="r" defTabSz="986064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41288" y="766763"/>
            <a:ext cx="6827837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47431" y="4860460"/>
            <a:ext cx="5209202" cy="460688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8523" tIns="49260" rIns="98523" bIns="49260" anchor="t" anchorCtr="0"/>
          <a:lstStyle/>
          <a:p>
            <a:pPr lvl="0">
              <a:defRPr lang="ko-KR" altLang="en-US"/>
            </a:pPr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5828"/>
            <a:ext cx="3077482" cy="50878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8523" tIns="49260" rIns="98523" bIns="49260" anchor="b" anchorCtr="0"/>
          <a:lstStyle>
            <a:lvl1pPr defTabSz="986064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6581" y="9725828"/>
            <a:ext cx="3077482" cy="50878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8523" tIns="49260" rIns="98523" bIns="49260" anchor="b" anchorCtr="0"/>
          <a:lstStyle>
            <a:lvl1pPr algn="r" defTabSz="986064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fld id="{D36C05EB-9644-4738-BA21-3257D36B5D12}" type="slidenum">
              <a:rPr lang="en-US" altLang="ko-KR"/>
              <a:pPr>
                <a:defRPr lang="ko-KR"/>
              </a:pPr>
              <a:t>‹#›</a:t>
            </a:fld>
            <a:endParaRPr lang="en-US" altLang="ko-KR"/>
          </a:p>
        </p:txBody>
      </p:sp>
      <p:pic>
        <p:nvPicPr>
          <p:cNvPr id="85000" name="그림 6" descr="logo_01.gif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79123" y="4227341"/>
            <a:ext cx="1059187" cy="34355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C4B1E-6229-11C6-32AB-15BC30C82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9F379B-05A2-31DE-340F-963BBF921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3960E-D58F-05C7-517D-A0957C5B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B6FC6-A8E8-39E7-040E-CF221E46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AFC63-5ED2-7B80-CDBE-DB07BAD2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9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8D9A0-29BB-8F58-9A8A-B29B9BAF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8C6C48-11DF-7571-7349-90E801BE7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70329-F441-B6E0-3E17-2F8F0314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A7D65-D8AD-5FCC-6BAD-4CBBCC23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1501D-9F71-8DE3-5DB2-1DE8EFF4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6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CC0FEF-869C-FA78-1571-D40F0CE7A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F563D-669D-6C15-BFFD-C67772A80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2C61D-6F87-F463-C329-9974AD54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844AB-1106-AB06-84E4-DC85C9FD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BE8D-78D1-8D89-54EE-20BAB09F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2B204-87DF-F125-824D-B13C3160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516BC-0241-EB1A-6813-8421D06D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26E76-6147-39AA-9A10-3DC7C5C9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BBD85-B810-F00C-C503-3930653D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E2FCD-FF81-8443-7F1C-3A85BB77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9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4303D-F4E8-B120-1DE7-B8DD7604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5469C-B188-BFC8-1794-69BFE0458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8131E-768D-68E3-4805-251EC549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B227A-88AC-ED2D-CAD9-C332685C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FFB81-0247-3AA6-D177-651A4DE5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3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A992-73FF-F257-22A6-141E11AA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38F38-A14F-C88E-3F7F-034233C42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F81063-7932-7250-1358-677BC8C20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DCA87-61AC-30CC-7F9B-A45EA09D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C68753-C9DF-8B77-5F67-9946566F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7CD94B-26ED-F4AD-BF45-D9970AAD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7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D26F9-9526-C392-3B22-41DB12A7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A1198-EC85-1E57-A72B-5AF56D8A3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19FEE8-4E6E-95CD-EA2D-18473F770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9CC057-9D7E-0EA2-409A-066CF181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DFBAA4-FC5D-D582-3353-A2FFF47D3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0CEC70-885D-9664-75C2-EF82624B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073AA2-42E2-F855-66AC-31E55B08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F62718-3ED1-EB41-06E6-03DBEA6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1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E6175-FCC9-B8F0-D132-DA62911A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05C842-F547-5889-7436-7DEBAA8C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21A6ED-BDD8-D773-7F87-0297DAB4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F25DF-0BDD-6B6E-F5B2-B2CEBBA6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6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AEC50F-6937-8600-91C3-C35D1810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692495-8197-BFC5-9F28-C5E82796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BD382A-3547-5E7F-7EFB-451E729E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8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2B2F3-107B-195E-84D3-7E39C681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32329-64E8-CAB5-BF63-A73395CF4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9B3EE-D351-2319-C903-9C7713735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186D2-2700-329B-3E22-B4E403D8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24789-A062-63F8-ADF2-F07B4CAF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9DC46-F147-F470-6274-2F71ABED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1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0B8D3-5D7E-057F-2DDD-08D5CA08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020339-D87F-726E-DD2C-D1155C484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0A4335-6359-E1AF-FCB6-BE7D3B117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273E7-7508-DFB1-02D8-3B742A10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514A0A-7A21-5E4F-FA07-7209B48C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03CD76-B953-F532-53C3-14AFA5DD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2748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12815-E66F-EC3F-F7EA-D92D3E82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75BC8-D715-B107-71F1-A8D6A7D66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A9C41-1335-B9FC-74DB-076DAC09A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B7188-A016-BC00-71EE-68125B884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4ADED-1D48-55A4-6349-096DF1824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1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7" r:id="rId1"/>
    <p:sldLayoutId id="2147484898" r:id="rId2"/>
    <p:sldLayoutId id="2147484899" r:id="rId3"/>
    <p:sldLayoutId id="2147484900" r:id="rId4"/>
    <p:sldLayoutId id="2147484901" r:id="rId5"/>
    <p:sldLayoutId id="2147484902" r:id="rId6"/>
    <p:sldLayoutId id="2147484903" r:id="rId7"/>
    <p:sldLayoutId id="2147484904" r:id="rId8"/>
    <p:sldLayoutId id="2147484905" r:id="rId9"/>
    <p:sldLayoutId id="2147484906" r:id="rId10"/>
    <p:sldLayoutId id="21474849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잘린 사각형 130"/>
          <p:cNvSpPr/>
          <p:nvPr/>
        </p:nvSpPr>
        <p:spPr>
          <a:xfrm>
            <a:off x="8580276" y="5082745"/>
            <a:ext cx="3132000" cy="1368000"/>
          </a:xfrm>
          <a:prstGeom prst="snip2DiagRect">
            <a:avLst>
              <a:gd name="adj1" fmla="val 1075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Rectangle 9" descr="Rectangle: Click to edit Master text styles Second level Third level Fourth level Fifth level"/>
          <p:cNvSpPr txBox="1">
            <a:spLocks noChangeArrowheads="1"/>
          </p:cNvSpPr>
          <p:nvPr/>
        </p:nvSpPr>
        <p:spPr>
          <a:xfrm>
            <a:off x="8580276" y="5082745"/>
            <a:ext cx="3077983" cy="12600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2075" tIns="46038" rIns="92075" bIns="46038" anchor="ctr"/>
          <a:lstStyle/>
          <a:p>
            <a:pPr marL="0" marR="0" lvl="0" indent="0" algn="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7886"/>
              </a:buClr>
              <a:buSzPct val="90000"/>
              <a:buFontTx/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1f407a"/>
                </a:solidFill>
                <a:effectLst/>
                <a:uLnTx/>
                <a:uFillTx/>
                <a:latin typeface="맑은 고딕"/>
                <a:ea typeface="나눔스퀘어 Bold"/>
                <a:cs typeface="+mn-cs"/>
              </a:rPr>
              <a:t>한국항공우주산업</a:t>
            </a:r>
            <a:endParaRPr kumimoji="0" lang="ko-KR" altLang="en-US" sz="2400" b="1" i="0" u="none" strike="noStrike" kern="1200" cap="none" spc="0" normalizeH="0" baseline="0">
              <a:solidFill>
                <a:srgbClr val="1f407a"/>
              </a:solidFill>
              <a:effectLst/>
              <a:uLnTx/>
              <a:uFillTx/>
              <a:latin typeface="맑은 고딕"/>
              <a:ea typeface="나눔스퀘어 Bold"/>
              <a:cs typeface="+mn-cs"/>
            </a:endParaRPr>
          </a:p>
          <a:p>
            <a:pPr marL="0" marR="0" lvl="0" indent="0" algn="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7886"/>
              </a:buClr>
              <a:buSzPct val="90000"/>
              <a:buFontTx/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1f407a"/>
                </a:solidFill>
                <a:effectLst/>
                <a:uLnTx/>
                <a:uFillTx/>
                <a:latin typeface="맑은 고딕"/>
                <a:ea typeface="나눔스퀘어 Bold"/>
                <a:cs typeface="+mn-cs"/>
              </a:rPr>
              <a:t>남윤창 연구원</a:t>
            </a:r>
            <a:endParaRPr kumimoji="0" lang="ko-KR" altLang="en-US" sz="1600" b="1" i="0" u="none" strike="noStrike" kern="1200" cap="none" spc="0" normalizeH="0" baseline="0">
              <a:solidFill>
                <a:srgbClr val="1f407a"/>
              </a:solidFill>
              <a:effectLst/>
              <a:uLnTx/>
              <a:uFillTx/>
              <a:latin typeface="맑은 고딕"/>
              <a:ea typeface="나눔스퀘어 Bold"/>
              <a:cs typeface="+mn-cs"/>
            </a:endParaRPr>
          </a:p>
          <a:p>
            <a:pPr marL="0" marR="0" lvl="0" indent="0" algn="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7886"/>
              </a:buClr>
              <a:buSzPct val="90000"/>
              <a:buFontTx/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1f407a"/>
                </a:solidFill>
                <a:effectLst/>
                <a:uLnTx/>
                <a:uFillTx/>
                <a:latin typeface="맑은 고딕"/>
                <a:ea typeface="나눔스퀘어 Bold"/>
                <a:cs typeface="+mn-cs"/>
              </a:rPr>
              <a:t>이석태 연구원</a:t>
            </a:r>
            <a:endParaRPr kumimoji="0" lang="en-US" altLang="ko-KR" sz="1600" b="1" i="0" u="none" strike="noStrike" kern="1200" cap="none" spc="0" normalizeH="0" baseline="0">
              <a:solidFill>
                <a:srgbClr val="1f407a"/>
              </a:solidFill>
              <a:effectLst/>
              <a:uLnTx/>
              <a:uFillTx/>
              <a:latin typeface="맑은 고딕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302" y="1054895"/>
            <a:ext cx="10932619" cy="23722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54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인공지능개론</a:t>
            </a:r>
            <a:endParaRPr kumimoji="0" lang="ko-KR" altLang="en-US" sz="5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Introduction</a:t>
            </a:r>
            <a:endParaRPr kumimoji="0" lang="en-US" altLang="ko-KR" sz="2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636" y="1378733"/>
            <a:ext cx="72000" cy="2052000"/>
          </a:xfrm>
          <a:prstGeom prst="rect">
            <a:avLst/>
          </a:prstGeom>
          <a:solidFill>
            <a:srgbClr val="002060"/>
          </a:solidFill>
          <a:ln>
            <a:solidFill>
              <a:srgbClr val="375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" name="Rectangle 9" descr="Rectangle: Click to edit Master text styles Second level Third level Fourth level Fifth level"/>
          <p:cNvSpPr txBox="1">
            <a:spLocks noChangeArrowheads="1"/>
          </p:cNvSpPr>
          <p:nvPr/>
        </p:nvSpPr>
        <p:spPr>
          <a:xfrm>
            <a:off x="6924092" y="6077879"/>
            <a:ext cx="1656536" cy="33945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2075" tIns="46038" rIns="92075" bIns="46038" anchor="ctr"/>
          <a:lstStyle/>
          <a:p>
            <a:pPr marL="0" marR="0" lvl="0" indent="0" algn="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7886"/>
              </a:buClr>
              <a:buSzPct val="90000"/>
              <a:buFontTx/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1f407a"/>
                </a:solidFill>
                <a:effectLst/>
                <a:uLnTx/>
                <a:uFillTx/>
                <a:latin typeface="맑은 고딕"/>
                <a:ea typeface="나눔스퀘어 Bold"/>
                <a:cs typeface="+mn-cs"/>
              </a:rPr>
              <a:t>‘25. </a:t>
            </a:r>
            <a:r>
              <a:rPr kumimoji="0" lang="en-US" altLang="ko-KR" sz="1600">
                <a:solidFill>
                  <a:srgbClr val="1f407a"/>
                </a:solidFill>
                <a:latin typeface="맑은 고딕"/>
                <a:ea typeface="나눔스퀘어 Bold"/>
              </a:rPr>
              <a:t>5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1f407a"/>
                </a:solidFill>
                <a:effectLst/>
                <a:uLnTx/>
                <a:uFillTx/>
                <a:latin typeface="맑은 고딕"/>
                <a:ea typeface="나눔스퀘어 Bold"/>
                <a:cs typeface="+mn-cs"/>
              </a:rPr>
              <a:t>. 19. (</a:t>
            </a:r>
            <a:r>
              <a:rPr kumimoji="0" lang="ko-KR" altLang="en-US" sz="1600">
                <a:solidFill>
                  <a:srgbClr val="1f407a"/>
                </a:solidFill>
                <a:latin typeface="맑은 고딕"/>
                <a:ea typeface="나눔스퀘어 Bold"/>
              </a:rPr>
              <a:t>월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1f407a"/>
                </a:solidFill>
                <a:effectLst/>
                <a:uLnTx/>
                <a:uFillTx/>
                <a:latin typeface="맑은 고딕"/>
                <a:ea typeface="나눔스퀘어 Bold"/>
                <a:cs typeface="+mn-cs"/>
              </a:rPr>
              <a:t>)</a:t>
            </a:r>
            <a:endParaRPr kumimoji="0" lang="en-US" altLang="ko-KR" sz="1600" b="1" i="0" u="none" strike="noStrike" kern="1200" cap="none" spc="0" normalizeH="0" baseline="0">
              <a:solidFill>
                <a:srgbClr val="1f407a"/>
              </a:solidFill>
              <a:latin typeface="맑은 고딕"/>
              <a:ea typeface="나눔스퀘어 Bold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388" y="164830"/>
            <a:ext cx="5927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1. Index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Times New Roman"/>
              <a:ea typeface="나눔스퀘어 Bold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96" y="6570000"/>
            <a:ext cx="11520000" cy="28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5440" y="1247173"/>
            <a:ext cx="5616625" cy="1789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Introduction to AI</a:t>
            </a:r>
            <a:endParaRPr kumimoji="0" lang="en-US" altLang="ko-KR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Linear Regression</a:t>
            </a:r>
            <a:endParaRPr kumimoji="0" lang="en-US" altLang="ko-KR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730" t="5810" r="10220" b="59540"/>
          <a:stretch>
            <a:fillRect/>
          </a:stretch>
        </p:blipFill>
        <p:spPr>
          <a:xfrm>
            <a:off x="11599762" y="6533056"/>
            <a:ext cx="544910" cy="32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5401" y="1249680"/>
            <a:ext cx="288000" cy="27241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lIns="108000" rIns="108000" anchor="ctr" anchorCtr="0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Arial"/>
              </a:rPr>
              <a:t>1</a:t>
            </a: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432" y="1887855"/>
            <a:ext cx="288000" cy="2809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lIns="108000" rIns="108000" anchor="ctr" anchorCtr="0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Arial"/>
              </a:rPr>
              <a:t>2</a:t>
            </a: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388" y="164830"/>
            <a:ext cx="5927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학습 목표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Times New Roman"/>
              <a:ea typeface="나눔스퀘어 Bold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96" y="6570000"/>
            <a:ext cx="11520000" cy="28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730" t="5810" r="10220" b="59540"/>
          <a:stretch>
            <a:fillRect/>
          </a:stretch>
        </p:blipFill>
        <p:spPr>
          <a:xfrm>
            <a:off x="11599762" y="6533056"/>
            <a:ext cx="544910" cy="324000"/>
          </a:xfrm>
          <a:prstGeom prst="rect">
            <a:avLst/>
          </a:prstGeom>
        </p:spPr>
      </p:pic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596292" y="836712"/>
          <a:ext cx="10871592" cy="486278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5231"/>
                <a:gridCol w="2592289"/>
                <a:gridCol w="3535680"/>
                <a:gridCol w="3528392"/>
              </a:tblGrid>
              <a:tr h="513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  <a:latin typeface="나눔고딕 ExtraBold"/>
                          <a:ea typeface="나눔고딕 ExtraBold"/>
                        </a:rPr>
                        <a:t>주차</a:t>
                      </a:r>
                      <a:endParaRPr lang="ko-KR" altLang="en-US">
                        <a:solidFill>
                          <a:schemeClr val="lt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  <a:latin typeface="나눔고딕 ExtraBold"/>
                          <a:ea typeface="나눔고딕 ExtraBold"/>
                        </a:rPr>
                        <a:t>주제</a:t>
                      </a:r>
                      <a:endParaRPr lang="ko-KR" altLang="en-US">
                        <a:solidFill>
                          <a:schemeClr val="lt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  <a:latin typeface="나눔고딕 ExtraBold"/>
                          <a:ea typeface="나눔고딕 ExtraBold"/>
                        </a:rPr>
                        <a:t>Subtitle</a:t>
                      </a:r>
                      <a:endParaRPr lang="en-US" altLang="ko-KR">
                        <a:solidFill>
                          <a:schemeClr val="lt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  <a:latin typeface="나눔고딕 ExtraBold"/>
                          <a:ea typeface="나눔고딕 ExtraBold"/>
                        </a:rPr>
                        <a:t>비고</a:t>
                      </a:r>
                      <a:endParaRPr lang="ko-KR" altLang="en-US">
                        <a:solidFill>
                          <a:schemeClr val="lt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/>
                </a:tc>
              </a:tr>
              <a:tr h="60306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Introduction to AI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Machine Learning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Unsupervised Learning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Supervised Learning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Deep Learning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Reinforcement Learning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513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Linear Regression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Cost Function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Gradient Descent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Closed-form solution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513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Logistic Regression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- Sigmoi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d function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Cost Fun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citon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513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Optimization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Newton’s Method</a:t>
                      </a:r>
          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실습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36" name=""/>
          <p:cNvSpPr/>
          <p:nvPr/>
        </p:nvSpPr>
        <p:spPr>
          <a:xfrm>
            <a:off x="587388" y="1340768"/>
            <a:ext cx="10873208" cy="3024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388" y="164830"/>
            <a:ext cx="5927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1. Introduction to AI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Times New Roman"/>
              <a:ea typeface="나눔스퀘어 Bold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96" y="6570000"/>
            <a:ext cx="11520000" cy="28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730" t="5810" r="10220" b="59540"/>
          <a:stretch>
            <a:fillRect/>
          </a:stretch>
        </p:blipFill>
        <p:spPr>
          <a:xfrm>
            <a:off x="11599762" y="6533056"/>
            <a:ext cx="544910" cy="324000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587387" y="656692"/>
            <a:ext cx="11377265" cy="403722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1280" indent="-37128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400">
                <a:solidFill>
                  <a:schemeClr val="tx1"/>
                </a:solidFill>
                <a:latin typeface="맑은 고딕"/>
                <a:ea typeface="맑은 고딕"/>
              </a:rPr>
              <a:t>Machine Learning</a:t>
            </a:r>
            <a:endParaRPr lang="ko-KR" altLang="en-US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7128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컴퓨터가 데이터를 스스로 학습해서 결과를 도출하는 기술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 인간이 컴퓨터에게 다양한 정보를 가르쳐 학습하도록 함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7128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Supervised Learning :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 입력값과 결과값</a:t>
            </a:r>
            <a:r>
              <a:rPr lang="en-US" altLang="ko-KR" sz="1800" b="0">
                <a:solidFill>
                  <a:srgbClr val="ff0000"/>
                </a:solidFill>
                <a:latin typeface="맑은 고딕"/>
                <a:ea typeface="맑은 고딕"/>
              </a:rPr>
              <a:t>(label)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 모두를 이용한 학습</a:t>
            </a:r>
            <a:endParaRPr lang="ko-KR" altLang="en-US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7128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	ex)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 사과 사진 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+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“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사과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”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라는 정보</a:t>
            </a:r>
            <a:endParaRPr lang="ko-KR" altLang="en-US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7128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Unsupervised Learning : 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결과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(label)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이 지정되지 않은 데이터를 학습하는 머신러닝 모델</a:t>
            </a:r>
            <a:endParaRPr lang="ko-KR" altLang="en-US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82848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	ex)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 사과 사진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 바나나 사진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...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[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단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 사진마다 결과는 제공하지 않고 알고리즘에 의해 스스로 분류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]</a:t>
            </a:r>
            <a:endParaRPr lang="en-US" altLang="ko-KR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7128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Reinforcement Learning : 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피드백 루프를 통해 제공하는 보상을 활용한 학습</a:t>
            </a:r>
            <a:endParaRPr lang="ko-KR" altLang="en-US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82848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	ex) 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학습된 알고리즘과 바둑 플래이간 발생하는 보상을 통한 알고리즘 강화</a:t>
            </a:r>
            <a:endParaRPr lang="ko-KR" altLang="en-US" sz="2300" b="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388" y="164830"/>
            <a:ext cx="5927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1. Introduction to AI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Times New Roman"/>
              <a:ea typeface="나눔스퀘어 Bold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96" y="6570000"/>
            <a:ext cx="11520000" cy="28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730" t="5810" r="10220" b="59540"/>
          <a:stretch>
            <a:fillRect/>
          </a:stretch>
        </p:blipFill>
        <p:spPr>
          <a:xfrm>
            <a:off x="11599762" y="6533056"/>
            <a:ext cx="544910" cy="324000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587387" y="656692"/>
            <a:ext cx="11377265" cy="291327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1280" indent="-37128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400">
                <a:solidFill>
                  <a:schemeClr val="tx1"/>
                </a:solidFill>
                <a:latin typeface="맑은 고딕"/>
                <a:ea typeface="맑은 고딕"/>
              </a:rPr>
              <a:t>Deep Learning</a:t>
            </a:r>
            <a:endParaRPr lang="en-US" altLang="ko-KR" sz="24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7128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머신러닝의 한 종류로 </a:t>
            </a:r>
            <a:r>
              <a:rPr lang="ko-KR" altLang="en-US" sz="1800" b="0">
                <a:solidFill>
                  <a:srgbClr val="ff0000"/>
                </a:solidFill>
                <a:latin typeface="맑은 고딕"/>
                <a:ea typeface="맑은 고딕"/>
              </a:rPr>
              <a:t>인공신경망을 이용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해 컴퓨터가 학습하는 기술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800" b="0">
                <a:solidFill>
                  <a:srgbClr val="ff0000"/>
                </a:solidFill>
                <a:latin typeface="맑은 고딕"/>
                <a:ea typeface="맑은 고딕"/>
              </a:rPr>
              <a:t>여러 층으로 이루어진 신경망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을 사용함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7128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데이터 세트의 특성을 자동으로 추출하여 신경망의 정확도를 높임</a:t>
            </a:r>
            <a:endParaRPr lang="ko-KR" altLang="en-US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7128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	ex)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CNN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을 활용한 객체 인식</a:t>
            </a:r>
            <a:endParaRPr lang="ko-KR" altLang="en-US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7128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lang="ko-KR" altLang="en-US" sz="2300" b="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388" y="164830"/>
            <a:ext cx="5927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1. Introduction to AI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Times New Roman"/>
              <a:ea typeface="나눔스퀘어 Bold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96" y="6570000"/>
            <a:ext cx="11520000" cy="28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730" t="5810" r="10220" b="59540"/>
          <a:stretch>
            <a:fillRect/>
          </a:stretch>
        </p:blipFill>
        <p:spPr>
          <a:xfrm>
            <a:off x="11599762" y="6533056"/>
            <a:ext cx="544910" cy="324000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587387" y="656692"/>
            <a:ext cx="11377265" cy="74157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1280" indent="-37128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400">
                <a:solidFill>
                  <a:schemeClr val="tx1"/>
                </a:solidFill>
                <a:latin typeface="맑은 고딕"/>
                <a:ea typeface="맑은 고딕"/>
              </a:rPr>
              <a:t>Machine Learning - Deep Learning </a:t>
            </a:r>
            <a:r>
              <a:rPr lang="ko-KR" altLang="en-US" sz="2400">
                <a:solidFill>
                  <a:schemeClr val="tx1"/>
                </a:solidFill>
                <a:latin typeface="맑은 고딕"/>
                <a:ea typeface="맑은 고딕"/>
              </a:rPr>
              <a:t>간의 관계</a:t>
            </a:r>
            <a:endParaRPr lang="ko-KR" altLang="en-US" sz="24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59385" y="1304764"/>
            <a:ext cx="8073229" cy="51057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memslab</ep:Company>
  <ep:Words>177</ep:Words>
  <ep:PresentationFormat>와이드스크린</ep:PresentationFormat>
  <ep:Paragraphs>28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2003-05-13T22:17:35.000</dcterms:created>
  <dc:creator>apple</dc:creator>
  <cp:lastModifiedBy>user</cp:lastModifiedBy>
  <dcterms:modified xsi:type="dcterms:W3CDTF">2025-06-19T14:05:47.815</dcterms:modified>
  <cp:revision>2709</cp:revision>
  <dc:title>Development of  a Vibratory Angle Measuring  Micro Gyroscope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