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專題名稱、成員、指導教授、日期。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邊緣語音指令的需求（低延遲、離線、隱私）。</a:t>
            </a:r>
          </a:p>
          <a:p>
            <a:r>
              <a:t>上傳原始音容易佔頻寬與有隱私顧慮。</a:t>
            </a:r>
          </a:p>
          <a:p>
            <a:r>
              <a:t>以特徵上傳 + 蒸餾兼顧精度與資源限制。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ESP32-S3 + INMP441 → I2S 錄音、VAD、log-Mel/MFCC、量化。</a:t>
            </a:r>
          </a:p>
          <a:p>
            <a:r>
              <a:t>MQTT Broker 作為資料/控制中樞；伺服器端教師/訓練/OTA。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教師（CNN/CRNN/Conformer 小型版）→ 軟標籤；學生 + QAT → int8。</a:t>
            </a:r>
          </a:p>
          <a:p>
            <a:r>
              <a:t>L = CE + α·T²·KL；溫度 T=2~4；每日/每週重訓。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模型（精度/F1/混淆）+ 邊緣（延遲/資源/能耗）+ 網路（bytes/s）。</a:t>
            </a:r>
          </a:p>
          <a:p>
            <a:r>
              <a:t>蒸餾收益與消融（溫度、α、量化前後）。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W1-2…W11-12；目前進度與下一步。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邊緣端語音指令系統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ESP32‑S3 + INMP441 + MQTT + 知識蒸餾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" y="4114800"/>
            <a:ext cx="7498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國立彰化師範大學｜資訊工程學系 碩二｜M1354020 林昀佑 — 2025-09-13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" y="4572000"/>
            <a:ext cx="74980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指導教授：國立彰化師範大學 易昶霈 教授；建國科大 沈慧宇 教授</a:t>
            </a:r>
          </a:p>
        </p:txBody>
      </p:sp>
      <p:pic>
        <p:nvPicPr>
          <p:cNvPr id="6" name="Picture 5" descr="ncue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960" y="365760"/>
            <a:ext cx="1097280" cy="11016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1/16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模型部署與 OTA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版本公告、校驗、A/B 回滾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不同裝置資源的型號對應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10/16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評估方法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準確率/F1/混淆矩陣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邊緣延遲、SRAM/Flash、能耗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網路開銷與蒸餾收益（消融）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11/16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Demo 規劃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本地 Broker GUI + 監控 GUI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特徵模擬器 → `esp32/feat/...`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伺服器最小推論器 → 回覆 `esp32/infer/...`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12/16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風險與對策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網路抖動、隱私、回滾、漂移、異質裝置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13/16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詳細 — 風險與對策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網路抖動/封包遺失：特徵分片 + 序號 + 會話 ID；QoS 1 於關鍵通道。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隱私：預設僅上傳特徵且可匿名化；敏感場合關閉原音上傳。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模型回滾：A/B 分區與版本檢查；更新失敗自動回退。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漂移：教師偵測資料分佈變化；低信心樣本入庫再訓練。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裝置異質：多學生模型配置檔，依 SRAM/Flash 自動選型。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14/16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里程碑與時程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W1‑2 ~ W11‑12 規劃與交付節點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15/16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謝謝指教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16/16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指導教授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828800"/>
            <a:ext cx="694944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國立彰化師範大學 易昶霈 教授</a:t>
            </a:r>
          </a:p>
          <a:p>
            <a:pPr/>
            <a:r>
              <a:rPr sz="2000" b="0">
                <a:solidFill>
                  <a:srgbClr val="141414"/>
                </a:solidFill>
                <a:latin typeface="Microsoft JhengHei"/>
              </a:rPr>
              <a:t>建國科大 沈慧宇 教授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2/16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系統架構（端‑雲協作）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" y="1645920"/>
            <a:ext cx="310896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ESP32‑S3 + INMP441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VAD / 特徵 (log‑Mel/MFCC)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本地學生模型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0480" y="914400"/>
            <a:ext cx="2377440" cy="1097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MQTT Broker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583680" y="1645920"/>
            <a:ext cx="292608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伺服器端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教師模型/蒸餾/訓練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特徵接收 + 推論回覆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3840480"/>
            <a:ext cx="2926080" cy="1097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模型倉庫/OTA 發佈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3566160" y="1920240"/>
            <a:ext cx="27432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6217920" y="1920240"/>
            <a:ext cx="36576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 flipV="1">
            <a:off x="6217920" y="1463040"/>
            <a:ext cx="36576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 flipH="1">
            <a:off x="3566160" y="1463040"/>
            <a:ext cx="274320" cy="640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8046720" y="3474720"/>
            <a:ext cx="0" cy="365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3/16</a:t>
            </a:r>
          </a:p>
        </p:txBody>
      </p:sp>
      <p:pic>
        <p:nvPicPr>
          <p:cNvPr id="13" name="Picture 12" descr="ncue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ESP32‑S3 引腳圖（Pinout）</a:t>
            </a:r>
          </a:p>
        </p:txBody>
      </p:sp>
      <p:pic>
        <p:nvPicPr>
          <p:cNvPr id="3" name="Picture 2" descr="pinou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9834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4/16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專題動機與目標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邊緣 KWS 的延遲/能耗/隱私挑戰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研究目標：特徵上傳 + 週期性蒸餾 + 輕量部署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5/16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系統全貌（架構圖）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ESP32‑S3 模組（I2S、VAD、特徵/本地推論）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MQTT Broker/伺服器（訓練、蒸餾、OTA）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Topic 通道與資料流方向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6/16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邊緣端流程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錄音、分幀、log‑Mel/MFCC、量化（u8）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VAD 決策：何時推論、何時上傳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本地學生模型快速判斷 + 低信心上傳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7/16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MQTT 設計與訊息格式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`status/control/infer/feat/audio` 主題規格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QoS/retain 建議與可靠性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範例 Payload（JSON/Base64）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8/16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627E7F"/>
                </a:solidFill>
                <a:latin typeface="Microsoft JhengHei"/>
              </a:rPr>
              <a:t>伺服器端訓練與蒸餾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solidFill>
                  <a:srgbClr val="141414"/>
                </a:solidFill>
                <a:latin typeface="Microsoft JhengHei"/>
              </a:rPr>
              <a:t>教師/學生架構、溫度 T、損失 L = CE + α·T²·KL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QAT 與 int8 導出</a:t>
            </a:r>
          </a:p>
          <a:p>
            <a:r>
              <a:rPr sz="2000" b="0">
                <a:solidFill>
                  <a:srgbClr val="141414"/>
                </a:solidFill>
                <a:latin typeface="Microsoft JhengHei"/>
              </a:rPr>
              <a:t>定期管線與資料管理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30936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 b="0">
                <a:solidFill>
                  <a:srgbClr val="5A5A5A"/>
                </a:solidFill>
                <a:latin typeface="Microsoft JhengHei"/>
              </a:rPr>
              <a:t>國立彰化師範大學｜資訊工程學系 碩二｜M1354020 林昀佑  2025-09-13    9/16</a:t>
            </a:r>
          </a:p>
        </p:txBody>
      </p:sp>
      <p:pic>
        <p:nvPicPr>
          <p:cNvPr id="5" name="Picture 4" descr="ncue 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20040"/>
            <a:ext cx="822960" cy="826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