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embeddedFontLst>
    <p:embeddedFont>
      <p:font typeface="Lato" panose="020F0502020204030203" pitchFamily="34" charset="0"/>
      <p:regular r:id="rId55"/>
      <p:bold r:id="rId56"/>
      <p:italic r:id="rId57"/>
      <p:boldItalic r:id="rId58"/>
    </p:embeddedFont>
    <p:embeddedFont>
      <p:font typeface="Montserrat" pitchFamily="2" charset="77"/>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9FE5C0-9429-47F4-B10F-EAA1E0C099DD}">
  <a:tblStyle styleId="{AF9FE5C0-9429-47F4-B10F-EAA1E0C099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bc41068a22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bc41068a22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bc45a1bbd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bc45a1bbd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bc45a1bbd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bc45a1bb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bc45a1bbd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bc45a1bbd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bc45a1bbd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bc45a1bbd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bc45a1bbd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bc45a1bbd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bc45a1bbda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bc45a1bbd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bc41068a22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bc41068a22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bc41068a22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bc41068a22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bc45a1bb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bc45a1bb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bc45a1bbd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bc45a1bbd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bc45a1bbd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bc45a1bbd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bc45a1bbda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bc45a1bbd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bc45a1bbd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bc45a1bbd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bc45a1bbda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bc45a1bbd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bc41068a2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bc41068a2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bc41068a22_2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bc41068a22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bc41068a22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bc41068a22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bc41068a22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bc41068a22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bc41068a22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bc41068a22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baa9a347fa_2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baa9a347f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c1f766354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c1f766354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c1f766354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c1f76635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bc41068a22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bc41068a22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c1faaf151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c1faaf15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bc41068a22_2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bc41068a22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bc41068a22_2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bc41068a22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bc41068a22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bc41068a22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bc41068a22_2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bc41068a22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bc41068a22_2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bc41068a22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bc41068a22_2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bc41068a22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bc41068a22_2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bc41068a22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bc41068a22_2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bc41068a22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bc41068a22_2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bc41068a22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bc41068a22_2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bc41068a22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bc41068a22_2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bc41068a22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bc41068a22_2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bc41068a22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bc41068a22_2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bc41068a22_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bc41068a22_2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bc41068a22_2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bc41068a22_2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bc41068a22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bc45a1bbd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bc45a1bbd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baa9a347fa_3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baa9a347f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c1faaf151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c1faaf151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c1faaf151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c1faaf151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c1faaf151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c1faaf151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bc45a1bbd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bc45a1bbd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c1faaf15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c1faaf15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baa9a347fa_2_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baa9a347fa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bc41068a22_2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bc41068a22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H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atsath/fin-ml/blob/master/Chapter%205%20-%20Sup.%20Learning%20-%20Regression%20and%20Time%20Series%20models/Case%20Study%201%20-%20Stock%20Price%20Prediction/StockPricePrediction.ipynb"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89350" y="893700"/>
            <a:ext cx="5318700" cy="15789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zh-HK">
                <a:latin typeface="Times New Roman"/>
                <a:ea typeface="Times New Roman"/>
                <a:cs typeface="Times New Roman"/>
                <a:sym typeface="Times New Roman"/>
              </a:rPr>
              <a:t>APS 1052 Final Project</a:t>
            </a:r>
            <a:endParaRPr>
              <a:latin typeface="Times New Roman"/>
              <a:ea typeface="Times New Roman"/>
              <a:cs typeface="Times New Roman"/>
              <a:sym typeface="Times New Roman"/>
            </a:endParaRPr>
          </a:p>
          <a:p>
            <a:pPr marL="0" lvl="0" indent="0" algn="r" rtl="0">
              <a:lnSpc>
                <a:spcPct val="115000"/>
              </a:lnSpc>
              <a:spcBef>
                <a:spcPts val="700"/>
              </a:spcBef>
              <a:spcAft>
                <a:spcPts val="0"/>
              </a:spcAft>
              <a:buNone/>
            </a:pPr>
            <a:r>
              <a:rPr lang="zh-HK" sz="1500">
                <a:latin typeface="Times New Roman"/>
                <a:ea typeface="Times New Roman"/>
                <a:cs typeface="Times New Roman"/>
                <a:sym typeface="Times New Roman"/>
              </a:rPr>
              <a:t>         VOO Weekly &amp; Monthly Returns by ElasticNet Regression Mode</a:t>
            </a:r>
            <a:r>
              <a:rPr lang="zh-HK" sz="1500">
                <a:solidFill>
                  <a:srgbClr val="212121"/>
                </a:solidFill>
                <a:highlight>
                  <a:srgbClr val="FFFFFF"/>
                </a:highlight>
                <a:latin typeface="Arial"/>
                <a:ea typeface="Arial"/>
                <a:cs typeface="Arial"/>
                <a:sym typeface="Arial"/>
              </a:rPr>
              <a:t>l</a:t>
            </a:r>
            <a:endParaRPr sz="1500">
              <a:solidFill>
                <a:srgbClr val="212121"/>
              </a:solidFill>
              <a:highlight>
                <a:srgbClr val="FFFFFF"/>
              </a:highlight>
              <a:latin typeface="Arial"/>
              <a:ea typeface="Arial"/>
              <a:cs typeface="Arial"/>
              <a:sym typeface="Arial"/>
            </a:endParaRPr>
          </a:p>
          <a:p>
            <a:pPr marL="0" lvl="0" indent="0" algn="l" rtl="0">
              <a:spcBef>
                <a:spcPts val="7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5" name="Google Shape;135;p13"/>
          <p:cNvSpPr txBox="1">
            <a:spLocks noGrp="1"/>
          </p:cNvSpPr>
          <p:nvPr>
            <p:ph type="subTitle" idx="1"/>
          </p:nvPr>
        </p:nvSpPr>
        <p:spPr>
          <a:xfrm>
            <a:off x="3679250" y="2932125"/>
            <a:ext cx="4812300" cy="128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1500">
                <a:latin typeface="Times New Roman"/>
                <a:ea typeface="Times New Roman"/>
                <a:cs typeface="Times New Roman"/>
                <a:sym typeface="Times New Roman"/>
              </a:rPr>
              <a:t>Group Member:  Yunjie Xu, Zhibin Ma, Wenzong Wang</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zh-HK" sz="1500">
                <a:latin typeface="Times New Roman"/>
                <a:ea typeface="Times New Roman"/>
                <a:cs typeface="Times New Roman"/>
                <a:sym typeface="Times New Roman"/>
              </a:rPr>
              <a:t>Date: Dec 20, 2022</a:t>
            </a:r>
            <a:endParaRPr sz="1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1257150" y="352975"/>
            <a:ext cx="7038900" cy="67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1.3 Data Extraction</a:t>
            </a:r>
            <a:endParaRPr/>
          </a:p>
        </p:txBody>
      </p:sp>
      <p:pic>
        <p:nvPicPr>
          <p:cNvPr id="215" name="Google Shape;215;p22"/>
          <p:cNvPicPr preferRelativeResize="0"/>
          <p:nvPr/>
        </p:nvPicPr>
        <p:blipFill rotWithShape="1">
          <a:blip r:embed="rId3">
            <a:alphaModFix/>
          </a:blip>
          <a:srcRect l="59"/>
          <a:stretch/>
        </p:blipFill>
        <p:spPr>
          <a:xfrm>
            <a:off x="4165325" y="1231925"/>
            <a:ext cx="4711250" cy="3110925"/>
          </a:xfrm>
          <a:prstGeom prst="rect">
            <a:avLst/>
          </a:prstGeom>
          <a:noFill/>
          <a:ln>
            <a:noFill/>
          </a:ln>
        </p:spPr>
      </p:pic>
      <p:sp>
        <p:nvSpPr>
          <p:cNvPr id="216" name="Google Shape;216;p22"/>
          <p:cNvSpPr txBox="1"/>
          <p:nvPr/>
        </p:nvSpPr>
        <p:spPr>
          <a:xfrm>
            <a:off x="554300" y="1277950"/>
            <a:ext cx="3447900" cy="330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HK">
                <a:solidFill>
                  <a:schemeClr val="lt1"/>
                </a:solidFill>
                <a:latin typeface="Lato"/>
                <a:ea typeface="Lato"/>
                <a:cs typeface="Lato"/>
                <a:sym typeface="Lato"/>
              </a:rPr>
              <a:t>As shown on the graph, we used  Yfinance to extract the financial data for Stocks, ETFs &amp; Indices. </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All the data download as a dataframe starting from 2002-12-15 to 2022-12-15</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Therefore, there is no need to import csv file of all the data into the code; all the initial data are store on cloud. </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a:t>2. </a:t>
            </a:r>
            <a:r>
              <a:rPr lang="zh-HK" sz="2400"/>
              <a:t>Input Handling</a:t>
            </a:r>
            <a:endParaRPr sz="2400"/>
          </a:p>
          <a:p>
            <a:pPr marL="0" lvl="0" indent="0" algn="l" rtl="0">
              <a:spcBef>
                <a:spcPts val="0"/>
              </a:spcBef>
              <a:spcAft>
                <a:spcPts val="0"/>
              </a:spcAft>
              <a:buNone/>
            </a:pPr>
            <a:r>
              <a:rPr lang="zh-HK"/>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a:spLocks noGrp="1"/>
          </p:cNvSpPr>
          <p:nvPr>
            <p:ph type="title"/>
          </p:nvPr>
        </p:nvSpPr>
        <p:spPr>
          <a:xfrm>
            <a:off x="1099250" y="356635"/>
            <a:ext cx="7038900" cy="75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2.1 Indicators </a:t>
            </a:r>
            <a:endParaRPr/>
          </a:p>
        </p:txBody>
      </p:sp>
      <p:sp>
        <p:nvSpPr>
          <p:cNvPr id="227" name="Google Shape;227;p24"/>
          <p:cNvSpPr txBox="1">
            <a:spLocks noGrp="1"/>
          </p:cNvSpPr>
          <p:nvPr>
            <p:ph type="body" idx="1"/>
          </p:nvPr>
        </p:nvSpPr>
        <p:spPr>
          <a:xfrm>
            <a:off x="1099250" y="1325925"/>
            <a:ext cx="2346300" cy="315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a:t>We create a function to calculate the indicators' values based on the Talib package, which is widely used by trading software developers required to perform technical analysis of financial market data.</a:t>
            </a:r>
            <a:endParaRPr/>
          </a:p>
        </p:txBody>
      </p:sp>
      <p:pic>
        <p:nvPicPr>
          <p:cNvPr id="228" name="Google Shape;228;p24"/>
          <p:cNvPicPr preferRelativeResize="0"/>
          <p:nvPr/>
        </p:nvPicPr>
        <p:blipFill>
          <a:blip r:embed="rId3">
            <a:alphaModFix/>
          </a:blip>
          <a:stretch>
            <a:fillRect/>
          </a:stretch>
        </p:blipFill>
        <p:spPr>
          <a:xfrm>
            <a:off x="3597950" y="1262035"/>
            <a:ext cx="5393650" cy="2831502"/>
          </a:xfrm>
          <a:prstGeom prst="rect">
            <a:avLst/>
          </a:prstGeom>
          <a:noFill/>
          <a:ln>
            <a:noFill/>
          </a:ln>
        </p:spPr>
      </p:pic>
      <p:pic>
        <p:nvPicPr>
          <p:cNvPr id="229" name="Google Shape;229;p24"/>
          <p:cNvPicPr preferRelativeResize="0"/>
          <p:nvPr/>
        </p:nvPicPr>
        <p:blipFill>
          <a:blip r:embed="rId4">
            <a:alphaModFix/>
          </a:blip>
          <a:stretch>
            <a:fillRect/>
          </a:stretch>
        </p:blipFill>
        <p:spPr>
          <a:xfrm>
            <a:off x="3597950" y="1262035"/>
            <a:ext cx="5393648" cy="28656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HK"/>
              <a:t>2.1 Indicators:  Triple Exponential Average(TRIX)</a:t>
            </a:r>
            <a:endParaRPr/>
          </a:p>
        </p:txBody>
      </p:sp>
      <p:sp>
        <p:nvSpPr>
          <p:cNvPr id="235" name="Google Shape;235;p25"/>
          <p:cNvSpPr txBox="1">
            <a:spLocks noGrp="1"/>
          </p:cNvSpPr>
          <p:nvPr>
            <p:ph type="body" idx="1"/>
          </p:nvPr>
        </p:nvSpPr>
        <p:spPr>
          <a:xfrm>
            <a:off x="1212475" y="1576900"/>
            <a:ext cx="7038900" cy="2141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sz="2100"/>
              <a:t>ATR stands for Average True Range, which is the average of true ranges throughout the given time frame. ATR calculates volatility by accounting for any gaps in price movement. 14 periods, which may be intraday, daily, weekly, or monthly, are often used in the ATR calculation</a:t>
            </a:r>
            <a:r>
              <a:rPr lang="zh-HK" sz="2100" baseline="30000"/>
              <a:t>1</a:t>
            </a:r>
            <a:r>
              <a:rPr lang="zh-HK" sz="2100"/>
              <a:t>.</a:t>
            </a:r>
            <a:endParaRPr sz="2100"/>
          </a:p>
        </p:txBody>
      </p:sp>
      <p:sp>
        <p:nvSpPr>
          <p:cNvPr id="236" name="Google Shape;236;p25"/>
          <p:cNvSpPr txBox="1"/>
          <p:nvPr/>
        </p:nvSpPr>
        <p:spPr>
          <a:xfrm>
            <a:off x="1336825" y="3790375"/>
            <a:ext cx="679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2.1 Indicators: Directional Movement(DM)</a:t>
            </a:r>
            <a:endParaRPr/>
          </a:p>
        </p:txBody>
      </p:sp>
      <p:sp>
        <p:nvSpPr>
          <p:cNvPr id="242" name="Google Shape;242;p26"/>
          <p:cNvSpPr txBox="1">
            <a:spLocks noGrp="1"/>
          </p:cNvSpPr>
          <p:nvPr>
            <p:ph type="body" idx="1"/>
          </p:nvPr>
        </p:nvSpPr>
        <p:spPr>
          <a:xfrm>
            <a:off x="1248600" y="12170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HK" sz="1800"/>
              <a:t>J. Welles Wilder created the directional movement index (DMI) in 1978 as an indicator to show which way an asset's price is heading. The indicator achieves this by generating two lines: a positive directional movement line (+DI) and a negative directional movement line (-DI) based on a comparison of previous highs and lows (-DI). The average directional indicator (ADX), a third line that is optional, may also be used to determine the strength of an uptrend or downturn</a:t>
            </a:r>
            <a:r>
              <a:rPr lang="zh-HK" sz="1800" baseline="30000"/>
              <a:t>2</a:t>
            </a:r>
            <a:r>
              <a:rPr lang="zh-HK" sz="1800"/>
              <a:t>.</a:t>
            </a:r>
            <a:endParaRPr sz="1800"/>
          </a:p>
        </p:txBody>
      </p:sp>
      <p:sp>
        <p:nvSpPr>
          <p:cNvPr id="243" name="Google Shape;243;p26"/>
          <p:cNvSpPr txBox="1"/>
          <p:nvPr/>
        </p:nvSpPr>
        <p:spPr>
          <a:xfrm>
            <a:off x="1777000" y="3969700"/>
            <a:ext cx="608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7"/>
          <p:cNvSpPr txBox="1">
            <a:spLocks noGrp="1"/>
          </p:cNvSpPr>
          <p:nvPr>
            <p:ph type="title"/>
          </p:nvPr>
        </p:nvSpPr>
        <p:spPr>
          <a:xfrm>
            <a:off x="1297500" y="393750"/>
            <a:ext cx="72696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HK"/>
              <a:t>2.1 Indicators: Chande Momentum Oscillator(CMO)</a:t>
            </a:r>
            <a:endParaRPr/>
          </a:p>
        </p:txBody>
      </p:sp>
      <p:sp>
        <p:nvSpPr>
          <p:cNvPr id="249" name="Google Shape;249;p27"/>
          <p:cNvSpPr txBox="1">
            <a:spLocks noGrp="1"/>
          </p:cNvSpPr>
          <p:nvPr>
            <p:ph type="body" idx="1"/>
          </p:nvPr>
        </p:nvSpPr>
        <p:spPr>
          <a:xfrm>
            <a:off x="1199675" y="1225175"/>
            <a:ext cx="7038900" cy="25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sz="2000"/>
              <a:t>The difference between the sum of all recent higher closes and the sum of all recent lower closes is calculated for the CMO indicator, which is then formed by dividing the result by the total amount of price movement over a specified time period</a:t>
            </a:r>
            <a:r>
              <a:rPr lang="zh-HK" sz="2000" baseline="30000"/>
              <a:t>3</a:t>
            </a:r>
            <a:r>
              <a:rPr lang="zh-HK" sz="2000"/>
              <a:t>. The range of -100 to +100 is obtained by multiplying the result by 100.</a:t>
            </a:r>
            <a:endParaRPr sz="2000"/>
          </a:p>
        </p:txBody>
      </p:sp>
      <p:sp>
        <p:nvSpPr>
          <p:cNvPr id="250" name="Google Shape;250;p27"/>
          <p:cNvSpPr txBox="1"/>
          <p:nvPr/>
        </p:nvSpPr>
        <p:spPr>
          <a:xfrm>
            <a:off x="1369425" y="4051225"/>
            <a:ext cx="6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000"/>
              <a:t>2.1 Indicators: Price Rate of Change(ROC) </a:t>
            </a:r>
            <a:endParaRPr sz="2000"/>
          </a:p>
        </p:txBody>
      </p:sp>
      <p:sp>
        <p:nvSpPr>
          <p:cNvPr id="256" name="Google Shape;256;p28"/>
          <p:cNvSpPr txBox="1">
            <a:spLocks noGrp="1"/>
          </p:cNvSpPr>
          <p:nvPr>
            <p:ph type="body" idx="1"/>
          </p:nvPr>
        </p:nvSpPr>
        <p:spPr>
          <a:xfrm>
            <a:off x="1297500" y="1567550"/>
            <a:ext cx="7038900" cy="174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sz="2050">
                <a:latin typeface="Arial"/>
                <a:ea typeface="Arial"/>
                <a:cs typeface="Arial"/>
                <a:sym typeface="Arial"/>
              </a:rPr>
              <a:t>A momentum-based technical indicator named the Price Rate of Change (ROC) calculates the percentage change in price between the current price and the price from a specific number of periods ago</a:t>
            </a:r>
            <a:r>
              <a:rPr lang="zh-HK" sz="2050" baseline="30000">
                <a:latin typeface="Arial"/>
                <a:ea typeface="Arial"/>
                <a:cs typeface="Arial"/>
                <a:sym typeface="Arial"/>
              </a:rPr>
              <a:t>4</a:t>
            </a:r>
            <a:r>
              <a:rPr lang="zh-HK" sz="2050">
                <a:latin typeface="Arial"/>
                <a:ea typeface="Arial"/>
                <a:cs typeface="Arial"/>
                <a:sym typeface="Arial"/>
              </a:rPr>
              <a:t>.</a:t>
            </a:r>
            <a:endParaRPr sz="2000"/>
          </a:p>
        </p:txBody>
      </p:sp>
      <p:sp>
        <p:nvSpPr>
          <p:cNvPr id="257" name="Google Shape;257;p28"/>
          <p:cNvSpPr txBox="1"/>
          <p:nvPr/>
        </p:nvSpPr>
        <p:spPr>
          <a:xfrm>
            <a:off x="1459100" y="3831125"/>
            <a:ext cx="283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zh-HK" sz="2060"/>
              <a:t>2.1 Indicators: Commodity Channel Index(CCI) </a:t>
            </a:r>
            <a:endParaRPr sz="2060"/>
          </a:p>
        </p:txBody>
      </p:sp>
      <p:sp>
        <p:nvSpPr>
          <p:cNvPr id="263" name="Google Shape;263;p29"/>
          <p:cNvSpPr txBox="1">
            <a:spLocks noGrp="1"/>
          </p:cNvSpPr>
          <p:nvPr>
            <p:ph type="body" idx="1"/>
          </p:nvPr>
        </p:nvSpPr>
        <p:spPr>
          <a:xfrm>
            <a:off x="1297500" y="1274125"/>
            <a:ext cx="7038900" cy="27933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1200"/>
              </a:spcAft>
              <a:buNone/>
            </a:pPr>
            <a:r>
              <a:rPr lang="zh-HK" sz="2501">
                <a:latin typeface="Arial"/>
                <a:ea typeface="Arial"/>
                <a:cs typeface="Arial"/>
                <a:sym typeface="Arial"/>
              </a:rPr>
              <a:t>When an investment vehicle is approaching an overbought or oversold state, the Commodity Channel Index (CCI), a momentum-based indicator, may aid</a:t>
            </a:r>
            <a:r>
              <a:rPr lang="zh-HK" sz="2501" baseline="30000">
                <a:latin typeface="Arial"/>
                <a:ea typeface="Arial"/>
                <a:cs typeface="Arial"/>
                <a:sym typeface="Arial"/>
              </a:rPr>
              <a:t>5</a:t>
            </a:r>
            <a:r>
              <a:rPr lang="zh-HK" sz="2501">
                <a:latin typeface="Arial"/>
                <a:ea typeface="Arial"/>
                <a:cs typeface="Arial"/>
                <a:sym typeface="Arial"/>
              </a:rPr>
              <a:t>. This technical indicator evaluates the direction and intensity of the price trend, enabling traders to choose whether to initiate or quit a trade, forgo entering a trade, or increase an existing position.</a:t>
            </a:r>
            <a:endParaRPr sz="1350">
              <a:solidFill>
                <a:srgbClr val="111111"/>
              </a:solidFill>
              <a:highlight>
                <a:srgbClr val="FFFFFF"/>
              </a:highlight>
              <a:latin typeface="Arial"/>
              <a:ea typeface="Arial"/>
              <a:cs typeface="Arial"/>
              <a:sym typeface="Arial"/>
            </a:endParaRPr>
          </a:p>
        </p:txBody>
      </p:sp>
      <p:sp>
        <p:nvSpPr>
          <p:cNvPr id="264" name="Google Shape;264;p29"/>
          <p:cNvSpPr txBox="1"/>
          <p:nvPr/>
        </p:nvSpPr>
        <p:spPr>
          <a:xfrm>
            <a:off x="1459100" y="4157175"/>
            <a:ext cx="561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000"/>
              <a:t>2.1 Indicators: Average True Range(ATR) </a:t>
            </a:r>
            <a:endParaRPr sz="2000"/>
          </a:p>
        </p:txBody>
      </p:sp>
      <p:sp>
        <p:nvSpPr>
          <p:cNvPr id="270" name="Google Shape;270;p30"/>
          <p:cNvSpPr txBox="1">
            <a:spLocks noGrp="1"/>
          </p:cNvSpPr>
          <p:nvPr>
            <p:ph type="body" idx="1"/>
          </p:nvPr>
        </p:nvSpPr>
        <p:spPr>
          <a:xfrm>
            <a:off x="1297500" y="1363775"/>
            <a:ext cx="7038900" cy="210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sz="2000"/>
              <a:t>ATR stands for Average True Range, which is the average of true ranges throughout the given time frame. ATR calculates volatility by accounting for any gaps in price movement</a:t>
            </a:r>
            <a:r>
              <a:rPr lang="zh-HK" sz="2000" baseline="30000"/>
              <a:t>6</a:t>
            </a:r>
            <a:r>
              <a:rPr lang="zh-HK" sz="2000"/>
              <a:t>. 14 periods, which may be intraday, daily, weekly, or monthly, are often used in the ATR calculation.</a:t>
            </a:r>
            <a:endParaRPr sz="2000"/>
          </a:p>
        </p:txBody>
      </p:sp>
      <p:sp>
        <p:nvSpPr>
          <p:cNvPr id="271" name="Google Shape;271;p30"/>
          <p:cNvSpPr txBox="1"/>
          <p:nvPr/>
        </p:nvSpPr>
        <p:spPr>
          <a:xfrm>
            <a:off x="1662875" y="3945250"/>
            <a:ext cx="624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2.2 Lags Calculation</a:t>
            </a:r>
            <a:endParaRPr/>
          </a:p>
        </p:txBody>
      </p:sp>
      <p:sp>
        <p:nvSpPr>
          <p:cNvPr id="277" name="Google Shape;277;p31"/>
          <p:cNvSpPr txBox="1">
            <a:spLocks noGrp="1"/>
          </p:cNvSpPr>
          <p:nvPr>
            <p:ph type="body" idx="1"/>
          </p:nvPr>
        </p:nvSpPr>
        <p:spPr>
          <a:xfrm>
            <a:off x="1052550" y="2888275"/>
            <a:ext cx="7038900" cy="105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a:t>Lagging a time series refers to moving the values of that time series ahead or backward by one or more time steps, respectively</a:t>
            </a:r>
            <a:r>
              <a:rPr lang="zh-HK" baseline="30000"/>
              <a:t>7</a:t>
            </a:r>
            <a:r>
              <a:rPr lang="zh-HK"/>
              <a:t>. We build a function to compute lags based on the return period and set each return period to be 5 days.</a:t>
            </a:r>
            <a:endParaRPr/>
          </a:p>
        </p:txBody>
      </p:sp>
      <p:pic>
        <p:nvPicPr>
          <p:cNvPr id="278" name="Google Shape;278;p31"/>
          <p:cNvPicPr preferRelativeResize="0"/>
          <p:nvPr/>
        </p:nvPicPr>
        <p:blipFill>
          <a:blip r:embed="rId3">
            <a:alphaModFix/>
          </a:blip>
          <a:stretch>
            <a:fillRect/>
          </a:stretch>
        </p:blipFill>
        <p:spPr>
          <a:xfrm>
            <a:off x="1066425" y="1323825"/>
            <a:ext cx="6652926" cy="145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Introduction &amp; Project Proposal</a:t>
            </a:r>
            <a:endParaRPr/>
          </a:p>
        </p:txBody>
      </p:sp>
      <p:grpSp>
        <p:nvGrpSpPr>
          <p:cNvPr id="141" name="Google Shape;141;p14"/>
          <p:cNvGrpSpPr/>
          <p:nvPr/>
        </p:nvGrpSpPr>
        <p:grpSpPr>
          <a:xfrm>
            <a:off x="431925" y="1304875"/>
            <a:ext cx="2628925" cy="3416400"/>
            <a:chOff x="431925" y="1304875"/>
            <a:chExt cx="2628925" cy="3416400"/>
          </a:xfrm>
        </p:grpSpPr>
        <p:sp>
          <p:nvSpPr>
            <p:cNvPr id="142" name="Google Shape;142;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4"/>
          <p:cNvSpPr txBox="1">
            <a:spLocks noGrp="1"/>
          </p:cNvSpPr>
          <p:nvPr>
            <p:ph type="body" idx="4294967295"/>
          </p:nvPr>
        </p:nvSpPr>
        <p:spPr>
          <a:xfrm>
            <a:off x="1406100" y="1271525"/>
            <a:ext cx="6331800" cy="22497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zh-HK" sz="7200" dirty="0">
                <a:latin typeface="Times New Roman"/>
                <a:ea typeface="Times New Roman"/>
                <a:cs typeface="Times New Roman"/>
                <a:sym typeface="Times New Roman"/>
              </a:rPr>
              <a:t>Our project makes some enhancements based on the model in Chapter 5 Case Study 1 (</a:t>
            </a:r>
            <a:r>
              <a:rPr lang="zh-HK" sz="7200" u="sng" dirty="0">
                <a:latin typeface="Times New Roman"/>
                <a:ea typeface="Times New Roman"/>
                <a:cs typeface="Times New Roman"/>
                <a:sym typeface="Times New Roman"/>
                <a:hlinkClick r:id="rId3"/>
              </a:rPr>
              <a:t>Stock Price Prediction</a:t>
            </a:r>
            <a:r>
              <a:rPr lang="zh-HK" sz="7200" dirty="0">
                <a:latin typeface="Times New Roman"/>
                <a:ea typeface="Times New Roman"/>
                <a:cs typeface="Times New Roman"/>
                <a:sym typeface="Times New Roman"/>
              </a:rPr>
              <a:t>) Tatsat’ book. The seed code on which we based our project's code was taken from Hariom Tatsat's Machine Learning and Data Science Blueprints for Finance. We used different stock, ETF, and indices price to forecasting single ETFs futures returns. we used two approach, weekly model &amp; monthly model to predict the target variable. The machine learning model that we performed is elasticnet regression.</a:t>
            </a:r>
            <a:endParaRPr sz="7200" dirty="0">
              <a:latin typeface="Times New Roman"/>
              <a:ea typeface="Times New Roman"/>
              <a:cs typeface="Times New Roman"/>
              <a:sym typeface="Times New Roman"/>
            </a:endParaRPr>
          </a:p>
          <a:p>
            <a:pPr marL="0" lvl="0" indent="0" algn="l" rtl="0">
              <a:spcBef>
                <a:spcPts val="1200"/>
              </a:spcBef>
              <a:spcAft>
                <a:spcPts val="0"/>
              </a:spcAft>
              <a:buNone/>
            </a:pPr>
            <a:endParaRPr sz="1200" dirty="0">
              <a:latin typeface="Times New Roman"/>
              <a:ea typeface="Times New Roman"/>
              <a:cs typeface="Times New Roman"/>
              <a:sym typeface="Times New Roman"/>
            </a:endParaRPr>
          </a:p>
          <a:p>
            <a:pPr marL="0" lvl="0" indent="0" algn="l" rtl="0">
              <a:spcBef>
                <a:spcPts val="1200"/>
              </a:spcBef>
              <a:spcAft>
                <a:spcPts val="0"/>
              </a:spcAft>
              <a:buNone/>
            </a:pPr>
            <a:r>
              <a:rPr lang="zh-HK"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457200" lvl="0" indent="0" algn="l" rtl="0">
              <a:spcBef>
                <a:spcPts val="1200"/>
              </a:spcBef>
              <a:spcAft>
                <a:spcPts val="0"/>
              </a:spcAft>
              <a:buNone/>
            </a:pPr>
            <a:endParaRPr sz="1200" dirty="0">
              <a:latin typeface="Times New Roman"/>
              <a:ea typeface="Times New Roman"/>
              <a:cs typeface="Times New Roman"/>
              <a:sym typeface="Times New Roman"/>
            </a:endParaRPr>
          </a:p>
          <a:p>
            <a:pPr marL="457200" lvl="0" indent="0" algn="l" rtl="0">
              <a:spcBef>
                <a:spcPts val="1200"/>
              </a:spcBef>
              <a:spcAft>
                <a:spcPts val="1200"/>
              </a:spcAft>
              <a:buNone/>
            </a:pPr>
            <a:r>
              <a:rPr lang="zh-HK" sz="1600" dirty="0"/>
              <a:t> </a:t>
            </a:r>
            <a:endParaRPr sz="1600" dirty="0"/>
          </a:p>
        </p:txBody>
      </p:sp>
      <p:sp>
        <p:nvSpPr>
          <p:cNvPr id="145" name="Google Shape;145;p14"/>
          <p:cNvSpPr txBox="1"/>
          <p:nvPr/>
        </p:nvSpPr>
        <p:spPr>
          <a:xfrm>
            <a:off x="1359450" y="3889975"/>
            <a:ext cx="6425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u="sng">
                <a:solidFill>
                  <a:srgbClr val="1155CC"/>
                </a:solidFill>
                <a:latin typeface="Lato"/>
                <a:ea typeface="Lato"/>
                <a:cs typeface="Lato"/>
                <a:sym typeface="Lato"/>
              </a:rPr>
              <a:t>https://github.com/tatsath/fin-ml/blob/master/Chapter%205%20-%20Sup.%20Learning%20-%20Regression%20and%20Time%20Series%20models/Case%20Study%201%20-%20Stock%20Price%20Prediction/StockPricePrediction.ipynb</a:t>
            </a:r>
            <a:endParaRPr u="sng">
              <a:solidFill>
                <a:srgbClr val="1155CC"/>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2.3 Missing Values and Input Processing</a:t>
            </a:r>
            <a:endParaRPr/>
          </a:p>
        </p:txBody>
      </p:sp>
      <p:sp>
        <p:nvSpPr>
          <p:cNvPr id="284" name="Google Shape;284;p32"/>
          <p:cNvSpPr txBox="1">
            <a:spLocks noGrp="1"/>
          </p:cNvSpPr>
          <p:nvPr>
            <p:ph type="body" idx="1"/>
          </p:nvPr>
        </p:nvSpPr>
        <p:spPr>
          <a:xfrm>
            <a:off x="1161300" y="2908500"/>
            <a:ext cx="6235500" cy="157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a:t>We normalise the dataset using the standard scaler and replace missing values with mean values. The figures are adjusted through standardisation to make it simple to compare values that fall beyond the purview of one another.</a:t>
            </a:r>
            <a:endParaRPr/>
          </a:p>
        </p:txBody>
      </p:sp>
      <p:pic>
        <p:nvPicPr>
          <p:cNvPr id="285" name="Google Shape;285;p32"/>
          <p:cNvPicPr preferRelativeResize="0"/>
          <p:nvPr/>
        </p:nvPicPr>
        <p:blipFill rotWithShape="1">
          <a:blip r:embed="rId3">
            <a:alphaModFix/>
          </a:blip>
          <a:srcRect l="-943" r="-17008"/>
          <a:stretch/>
        </p:blipFill>
        <p:spPr>
          <a:xfrm>
            <a:off x="1119450" y="1441675"/>
            <a:ext cx="7679302" cy="102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a:t>3. Fitting Models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HK"/>
              <a:t>3.1 GridSearch and Best Hyperparameter Values</a:t>
            </a:r>
            <a:endParaRPr/>
          </a:p>
        </p:txBody>
      </p:sp>
      <p:sp>
        <p:nvSpPr>
          <p:cNvPr id="296" name="Google Shape;296;p34"/>
          <p:cNvSpPr txBox="1">
            <a:spLocks noGrp="1"/>
          </p:cNvSpPr>
          <p:nvPr>
            <p:ph type="body" idx="1"/>
          </p:nvPr>
        </p:nvSpPr>
        <p:spPr>
          <a:xfrm>
            <a:off x="1297500" y="1567550"/>
            <a:ext cx="2865900" cy="35106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zh-HK"/>
              <a:t>GridSearch：In order to select the optimal model, we iteratively improve our classifier using GridSearchCV. Using GridSearchCV from SKlearn is among the finest ways to accomplish this. From the set of parameters you enter, it can offer you the best options</a:t>
            </a:r>
            <a:r>
              <a:rPr lang="zh-HK" baseline="30000"/>
              <a:t>8 </a:t>
            </a:r>
            <a:r>
              <a:rPr lang="zh-HK"/>
              <a:t>This class is contained in the sklearn.model selection package.</a:t>
            </a:r>
            <a:endParaRPr/>
          </a:p>
          <a:p>
            <a:pPr marL="0" lvl="0" indent="0" algn="l" rtl="0">
              <a:spcBef>
                <a:spcPts val="1200"/>
              </a:spcBef>
              <a:spcAft>
                <a:spcPts val="0"/>
              </a:spcAft>
              <a:buNone/>
            </a:pPr>
            <a:r>
              <a:rPr lang="zh-HK"/>
              <a:t>We create a dictionary to store all possible hyperparameter values. Then we apply the gridsearch with pipline to find the best hyperparameter values.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97" name="Google Shape;297;p34"/>
          <p:cNvPicPr preferRelativeResize="0"/>
          <p:nvPr/>
        </p:nvPicPr>
        <p:blipFill>
          <a:blip r:embed="rId3">
            <a:alphaModFix/>
          </a:blip>
          <a:stretch>
            <a:fillRect/>
          </a:stretch>
        </p:blipFill>
        <p:spPr>
          <a:xfrm>
            <a:off x="4290350" y="1665975"/>
            <a:ext cx="4634900" cy="322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HK"/>
              <a:t>3.1 GridSearch and Best Hyperparameter Values</a:t>
            </a:r>
            <a:endParaRPr/>
          </a:p>
        </p:txBody>
      </p:sp>
      <p:pic>
        <p:nvPicPr>
          <p:cNvPr id="303" name="Google Shape;303;p35"/>
          <p:cNvPicPr preferRelativeResize="0"/>
          <p:nvPr/>
        </p:nvPicPr>
        <p:blipFill>
          <a:blip r:embed="rId3">
            <a:alphaModFix/>
          </a:blip>
          <a:stretch>
            <a:fillRect/>
          </a:stretch>
        </p:blipFill>
        <p:spPr>
          <a:xfrm>
            <a:off x="1050025" y="1567550"/>
            <a:ext cx="6800574" cy="125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3.2 Fitting the Model: ElasticNet Regression</a:t>
            </a:r>
            <a:endParaRPr/>
          </a:p>
        </p:txBody>
      </p:sp>
      <p:sp>
        <p:nvSpPr>
          <p:cNvPr id="309" name="Google Shape;309;p36"/>
          <p:cNvSpPr txBox="1">
            <a:spLocks noGrp="1"/>
          </p:cNvSpPr>
          <p:nvPr>
            <p:ph type="body" idx="1"/>
          </p:nvPr>
        </p:nvSpPr>
        <p:spPr>
          <a:xfrm>
            <a:off x="1297500" y="1460250"/>
            <a:ext cx="3009300" cy="30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Elastic net linear regression regularises regression models by using the penalties from the lasso and ridge procedures. In order to improve the regularisation of statistical models, the strategy combines the lasso and ridge regression approaches</a:t>
            </a:r>
            <a:r>
              <a:rPr lang="zh-HK" baseline="30000"/>
              <a:t>9</a:t>
            </a:r>
            <a:r>
              <a:rPr lang="zh-HK"/>
              <a:t>.</a:t>
            </a:r>
            <a:endParaRPr/>
          </a:p>
          <a:p>
            <a:pPr marL="0" lvl="0" indent="0" algn="l" rtl="0">
              <a:spcBef>
                <a:spcPts val="1200"/>
              </a:spcBef>
              <a:spcAft>
                <a:spcPts val="0"/>
              </a:spcAft>
              <a:buNone/>
            </a:pPr>
            <a:r>
              <a:rPr lang="zh-HK"/>
              <a:t>Here, we use ridge regression (L1_ratio equal with 0) to fit the dataset. </a:t>
            </a:r>
            <a:endParaRPr/>
          </a:p>
          <a:p>
            <a:pPr marL="0" lvl="0" indent="0" algn="l" rtl="0">
              <a:spcBef>
                <a:spcPts val="1200"/>
              </a:spcBef>
              <a:spcAft>
                <a:spcPts val="1200"/>
              </a:spcAft>
              <a:buNone/>
            </a:pPr>
            <a:endParaRPr/>
          </a:p>
        </p:txBody>
      </p:sp>
      <p:pic>
        <p:nvPicPr>
          <p:cNvPr id="310" name="Google Shape;310;p36"/>
          <p:cNvPicPr preferRelativeResize="0"/>
          <p:nvPr/>
        </p:nvPicPr>
        <p:blipFill>
          <a:blip r:embed="rId3">
            <a:alphaModFix/>
          </a:blip>
          <a:stretch>
            <a:fillRect/>
          </a:stretch>
        </p:blipFill>
        <p:spPr>
          <a:xfrm>
            <a:off x="4459200" y="1460250"/>
            <a:ext cx="4532400" cy="191410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3.3 Model Results (Monthly)</a:t>
            </a:r>
            <a:endParaRPr/>
          </a:p>
        </p:txBody>
      </p:sp>
      <p:sp>
        <p:nvSpPr>
          <p:cNvPr id="316" name="Google Shape;316;p37"/>
          <p:cNvSpPr txBox="1">
            <a:spLocks noGrp="1"/>
          </p:cNvSpPr>
          <p:nvPr>
            <p:ph type="body" idx="1"/>
          </p:nvPr>
        </p:nvSpPr>
        <p:spPr>
          <a:xfrm>
            <a:off x="1297500" y="1567550"/>
            <a:ext cx="3714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We plot the true_y values and predict_y values.</a:t>
            </a:r>
            <a:endParaRPr/>
          </a:p>
          <a:p>
            <a:pPr marL="0" lvl="0" indent="0" algn="l" rtl="0">
              <a:spcBef>
                <a:spcPts val="1200"/>
              </a:spcBef>
              <a:spcAft>
                <a:spcPts val="1200"/>
              </a:spcAft>
              <a:buNone/>
            </a:pPr>
            <a:r>
              <a:rPr lang="zh-HK"/>
              <a:t>The plot indicates that our model works very well.</a:t>
            </a:r>
            <a:endParaRPr/>
          </a:p>
        </p:txBody>
      </p:sp>
      <p:pic>
        <p:nvPicPr>
          <p:cNvPr id="317" name="Google Shape;317;p37"/>
          <p:cNvPicPr preferRelativeResize="0"/>
          <p:nvPr/>
        </p:nvPicPr>
        <p:blipFill>
          <a:blip r:embed="rId3">
            <a:alphaModFix/>
          </a:blip>
          <a:stretch>
            <a:fillRect/>
          </a:stretch>
        </p:blipFill>
        <p:spPr>
          <a:xfrm>
            <a:off x="5304250" y="1567550"/>
            <a:ext cx="3181825" cy="33989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3.3 Model Results (Weekly)</a:t>
            </a:r>
            <a:endParaRPr/>
          </a:p>
        </p:txBody>
      </p:sp>
      <p:sp>
        <p:nvSpPr>
          <p:cNvPr id="323" name="Google Shape;323;p38"/>
          <p:cNvSpPr txBox="1">
            <a:spLocks noGrp="1"/>
          </p:cNvSpPr>
          <p:nvPr>
            <p:ph type="body" idx="1"/>
          </p:nvPr>
        </p:nvSpPr>
        <p:spPr>
          <a:xfrm>
            <a:off x="1297500" y="1567550"/>
            <a:ext cx="3714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We plot the true_y values and predict_y values.</a:t>
            </a:r>
            <a:endParaRPr/>
          </a:p>
          <a:p>
            <a:pPr marL="0" lvl="0" indent="0" algn="l" rtl="0">
              <a:spcBef>
                <a:spcPts val="1200"/>
              </a:spcBef>
              <a:spcAft>
                <a:spcPts val="1200"/>
              </a:spcAft>
              <a:buNone/>
            </a:pPr>
            <a:r>
              <a:rPr lang="zh-HK"/>
              <a:t>The plot indicates that our model works very well.</a:t>
            </a:r>
            <a:endParaRPr/>
          </a:p>
        </p:txBody>
      </p:sp>
      <p:pic>
        <p:nvPicPr>
          <p:cNvPr id="324" name="Google Shape;324;p38"/>
          <p:cNvPicPr preferRelativeResize="0"/>
          <p:nvPr/>
        </p:nvPicPr>
        <p:blipFill>
          <a:blip r:embed="rId3">
            <a:alphaModFix/>
          </a:blip>
          <a:stretch>
            <a:fillRect/>
          </a:stretch>
        </p:blipFill>
        <p:spPr>
          <a:xfrm>
            <a:off x="5164800" y="1460250"/>
            <a:ext cx="3826799" cy="260048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p:nvPr>
        </p:nvSpPr>
        <p:spPr>
          <a:xfrm>
            <a:off x="891475" y="172315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a:t>4. Model Checking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4.1 White Reality Check(WRC)</a:t>
            </a:r>
            <a:endParaRPr/>
          </a:p>
        </p:txBody>
      </p:sp>
      <p:sp>
        <p:nvSpPr>
          <p:cNvPr id="335" name="Google Shape;335;p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Step 1：Develop a Strategy</a:t>
            </a:r>
            <a:endParaRPr/>
          </a:p>
          <a:p>
            <a:pPr marL="0" lvl="0" indent="0" algn="l" rtl="0">
              <a:spcBef>
                <a:spcPts val="1200"/>
              </a:spcBef>
              <a:spcAft>
                <a:spcPts val="0"/>
              </a:spcAft>
              <a:buNone/>
            </a:pPr>
            <a:r>
              <a:rPr lang="zh-HK"/>
              <a:t>Keep track of all strategy iterations that were tried out and dropped due to test results, including all discarded algorithms, concepts, techniques, and parameters. It makes no difference if they were eliminated by a human choice, a machine search, or an optimization procedure. Create balance curves for each variation of the approach while using detrended trade data and no trade fees. Make a note of the best strategy's profit P.</a:t>
            </a:r>
            <a:endParaRPr/>
          </a:p>
          <a:p>
            <a:pPr marL="0" lvl="0" indent="0" algn="l" rtl="0">
              <a:spcBef>
                <a:spcPts val="120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4.1 White Reality Check</a:t>
            </a:r>
            <a:endParaRPr/>
          </a:p>
        </p:txBody>
      </p:sp>
      <p:sp>
        <p:nvSpPr>
          <p:cNvPr id="341" name="Google Shape;341;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Step 2: Bootstrapping</a:t>
            </a:r>
            <a:endParaRPr/>
          </a:p>
          <a:p>
            <a:pPr marL="0" lvl="0" indent="0" algn="l" rtl="0">
              <a:spcBef>
                <a:spcPts val="1200"/>
              </a:spcBef>
              <a:spcAft>
                <a:spcPts val="1200"/>
              </a:spcAft>
              <a:buNone/>
            </a:pPr>
            <a:r>
              <a:rPr lang="zh-HK"/>
              <a:t>Subtracting the mean return per bar from all balance curves detrends them (this is distinct from detrending trade results!). In this manner, you obtain a set of curves that share the traits of the tested systems but yield no profit. Bootstrap all curves with replacement and randomise them. As a result, new curves are created from the existing curves' random returns. Since the same bars can be chosen several times, the majority of new curves now create profits or losses that are not zero</a:t>
            </a:r>
            <a:r>
              <a:rPr lang="zh-HK" baseline="30000"/>
              <a:t>10</a:t>
            </a:r>
            <a:r>
              <a:rPr lang="zh-HK"/>
              <a:t>. Choose the randomised curve that performs the best, then record its profit. Repeat the previous two steps a few thousand times. You currently possess a list of over a thousand finest earnings. The Data Mining Bias according to your strategy development method is the median M of that list.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Enhancements </a:t>
            </a:r>
            <a:endParaRPr/>
          </a:p>
        </p:txBody>
      </p:sp>
      <p:grpSp>
        <p:nvGrpSpPr>
          <p:cNvPr id="151" name="Google Shape;151;p15"/>
          <p:cNvGrpSpPr/>
          <p:nvPr/>
        </p:nvGrpSpPr>
        <p:grpSpPr>
          <a:xfrm>
            <a:off x="431925" y="1304875"/>
            <a:ext cx="2628925" cy="3416400"/>
            <a:chOff x="431925" y="1304875"/>
            <a:chExt cx="2628925" cy="3416400"/>
          </a:xfrm>
        </p:grpSpPr>
        <p:sp>
          <p:nvSpPr>
            <p:cNvPr id="152" name="Google Shape;152;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5"/>
          <p:cNvSpPr txBox="1">
            <a:spLocks noGrp="1"/>
          </p:cNvSpPr>
          <p:nvPr>
            <p:ph type="body" idx="4294967295"/>
          </p:nvPr>
        </p:nvSpPr>
        <p:spPr>
          <a:xfrm>
            <a:off x="515100" y="1304875"/>
            <a:ext cx="7821300" cy="3137700"/>
          </a:xfrm>
          <a:prstGeom prst="rect">
            <a:avLst/>
          </a:prstGeom>
        </p:spPr>
        <p:txBody>
          <a:bodyPr spcFirstLastPara="1" wrap="square" lIns="91425" tIns="91425" rIns="91425" bIns="91425" anchor="t" anchorCtr="0">
            <a:normAutofit fontScale="77500" lnSpcReduction="10000"/>
          </a:bodyPr>
          <a:lstStyle/>
          <a:p>
            <a:pPr marL="457200" lvl="0" indent="-350673" algn="l" rtl="0">
              <a:spcBef>
                <a:spcPts val="1200"/>
              </a:spcBef>
              <a:spcAft>
                <a:spcPts val="0"/>
              </a:spcAft>
              <a:buSzPct val="100000"/>
              <a:buAutoNum type="arabicPeriod"/>
            </a:pPr>
            <a:r>
              <a:rPr lang="zh-HK" sz="2480">
                <a:latin typeface="Times New Roman"/>
                <a:ea typeface="Times New Roman"/>
                <a:cs typeface="Times New Roman"/>
                <a:sym typeface="Times New Roman"/>
              </a:rPr>
              <a:t>apply the model to new data </a:t>
            </a:r>
            <a:endParaRPr sz="2480">
              <a:latin typeface="Times New Roman"/>
              <a:ea typeface="Times New Roman"/>
              <a:cs typeface="Times New Roman"/>
              <a:sym typeface="Times New Roman"/>
            </a:endParaRPr>
          </a:p>
          <a:p>
            <a:pPr marL="457200" lvl="0" indent="-350673" algn="l" rtl="0">
              <a:spcBef>
                <a:spcPts val="0"/>
              </a:spcBef>
              <a:spcAft>
                <a:spcPts val="0"/>
              </a:spcAft>
              <a:buSzPct val="100000"/>
              <a:buFont typeface="Times New Roman"/>
              <a:buAutoNum type="arabicPeriod"/>
            </a:pPr>
            <a:r>
              <a:rPr lang="zh-HK" sz="2480">
                <a:latin typeface="Times New Roman"/>
                <a:ea typeface="Times New Roman"/>
                <a:cs typeface="Times New Roman"/>
                <a:sym typeface="Times New Roman"/>
              </a:rPr>
              <a:t>include more model parameter grids  during cross validation</a:t>
            </a:r>
            <a:endParaRPr sz="2480">
              <a:latin typeface="Times New Roman"/>
              <a:ea typeface="Times New Roman"/>
              <a:cs typeface="Times New Roman"/>
              <a:sym typeface="Times New Roman"/>
            </a:endParaRPr>
          </a:p>
          <a:p>
            <a:pPr marL="457200" lvl="0" indent="-350673" algn="l" rtl="0">
              <a:spcBef>
                <a:spcPts val="0"/>
              </a:spcBef>
              <a:spcAft>
                <a:spcPts val="0"/>
              </a:spcAft>
              <a:buSzPct val="100000"/>
              <a:buFont typeface="Times New Roman"/>
              <a:buAutoNum type="arabicPeriod"/>
            </a:pPr>
            <a:r>
              <a:rPr lang="zh-HK" sz="2480">
                <a:latin typeface="Times New Roman"/>
                <a:ea typeface="Times New Roman"/>
                <a:cs typeface="Times New Roman"/>
                <a:sym typeface="Times New Roman"/>
              </a:rPr>
              <a:t>include new indicator inputs (Using Ta-lib to indicate new indicators)</a:t>
            </a:r>
            <a:endParaRPr sz="2480">
              <a:latin typeface="Times New Roman"/>
              <a:ea typeface="Times New Roman"/>
              <a:cs typeface="Times New Roman"/>
              <a:sym typeface="Times New Roman"/>
            </a:endParaRPr>
          </a:p>
          <a:p>
            <a:pPr marL="457200" lvl="0" indent="-350673" algn="l" rtl="0">
              <a:spcBef>
                <a:spcPts val="0"/>
              </a:spcBef>
              <a:spcAft>
                <a:spcPts val="0"/>
              </a:spcAft>
              <a:buSzPct val="100000"/>
              <a:buFont typeface="Times New Roman"/>
              <a:buAutoNum type="arabicPeriod"/>
            </a:pPr>
            <a:r>
              <a:rPr lang="zh-HK" sz="2480">
                <a:latin typeface="Times New Roman"/>
                <a:ea typeface="Times New Roman"/>
                <a:cs typeface="Times New Roman"/>
                <a:sym typeface="Times New Roman"/>
              </a:rPr>
              <a:t>use a model not discussed in Tatsat (Elasticnet)</a:t>
            </a:r>
            <a:endParaRPr sz="2480">
              <a:latin typeface="Times New Roman"/>
              <a:ea typeface="Times New Roman"/>
              <a:cs typeface="Times New Roman"/>
              <a:sym typeface="Times New Roman"/>
            </a:endParaRPr>
          </a:p>
          <a:p>
            <a:pPr marL="457200" lvl="0" indent="-350673" algn="l" rtl="0">
              <a:spcBef>
                <a:spcPts val="0"/>
              </a:spcBef>
              <a:spcAft>
                <a:spcPts val="0"/>
              </a:spcAft>
              <a:buSzPct val="100000"/>
              <a:buFont typeface="Times New Roman"/>
              <a:buAutoNum type="arabicPeriod"/>
            </a:pPr>
            <a:r>
              <a:rPr lang="zh-HK" sz="2480">
                <a:latin typeface="Times New Roman"/>
                <a:ea typeface="Times New Roman"/>
                <a:cs typeface="Times New Roman"/>
                <a:sym typeface="Times New Roman"/>
              </a:rPr>
              <a:t>prorgam a new indicator</a:t>
            </a:r>
            <a:endParaRPr sz="2480">
              <a:latin typeface="Times New Roman"/>
              <a:ea typeface="Times New Roman"/>
              <a:cs typeface="Times New Roman"/>
              <a:sym typeface="Times New Roman"/>
            </a:endParaRPr>
          </a:p>
          <a:p>
            <a:pPr marL="457200" lvl="0" indent="-350673" algn="l" rtl="0">
              <a:spcBef>
                <a:spcPts val="0"/>
              </a:spcBef>
              <a:spcAft>
                <a:spcPts val="0"/>
              </a:spcAft>
              <a:buSzPct val="100000"/>
              <a:buFont typeface="Times New Roman"/>
              <a:buAutoNum type="arabicPeriod"/>
            </a:pPr>
            <a:r>
              <a:rPr lang="zh-HK" sz="2480">
                <a:latin typeface="Times New Roman"/>
                <a:ea typeface="Times New Roman"/>
                <a:cs typeface="Times New Roman"/>
                <a:sym typeface="Times New Roman"/>
              </a:rPr>
              <a:t>Customize and use customized Scikit-Learn model by combining models</a:t>
            </a:r>
            <a:endParaRPr sz="2480">
              <a:latin typeface="Times New Roman"/>
              <a:ea typeface="Times New Roman"/>
              <a:cs typeface="Times New Roman"/>
              <a:sym typeface="Times New Roman"/>
            </a:endParaRPr>
          </a:p>
          <a:p>
            <a:pPr marL="457200" lvl="0" indent="-350673" algn="l" rtl="0">
              <a:spcBef>
                <a:spcPts val="0"/>
              </a:spcBef>
              <a:spcAft>
                <a:spcPts val="0"/>
              </a:spcAft>
              <a:buSzPct val="100000"/>
              <a:buFont typeface="Times New Roman"/>
              <a:buAutoNum type="arabicPeriod"/>
            </a:pPr>
            <a:r>
              <a:rPr lang="zh-HK" sz="2480">
                <a:latin typeface="Times New Roman"/>
                <a:ea typeface="Times New Roman"/>
                <a:cs typeface="Times New Roman"/>
                <a:sym typeface="Times New Roman"/>
              </a:rPr>
              <a:t>predict a target based on the open price rather than the close price. </a:t>
            </a:r>
            <a:endParaRPr sz="2480">
              <a:latin typeface="Times New Roman"/>
              <a:ea typeface="Times New Roman"/>
              <a:cs typeface="Times New Roman"/>
              <a:sym typeface="Times New Roman"/>
            </a:endParaRPr>
          </a:p>
          <a:p>
            <a:pPr marL="45720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4.1 White Reality Check</a:t>
            </a:r>
            <a:endParaRPr/>
          </a:p>
        </p:txBody>
      </p:sp>
      <p:sp>
        <p:nvSpPr>
          <p:cNvPr id="347" name="Google Shape;347;p4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Step 3: Review P-value</a:t>
            </a:r>
            <a:endParaRPr/>
          </a:p>
          <a:p>
            <a:pPr marL="0" lvl="0" indent="0" algn="l" rtl="0">
              <a:spcBef>
                <a:spcPts val="1200"/>
              </a:spcBef>
              <a:spcAft>
                <a:spcPts val="1200"/>
              </a:spcAft>
              <a:buNone/>
            </a:pPr>
            <a:r>
              <a:rPr lang="zh-HK"/>
              <a:t>Look at the position of the list's initial best profit P. The so-called p-Value of the best strategy is the proportion of best bootstrap profits greater than P. The p-Value should be as small as possible. The optimal approach has a real edge with a 95% probability if P is more than 95% of the best bootstrap profits. The outcome to be anticipated when using the optimal approach in actual trading is P minus M minus trade costs.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4.1 White Reality Check (Monthly)</a:t>
            </a:r>
            <a:endParaRPr/>
          </a:p>
        </p:txBody>
      </p:sp>
      <p:sp>
        <p:nvSpPr>
          <p:cNvPr id="353" name="Google Shape;353;p43"/>
          <p:cNvSpPr txBox="1">
            <a:spLocks noGrp="1"/>
          </p:cNvSpPr>
          <p:nvPr>
            <p:ph type="body" idx="1"/>
          </p:nvPr>
        </p:nvSpPr>
        <p:spPr>
          <a:xfrm>
            <a:off x="1297500" y="1307850"/>
            <a:ext cx="3453900" cy="3170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a:t>P-Val = 0.919, thus the null hypothesis cannot be rejected.  The population of rule return is expected to be zero or less than zero.</a:t>
            </a:r>
            <a:endParaRPr/>
          </a:p>
        </p:txBody>
      </p:sp>
      <p:pic>
        <p:nvPicPr>
          <p:cNvPr id="354" name="Google Shape;354;p43"/>
          <p:cNvPicPr preferRelativeResize="0"/>
          <p:nvPr/>
        </p:nvPicPr>
        <p:blipFill>
          <a:blip r:embed="rId3">
            <a:alphaModFix/>
          </a:blip>
          <a:stretch>
            <a:fillRect/>
          </a:stretch>
        </p:blipFill>
        <p:spPr>
          <a:xfrm>
            <a:off x="5292875" y="1567550"/>
            <a:ext cx="3661399" cy="2760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4.2 Metrics Check </a:t>
            </a:r>
            <a:endParaRPr/>
          </a:p>
        </p:txBody>
      </p:sp>
      <p:sp>
        <p:nvSpPr>
          <p:cNvPr id="360" name="Google Shape;360;p44"/>
          <p:cNvSpPr txBox="1">
            <a:spLocks noGrp="1"/>
          </p:cNvSpPr>
          <p:nvPr>
            <p:ph type="body" idx="1"/>
          </p:nvPr>
        </p:nvSpPr>
        <p:spPr>
          <a:xfrm>
            <a:off x="1297500" y="1052250"/>
            <a:ext cx="2772300" cy="3034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zh-HK"/>
              <a:t>CAGR</a:t>
            </a:r>
            <a:endParaRPr/>
          </a:p>
          <a:p>
            <a:pPr marL="457200" lvl="0" indent="-311150" algn="l" rtl="0">
              <a:spcBef>
                <a:spcPts val="0"/>
              </a:spcBef>
              <a:spcAft>
                <a:spcPts val="0"/>
              </a:spcAft>
              <a:buSzPts val="1300"/>
              <a:buAutoNum type="arabicPeriod"/>
            </a:pPr>
            <a:r>
              <a:rPr lang="zh-HK"/>
              <a:t>Sharpe Ratio</a:t>
            </a:r>
            <a:endParaRPr/>
          </a:p>
          <a:p>
            <a:pPr marL="457200" lvl="0" indent="-311150" algn="l" rtl="0">
              <a:spcBef>
                <a:spcPts val="0"/>
              </a:spcBef>
              <a:spcAft>
                <a:spcPts val="0"/>
              </a:spcAft>
              <a:buSzPts val="1300"/>
              <a:buAutoNum type="arabicPeriod"/>
            </a:pPr>
            <a:r>
              <a:rPr lang="zh-HK"/>
              <a:t>Calmar Ratio</a:t>
            </a:r>
            <a:endParaRPr/>
          </a:p>
          <a:p>
            <a:pPr marL="457200" lvl="0" indent="-311150" algn="l" rtl="0">
              <a:spcBef>
                <a:spcPts val="0"/>
              </a:spcBef>
              <a:spcAft>
                <a:spcPts val="0"/>
              </a:spcAft>
              <a:buSzPts val="1300"/>
              <a:buAutoNum type="arabicPeriod"/>
            </a:pPr>
            <a:r>
              <a:rPr lang="zh-HK"/>
              <a:t>Spearman’s rank correlation</a:t>
            </a:r>
            <a:endParaRPr/>
          </a:p>
          <a:p>
            <a:pPr marL="457200" lvl="0" indent="-311150" algn="l" rtl="0">
              <a:spcBef>
                <a:spcPts val="0"/>
              </a:spcBef>
              <a:spcAft>
                <a:spcPts val="0"/>
              </a:spcAft>
              <a:buSzPts val="1300"/>
              <a:buAutoNum type="arabicPeriod"/>
            </a:pPr>
            <a:r>
              <a:rPr lang="zh-HK"/>
              <a:t>maxDDD/maxDD</a:t>
            </a:r>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4.1 White Reality Check (Weekly)</a:t>
            </a:r>
            <a:endParaRPr/>
          </a:p>
        </p:txBody>
      </p:sp>
      <p:sp>
        <p:nvSpPr>
          <p:cNvPr id="366" name="Google Shape;366;p45"/>
          <p:cNvSpPr txBox="1">
            <a:spLocks noGrp="1"/>
          </p:cNvSpPr>
          <p:nvPr>
            <p:ph type="body" idx="1"/>
          </p:nvPr>
        </p:nvSpPr>
        <p:spPr>
          <a:xfrm>
            <a:off x="1297500" y="1307850"/>
            <a:ext cx="3453900" cy="3170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a:t>P-Val = 0.318, thus the null hypothesis cannot be rejected.  The population of rule return is expected to be zero or less than zero.</a:t>
            </a:r>
            <a:endParaRPr/>
          </a:p>
        </p:txBody>
      </p:sp>
      <p:pic>
        <p:nvPicPr>
          <p:cNvPr id="367" name="Google Shape;367;p45"/>
          <p:cNvPicPr preferRelativeResize="0"/>
          <p:nvPr/>
        </p:nvPicPr>
        <p:blipFill>
          <a:blip r:embed="rId3">
            <a:alphaModFix/>
          </a:blip>
          <a:stretch>
            <a:fillRect/>
          </a:stretch>
        </p:blipFill>
        <p:spPr>
          <a:xfrm>
            <a:off x="4903800" y="1460250"/>
            <a:ext cx="4087799" cy="27181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6"/>
          <p:cNvSpPr txBox="1">
            <a:spLocks noGrp="1"/>
          </p:cNvSpPr>
          <p:nvPr>
            <p:ph type="title"/>
          </p:nvPr>
        </p:nvSpPr>
        <p:spPr>
          <a:xfrm>
            <a:off x="1021775" y="393750"/>
            <a:ext cx="78972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HK"/>
              <a:t>4.2 Metrics Check: CAGR (Compound annual growth rate)</a:t>
            </a:r>
            <a:endParaRPr/>
          </a:p>
        </p:txBody>
      </p:sp>
      <p:sp>
        <p:nvSpPr>
          <p:cNvPr id="373" name="Google Shape;373;p46"/>
          <p:cNvSpPr txBox="1">
            <a:spLocks noGrp="1"/>
          </p:cNvSpPr>
          <p:nvPr>
            <p:ph type="body" idx="1"/>
          </p:nvPr>
        </p:nvSpPr>
        <p:spPr>
          <a:xfrm>
            <a:off x="1193600" y="1307850"/>
            <a:ext cx="7101900" cy="303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2000"/>
          </a:p>
          <a:p>
            <a:pPr marL="0" lvl="0" indent="0" algn="l" rtl="0">
              <a:spcBef>
                <a:spcPts val="1200"/>
              </a:spcBef>
              <a:spcAft>
                <a:spcPts val="0"/>
              </a:spcAft>
              <a:buNone/>
            </a:pPr>
            <a:r>
              <a:rPr lang="zh-HK" sz="2000">
                <a:latin typeface="Arial"/>
                <a:ea typeface="Arial"/>
                <a:cs typeface="Arial"/>
                <a:sym typeface="Arial"/>
              </a:rPr>
              <a:t>The rate of return (RoR) needed for an investment to increase from its starting balance to its ending balance, providing profits were reinvested at the conclusion of each period of the investment's life span, is known as the compound annual growth rate (CAGR)</a:t>
            </a:r>
            <a:r>
              <a:rPr lang="zh-HK" sz="2000" baseline="30000">
                <a:latin typeface="Arial"/>
                <a:ea typeface="Arial"/>
                <a:cs typeface="Arial"/>
                <a:sym typeface="Arial"/>
              </a:rPr>
              <a:t>11</a:t>
            </a:r>
            <a:r>
              <a:rPr lang="zh-HK" sz="2000">
                <a:latin typeface="Arial"/>
                <a:ea typeface="Arial"/>
                <a:cs typeface="Arial"/>
                <a:sym typeface="Arial"/>
              </a:rPr>
              <a:t>.</a:t>
            </a:r>
            <a:endParaRPr sz="2000"/>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74" name="Google Shape;374;p46"/>
          <p:cNvSpPr txBox="1"/>
          <p:nvPr/>
        </p:nvSpPr>
        <p:spPr>
          <a:xfrm>
            <a:off x="1645225" y="4173675"/>
            <a:ext cx="578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7"/>
          <p:cNvSpPr txBox="1">
            <a:spLocks noGrp="1"/>
          </p:cNvSpPr>
          <p:nvPr>
            <p:ph type="title"/>
          </p:nvPr>
        </p:nvSpPr>
        <p:spPr>
          <a:xfrm>
            <a:off x="1021775" y="393750"/>
            <a:ext cx="7897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4.2 Metrics Check: Sharpe Ratio </a:t>
            </a:r>
            <a:endParaRPr/>
          </a:p>
        </p:txBody>
      </p:sp>
      <p:sp>
        <p:nvSpPr>
          <p:cNvPr id="380" name="Google Shape;380;p47"/>
          <p:cNvSpPr txBox="1">
            <a:spLocks noGrp="1"/>
          </p:cNvSpPr>
          <p:nvPr>
            <p:ph type="body" idx="1"/>
          </p:nvPr>
        </p:nvSpPr>
        <p:spPr>
          <a:xfrm>
            <a:off x="1193600" y="1307850"/>
            <a:ext cx="7101900" cy="30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400">
                <a:latin typeface="Arial"/>
                <a:ea typeface="Arial"/>
                <a:cs typeface="Arial"/>
                <a:sym typeface="Arial"/>
              </a:rPr>
              <a:t>The Sharpe Ratio is used to calculate the anticipated return per unit of risk for a zero investment plan</a:t>
            </a:r>
            <a:r>
              <a:rPr lang="zh-HK" sz="2400" baseline="30000">
                <a:latin typeface="Arial"/>
                <a:ea typeface="Arial"/>
                <a:cs typeface="Arial"/>
                <a:sym typeface="Arial"/>
              </a:rPr>
              <a:t>12</a:t>
            </a:r>
            <a:r>
              <a:rPr lang="zh-HK" sz="2400">
                <a:latin typeface="Arial"/>
                <a:ea typeface="Arial"/>
                <a:cs typeface="Arial"/>
                <a:sym typeface="Arial"/>
              </a:rPr>
              <a:t>.</a:t>
            </a:r>
            <a:endParaRPr sz="2400"/>
          </a:p>
          <a:p>
            <a:pPr marL="0" lvl="0" indent="0" algn="l" rtl="0">
              <a:spcBef>
                <a:spcPts val="1200"/>
              </a:spcBef>
              <a:spcAft>
                <a:spcPts val="0"/>
              </a:spcAft>
              <a:buNone/>
            </a:pPr>
            <a:endParaRPr sz="2400"/>
          </a:p>
          <a:p>
            <a:pPr marL="0" lvl="0" indent="0" algn="l" rtl="0">
              <a:spcBef>
                <a:spcPts val="1200"/>
              </a:spcBef>
              <a:spcAft>
                <a:spcPts val="1200"/>
              </a:spcAft>
              <a:buNone/>
            </a:pPr>
            <a:endParaRPr/>
          </a:p>
        </p:txBody>
      </p:sp>
      <p:sp>
        <p:nvSpPr>
          <p:cNvPr id="381" name="Google Shape;381;p47"/>
          <p:cNvSpPr txBox="1"/>
          <p:nvPr/>
        </p:nvSpPr>
        <p:spPr>
          <a:xfrm>
            <a:off x="1645225" y="4021275"/>
            <a:ext cx="578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8"/>
          <p:cNvSpPr txBox="1">
            <a:spLocks noGrp="1"/>
          </p:cNvSpPr>
          <p:nvPr>
            <p:ph type="title"/>
          </p:nvPr>
        </p:nvSpPr>
        <p:spPr>
          <a:xfrm>
            <a:off x="1021775" y="393750"/>
            <a:ext cx="7897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4.2 Metrics Check: Spearman rank correlation</a:t>
            </a:r>
            <a:endParaRPr/>
          </a:p>
        </p:txBody>
      </p:sp>
      <p:sp>
        <p:nvSpPr>
          <p:cNvPr id="387" name="Google Shape;387;p48"/>
          <p:cNvSpPr txBox="1">
            <a:spLocks noGrp="1"/>
          </p:cNvSpPr>
          <p:nvPr>
            <p:ph type="body" idx="1"/>
          </p:nvPr>
        </p:nvSpPr>
        <p:spPr>
          <a:xfrm>
            <a:off x="1193600" y="1307850"/>
            <a:ext cx="7101900" cy="30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sz="2400"/>
              <a:t>The Spearman Rank correlation explain how well the relationship between two ranked time series</a:t>
            </a:r>
            <a:r>
              <a:rPr lang="zh-HK" sz="2400" baseline="30000"/>
              <a:t>13</a:t>
            </a:r>
            <a:r>
              <a:rPr lang="zh-HK" sz="2400"/>
              <a:t>. </a:t>
            </a:r>
            <a:endParaRPr sz="2400"/>
          </a:p>
          <a:p>
            <a:pPr marL="0" lvl="0" indent="0" algn="l" rtl="0">
              <a:spcBef>
                <a:spcPts val="120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88" name="Google Shape;388;p48"/>
          <p:cNvSpPr txBox="1"/>
          <p:nvPr/>
        </p:nvSpPr>
        <p:spPr>
          <a:xfrm>
            <a:off x="1558625" y="3654125"/>
            <a:ext cx="578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9"/>
          <p:cNvSpPr txBox="1">
            <a:spLocks noGrp="1"/>
          </p:cNvSpPr>
          <p:nvPr>
            <p:ph type="title"/>
          </p:nvPr>
        </p:nvSpPr>
        <p:spPr>
          <a:xfrm>
            <a:off x="1021775" y="393750"/>
            <a:ext cx="7897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4.2 Metrics Check: (Monthly)</a:t>
            </a:r>
            <a:endParaRPr/>
          </a:p>
        </p:txBody>
      </p:sp>
      <p:sp>
        <p:nvSpPr>
          <p:cNvPr id="394" name="Google Shape;394;p49"/>
          <p:cNvSpPr txBox="1">
            <a:spLocks noGrp="1"/>
          </p:cNvSpPr>
          <p:nvPr>
            <p:ph type="body" idx="1"/>
          </p:nvPr>
        </p:nvSpPr>
        <p:spPr>
          <a:xfrm>
            <a:off x="1193600" y="1307850"/>
            <a:ext cx="7101900" cy="30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graphicFrame>
        <p:nvGraphicFramePr>
          <p:cNvPr id="395" name="Google Shape;395;p49"/>
          <p:cNvGraphicFramePr/>
          <p:nvPr/>
        </p:nvGraphicFramePr>
        <p:xfrm>
          <a:off x="952500" y="1428750"/>
          <a:ext cx="3000000" cy="3000000"/>
        </p:xfrm>
        <a:graphic>
          <a:graphicData uri="http://schemas.openxmlformats.org/drawingml/2006/table">
            <a:tbl>
              <a:tblPr>
                <a:noFill/>
                <a:tableStyleId>{AF9FE5C0-9429-47F4-B10F-EAA1E0C099DD}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Training Set (monthly)</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Testing Set (monthly)</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HK">
                          <a:solidFill>
                            <a:schemeClr val="lt1"/>
                          </a:solidFill>
                        </a:rPr>
                        <a:t>CAGR</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0.00606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0.0104929</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HK">
                          <a:solidFill>
                            <a:schemeClr val="lt1"/>
                          </a:solidFill>
                        </a:rPr>
                        <a:t>Sharpe Ratio</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0.2413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-0.38926</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zh-HK">
                          <a:solidFill>
                            <a:schemeClr val="lt1"/>
                          </a:solidFill>
                        </a:rPr>
                        <a:t>Calmar Ratio</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0.113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-0.122</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zh-HK">
                          <a:solidFill>
                            <a:schemeClr val="lt1"/>
                          </a:solidFill>
                        </a:rPr>
                        <a:t>Rho/PVal</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0.9589/1.97 e-33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0.95/1.97 e-33</a:t>
                      </a:r>
                      <a:endParaRPr>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zh-HK">
                          <a:solidFill>
                            <a:schemeClr val="lt1"/>
                          </a:solidFill>
                        </a:rPr>
                        <a:t>(maxDD/maxDDD）</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-0.0535/25</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-0.085/40</a:t>
                      </a:r>
                      <a:endParaRPr>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0"/>
          <p:cNvSpPr txBox="1">
            <a:spLocks noGrp="1"/>
          </p:cNvSpPr>
          <p:nvPr>
            <p:ph type="title"/>
          </p:nvPr>
        </p:nvSpPr>
        <p:spPr>
          <a:xfrm>
            <a:off x="1021775" y="393750"/>
            <a:ext cx="7897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4.2 Metrics Check: (Weekly) </a:t>
            </a:r>
            <a:endParaRPr/>
          </a:p>
        </p:txBody>
      </p:sp>
      <p:sp>
        <p:nvSpPr>
          <p:cNvPr id="401" name="Google Shape;401;p50"/>
          <p:cNvSpPr txBox="1">
            <a:spLocks noGrp="1"/>
          </p:cNvSpPr>
          <p:nvPr>
            <p:ph type="body" idx="1"/>
          </p:nvPr>
        </p:nvSpPr>
        <p:spPr>
          <a:xfrm>
            <a:off x="1193600" y="1307850"/>
            <a:ext cx="7101900" cy="30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graphicFrame>
        <p:nvGraphicFramePr>
          <p:cNvPr id="402" name="Google Shape;402;p50"/>
          <p:cNvGraphicFramePr/>
          <p:nvPr/>
        </p:nvGraphicFramePr>
        <p:xfrm>
          <a:off x="952500" y="1428750"/>
          <a:ext cx="3000000" cy="3000000"/>
        </p:xfrm>
        <a:graphic>
          <a:graphicData uri="http://schemas.openxmlformats.org/drawingml/2006/table">
            <a:tbl>
              <a:tblPr>
                <a:noFill/>
                <a:tableStyleId>{AF9FE5C0-9429-47F4-B10F-EAA1E0C099DD}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Training Set (Weekly)</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Testing Set (Weekly)</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HK">
                          <a:solidFill>
                            <a:schemeClr val="lt1"/>
                          </a:solidFill>
                        </a:rPr>
                        <a:t>CAGR</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0.0346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0.0298</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HK">
                          <a:solidFill>
                            <a:schemeClr val="lt1"/>
                          </a:solidFill>
                        </a:rPr>
                        <a:t>Sharpe Ratio</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0.62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0.08073</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zh-HK">
                          <a:solidFill>
                            <a:schemeClr val="lt1"/>
                          </a:solidFill>
                        </a:rPr>
                        <a:t>Calmar Ratio</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0.54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0.018</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zh-HK">
                          <a:solidFill>
                            <a:schemeClr val="lt1"/>
                          </a:solidFill>
                        </a:rPr>
                        <a:t>Rho/PVal</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0.99/0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0.99/0</a:t>
                      </a:r>
                      <a:endParaRPr>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zh-HK">
                          <a:solidFill>
                            <a:schemeClr val="lt1"/>
                          </a:solidFill>
                        </a:rPr>
                        <a:t>(maxDD/maxDDD）</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-0.06/69</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zh-HK">
                          <a:solidFill>
                            <a:schemeClr val="lt1"/>
                          </a:solidFill>
                        </a:rPr>
                        <a:t>-0.1612/182</a:t>
                      </a:r>
                      <a:endParaRPr>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1"/>
          <p:cNvSpPr txBox="1">
            <a:spLocks noGrp="1"/>
          </p:cNvSpPr>
          <p:nvPr>
            <p:ph type="title"/>
          </p:nvPr>
        </p:nvSpPr>
        <p:spPr>
          <a:xfrm>
            <a:off x="1021775" y="393750"/>
            <a:ext cx="7897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4.2 Metrics Check Code</a:t>
            </a:r>
            <a:endParaRPr/>
          </a:p>
        </p:txBody>
      </p:sp>
      <p:pic>
        <p:nvPicPr>
          <p:cNvPr id="408" name="Google Shape;408;p51"/>
          <p:cNvPicPr preferRelativeResize="0"/>
          <p:nvPr/>
        </p:nvPicPr>
        <p:blipFill>
          <a:blip r:embed="rId3">
            <a:alphaModFix/>
          </a:blip>
          <a:stretch>
            <a:fillRect/>
          </a:stretch>
        </p:blipFill>
        <p:spPr>
          <a:xfrm>
            <a:off x="152400" y="1486275"/>
            <a:ext cx="8839204" cy="21709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zh-HK" sz="1360" b="1"/>
              <a:t>For the purpose of forecasting the VOO's monthly returns, we opted to employ elasticnet  regression. The best parameters were chosen </a:t>
            </a:r>
            <a:r>
              <a:rPr lang="zh-HK" sz="1360"/>
              <a:t>using</a:t>
            </a:r>
            <a:r>
              <a:rPr lang="zh-HK" sz="1360" b="1"/>
              <a:t> the Gredient search tool.  </a:t>
            </a:r>
            <a:endParaRPr sz="1360" b="1"/>
          </a:p>
        </p:txBody>
      </p:sp>
      <p:sp>
        <p:nvSpPr>
          <p:cNvPr id="160" name="Google Shape;16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Methodology</a:t>
            </a:r>
            <a:endParaRPr/>
          </a:p>
        </p:txBody>
      </p:sp>
      <p:sp>
        <p:nvSpPr>
          <p:cNvPr id="161" name="Google Shape;161;p16"/>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2" name="Google Shape;162;p16"/>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rmAutofit fontScale="77500" lnSpcReduction="20000"/>
          </a:bodyPr>
          <a:lstStyle/>
          <a:p>
            <a:pPr marL="0" lvl="0" indent="0" algn="l" rtl="0">
              <a:lnSpc>
                <a:spcPct val="100000"/>
              </a:lnSpc>
              <a:spcBef>
                <a:spcPts val="0"/>
              </a:spcBef>
              <a:spcAft>
                <a:spcPts val="0"/>
              </a:spcAft>
              <a:buNone/>
            </a:pPr>
            <a:r>
              <a:rPr lang="zh-HK"/>
              <a:t>Step 1 : Input and Frequency</a:t>
            </a:r>
            <a:endParaRPr>
              <a:solidFill>
                <a:schemeClr val="lt1"/>
              </a:solidFill>
            </a:endParaRPr>
          </a:p>
        </p:txBody>
      </p:sp>
      <p:sp>
        <p:nvSpPr>
          <p:cNvPr id="163" name="Google Shape;163;p16"/>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zh-HK" sz="1400"/>
              <a:t>Yahoo Finance was used to download all of the data. Our major objective was to forecast the monthly returns of the VOO (S&amp;P500 ETF).</a:t>
            </a:r>
            <a:endParaRPr sz="1400">
              <a:solidFill>
                <a:srgbClr val="0E101A"/>
              </a:solidFill>
            </a:endParaRPr>
          </a:p>
          <a:p>
            <a:pPr marL="0" lvl="0" indent="0" algn="l" rtl="0">
              <a:spcBef>
                <a:spcPts val="0"/>
              </a:spcBef>
              <a:spcAft>
                <a:spcPts val="800"/>
              </a:spcAft>
              <a:buNone/>
            </a:pPr>
            <a:endParaRPr sz="1600"/>
          </a:p>
        </p:txBody>
      </p:sp>
      <p:sp>
        <p:nvSpPr>
          <p:cNvPr id="164" name="Google Shape;164;p16"/>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5" name="Google Shape;165;p16"/>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rmAutofit fontScale="77500" lnSpcReduction="20000"/>
          </a:bodyPr>
          <a:lstStyle/>
          <a:p>
            <a:pPr marL="0" lvl="0" indent="0" algn="l" rtl="0">
              <a:lnSpc>
                <a:spcPct val="100000"/>
              </a:lnSpc>
              <a:spcBef>
                <a:spcPts val="0"/>
              </a:spcBef>
              <a:spcAft>
                <a:spcPts val="0"/>
              </a:spcAft>
              <a:buNone/>
            </a:pPr>
            <a:r>
              <a:rPr lang="zh-HK"/>
              <a:t>Step 2: Input Handling</a:t>
            </a:r>
            <a:endParaRPr>
              <a:solidFill>
                <a:schemeClr val="lt1"/>
              </a:solidFill>
            </a:endParaRPr>
          </a:p>
        </p:txBody>
      </p:sp>
      <p:sp>
        <p:nvSpPr>
          <p:cNvPr id="166" name="Google Shape;166;p16"/>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zh-HK" sz="1380"/>
              <a:t>All of the lag variables in our input data were subjected to using Sklearn's Standard Scaler function. And we fill all missing values with mean value.</a:t>
            </a:r>
            <a:endParaRPr sz="1380"/>
          </a:p>
          <a:p>
            <a:pPr marL="0" lvl="0" indent="0" algn="l" rtl="0">
              <a:lnSpc>
                <a:spcPct val="105000"/>
              </a:lnSpc>
              <a:spcBef>
                <a:spcPts val="0"/>
              </a:spcBef>
              <a:spcAft>
                <a:spcPts val="0"/>
              </a:spcAft>
              <a:buNone/>
            </a:pPr>
            <a:endParaRPr sz="1380"/>
          </a:p>
          <a:p>
            <a:pPr marL="0" lvl="0" indent="0" algn="l" rtl="0">
              <a:lnSpc>
                <a:spcPct val="105000"/>
              </a:lnSpc>
              <a:spcBef>
                <a:spcPts val="0"/>
              </a:spcBef>
              <a:spcAft>
                <a:spcPts val="0"/>
              </a:spcAft>
              <a:buSzPts val="1018"/>
              <a:buNone/>
            </a:pPr>
            <a:endParaRPr sz="1380"/>
          </a:p>
          <a:p>
            <a:pPr marL="0" lvl="0" indent="0" algn="l" rtl="0">
              <a:lnSpc>
                <a:spcPct val="105000"/>
              </a:lnSpc>
              <a:spcBef>
                <a:spcPts val="0"/>
              </a:spcBef>
              <a:spcAft>
                <a:spcPts val="800"/>
              </a:spcAft>
              <a:buSzPts val="1018"/>
              <a:buNone/>
            </a:pPr>
            <a:endParaRPr sz="1380" b="1"/>
          </a:p>
        </p:txBody>
      </p:sp>
      <p:sp>
        <p:nvSpPr>
          <p:cNvPr id="167" name="Google Shape;167;p16"/>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8" name="Google Shape;168;p16"/>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rmAutofit fontScale="77500" lnSpcReduction="20000"/>
          </a:bodyPr>
          <a:lstStyle/>
          <a:p>
            <a:pPr marL="0" lvl="0" indent="0" algn="l" rtl="0">
              <a:lnSpc>
                <a:spcPct val="100000"/>
              </a:lnSpc>
              <a:spcBef>
                <a:spcPts val="0"/>
              </a:spcBef>
              <a:spcAft>
                <a:spcPts val="0"/>
              </a:spcAft>
              <a:buNone/>
            </a:pPr>
            <a:r>
              <a:rPr lang="zh-HK"/>
              <a:t>Step 3: Fitting Model</a:t>
            </a:r>
            <a:endParaRPr>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2"/>
          <p:cNvSpPr txBox="1">
            <a:spLocks noGrp="1"/>
          </p:cNvSpPr>
          <p:nvPr>
            <p:ph type="title"/>
          </p:nvPr>
        </p:nvSpPr>
        <p:spPr>
          <a:xfrm>
            <a:off x="1021775" y="393750"/>
            <a:ext cx="7897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4.3 Equity Curve</a:t>
            </a:r>
            <a:endParaRPr/>
          </a:p>
        </p:txBody>
      </p:sp>
      <p:sp>
        <p:nvSpPr>
          <p:cNvPr id="414" name="Google Shape;414;p52"/>
          <p:cNvSpPr txBox="1"/>
          <p:nvPr/>
        </p:nvSpPr>
        <p:spPr>
          <a:xfrm>
            <a:off x="1281550" y="1385450"/>
            <a:ext cx="70485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2000">
                <a:solidFill>
                  <a:schemeClr val="lt1"/>
                </a:solidFill>
                <a:latin typeface="Lato"/>
                <a:ea typeface="Lato"/>
                <a:cs typeface="Lato"/>
                <a:sym typeface="Lato"/>
              </a:rPr>
              <a:t>An equity curve is a graphical representation of the change in the value of a trading account over a time period</a:t>
            </a:r>
            <a:r>
              <a:rPr lang="zh-HK" sz="2000" baseline="30000">
                <a:solidFill>
                  <a:schemeClr val="lt1"/>
                </a:solidFill>
                <a:latin typeface="Lato"/>
                <a:ea typeface="Lato"/>
                <a:cs typeface="Lato"/>
                <a:sym typeface="Lato"/>
              </a:rPr>
              <a:t>14</a:t>
            </a:r>
            <a:r>
              <a:rPr lang="zh-HK" sz="2000">
                <a:solidFill>
                  <a:schemeClr val="lt1"/>
                </a:solidFill>
                <a:latin typeface="Lato"/>
                <a:ea typeface="Lato"/>
                <a:cs typeface="Lato"/>
                <a:sym typeface="Lato"/>
              </a:rPr>
              <a:t>. An equity curve with a consistently positive slope typically indicates that the trading strategies of the account are profitable, while a negative slope shows that they are generating a negative return.</a:t>
            </a:r>
            <a:endParaRPr sz="2000">
              <a:solidFill>
                <a:schemeClr val="lt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3"/>
          <p:cNvSpPr txBox="1">
            <a:spLocks noGrp="1"/>
          </p:cNvSpPr>
          <p:nvPr>
            <p:ph type="title"/>
          </p:nvPr>
        </p:nvSpPr>
        <p:spPr>
          <a:xfrm>
            <a:off x="1021775" y="393750"/>
            <a:ext cx="7897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4.3 Equity Curve (Monthly)</a:t>
            </a:r>
            <a:endParaRPr/>
          </a:p>
        </p:txBody>
      </p:sp>
      <p:pic>
        <p:nvPicPr>
          <p:cNvPr id="420" name="Google Shape;420;p53"/>
          <p:cNvPicPr preferRelativeResize="0"/>
          <p:nvPr/>
        </p:nvPicPr>
        <p:blipFill>
          <a:blip r:embed="rId3">
            <a:alphaModFix/>
          </a:blip>
          <a:stretch>
            <a:fillRect/>
          </a:stretch>
        </p:blipFill>
        <p:spPr>
          <a:xfrm>
            <a:off x="1021775" y="1131200"/>
            <a:ext cx="5296275" cy="3530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4"/>
          <p:cNvSpPr txBox="1">
            <a:spLocks noGrp="1"/>
          </p:cNvSpPr>
          <p:nvPr>
            <p:ph type="title"/>
          </p:nvPr>
        </p:nvSpPr>
        <p:spPr>
          <a:xfrm>
            <a:off x="1021775" y="393750"/>
            <a:ext cx="7897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4.3 Equity Curve (Weekly)</a:t>
            </a:r>
            <a:endParaRPr/>
          </a:p>
        </p:txBody>
      </p:sp>
      <p:pic>
        <p:nvPicPr>
          <p:cNvPr id="426" name="Google Shape;426;p54"/>
          <p:cNvPicPr preferRelativeResize="0"/>
          <p:nvPr/>
        </p:nvPicPr>
        <p:blipFill>
          <a:blip r:embed="rId3">
            <a:alphaModFix/>
          </a:blip>
          <a:stretch>
            <a:fillRect/>
          </a:stretch>
        </p:blipFill>
        <p:spPr>
          <a:xfrm>
            <a:off x="1021775" y="1097773"/>
            <a:ext cx="5527067" cy="3530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5"/>
          <p:cNvSpPr txBox="1">
            <a:spLocks noGrp="1"/>
          </p:cNvSpPr>
          <p:nvPr>
            <p:ph type="title"/>
          </p:nvPr>
        </p:nvSpPr>
        <p:spPr>
          <a:xfrm>
            <a:off x="1332150" y="211470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HK" sz="2900"/>
              <a:t>Analysis &amp; Conclusion</a:t>
            </a:r>
            <a:endParaRPr sz="29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Market Return Predictions </a:t>
            </a:r>
            <a:endParaRPr/>
          </a:p>
        </p:txBody>
      </p:sp>
      <p:sp>
        <p:nvSpPr>
          <p:cNvPr id="437" name="Google Shape;437;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zh-HK" sz="2000"/>
              <a:t>Both weekly &amp; monthly model use elasticnet with l2 penalty equals to 1. (Ridge Regression)</a:t>
            </a:r>
            <a:endParaRPr sz="2000"/>
          </a:p>
          <a:p>
            <a:pPr marL="457200" lvl="0" indent="-355600" algn="l" rtl="0">
              <a:spcBef>
                <a:spcPts val="0"/>
              </a:spcBef>
              <a:spcAft>
                <a:spcPts val="0"/>
              </a:spcAft>
              <a:buSzPts val="2000"/>
              <a:buChar char="●"/>
            </a:pPr>
            <a:r>
              <a:rPr lang="zh-HK" sz="2000"/>
              <a:t>According to the graphs, monthly model has less data points comparing to the weekly model; therefore, weekly model has large fracutation on the return. </a:t>
            </a:r>
            <a:endParaRPr sz="2000"/>
          </a:p>
          <a:p>
            <a:pPr marL="457200" lvl="0" indent="-355600" algn="l" rtl="0">
              <a:spcBef>
                <a:spcPts val="0"/>
              </a:spcBef>
              <a:spcAft>
                <a:spcPts val="0"/>
              </a:spcAft>
              <a:buSzPts val="2000"/>
              <a:buChar char="●"/>
            </a:pPr>
            <a:r>
              <a:rPr lang="zh-HK" sz="2000"/>
              <a:t>Both predictive return of weekly and monthly model accurately catches the real market trends and characteristics.</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White Reality Check Predictions </a:t>
            </a:r>
            <a:endParaRPr/>
          </a:p>
        </p:txBody>
      </p:sp>
      <p:sp>
        <p:nvSpPr>
          <p:cNvPr id="443" name="Google Shape;443;p57"/>
          <p:cNvSpPr txBox="1">
            <a:spLocks noGrp="1"/>
          </p:cNvSpPr>
          <p:nvPr>
            <p:ph type="body" idx="1"/>
          </p:nvPr>
        </p:nvSpPr>
        <p:spPr>
          <a:xfrm>
            <a:off x="1297500" y="1203875"/>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zh-HK" sz="2000"/>
              <a:t>Monthly model has p-val equal to 0.9</a:t>
            </a:r>
            <a:endParaRPr sz="2000"/>
          </a:p>
          <a:p>
            <a:pPr marL="457200" lvl="0" indent="-355600" algn="l" rtl="0">
              <a:spcBef>
                <a:spcPts val="0"/>
              </a:spcBef>
              <a:spcAft>
                <a:spcPts val="0"/>
              </a:spcAft>
              <a:buSzPts val="2000"/>
              <a:buChar char="●"/>
            </a:pPr>
            <a:r>
              <a:rPr lang="zh-HK" sz="2000"/>
              <a:t>Weekly model has p-val equal to 0.38</a:t>
            </a:r>
            <a:endParaRPr sz="2000"/>
          </a:p>
          <a:p>
            <a:pPr marL="457200" lvl="0" indent="-355600" algn="l" rtl="0">
              <a:spcBef>
                <a:spcPts val="0"/>
              </a:spcBef>
              <a:spcAft>
                <a:spcPts val="0"/>
              </a:spcAft>
              <a:buSzPts val="2000"/>
              <a:buChar char="●"/>
            </a:pPr>
            <a:r>
              <a:rPr lang="zh-HK" sz="2000"/>
              <a:t>Both models have normal distribution around zero</a:t>
            </a:r>
            <a:endParaRPr sz="2000"/>
          </a:p>
          <a:p>
            <a:pPr marL="457200" lvl="0" indent="-355600" algn="l" rtl="0">
              <a:spcBef>
                <a:spcPts val="0"/>
              </a:spcBef>
              <a:spcAft>
                <a:spcPts val="0"/>
              </a:spcAft>
              <a:buSzPts val="2000"/>
              <a:buChar char="●"/>
            </a:pPr>
            <a:r>
              <a:rPr lang="zh-HK" sz="2000"/>
              <a:t>Comparing with monthly model and weekly model P val, weekly model has better performance than monthly model.  </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Performance Metrics Analysis </a:t>
            </a:r>
            <a:endParaRPr/>
          </a:p>
        </p:txBody>
      </p:sp>
      <p:sp>
        <p:nvSpPr>
          <p:cNvPr id="449" name="Google Shape;449;p58"/>
          <p:cNvSpPr txBox="1">
            <a:spLocks noGrp="1"/>
          </p:cNvSpPr>
          <p:nvPr>
            <p:ph type="body" idx="1"/>
          </p:nvPr>
        </p:nvSpPr>
        <p:spPr>
          <a:xfrm>
            <a:off x="1224150" y="124150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zh-HK" sz="2000"/>
              <a:t>For the testing metrics of monthly model, both Calmar ratio &amp; Sharpe ratio has negative values which means the predictive model has bad performance on monthly return</a:t>
            </a:r>
            <a:endParaRPr sz="2000"/>
          </a:p>
          <a:p>
            <a:pPr marL="457200" lvl="0" indent="-355600" algn="l" rtl="0">
              <a:spcBef>
                <a:spcPts val="0"/>
              </a:spcBef>
              <a:spcAft>
                <a:spcPts val="0"/>
              </a:spcAft>
              <a:buSzPts val="2000"/>
              <a:buChar char="●"/>
            </a:pPr>
            <a:r>
              <a:rPr lang="zh-HK" sz="2000"/>
              <a:t>Both model has postive CAGR means that the return of the stock will increase every year. (weekly model has higher CAGR than monthly model for training set)</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Equity Curve Analysis </a:t>
            </a:r>
            <a:endParaRPr/>
          </a:p>
        </p:txBody>
      </p:sp>
      <p:sp>
        <p:nvSpPr>
          <p:cNvPr id="455" name="Google Shape;455;p59"/>
          <p:cNvSpPr txBox="1">
            <a:spLocks noGrp="1"/>
          </p:cNvSpPr>
          <p:nvPr>
            <p:ph type="body" idx="1"/>
          </p:nvPr>
        </p:nvSpPr>
        <p:spPr>
          <a:xfrm>
            <a:off x="1240425" y="11161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zh-HK" sz="2000"/>
              <a:t>For monthly equity curves, the predictive value accurately match with the true values, however after 2019, the predictive equity curve separates from the true equity curve.</a:t>
            </a:r>
            <a:endParaRPr sz="2000"/>
          </a:p>
          <a:p>
            <a:pPr marL="457200" lvl="0" indent="-355600" algn="l" rtl="0">
              <a:spcBef>
                <a:spcPts val="0"/>
              </a:spcBef>
              <a:spcAft>
                <a:spcPts val="0"/>
              </a:spcAft>
              <a:buSzPts val="2000"/>
              <a:buChar char="●"/>
            </a:pPr>
            <a:r>
              <a:rPr lang="zh-HK" sz="2000"/>
              <a:t>For weekly equity curves, the predictive value matches the true value closely at the all time</a:t>
            </a:r>
            <a:endParaRPr sz="2000"/>
          </a:p>
          <a:p>
            <a:pPr marL="457200" lvl="0" indent="-355600" algn="l" rtl="0">
              <a:spcBef>
                <a:spcPts val="0"/>
              </a:spcBef>
              <a:spcAft>
                <a:spcPts val="0"/>
              </a:spcAft>
              <a:buSzPts val="2000"/>
              <a:buChar char="●"/>
            </a:pPr>
            <a:r>
              <a:rPr lang="zh-HK" sz="2000"/>
              <a:t>Therefore, estimating equity curve using weekly model outperform monthly model. </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CONCLUSION</a:t>
            </a:r>
            <a:endParaRPr/>
          </a:p>
        </p:txBody>
      </p:sp>
      <p:sp>
        <p:nvSpPr>
          <p:cNvPr id="461" name="Google Shape;461;p60"/>
          <p:cNvSpPr txBox="1">
            <a:spLocks noGrp="1"/>
          </p:cNvSpPr>
          <p:nvPr>
            <p:ph type="body" idx="1"/>
          </p:nvPr>
        </p:nvSpPr>
        <p:spPr>
          <a:xfrm>
            <a:off x="1248600"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HK" sz="2000"/>
              <a:t>By comparing all the metrics and performance of weekly model and monthly model, we conclude that when predicting the stock return, using weekly model has better performance than monthly model. </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References</a:t>
            </a:r>
            <a:endParaRPr/>
          </a:p>
        </p:txBody>
      </p:sp>
      <p:sp>
        <p:nvSpPr>
          <p:cNvPr id="467" name="Google Shape;467;p61"/>
          <p:cNvSpPr txBox="1">
            <a:spLocks noGrp="1"/>
          </p:cNvSpPr>
          <p:nvPr>
            <p:ph type="body" idx="1"/>
          </p:nvPr>
        </p:nvSpPr>
        <p:spPr>
          <a:xfrm>
            <a:off x="1297500" y="952150"/>
            <a:ext cx="7038900" cy="3526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HK" sz="1200"/>
              <a:t>[1]: Sang, Cung Lian, et al. "A comparative study of UWB-based true-range positioning algorithms using experimental data." 2019 16th Workshop on Positioning, Navigation and Communications (WPNC). IEEE, 2019.</a:t>
            </a:r>
            <a:endParaRPr sz="1200"/>
          </a:p>
          <a:p>
            <a:pPr marL="0" lvl="0" indent="0" algn="l" rtl="0">
              <a:spcBef>
                <a:spcPts val="1200"/>
              </a:spcBef>
              <a:spcAft>
                <a:spcPts val="0"/>
              </a:spcAft>
              <a:buNone/>
            </a:pPr>
            <a:r>
              <a:rPr lang="zh-HK" sz="1200"/>
              <a:t>[2]:Shaikh, Saif Malik, and Mandar Karyakarte. "Study of Indian Stock Market and various factors affecting it and various Indicators."</a:t>
            </a:r>
            <a:endParaRPr sz="1200"/>
          </a:p>
          <a:p>
            <a:pPr marL="0" lvl="0" indent="0" algn="l" rtl="0">
              <a:spcBef>
                <a:spcPts val="1200"/>
              </a:spcBef>
              <a:spcAft>
                <a:spcPts val="0"/>
              </a:spcAft>
              <a:buNone/>
            </a:pPr>
            <a:r>
              <a:rPr lang="zh-HK" sz="1200"/>
              <a:t>[3]:Patterson M G. What is energy efficiency?: Concepts, indicators and methodological issues[J]. Energy policy, 1996, 24(5): 377-390.</a:t>
            </a:r>
            <a:endParaRPr sz="1200"/>
          </a:p>
          <a:p>
            <a:pPr marL="0" lvl="0" indent="0" algn="l" rtl="0">
              <a:spcBef>
                <a:spcPts val="1200"/>
              </a:spcBef>
              <a:spcAft>
                <a:spcPts val="0"/>
              </a:spcAft>
              <a:buNone/>
            </a:pPr>
            <a:r>
              <a:rPr lang="zh-HK" sz="1200"/>
              <a:t>[4]: Ye, Furong, et al. "A novel forecasting method based on multi-order fuzzy time series and technical analysis." Information Sciences 367 (2016): 41-57.</a:t>
            </a:r>
            <a:endParaRPr sz="1200"/>
          </a:p>
          <a:p>
            <a:pPr marL="0" lvl="0" indent="0" algn="l" rtl="0">
              <a:spcBef>
                <a:spcPts val="1200"/>
              </a:spcBef>
              <a:spcAft>
                <a:spcPts val="0"/>
              </a:spcAft>
              <a:buNone/>
            </a:pPr>
            <a:r>
              <a:rPr lang="zh-HK" sz="1200"/>
              <a:t>[5]:Menkveld, Albert J. "The Economics of High-Frequency Trading." Annual Review of Financial Economics 8 (2016): 1-24.</a:t>
            </a:r>
            <a:endParaRPr sz="1200"/>
          </a:p>
          <a:p>
            <a:pPr marL="0" lvl="0" indent="0" algn="l" rtl="0">
              <a:spcBef>
                <a:spcPts val="1200"/>
              </a:spcBef>
              <a:spcAft>
                <a:spcPts val="1200"/>
              </a:spcAft>
              <a:buNone/>
            </a:pPr>
            <a:r>
              <a:rPr lang="zh-HK" sz="1200"/>
              <a:t>[6]: Białkowski, Jędrzej, Katrin Gottschalk, and Tomasz Piotr Wisniewski. "Stock market volatility around national elections." Journal of Banking &amp; Finance 32.9 (2008): 1941-1953.</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Methodology</a:t>
            </a:r>
            <a:endParaRPr/>
          </a:p>
        </p:txBody>
      </p:sp>
      <p:sp>
        <p:nvSpPr>
          <p:cNvPr id="174" name="Google Shape;174;p17"/>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5" name="Google Shape;175;p17"/>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rmAutofit fontScale="77500" lnSpcReduction="20000"/>
          </a:bodyPr>
          <a:lstStyle/>
          <a:p>
            <a:pPr marL="0" lvl="0" indent="0" algn="l" rtl="0">
              <a:lnSpc>
                <a:spcPct val="100000"/>
              </a:lnSpc>
              <a:spcBef>
                <a:spcPts val="0"/>
              </a:spcBef>
              <a:spcAft>
                <a:spcPts val="0"/>
              </a:spcAft>
              <a:buNone/>
            </a:pPr>
            <a:r>
              <a:rPr lang="zh-HK"/>
              <a:t>Step 4: Model Checking</a:t>
            </a:r>
            <a:endParaRPr>
              <a:solidFill>
                <a:schemeClr val="lt1"/>
              </a:solidFill>
            </a:endParaRPr>
          </a:p>
        </p:txBody>
      </p:sp>
      <p:sp>
        <p:nvSpPr>
          <p:cNvPr id="176" name="Google Shape;176;p17"/>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zh-HK" sz="1400" b="1"/>
              <a:t>We will compare training and testing errors, plot the equity curve, do Metrics &amp; White Reality Check. </a:t>
            </a:r>
            <a:endParaRPr sz="1400" b="1"/>
          </a:p>
          <a:p>
            <a:pPr marL="0" lvl="0" indent="0" algn="l" rtl="0">
              <a:spcBef>
                <a:spcPts val="0"/>
              </a:spcBef>
              <a:spcAft>
                <a:spcPts val="800"/>
              </a:spcAft>
              <a:buNone/>
            </a:pPr>
            <a:endParaRPr sz="1400" b="1"/>
          </a:p>
        </p:txBody>
      </p:sp>
      <p:sp>
        <p:nvSpPr>
          <p:cNvPr id="177" name="Google Shape;177;p17"/>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8" name="Google Shape;178;p17"/>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rmAutofit fontScale="62500"/>
          </a:bodyPr>
          <a:lstStyle/>
          <a:p>
            <a:pPr marL="0" lvl="0" indent="0" algn="l" rtl="0">
              <a:lnSpc>
                <a:spcPct val="100000"/>
              </a:lnSpc>
              <a:spcBef>
                <a:spcPts val="0"/>
              </a:spcBef>
              <a:spcAft>
                <a:spcPts val="0"/>
              </a:spcAft>
              <a:buNone/>
            </a:pPr>
            <a:r>
              <a:rPr lang="zh-HK"/>
              <a:t>Step 5: Result comparison for two models</a:t>
            </a:r>
            <a:endParaRPr>
              <a:solidFill>
                <a:schemeClr val="lt1"/>
              </a:solidFill>
            </a:endParaRPr>
          </a:p>
        </p:txBody>
      </p:sp>
      <p:sp>
        <p:nvSpPr>
          <p:cNvPr id="179" name="Google Shape;179;p17"/>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rmAutofit/>
          </a:bodyPr>
          <a:lstStyle/>
          <a:p>
            <a:pPr marL="0" lvl="0" indent="0" algn="l" rtl="0">
              <a:spcBef>
                <a:spcPts val="0"/>
              </a:spcBef>
              <a:spcAft>
                <a:spcPts val="800"/>
              </a:spcAft>
              <a:buNone/>
            </a:pPr>
            <a:r>
              <a:rPr lang="zh-HK" sz="1600" b="1"/>
              <a:t>Repeating the previous steps for weekly lag, and comparing the target results &amp; performance metrics. </a:t>
            </a:r>
            <a:endParaRPr sz="1600"/>
          </a:p>
        </p:txBody>
      </p:sp>
      <p:sp>
        <p:nvSpPr>
          <p:cNvPr id="180" name="Google Shape;180;p17"/>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HK"/>
              <a:t>References</a:t>
            </a:r>
            <a:endParaRPr/>
          </a:p>
          <a:p>
            <a:pPr marL="0" lvl="0" indent="0" algn="l" rtl="0">
              <a:spcBef>
                <a:spcPts val="0"/>
              </a:spcBef>
              <a:spcAft>
                <a:spcPts val="0"/>
              </a:spcAft>
              <a:buNone/>
            </a:pPr>
            <a:endParaRPr/>
          </a:p>
        </p:txBody>
      </p:sp>
      <p:sp>
        <p:nvSpPr>
          <p:cNvPr id="473" name="Google Shape;473;p62"/>
          <p:cNvSpPr txBox="1">
            <a:spLocks noGrp="1"/>
          </p:cNvSpPr>
          <p:nvPr>
            <p:ph type="body" idx="1"/>
          </p:nvPr>
        </p:nvSpPr>
        <p:spPr>
          <a:xfrm>
            <a:off x="1297500" y="970825"/>
            <a:ext cx="7038900" cy="35079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zh-HK"/>
              <a:t>[7]:Siami-Namini, Sima, Neda Tavakoli, and Akbar Siami Namin. "A comparison of ARIMA and LSTM in forecasting time series." 2018 17th IEEE international conference on machine learning and applications (ICMLA). IEEE, 2018.</a:t>
            </a:r>
            <a:endParaRPr/>
          </a:p>
          <a:p>
            <a:pPr marL="0" lvl="0" indent="0" algn="l" rtl="0">
              <a:spcBef>
                <a:spcPts val="1200"/>
              </a:spcBef>
              <a:spcAft>
                <a:spcPts val="0"/>
              </a:spcAft>
              <a:buNone/>
            </a:pPr>
            <a:r>
              <a:rPr lang="zh-HK"/>
              <a:t>[8]: Amr, Tarek. Hands-On Machine Learning with scikit-learn and Scientific Python Toolkits: A practical guide to implementing supervised and unsupervised machine learning algorithms in Python. Packt Publishing Ltd, 2020.</a:t>
            </a:r>
            <a:endParaRPr/>
          </a:p>
          <a:p>
            <a:pPr marL="0" marR="0" lvl="0" indent="0" algn="l" rtl="0">
              <a:lnSpc>
                <a:spcPct val="115000"/>
              </a:lnSpc>
              <a:spcBef>
                <a:spcPts val="1200"/>
              </a:spcBef>
              <a:spcAft>
                <a:spcPts val="0"/>
              </a:spcAft>
              <a:buNone/>
            </a:pPr>
            <a:r>
              <a:rPr lang="zh-HK"/>
              <a:t>[9]:Usman, M., S. I. S. Doguwa, and B. B. Alhaji. "Comparing the Prediction Accuracy of Ridge, Lasso and Elastic Net Regression Models with Linear Regression Using Breast Cancer Data." Bayero Journal of Pure and Applied Sciences 14.2 (2021): 134-149.</a:t>
            </a:r>
            <a:endParaRPr/>
          </a:p>
          <a:p>
            <a:pPr marL="0" lvl="0" indent="0" algn="l" rtl="0">
              <a:spcBef>
                <a:spcPts val="1200"/>
              </a:spcBef>
              <a:spcAft>
                <a:spcPts val="0"/>
              </a:spcAft>
              <a:buNone/>
            </a:pPr>
            <a:r>
              <a:rPr lang="zh-HK"/>
              <a:t>[10]:Perlich, Claudia, Foster Provost, and Jeffrey Simonoff. "Tree induction vs. logistic regression: A learning-curve analysis." (2003).</a:t>
            </a:r>
            <a:endParaRPr/>
          </a:p>
          <a:p>
            <a:pPr marL="0" lvl="0" indent="0" algn="l" rtl="0">
              <a:spcBef>
                <a:spcPts val="1200"/>
              </a:spcBef>
              <a:spcAft>
                <a:spcPts val="0"/>
              </a:spcAft>
              <a:buNone/>
            </a:pPr>
            <a:r>
              <a:rPr lang="zh-HK"/>
              <a:t>[11]:Gompers, Paul, and Josh Lerner. "The venture capital revolution." Journal of economic perspectives 15.2 (2001): 145-168.</a:t>
            </a:r>
            <a:endParaRPr/>
          </a:p>
          <a:p>
            <a:pPr marL="0" lvl="0" indent="0" algn="l" rtl="0">
              <a:spcBef>
                <a:spcPts val="1200"/>
              </a:spcBef>
              <a:spcAft>
                <a:spcPts val="1200"/>
              </a:spcAft>
              <a:buNone/>
            </a:pPr>
            <a:r>
              <a:rPr lang="zh-HK"/>
              <a:t>[12]:Sharpe, William F. "The sharpe ratio." Streetwise–the Best of the Journal of Portfolio Management (1998): 169-185.</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References</a:t>
            </a:r>
            <a:endParaRPr/>
          </a:p>
        </p:txBody>
      </p:sp>
      <p:sp>
        <p:nvSpPr>
          <p:cNvPr id="479" name="Google Shape;479;p63"/>
          <p:cNvSpPr txBox="1">
            <a:spLocks noGrp="1"/>
          </p:cNvSpPr>
          <p:nvPr>
            <p:ph type="body" idx="1"/>
          </p:nvPr>
        </p:nvSpPr>
        <p:spPr>
          <a:xfrm>
            <a:off x="1297500" y="1064175"/>
            <a:ext cx="7038900" cy="341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[13]: Armstrong, J. Scott, and Fred Collopy. "Error measures for generalizing about forecasting methods: Empirical comparisons." International journal of forecasting 8.1 (1992): 69-80.</a:t>
            </a:r>
            <a:endParaRPr/>
          </a:p>
          <a:p>
            <a:pPr marL="0" lvl="0" indent="0" algn="l" rtl="0">
              <a:spcBef>
                <a:spcPts val="1200"/>
              </a:spcBef>
              <a:spcAft>
                <a:spcPts val="1200"/>
              </a:spcAft>
              <a:buNone/>
            </a:pPr>
            <a:r>
              <a:rPr lang="zh-HK"/>
              <a:t>[14]:Georgakopoulos, Harry. "Spreads, Betas and Risk." Quantitative Trading with R. Palgrave Macmillan, New York, 2015. 119-145.</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HK"/>
              <a:t>Thanks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284350" y="169325"/>
            <a:ext cx="6994200" cy="809100"/>
          </a:xfrm>
          <a:prstGeom prst="rect">
            <a:avLst/>
          </a:prstGeom>
        </p:spPr>
        <p:txBody>
          <a:bodyPr spcFirstLastPara="1" wrap="square" lIns="91425" tIns="91425" rIns="91425" bIns="91425" anchor="ctr" anchorCtr="0">
            <a:normAutofit/>
          </a:bodyPr>
          <a:lstStyle/>
          <a:p>
            <a:pPr marL="0" lvl="0" indent="457200" algn="l" rtl="0">
              <a:spcBef>
                <a:spcPts val="0"/>
              </a:spcBef>
              <a:spcAft>
                <a:spcPts val="0"/>
              </a:spcAft>
              <a:buNone/>
            </a:pPr>
            <a:r>
              <a:rPr lang="zh-HK" sz="2400"/>
              <a:t>Modules Intro</a:t>
            </a:r>
            <a:endParaRPr/>
          </a:p>
        </p:txBody>
      </p:sp>
      <p:sp>
        <p:nvSpPr>
          <p:cNvPr id="186" name="Google Shape;186;p18"/>
          <p:cNvSpPr txBox="1"/>
          <p:nvPr/>
        </p:nvSpPr>
        <p:spPr>
          <a:xfrm>
            <a:off x="576075" y="1291350"/>
            <a:ext cx="4361700" cy="330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HK" b="1">
                <a:solidFill>
                  <a:schemeClr val="lt1"/>
                </a:solidFill>
                <a:latin typeface="Lato"/>
                <a:ea typeface="Lato"/>
                <a:cs typeface="Lato"/>
                <a:sym typeface="Lato"/>
              </a:rPr>
              <a:t>Module inputs:</a:t>
            </a:r>
            <a:endParaRPr b="1">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1. Numpy (use for mathmatic calculation)</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2. Pandas (use for cleaning &amp; transforming dataframe)</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3. Matplotlib/Seaborn (Data Visualization)</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4. Sci-kit Learn (use for machine learning )</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5. Pickle (use for saving the models)</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6. Statsmodel (use for statistic model/time series)</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7. yFinance (use for extracting Stocks data)</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zh-HK">
                <a:solidFill>
                  <a:schemeClr val="lt1"/>
                </a:solidFill>
                <a:latin typeface="Lato"/>
                <a:ea typeface="Lato"/>
                <a:cs typeface="Lato"/>
                <a:sym typeface="Lato"/>
              </a:rPr>
              <a:t>8. Ta-lib (use for implementing indicator)</a:t>
            </a:r>
            <a:endParaRPr>
              <a:solidFill>
                <a:schemeClr val="lt1"/>
              </a:solidFill>
              <a:latin typeface="Lato"/>
              <a:ea typeface="Lato"/>
              <a:cs typeface="Lato"/>
              <a:sym typeface="Lato"/>
            </a:endParaRPr>
          </a:p>
          <a:p>
            <a:pPr marL="0" lvl="0" indent="0" algn="l" rtl="0">
              <a:lnSpc>
                <a:spcPct val="150000"/>
              </a:lnSpc>
              <a:spcBef>
                <a:spcPts val="0"/>
              </a:spcBef>
              <a:spcAft>
                <a:spcPts val="0"/>
              </a:spcAft>
              <a:buNone/>
            </a:pPr>
            <a:endParaRPr>
              <a:solidFill>
                <a:schemeClr val="lt1"/>
              </a:solidFill>
              <a:latin typeface="Lato"/>
              <a:ea typeface="Lato"/>
              <a:cs typeface="Lato"/>
              <a:sym typeface="Lato"/>
            </a:endParaRPr>
          </a:p>
        </p:txBody>
      </p:sp>
      <p:sp>
        <p:nvSpPr>
          <p:cNvPr id="187" name="Google Shape;187;p18"/>
          <p:cNvSpPr txBox="1"/>
          <p:nvPr/>
        </p:nvSpPr>
        <p:spPr>
          <a:xfrm>
            <a:off x="5347300" y="1291350"/>
            <a:ext cx="3301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b="1">
                <a:solidFill>
                  <a:schemeClr val="lt1"/>
                </a:solidFill>
                <a:latin typeface="Lato"/>
                <a:ea typeface="Lato"/>
                <a:cs typeface="Lato"/>
                <a:sym typeface="Lato"/>
              </a:rPr>
              <a:t>Model validation inputs:</a:t>
            </a:r>
            <a:endParaRPr b="1">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zh-HK">
                <a:solidFill>
                  <a:schemeClr val="lt1"/>
                </a:solidFill>
                <a:latin typeface="Lato"/>
                <a:ea typeface="Lato"/>
                <a:cs typeface="Lato"/>
                <a:sym typeface="Lato"/>
              </a:rPr>
              <a:t>fAux</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zh-HK">
                <a:solidFill>
                  <a:schemeClr val="lt1"/>
                </a:solidFill>
                <a:latin typeface="Lato"/>
                <a:ea typeface="Lato"/>
                <a:cs typeface="Lato"/>
                <a:sym typeface="Lato"/>
              </a:rPr>
              <a:t>WhiteRealityCheck</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zh-HK">
                <a:solidFill>
                  <a:schemeClr val="lt1"/>
                </a:solidFill>
                <a:latin typeface="Lato"/>
                <a:ea typeface="Lato"/>
                <a:cs typeface="Lato"/>
                <a:sym typeface="Lato"/>
              </a:rPr>
              <a:t>detrendPrice</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457200" lvl="0" indent="-406400" algn="l" rtl="0">
              <a:spcBef>
                <a:spcPts val="0"/>
              </a:spcBef>
              <a:spcAft>
                <a:spcPts val="0"/>
              </a:spcAft>
              <a:buSzPts val="2800"/>
              <a:buAutoNum type="arabicPeriod"/>
            </a:pPr>
            <a:r>
              <a:rPr lang="zh-HK"/>
              <a:t>Input and Frequency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1.1 Data Inputs</a:t>
            </a:r>
            <a:endParaRPr/>
          </a:p>
        </p:txBody>
      </p:sp>
      <p:grpSp>
        <p:nvGrpSpPr>
          <p:cNvPr id="198" name="Google Shape;198;p20"/>
          <p:cNvGrpSpPr/>
          <p:nvPr/>
        </p:nvGrpSpPr>
        <p:grpSpPr>
          <a:xfrm>
            <a:off x="431925" y="1304875"/>
            <a:ext cx="2628925" cy="3416400"/>
            <a:chOff x="431925" y="1304875"/>
            <a:chExt cx="2628925" cy="3416400"/>
          </a:xfrm>
        </p:grpSpPr>
        <p:sp>
          <p:nvSpPr>
            <p:cNvPr id="199" name="Google Shape;199;p20"/>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0"/>
          <p:cNvSpPr txBox="1">
            <a:spLocks noGrp="1"/>
          </p:cNvSpPr>
          <p:nvPr>
            <p:ph type="body" idx="4294967295"/>
          </p:nvPr>
        </p:nvSpPr>
        <p:spPr>
          <a:xfrm>
            <a:off x="431925" y="1307850"/>
            <a:ext cx="3407400" cy="33057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zh-HK" sz="5300">
                <a:highlight>
                  <a:schemeClr val="dk1"/>
                </a:highlight>
                <a:latin typeface="Times New Roman"/>
                <a:ea typeface="Times New Roman"/>
                <a:cs typeface="Times New Roman"/>
                <a:sym typeface="Times New Roman"/>
              </a:rPr>
              <a:t>INPUT VARIABLE</a:t>
            </a:r>
            <a:endParaRPr sz="5300">
              <a:highlight>
                <a:schemeClr val="dk1"/>
              </a:highlight>
              <a:latin typeface="Times New Roman"/>
              <a:ea typeface="Times New Roman"/>
              <a:cs typeface="Times New Roman"/>
              <a:sym typeface="Times New Roman"/>
            </a:endParaRPr>
          </a:p>
          <a:p>
            <a:pPr marL="457200" lvl="0" indent="-312737" algn="l" rtl="0">
              <a:spcBef>
                <a:spcPts val="120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Stocks: </a:t>
            </a:r>
            <a:endParaRPr sz="5300">
              <a:highlight>
                <a:schemeClr val="dk1"/>
              </a:highlight>
              <a:latin typeface="Times New Roman"/>
              <a:ea typeface="Times New Roman"/>
              <a:cs typeface="Times New Roman"/>
              <a:sym typeface="Times New Roman"/>
            </a:endParaRPr>
          </a:p>
          <a:p>
            <a:pPr marL="914400" lvl="1"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Ford (‘F’)</a:t>
            </a:r>
            <a:endParaRPr sz="5300">
              <a:highlight>
                <a:schemeClr val="dk1"/>
              </a:highlight>
              <a:latin typeface="Times New Roman"/>
              <a:ea typeface="Times New Roman"/>
              <a:cs typeface="Times New Roman"/>
              <a:sym typeface="Times New Roman"/>
            </a:endParaRPr>
          </a:p>
          <a:p>
            <a:pPr marL="914400" lvl="1"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Tesla (‘TSLA’)</a:t>
            </a:r>
            <a:endParaRPr sz="5300">
              <a:highlight>
                <a:schemeClr val="dk1"/>
              </a:highlight>
              <a:latin typeface="Times New Roman"/>
              <a:ea typeface="Times New Roman"/>
              <a:cs typeface="Times New Roman"/>
              <a:sym typeface="Times New Roman"/>
            </a:endParaRPr>
          </a:p>
          <a:p>
            <a:pPr marL="914400" lvl="1"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General Electric (‘GE’)</a:t>
            </a:r>
            <a:endParaRPr sz="5300">
              <a:highlight>
                <a:schemeClr val="dk1"/>
              </a:highlight>
              <a:latin typeface="Times New Roman"/>
              <a:ea typeface="Times New Roman"/>
              <a:cs typeface="Times New Roman"/>
              <a:sym typeface="Times New Roman"/>
            </a:endParaRPr>
          </a:p>
          <a:p>
            <a:pPr marL="914400" lvl="1"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BMW （‘BMW’）</a:t>
            </a:r>
            <a:endParaRPr sz="5300">
              <a:highlight>
                <a:schemeClr val="dk1"/>
              </a:highlight>
              <a:latin typeface="Times New Roman"/>
              <a:ea typeface="Times New Roman"/>
              <a:cs typeface="Times New Roman"/>
              <a:sym typeface="Times New Roman"/>
            </a:endParaRPr>
          </a:p>
          <a:p>
            <a:pPr marL="457200" lvl="0"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ETF:</a:t>
            </a:r>
            <a:endParaRPr sz="5300">
              <a:highlight>
                <a:schemeClr val="dk1"/>
              </a:highlight>
              <a:latin typeface="Times New Roman"/>
              <a:ea typeface="Times New Roman"/>
              <a:cs typeface="Times New Roman"/>
              <a:sym typeface="Times New Roman"/>
            </a:endParaRPr>
          </a:p>
          <a:p>
            <a:pPr marL="914400" lvl="1"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VUG</a:t>
            </a:r>
            <a:endParaRPr sz="5300">
              <a:highlight>
                <a:schemeClr val="dk1"/>
              </a:highlight>
              <a:latin typeface="Times New Roman"/>
              <a:ea typeface="Times New Roman"/>
              <a:cs typeface="Times New Roman"/>
              <a:sym typeface="Times New Roman"/>
            </a:endParaRPr>
          </a:p>
          <a:p>
            <a:pPr marL="914400" lvl="1"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SPY</a:t>
            </a:r>
            <a:endParaRPr sz="5300">
              <a:highlight>
                <a:schemeClr val="dk1"/>
              </a:highlight>
              <a:latin typeface="Times New Roman"/>
              <a:ea typeface="Times New Roman"/>
              <a:cs typeface="Times New Roman"/>
              <a:sym typeface="Times New Roman"/>
            </a:endParaRPr>
          </a:p>
          <a:p>
            <a:pPr marL="914400" lvl="1"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AGG</a:t>
            </a:r>
            <a:endParaRPr sz="5300">
              <a:highlight>
                <a:schemeClr val="dk1"/>
              </a:highlight>
              <a:latin typeface="Times New Roman"/>
              <a:ea typeface="Times New Roman"/>
              <a:cs typeface="Times New Roman"/>
              <a:sym typeface="Times New Roman"/>
            </a:endParaRPr>
          </a:p>
          <a:p>
            <a:pPr marL="457200" lvl="0"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Indice:</a:t>
            </a:r>
            <a:endParaRPr sz="5300">
              <a:highlight>
                <a:schemeClr val="dk1"/>
              </a:highlight>
              <a:latin typeface="Times New Roman"/>
              <a:ea typeface="Times New Roman"/>
              <a:cs typeface="Times New Roman"/>
              <a:sym typeface="Times New Roman"/>
            </a:endParaRPr>
          </a:p>
          <a:p>
            <a:pPr marL="914400" lvl="1" indent="-312737" algn="l" rtl="0">
              <a:lnSpc>
                <a:spcPct val="135714"/>
              </a:lnSpc>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'GSPC'</a:t>
            </a:r>
            <a:endParaRPr sz="5300">
              <a:highlight>
                <a:schemeClr val="dk1"/>
              </a:highlight>
              <a:latin typeface="Times New Roman"/>
              <a:ea typeface="Times New Roman"/>
              <a:cs typeface="Times New Roman"/>
              <a:sym typeface="Times New Roman"/>
            </a:endParaRPr>
          </a:p>
          <a:p>
            <a:pPr marL="914400" lvl="1"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‘DJI’</a:t>
            </a:r>
            <a:endParaRPr sz="5300">
              <a:highlight>
                <a:schemeClr val="dk1"/>
              </a:highlight>
              <a:latin typeface="Times New Roman"/>
              <a:ea typeface="Times New Roman"/>
              <a:cs typeface="Times New Roman"/>
              <a:sym typeface="Times New Roman"/>
            </a:endParaRPr>
          </a:p>
          <a:p>
            <a:pPr marL="914400" lvl="1" indent="-312737" algn="l" rtl="0">
              <a:spcBef>
                <a:spcPts val="0"/>
              </a:spcBef>
              <a:spcAft>
                <a:spcPts val="0"/>
              </a:spcAft>
              <a:buSzPct val="100000"/>
              <a:buFont typeface="Times New Roman"/>
              <a:buChar char="○"/>
            </a:pPr>
            <a:r>
              <a:rPr lang="zh-HK" sz="5300">
                <a:highlight>
                  <a:schemeClr val="dk1"/>
                </a:highlight>
                <a:latin typeface="Times New Roman"/>
                <a:ea typeface="Times New Roman"/>
                <a:cs typeface="Times New Roman"/>
                <a:sym typeface="Times New Roman"/>
              </a:rPr>
              <a:t>‘IXIC’</a:t>
            </a:r>
            <a:endParaRPr sz="5300">
              <a:highlight>
                <a:schemeClr val="dk1"/>
              </a:highlight>
              <a:latin typeface="Times New Roman"/>
              <a:ea typeface="Times New Roman"/>
              <a:cs typeface="Times New Roman"/>
              <a:sym typeface="Times New Roman"/>
            </a:endParaRPr>
          </a:p>
          <a:p>
            <a:pPr marL="0" lvl="0" indent="0" algn="l" rtl="0">
              <a:spcBef>
                <a:spcPts val="1200"/>
              </a:spcBef>
              <a:spcAft>
                <a:spcPts val="0"/>
              </a:spcAft>
              <a:buNone/>
            </a:pPr>
            <a:r>
              <a:rPr lang="zh-HK" sz="4500">
                <a:solidFill>
                  <a:srgbClr val="0E101A"/>
                </a:solidFill>
                <a:highlight>
                  <a:schemeClr val="dk1"/>
                </a:highlight>
                <a:latin typeface="Times New Roman"/>
                <a:ea typeface="Times New Roman"/>
                <a:cs typeface="Times New Roman"/>
                <a:sym typeface="Times New Roman"/>
              </a:rPr>
              <a:t> </a:t>
            </a:r>
            <a:endParaRPr sz="4500">
              <a:solidFill>
                <a:srgbClr val="0E101A"/>
              </a:solidFill>
              <a:highlight>
                <a:schemeClr val="dk1"/>
              </a:highlight>
              <a:latin typeface="Times New Roman"/>
              <a:ea typeface="Times New Roman"/>
              <a:cs typeface="Times New Roman"/>
              <a:sym typeface="Times New Roman"/>
            </a:endParaRPr>
          </a:p>
          <a:p>
            <a:pPr marL="457200" lvl="0" indent="0" algn="l" rtl="0">
              <a:spcBef>
                <a:spcPts val="1200"/>
              </a:spcBef>
              <a:spcAft>
                <a:spcPts val="0"/>
              </a:spcAft>
              <a:buNone/>
            </a:pPr>
            <a:endParaRPr sz="1200">
              <a:latin typeface="Times New Roman"/>
              <a:ea typeface="Times New Roman"/>
              <a:cs typeface="Times New Roman"/>
              <a:sym typeface="Times New Roman"/>
            </a:endParaRPr>
          </a:p>
          <a:p>
            <a:pPr marL="457200" lvl="0" indent="0" algn="l" rtl="0">
              <a:spcBef>
                <a:spcPts val="1200"/>
              </a:spcBef>
              <a:spcAft>
                <a:spcPts val="1200"/>
              </a:spcAft>
              <a:buNone/>
            </a:pPr>
            <a:r>
              <a:rPr lang="zh-HK" sz="1600"/>
              <a:t> </a:t>
            </a:r>
            <a:endParaRPr sz="1600"/>
          </a:p>
        </p:txBody>
      </p:sp>
      <p:sp>
        <p:nvSpPr>
          <p:cNvPr id="202" name="Google Shape;202;p20"/>
          <p:cNvSpPr txBox="1"/>
          <p:nvPr/>
        </p:nvSpPr>
        <p:spPr>
          <a:xfrm>
            <a:off x="5078300" y="888500"/>
            <a:ext cx="40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03" name="Google Shape;203;p20"/>
          <p:cNvPicPr preferRelativeResize="0"/>
          <p:nvPr/>
        </p:nvPicPr>
        <p:blipFill>
          <a:blip r:embed="rId3">
            <a:alphaModFix/>
          </a:blip>
          <a:stretch>
            <a:fillRect/>
          </a:stretch>
        </p:blipFill>
        <p:spPr>
          <a:xfrm>
            <a:off x="3991725" y="1460250"/>
            <a:ext cx="4572000"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HK"/>
              <a:t>1.2 Data Description &amp; Target Variable</a:t>
            </a:r>
            <a:endParaRPr/>
          </a:p>
        </p:txBody>
      </p:sp>
      <p:sp>
        <p:nvSpPr>
          <p:cNvPr id="209" name="Google Shape;209;p21"/>
          <p:cNvSpPr txBox="1"/>
          <p:nvPr/>
        </p:nvSpPr>
        <p:spPr>
          <a:xfrm>
            <a:off x="678000" y="1430125"/>
            <a:ext cx="4335000" cy="29862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2F2F2"/>
              </a:buClr>
              <a:buSzPts val="1400"/>
              <a:buFont typeface="Times New Roman"/>
              <a:buChar char="●"/>
            </a:pPr>
            <a:r>
              <a:rPr lang="zh-HK">
                <a:solidFill>
                  <a:srgbClr val="F2F2F2"/>
                </a:solidFill>
                <a:latin typeface="Times New Roman"/>
                <a:ea typeface="Times New Roman"/>
                <a:cs typeface="Times New Roman"/>
                <a:sym typeface="Times New Roman"/>
              </a:rPr>
              <a:t>we have overall 10 input datasets that were downloaded form Yfinance. </a:t>
            </a:r>
            <a:endParaRPr>
              <a:solidFill>
                <a:srgbClr val="F2F2F2"/>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F2F2F2"/>
              </a:buClr>
              <a:buSzPts val="1400"/>
              <a:buFont typeface="Times New Roman"/>
              <a:buChar char="●"/>
            </a:pPr>
            <a:r>
              <a:rPr lang="zh-HK">
                <a:solidFill>
                  <a:srgbClr val="F2F2F2"/>
                </a:solidFill>
                <a:latin typeface="Times New Roman"/>
                <a:ea typeface="Times New Roman"/>
                <a:cs typeface="Times New Roman"/>
                <a:sym typeface="Times New Roman"/>
              </a:rPr>
              <a:t>4 of them are stocks data from automobile industry, 3 ETFs and 3 Indices are less common use in the industry</a:t>
            </a:r>
            <a:endParaRPr>
              <a:solidFill>
                <a:srgbClr val="F2F2F2"/>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F2F2F2"/>
              </a:buClr>
              <a:buSzPts val="1400"/>
              <a:buFont typeface="Times New Roman"/>
              <a:buChar char="●"/>
            </a:pPr>
            <a:r>
              <a:rPr lang="zh-HK">
                <a:solidFill>
                  <a:srgbClr val="F2F2F2"/>
                </a:solidFill>
                <a:latin typeface="Times New Roman"/>
                <a:ea typeface="Times New Roman"/>
                <a:cs typeface="Times New Roman"/>
                <a:sym typeface="Times New Roman"/>
              </a:rPr>
              <a:t>The dataset that we used is from 2012-12-15 to 2022-12-15. (twenty years)</a:t>
            </a:r>
            <a:endParaRPr>
              <a:solidFill>
                <a:srgbClr val="F2F2F2"/>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F2F2F2"/>
              </a:buClr>
              <a:buSzPts val="1400"/>
              <a:buFont typeface="Times New Roman"/>
              <a:buChar char="●"/>
            </a:pPr>
            <a:r>
              <a:rPr lang="zh-HK">
                <a:solidFill>
                  <a:srgbClr val="F2F2F2"/>
                </a:solidFill>
                <a:latin typeface="Times New Roman"/>
                <a:ea typeface="Times New Roman"/>
                <a:cs typeface="Times New Roman"/>
                <a:sym typeface="Times New Roman"/>
              </a:rPr>
              <a:t>The target variable that we want to predict is to predict the</a:t>
            </a:r>
            <a:r>
              <a:rPr lang="zh-HK" b="1">
                <a:solidFill>
                  <a:srgbClr val="F2F2F2"/>
                </a:solidFill>
                <a:latin typeface="Times New Roman"/>
                <a:ea typeface="Times New Roman"/>
                <a:cs typeface="Times New Roman"/>
                <a:sym typeface="Times New Roman"/>
              </a:rPr>
              <a:t> </a:t>
            </a:r>
            <a:r>
              <a:rPr lang="zh-HK" b="1" i="1" u="sng">
                <a:solidFill>
                  <a:srgbClr val="F2F2F2"/>
                </a:solidFill>
                <a:latin typeface="Times New Roman"/>
                <a:ea typeface="Times New Roman"/>
                <a:cs typeface="Times New Roman"/>
                <a:sym typeface="Times New Roman"/>
              </a:rPr>
              <a:t>monthly return of ETF ‘VOO’</a:t>
            </a:r>
            <a:r>
              <a:rPr lang="zh-HK" b="1" i="1">
                <a:solidFill>
                  <a:srgbClr val="F2F2F2"/>
                </a:solidFill>
                <a:latin typeface="Times New Roman"/>
                <a:ea typeface="Times New Roman"/>
                <a:cs typeface="Times New Roman"/>
                <a:sym typeface="Times New Roman"/>
              </a:rPr>
              <a:t>.</a:t>
            </a:r>
            <a:endParaRPr b="1" i="1">
              <a:solidFill>
                <a:srgbClr val="F2F2F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3044</Words>
  <Application>Microsoft Macintosh PowerPoint</Application>
  <PresentationFormat>On-screen Show (16:9)</PresentationFormat>
  <Paragraphs>222</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Times New Roman</vt:lpstr>
      <vt:lpstr>Lato</vt:lpstr>
      <vt:lpstr>Montserrat</vt:lpstr>
      <vt:lpstr>Focus</vt:lpstr>
      <vt:lpstr>APS 1052 Final Project          VOO Weekly &amp; Monthly Returns by ElasticNet Regression Model   </vt:lpstr>
      <vt:lpstr>Introduction &amp; Project Proposal</vt:lpstr>
      <vt:lpstr>Enhancements </vt:lpstr>
      <vt:lpstr>Methodology</vt:lpstr>
      <vt:lpstr>Methodology</vt:lpstr>
      <vt:lpstr>Modules Intro</vt:lpstr>
      <vt:lpstr>Input and Frequency</vt:lpstr>
      <vt:lpstr>1.1 Data Inputs</vt:lpstr>
      <vt:lpstr>1.2 Data Description &amp; Target Variable</vt:lpstr>
      <vt:lpstr>1.3 Data Extraction</vt:lpstr>
      <vt:lpstr>2. Input Handling  </vt:lpstr>
      <vt:lpstr>2.1 Indicators </vt:lpstr>
      <vt:lpstr>2.1 Indicators:  Triple Exponential Average(TRIX)</vt:lpstr>
      <vt:lpstr>2.1 Indicators: Directional Movement(DM)</vt:lpstr>
      <vt:lpstr>2.1 Indicators: Chande Momentum Oscillator(CMO)</vt:lpstr>
      <vt:lpstr>2.1 Indicators: Price Rate of Change(ROC) </vt:lpstr>
      <vt:lpstr>2.1 Indicators: Commodity Channel Index(CCI) </vt:lpstr>
      <vt:lpstr>2.1 Indicators: Average True Range(ATR) </vt:lpstr>
      <vt:lpstr>2.2 Lags Calculation</vt:lpstr>
      <vt:lpstr>2.3 Missing Values and Input Processing</vt:lpstr>
      <vt:lpstr>3. Fitting Models</vt:lpstr>
      <vt:lpstr>3.1 GridSearch and Best Hyperparameter Values</vt:lpstr>
      <vt:lpstr>3.1 GridSearch and Best Hyperparameter Values</vt:lpstr>
      <vt:lpstr>3.2 Fitting the Model: ElasticNet Regression</vt:lpstr>
      <vt:lpstr>3.3 Model Results (Monthly)</vt:lpstr>
      <vt:lpstr>3.3 Model Results (Weekly)</vt:lpstr>
      <vt:lpstr>4. Model Checking</vt:lpstr>
      <vt:lpstr>4.1 White Reality Check(WRC)</vt:lpstr>
      <vt:lpstr>4.1 White Reality Check</vt:lpstr>
      <vt:lpstr>4.1 White Reality Check</vt:lpstr>
      <vt:lpstr>4.1 White Reality Check (Monthly)</vt:lpstr>
      <vt:lpstr>4.2 Metrics Check </vt:lpstr>
      <vt:lpstr>4.1 White Reality Check (Weekly)</vt:lpstr>
      <vt:lpstr>4.2 Metrics Check: CAGR (Compound annual growth rate)</vt:lpstr>
      <vt:lpstr>4.2 Metrics Check: Sharpe Ratio </vt:lpstr>
      <vt:lpstr>4.2 Metrics Check: Spearman rank correlation</vt:lpstr>
      <vt:lpstr>4.2 Metrics Check: (Monthly)</vt:lpstr>
      <vt:lpstr>4.2 Metrics Check: (Weekly) </vt:lpstr>
      <vt:lpstr>4.2 Metrics Check Code</vt:lpstr>
      <vt:lpstr>4.3 Equity Curve</vt:lpstr>
      <vt:lpstr>4.3 Equity Curve (Monthly)</vt:lpstr>
      <vt:lpstr>4.3 Equity Curve (Weekly)</vt:lpstr>
      <vt:lpstr>Analysis &amp; Conclusion</vt:lpstr>
      <vt:lpstr>Market Return Predictions </vt:lpstr>
      <vt:lpstr>White Reality Check Predictions </vt:lpstr>
      <vt:lpstr>Performance Metrics Analysis </vt:lpstr>
      <vt:lpstr>Equity Curve Analysis </vt:lpstr>
      <vt:lpstr>CONCLUSION</vt:lpstr>
      <vt:lpstr>References</vt:lpstr>
      <vt:lpstr>References </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APS 1052 Final Project          VOO Weekly &amp; Monthly Returns by ElasticNet Regression Model   </dc:title>
  <cp:lastModifiedBy>Yunjie Xu</cp:lastModifiedBy>
  <cp:revision>1</cp:revision>
  <dcterms:modified xsi:type="dcterms:W3CDTF">2023-01-21T14:43:14Z</dcterms:modified>
</cp:coreProperties>
</file>