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1" r:id="rId3"/>
    <p:sldId id="276" r:id="rId4"/>
    <p:sldId id="282" r:id="rId5"/>
    <p:sldId id="278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8811437718@163.com" initials="1" lastIdx="3" clrIdx="0">
    <p:extLst>
      <p:ext uri="{19B8F6BF-5375-455C-9EA6-DF929625EA0E}">
        <p15:presenceInfo xmlns:p15="http://schemas.microsoft.com/office/powerpoint/2012/main" userId="70e5c84c0c737f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366" autoAdjust="0"/>
  </p:normalViewPr>
  <p:slideViewPr>
    <p:cSldViewPr snapToGrid="0">
      <p:cViewPr varScale="1">
        <p:scale>
          <a:sx n="70" d="100"/>
          <a:sy n="70" d="100"/>
        </p:scale>
        <p:origin x="920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DB421-D3FB-4D06-862A-A65B3D7E41FF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D0B3A-B848-497F-A31B-1990EA75B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167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D0B3A-B848-497F-A31B-1990EA75BA0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2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D0B3A-B848-497F-A31B-1990EA75BA0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475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G,I,C,T</a:t>
            </a:r>
          </a:p>
          <a:p>
            <a:r>
              <a:rPr lang="en-US" altLang="zh-CN" dirty="0"/>
              <a:t>Li, </a:t>
            </a:r>
            <a:r>
              <a:rPr lang="en-US" altLang="zh-CN" dirty="0" err="1"/>
              <a:t>lj</a:t>
            </a:r>
            <a:endParaRPr lang="en-US" altLang="zh-CN" dirty="0"/>
          </a:p>
          <a:p>
            <a:r>
              <a:rPr lang="zh-CN" altLang="en-US" dirty="0"/>
              <a:t>进度条动画</a:t>
            </a:r>
            <a:endParaRPr lang="en-US" altLang="zh-CN" dirty="0"/>
          </a:p>
          <a:p>
            <a:r>
              <a:rPr lang="en-US" altLang="zh-CN" dirty="0"/>
              <a:t>Y</a:t>
            </a:r>
            <a:r>
              <a:rPr lang="en-US" altLang="zh-CN" baseline="0" dirty="0"/>
              <a:t> in </a:t>
            </a:r>
            <a:r>
              <a:rPr lang="en-US" altLang="zh-CN" baseline="0" dirty="0" err="1"/>
              <a:t>Equ</a:t>
            </a:r>
            <a:r>
              <a:rPr lang="en-US" altLang="zh-CN" baseline="0" dirty="0"/>
              <a:t>. 1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D0B3A-B848-497F-A31B-1990EA75BA0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684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D0B3A-B848-497F-A31B-1990EA75BA0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043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D0B3A-B848-497F-A31B-1990EA75BA0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83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POMS, FBLDA and LDA-KL. Reference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D0B3A-B848-497F-A31B-1990EA75BA0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613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Question answering </a:t>
            </a:r>
          </a:p>
          <a:p>
            <a:endParaRPr lang="en-US" altLang="zh-CN" dirty="0"/>
          </a:p>
          <a:p>
            <a:r>
              <a:rPr lang="en-US" altLang="zh-CN" dirty="0"/>
              <a:t>1) Data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D0B3A-B848-497F-A31B-1990EA75BA0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783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1E23A-16C7-4990-8F3B-A434A3971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99F95C-5079-4C8E-B3E2-185741D65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96F8ED-4C06-44D1-B139-1CF7FAFA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2C36-7E29-413C-9BC4-AB3D5C583A54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6119FC-E982-423A-8345-C6B387311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5DE014-E8C4-47ED-A1AC-C019EF4B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D6FB-67BE-4947-8421-0CFB5C62C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5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F4519-EE15-4160-8F9D-FCBFA2F1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C9DAB8-7A94-4521-BD5E-89BAEF0C6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AB0B8-C852-4DB3-90E6-FD6C3CB4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2C36-7E29-413C-9BC4-AB3D5C583A54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C0DDBC-23FB-493F-B6A8-2A4463C9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E84FA0-94F0-4AA2-8727-C4737A02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D6FB-67BE-4947-8421-0CFB5C62C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47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742AFF-3652-427D-8DB6-EE86ABE11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F7A2D1-AD48-44C1-98A6-2CB1D6A94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525524-89E5-4C8E-9A01-5D29D156B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2C36-7E29-413C-9BC4-AB3D5C583A54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B64759-926D-40E5-ACC2-9C8E7042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05E5E2-1133-4C80-95DC-7599BAB8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D6FB-67BE-4947-8421-0CFB5C62C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32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B75CF-5922-4A68-BE00-3F4A1D58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098C4E-4DED-4615-B9E0-101704F22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CBE604-6BA4-4F55-B515-F779B43DD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2C36-7E29-413C-9BC4-AB3D5C583A54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DFA8FE-7029-4152-8683-35FCA479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37B808-9410-4242-9F0A-2FB71EA6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D6FB-67BE-4947-8421-0CFB5C62C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08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4D90C-594E-48F6-8B0E-D011B9C18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21EFFF-1CE4-44FA-8348-FA7851256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E246D8-1368-42D9-A629-CEDA1E4E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2C36-7E29-413C-9BC4-AB3D5C583A54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842F85-3411-47EA-B0AD-9821C140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2BF5F-2474-4E78-B57A-A1382059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D6FB-67BE-4947-8421-0CFB5C62C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52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AB1D2-38BD-48EE-9508-C6F3B0EDA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832814-EBDD-4612-B087-766703778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8E8ADD-AD75-4462-8ED0-025B80CE5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2A8D3F-5323-4168-B484-DFB23DFF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2C36-7E29-413C-9BC4-AB3D5C583A54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21EF95-E80F-4423-956E-6F12EC1A4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47E630-2F82-444B-963F-A5FB5306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D6FB-67BE-4947-8421-0CFB5C62C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53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076AF-B55E-4BE2-B096-05DD678C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CDCEB6-2276-4ABC-BBCC-7EC171BE7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70EC71-F458-48F8-8656-9DB856008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D02F09-AFBB-48F0-B03E-82569CD59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82BC57-31F0-4A94-9BBE-7DDF452C5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BBD158-55F5-46E1-B161-D5D5F769A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2C36-7E29-413C-9BC4-AB3D5C583A54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1398E7-5F6A-4F9F-9A05-9C236716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76BD46-29AA-4FA5-A548-FDC1E9AC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D6FB-67BE-4947-8421-0CFB5C62C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32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4EA61-F6C9-4891-9E3D-0BE6C570D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AC32D1-5005-4DA6-BCC7-FCB4A8DEB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2C36-7E29-413C-9BC4-AB3D5C583A54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D5288E-CCEC-4F97-B126-B3AECD2A5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3BF4FF-2BB3-4ADB-9E04-32A0592A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D6FB-67BE-4947-8421-0CFB5C62C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94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067C60-DAC0-4A49-9B6E-62439E53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2C36-7E29-413C-9BC4-AB3D5C583A54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7B651D-9C26-437D-9C38-EF065833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618EFD-4055-4DDC-AB31-A4453016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D6FB-67BE-4947-8421-0CFB5C62C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13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385EC-EB46-43AE-99AE-1B1C94EB9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5E5877-8895-4EE9-B5D6-0D222918A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67564B-DD3F-436E-A87B-A0B6C7DA0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971ADE-34B0-445C-8B47-BF2FBD04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2C36-7E29-413C-9BC4-AB3D5C583A54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9D8215-A718-404F-82F5-EC51535A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BF32E3-5C63-4313-ADF7-313D3AC36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D6FB-67BE-4947-8421-0CFB5C62C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57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9AD6E-A123-47AE-9039-43BF7E29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522804-BAE9-4F0D-B61B-1E89241C5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D7A1CF-E1B4-42AF-9F6C-EF545138A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EB4480-443F-452E-9634-3843A649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2C36-7E29-413C-9BC4-AB3D5C583A54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5ACD94-48D0-49DC-8EAA-891FFF23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6ED376-1FC7-40DE-A303-8B516C3A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D6FB-67BE-4947-8421-0CFB5C62C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22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409235-9679-4BA4-9FA9-7D8685583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51E5F7-F032-4608-B0C2-EA781BAFF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1B0B69-B57D-49BC-813D-2A6293902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32C36-7E29-413C-9BC4-AB3D5C583A54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713C5B-50CD-4E9A-8401-D4C2547C4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1E0E9E-E38E-49F6-93FF-134954243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6D6FB-67BE-4947-8421-0CFB5C62C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71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image" Target="../media/image3.jp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.jp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5D241-212D-488E-8AE9-3374528F2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373" y="1251752"/>
            <a:ext cx="11354539" cy="108307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Modeling Sentiment Evolution of Social Events</a:t>
            </a:r>
            <a:endParaRPr lang="zh-CN" altLang="en-US" sz="3600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E4CE954-3C8F-4544-A329-42AAC486F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837" y="4692248"/>
            <a:ext cx="1343609" cy="136466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4C01B31-0681-4444-B127-688EFF1872BF}"/>
              </a:ext>
            </a:extLst>
          </p:cNvPr>
          <p:cNvSpPr txBox="1"/>
          <p:nvPr/>
        </p:nvSpPr>
        <p:spPr>
          <a:xfrm>
            <a:off x="2840854" y="2849732"/>
            <a:ext cx="63386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Corbel" panose="020B0503020204020204" pitchFamily="34" charset="0"/>
              </a:rPr>
              <a:t>Yunjie 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Wang</a:t>
            </a:r>
            <a:r>
              <a:rPr lang="en-US" altLang="zh-CN" sz="2800" dirty="0">
                <a:latin typeface="Corbel" panose="020B0503020204020204" pitchFamily="34" charset="0"/>
              </a:rPr>
              <a:t>, Chen Lin, Hui Li</a:t>
            </a:r>
          </a:p>
          <a:p>
            <a:pPr algn="ctr"/>
            <a:endParaRPr lang="en-US" altLang="zh-CN" sz="2400" dirty="0">
              <a:latin typeface="Corbel" panose="020B0503020204020204" pitchFamily="34" charset="0"/>
            </a:endParaRPr>
          </a:p>
          <a:p>
            <a:pPr algn="ctr"/>
            <a:r>
              <a:rPr lang="en-US" altLang="zh-CN" sz="2400" dirty="0">
                <a:latin typeface="Corbel" panose="020B0503020204020204" pitchFamily="34" charset="0"/>
              </a:rPr>
              <a:t>Xiamen University</a:t>
            </a:r>
            <a:endParaRPr lang="zh-CN" altLang="en-US" sz="2400" dirty="0">
              <a:latin typeface="Corbel" panose="020B0503020204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78E9EE-91F3-4CA9-84E6-69841EA6C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521692" cy="64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对话气泡: 圆角矩形 48">
            <a:extLst>
              <a:ext uri="{FF2B5EF4-FFF2-40B4-BE49-F238E27FC236}">
                <a16:creationId xmlns:a16="http://schemas.microsoft.com/office/drawing/2014/main" id="{7C7F65F0-F081-4D5D-B7DF-E12DFFF67EE7}"/>
              </a:ext>
            </a:extLst>
          </p:cNvPr>
          <p:cNvSpPr/>
          <p:nvPr/>
        </p:nvSpPr>
        <p:spPr>
          <a:xfrm>
            <a:off x="8250543" y="3020862"/>
            <a:ext cx="3145536" cy="1325563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i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altLang="zh-CN" sz="2400" i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altLang="zh-CN" sz="2400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“</a:t>
            </a:r>
            <a:r>
              <a:rPr lang="en-US" altLang="zh-CN" sz="1600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 matter what, it is a tragedy for the family</a:t>
            </a:r>
            <a:r>
              <a:rPr lang="en-US" altLang="zh-CN" sz="2400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”</a:t>
            </a:r>
            <a:endParaRPr lang="zh-CN" altLang="en-US" sz="2400" i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ctr"/>
            <a:endParaRPr lang="zh-CN" altLang="en-US" dirty="0"/>
          </a:p>
        </p:txBody>
      </p:sp>
      <p:sp>
        <p:nvSpPr>
          <p:cNvPr id="48" name="对话气泡: 圆角矩形 47">
            <a:extLst>
              <a:ext uri="{FF2B5EF4-FFF2-40B4-BE49-F238E27FC236}">
                <a16:creationId xmlns:a16="http://schemas.microsoft.com/office/drawing/2014/main" id="{1D232432-F6F8-421A-9AA0-B4C2CB0E13EC}"/>
              </a:ext>
            </a:extLst>
          </p:cNvPr>
          <p:cNvSpPr/>
          <p:nvPr/>
        </p:nvSpPr>
        <p:spPr>
          <a:xfrm>
            <a:off x="4647806" y="2999299"/>
            <a:ext cx="3145536" cy="1325563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i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altLang="zh-CN" sz="2400" i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altLang="zh-CN" sz="2400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“</a:t>
            </a:r>
            <a:r>
              <a:rPr lang="en-US" altLang="zh-CN" sz="1600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family should be compensated for their losses</a:t>
            </a:r>
            <a:r>
              <a:rPr lang="en-US" altLang="zh-CN" sz="2400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”</a:t>
            </a:r>
            <a:endParaRPr lang="zh-CN" altLang="en-US" sz="2400" i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ctr"/>
            <a:endParaRPr lang="zh-CN" altLang="en-US" dirty="0"/>
          </a:p>
        </p:txBody>
      </p:sp>
      <p:sp>
        <p:nvSpPr>
          <p:cNvPr id="46" name="对话气泡: 圆角矩形 45">
            <a:extLst>
              <a:ext uri="{FF2B5EF4-FFF2-40B4-BE49-F238E27FC236}">
                <a16:creationId xmlns:a16="http://schemas.microsoft.com/office/drawing/2014/main" id="{427BA566-F4BD-4F83-B1B6-67F4376ADC84}"/>
              </a:ext>
            </a:extLst>
          </p:cNvPr>
          <p:cNvSpPr/>
          <p:nvPr/>
        </p:nvSpPr>
        <p:spPr>
          <a:xfrm>
            <a:off x="1092851" y="2999300"/>
            <a:ext cx="3145536" cy="1325563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i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altLang="zh-CN" sz="2400" i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altLang="zh-CN" sz="2400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“</a:t>
            </a:r>
            <a:r>
              <a:rPr lang="en-US" altLang="zh-CN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 are so sad, RIP</a:t>
            </a:r>
            <a:r>
              <a:rPr lang="en-US" altLang="zh-CN" sz="2400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”</a:t>
            </a:r>
            <a:endParaRPr lang="zh-CN" altLang="en-US" sz="2400" i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C4DFC75-ECC1-4335-9AEB-58C3166B6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68" y="-553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Background: public opinion for social incident</a:t>
            </a:r>
            <a:endParaRPr lang="zh-CN" altLang="en-US" sz="4000" dirty="0">
              <a:latin typeface="Cambria" panose="020405030504060302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A0150A-8028-4187-B0A9-D6D0081E7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143" y="1926209"/>
            <a:ext cx="2582732" cy="171539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C6A00C2-559A-407C-9878-E29898D7141C}"/>
              </a:ext>
            </a:extLst>
          </p:cNvPr>
          <p:cNvSpPr/>
          <p:nvPr/>
        </p:nvSpPr>
        <p:spPr>
          <a:xfrm>
            <a:off x="9240460" y="3675958"/>
            <a:ext cx="270160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Tiger Attack in Beijing </a:t>
            </a: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2016.07.23</a:t>
            </a: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A family was attacked by a tiger.  Mother was killed rescuing her daughter who left the vehicle.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14D0781-E0E3-4979-8377-8545A4FFE4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141" y="3089265"/>
            <a:ext cx="339424" cy="551319"/>
          </a:xfrm>
          <a:prstGeom prst="rect">
            <a:avLst/>
          </a:prstGeom>
        </p:spPr>
      </p:pic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610BB22-0EF3-49AC-A1D2-B23228326C2B}"/>
              </a:ext>
            </a:extLst>
          </p:cNvPr>
          <p:cNvSpPr/>
          <p:nvPr/>
        </p:nvSpPr>
        <p:spPr>
          <a:xfrm>
            <a:off x="1111139" y="1673738"/>
            <a:ext cx="3145536" cy="13255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sz="2000" i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altLang="zh-CN" sz="2000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“</a:t>
            </a:r>
            <a:r>
              <a:rPr lang="en-US" altLang="zh-CN" sz="1600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zoo should be responsible</a:t>
            </a:r>
            <a:r>
              <a:rPr lang="en-US" altLang="zh-CN" sz="2000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”</a:t>
            </a:r>
            <a:endParaRPr lang="zh-CN" altLang="en-US" sz="2000" i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49B6B6B7-0979-4C0D-8169-655517CB14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929" y="1805431"/>
            <a:ext cx="646173" cy="418288"/>
          </a:xfrm>
          <a:prstGeom prst="rect">
            <a:avLst/>
          </a:prstGeom>
        </p:spPr>
      </p:pic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FED04926-EC63-4701-AA87-ADCC9C2DD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188" y="1768072"/>
            <a:ext cx="356616" cy="520996"/>
          </a:xfr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9F4AED08-7954-4F62-9078-D5B1E2CEC8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478" y="3064478"/>
            <a:ext cx="339424" cy="551319"/>
          </a:xfrm>
          <a:prstGeom prst="rect">
            <a:avLst/>
          </a:prstGeom>
        </p:spPr>
      </p:pic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F4F4994-A2E0-4171-A34C-011B71F01492}"/>
              </a:ext>
            </a:extLst>
          </p:cNvPr>
          <p:cNvSpPr/>
          <p:nvPr/>
        </p:nvSpPr>
        <p:spPr>
          <a:xfrm>
            <a:off x="4677300" y="1673738"/>
            <a:ext cx="3145536" cy="13255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sz="2000" i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altLang="zh-CN" sz="2000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“</a:t>
            </a:r>
            <a:r>
              <a:rPr lang="en-US" altLang="zh-CN" sz="1600" i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Did anyone notice that passengers should not get off</a:t>
            </a:r>
            <a:r>
              <a:rPr lang="en-US" altLang="zh-CN" sz="2000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”</a:t>
            </a:r>
            <a:endParaRPr lang="zh-CN" altLang="en-US" sz="2000" i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33" name="内容占位符 11">
            <a:extLst>
              <a:ext uri="{FF2B5EF4-FFF2-40B4-BE49-F238E27FC236}">
                <a16:creationId xmlns:a16="http://schemas.microsoft.com/office/drawing/2014/main" id="{2A2F2B07-CA35-4131-B653-D708EB74637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021" y="1754077"/>
            <a:ext cx="356616" cy="52099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9B8D7517-85A7-428A-9D3A-F87F1ABD96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545" y="3063314"/>
            <a:ext cx="339424" cy="551319"/>
          </a:xfrm>
          <a:prstGeom prst="rect">
            <a:avLst/>
          </a:prstGeom>
        </p:spPr>
      </p:pic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35A767DE-6311-4A96-860B-06415B9D722B}"/>
              </a:ext>
            </a:extLst>
          </p:cNvPr>
          <p:cNvSpPr/>
          <p:nvPr/>
        </p:nvSpPr>
        <p:spPr>
          <a:xfrm>
            <a:off x="8250543" y="1673738"/>
            <a:ext cx="3145536" cy="13471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sz="2000" i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altLang="zh-CN" sz="2000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“</a:t>
            </a:r>
            <a:r>
              <a:rPr lang="en-US" altLang="zh-CN" sz="1600" i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zoo has done its best, passengers leaving the car are irresponsible</a:t>
            </a:r>
            <a:r>
              <a:rPr lang="en-US" altLang="zh-CN" sz="2000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”</a:t>
            </a:r>
            <a:endParaRPr lang="zh-CN" altLang="en-US" sz="2000" i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39" name="内容占位符 11">
            <a:extLst>
              <a:ext uri="{FF2B5EF4-FFF2-40B4-BE49-F238E27FC236}">
                <a16:creationId xmlns:a16="http://schemas.microsoft.com/office/drawing/2014/main" id="{9B81F02E-6274-419A-B2BE-72581E5204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949" y="1695299"/>
            <a:ext cx="356616" cy="520996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9248FDB1-9195-4CBA-B9BB-A29FF5C7A2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503" y="1819426"/>
            <a:ext cx="646173" cy="418288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B363AA48-F6C4-48D3-BD3B-2611B73BACF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60539" y="3130994"/>
            <a:ext cx="515133" cy="41828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B3B2912E-71EE-4171-A592-DF14607E6E8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05022" y="3100607"/>
            <a:ext cx="515133" cy="418288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CE493BD-B3D4-4547-9690-1E03F7F827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422" y="1746653"/>
            <a:ext cx="646173" cy="418288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2349A943-567C-473F-BF6C-42110FA22FA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5898" y="3129829"/>
            <a:ext cx="515133" cy="418288"/>
          </a:xfrm>
          <a:prstGeom prst="rect">
            <a:avLst/>
          </a:prstGeom>
        </p:spPr>
      </p:pic>
      <p:sp>
        <p:nvSpPr>
          <p:cNvPr id="50" name="箭头: 右 49">
            <a:extLst>
              <a:ext uri="{FF2B5EF4-FFF2-40B4-BE49-F238E27FC236}">
                <a16:creationId xmlns:a16="http://schemas.microsoft.com/office/drawing/2014/main" id="{E96FEDAA-41D0-49AC-A5C2-C5668D4C7B7B}"/>
              </a:ext>
            </a:extLst>
          </p:cNvPr>
          <p:cNvSpPr/>
          <p:nvPr/>
        </p:nvSpPr>
        <p:spPr>
          <a:xfrm>
            <a:off x="1113507" y="5229862"/>
            <a:ext cx="10282572" cy="246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EDF7992-AAE8-4041-B4C0-6D9441ADAD45}"/>
              </a:ext>
            </a:extLst>
          </p:cNvPr>
          <p:cNvSpPr txBox="1"/>
          <p:nvPr/>
        </p:nvSpPr>
        <p:spPr>
          <a:xfrm>
            <a:off x="2162699" y="5475778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2016.07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F23351F-B7A8-4B91-8EF2-1C1C7493DCFB}"/>
              </a:ext>
            </a:extLst>
          </p:cNvPr>
          <p:cNvSpPr txBox="1"/>
          <p:nvPr/>
        </p:nvSpPr>
        <p:spPr>
          <a:xfrm>
            <a:off x="5747148" y="5470495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2016.10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FF9489-5477-4DB6-AC0E-1F6FCFFA314E}"/>
              </a:ext>
            </a:extLst>
          </p:cNvPr>
          <p:cNvSpPr txBox="1"/>
          <p:nvPr/>
        </p:nvSpPr>
        <p:spPr>
          <a:xfrm>
            <a:off x="9320391" y="5475938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2016.11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EBDD609-F555-4A50-A30F-E3BBDDD2E838}"/>
              </a:ext>
            </a:extLst>
          </p:cNvPr>
          <p:cNvSpPr/>
          <p:nvPr/>
        </p:nvSpPr>
        <p:spPr>
          <a:xfrm>
            <a:off x="9132825" y="2291781"/>
            <a:ext cx="340359" cy="22969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D0DD036-4596-4ABC-BC93-6FC58A97BEEE}"/>
              </a:ext>
            </a:extLst>
          </p:cNvPr>
          <p:cNvSpPr/>
          <p:nvPr/>
        </p:nvSpPr>
        <p:spPr>
          <a:xfrm>
            <a:off x="8508424" y="2559738"/>
            <a:ext cx="964759" cy="1775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9153927-9212-4FB7-8193-41A24372781F}"/>
              </a:ext>
            </a:extLst>
          </p:cNvPr>
          <p:cNvSpPr txBox="1"/>
          <p:nvPr/>
        </p:nvSpPr>
        <p:spPr>
          <a:xfrm>
            <a:off x="7857290" y="1134180"/>
            <a:ext cx="3538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Challenge1: identify entity-level sentiment</a:t>
            </a:r>
            <a:endParaRPr lang="zh-CN" altLang="en-US" sz="1400" dirty="0">
              <a:latin typeface="Cambria" panose="02040503050406030204" pitchFamily="18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BCEBA08-5A29-42BF-A0CA-1EBE6304320F}"/>
              </a:ext>
            </a:extLst>
          </p:cNvPr>
          <p:cNvCxnSpPr>
            <a:stCxn id="55" idx="0"/>
          </p:cNvCxnSpPr>
          <p:nvPr/>
        </p:nvCxnSpPr>
        <p:spPr>
          <a:xfrm flipH="1" flipV="1">
            <a:off x="9303004" y="1441957"/>
            <a:ext cx="1" cy="849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4CC733B8-430C-4A79-9034-F80C804196FA}"/>
              </a:ext>
            </a:extLst>
          </p:cNvPr>
          <p:cNvCxnSpPr>
            <a:stCxn id="56" idx="1"/>
          </p:cNvCxnSpPr>
          <p:nvPr/>
        </p:nvCxnSpPr>
        <p:spPr>
          <a:xfrm flipH="1">
            <a:off x="8119872" y="2648492"/>
            <a:ext cx="388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F59CD6E-4A07-49E4-A3D9-2BFC34BB0B73}"/>
              </a:ext>
            </a:extLst>
          </p:cNvPr>
          <p:cNvCxnSpPr/>
          <p:nvPr/>
        </p:nvCxnSpPr>
        <p:spPr>
          <a:xfrm flipV="1">
            <a:off x="8092440" y="1508760"/>
            <a:ext cx="0" cy="1139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24EABCD6-287A-4D7B-8812-6AA207442960}"/>
              </a:ext>
            </a:extLst>
          </p:cNvPr>
          <p:cNvSpPr txBox="1"/>
          <p:nvPr/>
        </p:nvSpPr>
        <p:spPr>
          <a:xfrm>
            <a:off x="4677300" y="4663872"/>
            <a:ext cx="3332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Challenge2: distinguish sentiment shift from background opinion evolution</a:t>
            </a:r>
            <a:endParaRPr lang="zh-CN" altLang="en-US" sz="1400" dirty="0">
              <a:latin typeface="Cambria" panose="02040503050406030204" pitchFamily="18" charset="0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172D4116-7B87-403A-97F4-46A7FF4A010A}"/>
              </a:ext>
            </a:extLst>
          </p:cNvPr>
          <p:cNvCxnSpPr>
            <a:stCxn id="46" idx="2"/>
            <a:endCxn id="67" idx="1"/>
          </p:cNvCxnSpPr>
          <p:nvPr/>
        </p:nvCxnSpPr>
        <p:spPr>
          <a:xfrm>
            <a:off x="2665619" y="4324863"/>
            <a:ext cx="2011681" cy="60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A39ADB3F-CC4C-4465-9E1C-C54CAFC796C3}"/>
              </a:ext>
            </a:extLst>
          </p:cNvPr>
          <p:cNvCxnSpPr>
            <a:stCxn id="48" idx="2"/>
          </p:cNvCxnSpPr>
          <p:nvPr/>
        </p:nvCxnSpPr>
        <p:spPr>
          <a:xfrm>
            <a:off x="6220574" y="4324862"/>
            <a:ext cx="0" cy="339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CF337050-3EBA-417D-A628-19AB18554CAC}"/>
              </a:ext>
            </a:extLst>
          </p:cNvPr>
          <p:cNvCxnSpPr>
            <a:stCxn id="49" idx="4"/>
            <a:endCxn id="67" idx="3"/>
          </p:cNvCxnSpPr>
          <p:nvPr/>
        </p:nvCxnSpPr>
        <p:spPr>
          <a:xfrm flipH="1">
            <a:off x="8010145" y="4512120"/>
            <a:ext cx="1157856" cy="41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>
            <a:extLst>
              <a:ext uri="{FF2B5EF4-FFF2-40B4-BE49-F238E27FC236}">
                <a16:creationId xmlns:a16="http://schemas.microsoft.com/office/drawing/2014/main" id="{F1754EBB-3664-4438-B262-7EB587D905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054" y="5839827"/>
            <a:ext cx="821628" cy="834501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FF7EB889-67B1-41A9-9CE6-284E4FD798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108661" cy="46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3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8" grpId="0" animBg="1"/>
      <p:bldP spid="46" grpId="0" animBg="1"/>
      <p:bldP spid="7" grpId="0"/>
      <p:bldP spid="7" grpId="1"/>
      <p:bldP spid="25" grpId="0" animBg="1"/>
      <p:bldP spid="31" grpId="0" animBg="1"/>
      <p:bldP spid="37" grpId="0" animBg="1"/>
      <p:bldP spid="50" grpId="0" animBg="1"/>
      <p:bldP spid="51" grpId="0"/>
      <p:bldP spid="52" grpId="0"/>
      <p:bldP spid="53" grpId="0"/>
      <p:bldP spid="55" grpId="0" animBg="1"/>
      <p:bldP spid="56" grpId="0" animBg="1"/>
      <p:bldP spid="58" grpId="0"/>
      <p:bldP spid="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9D404-9410-4E78-BFE2-72C00224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9310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Solution1: Proximity-Based Entity-Level Sentiment Extraction (PESE)</a:t>
            </a:r>
            <a:endParaRPr lang="zh-CN" altLang="en-US" sz="2800" dirty="0">
              <a:latin typeface="Cambria" panose="02040503050406030204" pitchFamily="18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35B7A8F-ECA0-4F48-9C97-5C64E02B23F9}"/>
              </a:ext>
            </a:extLst>
          </p:cNvPr>
          <p:cNvSpPr/>
          <p:nvPr/>
        </p:nvSpPr>
        <p:spPr>
          <a:xfrm>
            <a:off x="3447289" y="1678849"/>
            <a:ext cx="4837176" cy="7718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proximity -&gt; relevance</a:t>
            </a:r>
            <a:endParaRPr lang="zh-CN" altLang="en-US" sz="2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98353" y="2582343"/>
            <a:ext cx="7829324" cy="889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altLang="zh-CN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zoo</a:t>
            </a:r>
            <a:r>
              <a:rPr lang="en-US" altLang="zh-CN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has done its </a:t>
            </a:r>
            <a:r>
              <a:rPr lang="en-US" altLang="zh-CN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best</a:t>
            </a:r>
            <a:r>
              <a:rPr lang="en-US" altLang="zh-CN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and it is so </a:t>
            </a:r>
            <a:r>
              <a:rPr lang="en-US" altLang="zh-CN" i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irresponsible</a:t>
            </a:r>
            <a:r>
              <a:rPr lang="en-US" altLang="zh-CN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for the </a:t>
            </a:r>
            <a:r>
              <a:rPr lang="en-US" altLang="zh-CN" i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passengers</a:t>
            </a:r>
            <a:r>
              <a:rPr lang="en-US" altLang="zh-CN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to break the rule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0088F2E-FD99-42BF-9F37-CC396A73B7A3}"/>
              </a:ext>
            </a:extLst>
          </p:cNvPr>
          <p:cNvCxnSpPr/>
          <p:nvPr/>
        </p:nvCxnSpPr>
        <p:spPr>
          <a:xfrm>
            <a:off x="3067567" y="3099816"/>
            <a:ext cx="0" cy="66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2171484-35BE-4E6A-88AD-9AAB05B81726}"/>
              </a:ext>
            </a:extLst>
          </p:cNvPr>
          <p:cNvCxnSpPr/>
          <p:nvPr/>
        </p:nvCxnSpPr>
        <p:spPr>
          <a:xfrm>
            <a:off x="4655575" y="3096706"/>
            <a:ext cx="0" cy="66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8DEEA6E-E5A6-46EE-8F3F-F470C0B6587F}"/>
              </a:ext>
            </a:extLst>
          </p:cNvPr>
          <p:cNvCxnSpPr/>
          <p:nvPr/>
        </p:nvCxnSpPr>
        <p:spPr>
          <a:xfrm>
            <a:off x="6801367" y="3099425"/>
            <a:ext cx="0" cy="66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F5463AA-7D55-4B3C-9895-DDB5D9AD9BED}"/>
              </a:ext>
            </a:extLst>
          </p:cNvPr>
          <p:cNvCxnSpPr/>
          <p:nvPr/>
        </p:nvCxnSpPr>
        <p:spPr>
          <a:xfrm>
            <a:off x="8499103" y="3096706"/>
            <a:ext cx="0" cy="66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D5CD295-4B76-4A49-845E-2D11F45BDBCA}"/>
                  </a:ext>
                </a:extLst>
              </p:cNvPr>
              <p:cNvSpPr txBox="1"/>
              <p:nvPr/>
            </p:nvSpPr>
            <p:spPr>
              <a:xfrm>
                <a:off x="2834406" y="3830252"/>
                <a:ext cx="466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D5CD295-4B76-4A49-845E-2D11F45BD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406" y="3830252"/>
                <a:ext cx="46632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E4A63D2-9981-49F1-8BEA-7033B9970A1F}"/>
                  </a:ext>
                </a:extLst>
              </p:cNvPr>
              <p:cNvSpPr txBox="1"/>
              <p:nvPr/>
            </p:nvSpPr>
            <p:spPr>
              <a:xfrm>
                <a:off x="6568206" y="3824218"/>
                <a:ext cx="466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E4A63D2-9981-49F1-8BEA-7033B9970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206" y="3824218"/>
                <a:ext cx="466322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A72EF81-9791-47B1-8488-4500911EBB76}"/>
                  </a:ext>
                </a:extLst>
              </p:cNvPr>
              <p:cNvSpPr txBox="1"/>
              <p:nvPr/>
            </p:nvSpPr>
            <p:spPr>
              <a:xfrm>
                <a:off x="4422414" y="3830252"/>
                <a:ext cx="466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A72EF81-9791-47B1-8488-4500911EB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414" y="3830252"/>
                <a:ext cx="46632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0788FCE-40C5-43A3-B093-9D6A019171CF}"/>
                  </a:ext>
                </a:extLst>
              </p:cNvPr>
              <p:cNvSpPr txBox="1"/>
              <p:nvPr/>
            </p:nvSpPr>
            <p:spPr>
              <a:xfrm>
                <a:off x="8244608" y="3835850"/>
                <a:ext cx="466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0788FCE-40C5-43A3-B093-9D6A01917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608" y="3835850"/>
                <a:ext cx="46632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C3E952B-2F0D-4219-A94A-CC2454C657A6}"/>
              </a:ext>
            </a:extLst>
          </p:cNvPr>
          <p:cNvCxnSpPr/>
          <p:nvPr/>
        </p:nvCxnSpPr>
        <p:spPr>
          <a:xfrm flipV="1">
            <a:off x="3067567" y="2656045"/>
            <a:ext cx="0" cy="171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AC439CB-37CA-4D82-8B8E-A4D8D0B20270}"/>
              </a:ext>
            </a:extLst>
          </p:cNvPr>
          <p:cNvCxnSpPr/>
          <p:nvPr/>
        </p:nvCxnSpPr>
        <p:spPr>
          <a:xfrm>
            <a:off x="3067567" y="2656045"/>
            <a:ext cx="1588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A607513-AF58-4247-86C5-57E9BD47C98A}"/>
              </a:ext>
            </a:extLst>
          </p:cNvPr>
          <p:cNvCxnSpPr/>
          <p:nvPr/>
        </p:nvCxnSpPr>
        <p:spPr>
          <a:xfrm>
            <a:off x="4655575" y="2656045"/>
            <a:ext cx="0" cy="171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9A615F6-CB39-4455-B336-44AC48A441CD}"/>
              </a:ext>
            </a:extLst>
          </p:cNvPr>
          <p:cNvCxnSpPr/>
          <p:nvPr/>
        </p:nvCxnSpPr>
        <p:spPr>
          <a:xfrm flipV="1">
            <a:off x="6656832" y="2656045"/>
            <a:ext cx="0" cy="171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B7D1FEE-8DBF-4594-8514-CB55BD2CC45F}"/>
              </a:ext>
            </a:extLst>
          </p:cNvPr>
          <p:cNvCxnSpPr/>
          <p:nvPr/>
        </p:nvCxnSpPr>
        <p:spPr>
          <a:xfrm>
            <a:off x="6656832" y="2656045"/>
            <a:ext cx="1808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EA6EEE0-9069-4CA9-93FC-CDA286B46AD1}"/>
              </a:ext>
            </a:extLst>
          </p:cNvPr>
          <p:cNvCxnSpPr/>
          <p:nvPr/>
        </p:nvCxnSpPr>
        <p:spPr>
          <a:xfrm>
            <a:off x="8464891" y="2656045"/>
            <a:ext cx="0" cy="171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B692B2D-E87B-4E94-9ED6-5F41D441A26D}"/>
              </a:ext>
            </a:extLst>
          </p:cNvPr>
          <p:cNvCxnSpPr/>
          <p:nvPr/>
        </p:nvCxnSpPr>
        <p:spPr>
          <a:xfrm flipV="1">
            <a:off x="3861571" y="2450680"/>
            <a:ext cx="253229" cy="205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80DAEBE-BF1E-4011-862C-69A4D71DC801}"/>
              </a:ext>
            </a:extLst>
          </p:cNvPr>
          <p:cNvCxnSpPr/>
          <p:nvPr/>
        </p:nvCxnSpPr>
        <p:spPr>
          <a:xfrm flipH="1" flipV="1">
            <a:off x="7872984" y="2462386"/>
            <a:ext cx="191902" cy="193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内容占位符 3">
                <a:extLst>
                  <a:ext uri="{FF2B5EF4-FFF2-40B4-BE49-F238E27FC236}">
                    <a16:creationId xmlns:a16="http://schemas.microsoft.com/office/drawing/2014/main" id="{CC8CDB9C-4D66-4BD6-A4C0-52B8461A79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27381" y="5536363"/>
                <a:ext cx="3051559" cy="154452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Circle:</a:t>
                </a:r>
                <a:endParaRPr lang="en-US" altLang="zh-CN" sz="1800" i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1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11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10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  <m:t>𝑙𝑗</m:t>
                          </m:r>
                        </m:e>
                      </m:d>
                      <m:r>
                        <a:rPr lang="en-US" altLang="zh-CN" sz="11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eqArr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zh-CN" sz="1100" i="1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CN" sz="1100" i="1"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CN" sz="1100" i="1">
                                                  <a:latin typeface="Cambria Math" panose="02040503050406030204" pitchFamily="18" charset="0"/>
                                                  <a:ea typeface="Cambria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100" i="1">
                                                  <a:latin typeface="Cambria Math" panose="02040503050406030204" pitchFamily="18" charset="0"/>
                                                  <a:ea typeface="Cambria" panose="02040503050406030204" pitchFamily="18" charset="0"/>
                                                </a:rPr>
                                                <m:t>𝑙𝑖</m:t>
                                              </m:r>
                                              <m:r>
                                                <a:rPr lang="en-US" altLang="zh-CN" sz="1100" i="1">
                                                  <a:latin typeface="Cambria Math" panose="02040503050406030204" pitchFamily="18" charset="0"/>
                                                  <a:ea typeface="Cambria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CN" sz="1100" i="1">
                                                  <a:latin typeface="Cambria Math" panose="02040503050406030204" pitchFamily="18" charset="0"/>
                                                  <a:ea typeface="Cambria" panose="02040503050406030204" pitchFamily="18" charset="0"/>
                                                </a:rPr>
                                                <m:t>𝑙𝑗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1100" i="1"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zh-CN" altLang="en-US" sz="1100" i="1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rad>
                              <m:r>
                                <a:rPr lang="en-US" altLang="zh-CN" sz="110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𝑖𝑓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𝑙𝑖</m:t>
                                  </m:r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𝑙𝑗</m:t>
                                  </m:r>
                                </m:e>
                              </m:d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 &lt;</m:t>
                              </m:r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𝜎</m:t>
                              </m:r>
                            </m:e>
                            <m:e>
                              <m:r>
                                <a:rPr lang="en-US" altLang="zh-CN" sz="110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&amp;   0               </m:t>
                              </m:r>
                              <m:r>
                                <a:rPr lang="en-US" altLang="zh-CN" sz="110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1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0" name="内容占位符 3">
                <a:extLst>
                  <a:ext uri="{FF2B5EF4-FFF2-40B4-BE49-F238E27FC236}">
                    <a16:creationId xmlns:a16="http://schemas.microsoft.com/office/drawing/2014/main" id="{CC8CDB9C-4D66-4BD6-A4C0-52B8461A7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381" y="5536363"/>
                <a:ext cx="3051559" cy="1544525"/>
              </a:xfrm>
              <a:prstGeom prst="rect">
                <a:avLst/>
              </a:prstGeom>
              <a:blipFill>
                <a:blip r:embed="rId7"/>
                <a:stretch>
                  <a:fillRect l="-1594" t="-351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内容占位符 3">
                <a:extLst>
                  <a:ext uri="{FF2B5EF4-FFF2-40B4-BE49-F238E27FC236}">
                    <a16:creationId xmlns:a16="http://schemas.microsoft.com/office/drawing/2014/main" id="{B3741DF1-B902-48EC-B9DC-0D78215E10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41250" y="4281688"/>
                <a:ext cx="3754310" cy="147316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Cosine:</a:t>
                </a:r>
                <a:endParaRPr lang="en-US" altLang="zh-CN" sz="1800" i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altLang="zh-CN" sz="1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1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20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i="1" dirty="0">
                              <a:latin typeface="Cambria Math" panose="02040503050406030204" pitchFamily="18" charset="0"/>
                            </a:rPr>
                            <m:t>𝑙𝑗</m:t>
                          </m:r>
                        </m:e>
                      </m:d>
                      <m:r>
                        <a:rPr lang="en-US" altLang="zh-CN" sz="1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2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𝑐𝑜𝑠</m:t>
                                  </m:r>
                                  <m:d>
                                    <m:dPr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CN" sz="1200" i="1">
                                                  <a:latin typeface="Cambria Math" panose="02040503050406030204" pitchFamily="18" charset="0"/>
                                                  <a:ea typeface="Cambria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200" i="1">
                                                  <a:latin typeface="Cambria Math" panose="02040503050406030204" pitchFamily="18" charset="0"/>
                                                  <a:ea typeface="Cambria" panose="02040503050406030204" pitchFamily="18" charset="0"/>
                                                </a:rPr>
                                                <m:t>𝑙𝑖</m:t>
                                              </m:r>
                                              <m:r>
                                                <a:rPr lang="en-US" altLang="zh-CN" sz="1200" i="1">
                                                  <a:latin typeface="Cambria Math" panose="02040503050406030204" pitchFamily="18" charset="0"/>
                                                  <a:ea typeface="Cambria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CN" sz="1200" i="1">
                                                  <a:latin typeface="Cambria Math" panose="02040503050406030204" pitchFamily="18" charset="0"/>
                                                  <a:ea typeface="Cambria" panose="02040503050406030204" pitchFamily="18" charset="0"/>
                                                </a:rPr>
                                                <m:t>𝑙𝑗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zh-CN" altLang="en-US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zh-CN" altLang="en-US" sz="1200" i="1"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𝑖𝑓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𝑙𝑖</m:t>
                                  </m:r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𝑙𝑗</m:t>
                                  </m:r>
                                </m:e>
                              </m:d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 &lt;</m:t>
                              </m:r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𝜎</m:t>
                              </m:r>
                            </m:e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&amp;   0               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1" name="内容占位符 3">
                <a:extLst>
                  <a:ext uri="{FF2B5EF4-FFF2-40B4-BE49-F238E27FC236}">
                    <a16:creationId xmlns:a16="http://schemas.microsoft.com/office/drawing/2014/main" id="{B3741DF1-B902-48EC-B9DC-0D78215E1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250" y="4281688"/>
                <a:ext cx="3754310" cy="1473160"/>
              </a:xfrm>
              <a:prstGeom prst="rect">
                <a:avLst/>
              </a:prstGeom>
              <a:blipFill>
                <a:blip r:embed="rId8"/>
                <a:stretch>
                  <a:fillRect l="-1294" t="-368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31F17B1-F994-43A4-98A5-3775D7AFE285}"/>
                  </a:ext>
                </a:extLst>
              </p:cNvPr>
              <p:cNvSpPr txBox="1"/>
              <p:nvPr/>
            </p:nvSpPr>
            <p:spPr>
              <a:xfrm>
                <a:off x="6407523" y="5586808"/>
                <a:ext cx="3430037" cy="133414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Triangle: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400" b="0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𝑙𝑗</m:t>
                          </m:r>
                        </m:e>
                      </m:d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1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400" b="0" i="1" dirty="0" smtClean="0">
                                          <a:latin typeface="Cambria Math" panose="02040503050406030204" pitchFamily="18" charset="0"/>
                                        </a:rPr>
                                        <m:t>𝑙𝑖</m:t>
                                      </m:r>
                                      <m:r>
                                        <a:rPr lang="en-US" altLang="zh-CN" sz="14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400" b="0" i="1" dirty="0" smtClean="0">
                                          <a:latin typeface="Cambria Math" panose="02040503050406030204" pitchFamily="18" charset="0"/>
                                        </a:rPr>
                                        <m:t>𝑙𝑗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zh-CN" altLang="en-US" sz="140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𝑖𝑓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𝑙𝑖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𝑙𝑗</m:t>
                                  </m:r>
                                </m:e>
                              </m:d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sz="140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𝜎</m:t>
                              </m:r>
                            </m:e>
                            <m:e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   0</m:t>
                              </m:r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             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31F17B1-F994-43A4-98A5-3775D7AFE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523" y="5586808"/>
                <a:ext cx="3430037" cy="1334148"/>
              </a:xfrm>
              <a:prstGeom prst="rect">
                <a:avLst/>
              </a:prstGeom>
              <a:blipFill>
                <a:blip r:embed="rId9"/>
                <a:stretch>
                  <a:fillRect l="-1239" t="-226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E4E0896-D263-4B4D-9115-CA76BA0B1152}"/>
                  </a:ext>
                </a:extLst>
              </p:cNvPr>
              <p:cNvSpPr txBox="1"/>
              <p:nvPr/>
            </p:nvSpPr>
            <p:spPr>
              <a:xfrm>
                <a:off x="2494087" y="4311633"/>
                <a:ext cx="3241425" cy="12019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Gaussian: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160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600" b="0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  <m:t>𝑙𝑗</m:t>
                          </m:r>
                        </m:e>
                      </m:d>
                      <m:r>
                        <a:rPr lang="en-US" altLang="zh-CN" sz="1600" i="0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i="0" dirty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0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16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160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60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1600" i="0" dirty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1600" i="1" dirty="0" smtClean="0">
                                              <a:latin typeface="Cambria Math" panose="02040503050406030204" pitchFamily="18" charset="0"/>
                                            </a:rPr>
                                            <m:t>𝑙𝑗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1600" i="0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160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CN" sz="16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 dirty="0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CN" sz="1600" i="0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1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E4E0896-D263-4B4D-9115-CA76BA0B1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087" y="4311633"/>
                <a:ext cx="3241425" cy="1201932"/>
              </a:xfrm>
              <a:prstGeom prst="rect">
                <a:avLst/>
              </a:prstGeom>
              <a:blipFill>
                <a:blip r:embed="rId10"/>
                <a:stretch>
                  <a:fillRect l="-1311" t="-251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574EBDE9-B7F4-4743-9ABE-56FC1206935B}"/>
              </a:ext>
            </a:extLst>
          </p:cNvPr>
          <p:cNvSpPr txBox="1"/>
          <p:nvPr/>
        </p:nvSpPr>
        <p:spPr>
          <a:xfrm>
            <a:off x="482863" y="4008884"/>
            <a:ext cx="20665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Distance kernels: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内容占位符 3">
                <a:extLst>
                  <a:ext uri="{FF2B5EF4-FFF2-40B4-BE49-F238E27FC236}">
                    <a16:creationId xmlns:a16="http://schemas.microsoft.com/office/drawing/2014/main" id="{5D32A799-8F9C-4BE9-A138-B96E62EADF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01825" y="4490265"/>
                <a:ext cx="7373112" cy="171399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Calculate the sentiment polarity of entity: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CN" sz="1800" i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𝑦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160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600" i="1" smtClean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 smtClean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𝑞𝑖</m:t>
                                  </m:r>
                                </m:sup>
                              </m:sSup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𝑧𝑖</m:t>
                              </m:r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𝑣𝑖</m:t>
                              </m:r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𝑙𝑖</m:t>
                                  </m:r>
                                  <m: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𝑙𝑗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altLang="zh-CN" sz="1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8" name="内容占位符 3">
                <a:extLst>
                  <a:ext uri="{FF2B5EF4-FFF2-40B4-BE49-F238E27FC236}">
                    <a16:creationId xmlns:a16="http://schemas.microsoft.com/office/drawing/2014/main" id="{5D32A799-8F9C-4BE9-A138-B96E62EAD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825" y="4490265"/>
                <a:ext cx="7373112" cy="1713995"/>
              </a:xfrm>
              <a:prstGeom prst="rect">
                <a:avLst/>
              </a:prstGeom>
              <a:blipFill>
                <a:blip r:embed="rId11"/>
                <a:stretch>
                  <a:fillRect l="-743" t="-353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图片 28">
            <a:extLst>
              <a:ext uri="{FF2B5EF4-FFF2-40B4-BE49-F238E27FC236}">
                <a16:creationId xmlns:a16="http://schemas.microsoft.com/office/drawing/2014/main" id="{7F104BA6-E33B-42C9-B32B-79BAEDC38E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108661" cy="46634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DA61DDF9-895B-40AC-B0D4-B4E4F722A22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054" y="5839827"/>
            <a:ext cx="821628" cy="83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3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" grpId="0"/>
      <p:bldP spid="26" grpId="0"/>
      <p:bldP spid="27" grpId="0"/>
      <p:bldP spid="28" grpId="0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4" grpId="0" animBg="1"/>
      <p:bldP spid="34" grpId="1" animBg="1"/>
      <p:bldP spid="37" grpId="0" animBg="1"/>
      <p:bldP spid="37" grpId="1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A2D94-5744-4206-A5D1-D23C2AA0E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9671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Solution2: Public Sentiment Evolution Model (PSEM)</a:t>
            </a:r>
            <a:endParaRPr lang="zh-CN" altLang="en-US" sz="28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7B2C416-9147-488F-9F08-51F76F3CCB99}"/>
              </a:ext>
            </a:extLst>
          </p:cNvPr>
          <p:cNvSpPr/>
          <p:nvPr/>
        </p:nvSpPr>
        <p:spPr>
          <a:xfrm>
            <a:off x="3236995" y="1046485"/>
            <a:ext cx="938464" cy="3970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Cambria" panose="02040503050406030204" pitchFamily="18" charset="0"/>
              </a:rPr>
              <a:t>201607</a:t>
            </a:r>
            <a:endParaRPr lang="zh-CN" altLang="en-US" sz="1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4F13C80-95E3-40C9-9F3E-8D21858EB8AE}"/>
              </a:ext>
            </a:extLst>
          </p:cNvPr>
          <p:cNvSpPr/>
          <p:nvPr/>
        </p:nvSpPr>
        <p:spPr>
          <a:xfrm>
            <a:off x="5607712" y="1046485"/>
            <a:ext cx="938464" cy="3970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Cambria" panose="02040503050406030204" pitchFamily="18" charset="0"/>
              </a:rPr>
              <a:t>201610</a:t>
            </a:r>
            <a:endParaRPr lang="zh-CN" altLang="en-US" sz="1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9753ADA-926A-4922-A946-ECDC5D9FF2E6}"/>
              </a:ext>
            </a:extLst>
          </p:cNvPr>
          <p:cNvSpPr/>
          <p:nvPr/>
        </p:nvSpPr>
        <p:spPr>
          <a:xfrm>
            <a:off x="8017541" y="1055533"/>
            <a:ext cx="938464" cy="3970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Cambria" panose="02040503050406030204" pitchFamily="18" charset="0"/>
              </a:rPr>
              <a:t>201611</a:t>
            </a:r>
            <a:endParaRPr lang="zh-CN" altLang="en-US" sz="1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A6CE4D0-A6AC-485A-B7E7-4FBECBD46481}"/>
                  </a:ext>
                </a:extLst>
              </p:cNvPr>
              <p:cNvSpPr txBox="1"/>
              <p:nvPr/>
            </p:nvSpPr>
            <p:spPr>
              <a:xfrm>
                <a:off x="944881" y="1034989"/>
                <a:ext cx="859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Time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𝑡</m:t>
                    </m:r>
                  </m:oMath>
                </a14:m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A6CE4D0-A6AC-485A-B7E7-4FBECBD46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1" y="1034989"/>
                <a:ext cx="859861" cy="369332"/>
              </a:xfrm>
              <a:prstGeom prst="rect">
                <a:avLst/>
              </a:prstGeom>
              <a:blipFill>
                <a:blip r:embed="rId3"/>
                <a:stretch>
                  <a:fillRect l="-5674" t="-1166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EBE65B9-64EE-44A3-B302-8C5F371EF358}"/>
                  </a:ext>
                </a:extLst>
              </p:cNvPr>
              <p:cNvSpPr txBox="1"/>
              <p:nvPr/>
            </p:nvSpPr>
            <p:spPr>
              <a:xfrm>
                <a:off x="341733" y="1941777"/>
                <a:ext cx="24237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ambria" panose="02040503050406030204" pitchFamily="18" charset="0"/>
                  </a:rPr>
                  <a:t>Background sentiment distribution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EBE65B9-64EE-44A3-B302-8C5F371EF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33" y="1941777"/>
                <a:ext cx="2423767" cy="646331"/>
              </a:xfrm>
              <a:prstGeom prst="rect">
                <a:avLst/>
              </a:prstGeom>
              <a:blipFill>
                <a:blip r:embed="rId4"/>
                <a:stretch>
                  <a:fillRect l="-2010" t="-6604" r="-3015" b="-13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3E3A4F2-61A8-4215-BAC8-84704E1D8BA2}"/>
              </a:ext>
            </a:extLst>
          </p:cNvPr>
          <p:cNvCxnSpPr>
            <a:cxnSpLocks/>
          </p:cNvCxnSpPr>
          <p:nvPr/>
        </p:nvCxnSpPr>
        <p:spPr>
          <a:xfrm>
            <a:off x="2995863" y="2840541"/>
            <a:ext cx="7640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3DC4949-33AA-4074-A31E-B90A92C731C2}"/>
                  </a:ext>
                </a:extLst>
              </p:cNvPr>
              <p:cNvSpPr txBox="1"/>
              <p:nvPr/>
            </p:nvSpPr>
            <p:spPr>
              <a:xfrm>
                <a:off x="3493169" y="2850156"/>
                <a:ext cx="441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3DC4949-33AA-4074-A31E-B90A92C73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169" y="2850156"/>
                <a:ext cx="4411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514E308-5121-4D5F-B426-C9663EA81FF1}"/>
                  </a:ext>
                </a:extLst>
              </p:cNvPr>
              <p:cNvSpPr txBox="1"/>
              <p:nvPr/>
            </p:nvSpPr>
            <p:spPr>
              <a:xfrm>
                <a:off x="5971071" y="2850156"/>
                <a:ext cx="441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514E308-5121-4D5F-B426-C9663EA81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071" y="2850156"/>
                <a:ext cx="4411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0E2B08C-1B4E-4298-BA3A-C9F67B7928BE}"/>
                  </a:ext>
                </a:extLst>
              </p:cNvPr>
              <p:cNvSpPr txBox="1"/>
              <p:nvPr/>
            </p:nvSpPr>
            <p:spPr>
              <a:xfrm>
                <a:off x="8457495" y="2826786"/>
                <a:ext cx="441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0E2B08C-1B4E-4298-BA3A-C9F67B792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495" y="2826786"/>
                <a:ext cx="44115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DAAB617-69E3-44C6-BCD3-31948BCFD2FD}"/>
                  </a:ext>
                </a:extLst>
              </p:cNvPr>
              <p:cNvSpPr txBox="1"/>
              <p:nvPr/>
            </p:nvSpPr>
            <p:spPr>
              <a:xfrm>
                <a:off x="3017419" y="1757111"/>
                <a:ext cx="13926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DAAB617-69E3-44C6-BCD3-31948BCFD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419" y="1757111"/>
                <a:ext cx="13926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D29DD29-0E5A-469B-A127-E4242B304C95}"/>
                  </a:ext>
                </a:extLst>
              </p:cNvPr>
              <p:cNvSpPr txBox="1"/>
              <p:nvPr/>
            </p:nvSpPr>
            <p:spPr>
              <a:xfrm>
                <a:off x="5359756" y="1744273"/>
                <a:ext cx="13926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D29DD29-0E5A-469B-A127-E4242B304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756" y="1744273"/>
                <a:ext cx="1392659" cy="369332"/>
              </a:xfrm>
              <a:prstGeom prst="rect">
                <a:avLst/>
              </a:prstGeom>
              <a:blipFill>
                <a:blip r:embed="rId9"/>
                <a:stretch>
                  <a:fillRect r="-21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95719D1-6370-4B48-8042-C2B16CA4ADE9}"/>
                  </a:ext>
                </a:extLst>
              </p:cNvPr>
              <p:cNvSpPr txBox="1"/>
              <p:nvPr/>
            </p:nvSpPr>
            <p:spPr>
              <a:xfrm>
                <a:off x="7790443" y="1749184"/>
                <a:ext cx="13926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95719D1-6370-4B48-8042-C2B16CA4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43" y="1749184"/>
                <a:ext cx="1392659" cy="369332"/>
              </a:xfrm>
              <a:prstGeom prst="rect">
                <a:avLst/>
              </a:prstGeom>
              <a:blipFill>
                <a:blip r:embed="rId10"/>
                <a:stretch>
                  <a:fillRect r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4862857-C29C-4142-917A-E34F8EF82862}"/>
              </a:ext>
            </a:extLst>
          </p:cNvPr>
          <p:cNvSpPr/>
          <p:nvPr/>
        </p:nvSpPr>
        <p:spPr>
          <a:xfrm>
            <a:off x="2745014" y="4323040"/>
            <a:ext cx="1937468" cy="12272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“zoo should be responsible”</a:t>
            </a:r>
          </a:p>
          <a:p>
            <a:pPr algn="ctr"/>
            <a:r>
              <a:rPr lang="en-US" altLang="zh-CN" sz="1600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“we are so sad, RIP”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34E9B8D-31CF-42E0-B656-72B7F22E34FC}"/>
              </a:ext>
            </a:extLst>
          </p:cNvPr>
          <p:cNvSpPr/>
          <p:nvPr/>
        </p:nvSpPr>
        <p:spPr>
          <a:xfrm>
            <a:off x="5222918" y="4336594"/>
            <a:ext cx="1937467" cy="12272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“Did anyone notice that passengers should not get off”</a:t>
            </a:r>
          </a:p>
          <a:p>
            <a:pPr algn="ctr"/>
            <a:r>
              <a:rPr lang="en-US" altLang="zh-CN" sz="1200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“</a:t>
            </a:r>
            <a:r>
              <a:rPr lang="en-US" altLang="zh-CN" sz="1200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family should be compensated for their losses</a:t>
            </a:r>
            <a:r>
              <a:rPr lang="en-US" altLang="zh-CN" sz="1200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”</a:t>
            </a:r>
            <a:endParaRPr lang="zh-CN" altLang="en-US" sz="1200" i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688EA77-F399-4841-B502-BF20EC2777FD}"/>
              </a:ext>
            </a:extLst>
          </p:cNvPr>
          <p:cNvSpPr/>
          <p:nvPr/>
        </p:nvSpPr>
        <p:spPr>
          <a:xfrm>
            <a:off x="7700822" y="4346010"/>
            <a:ext cx="1937467" cy="12020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“</a:t>
            </a:r>
            <a:r>
              <a:rPr lang="en-US" altLang="zh-CN" sz="1200" i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zoo has done its best, passengers leaving the car are irresponsible”</a:t>
            </a:r>
          </a:p>
          <a:p>
            <a:pPr algn="ctr"/>
            <a:r>
              <a:rPr lang="en-US" altLang="zh-CN" sz="1200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“No matter what, it is a tragedy for the family”</a:t>
            </a:r>
            <a:endParaRPr lang="zh-CN" altLang="en-US" sz="1200" i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2D5949F-F5EE-448C-B326-2CF6F9A6014F}"/>
              </a:ext>
            </a:extLst>
          </p:cNvPr>
          <p:cNvCxnSpPr>
            <a:cxnSpLocks/>
          </p:cNvCxnSpPr>
          <p:nvPr/>
        </p:nvCxnSpPr>
        <p:spPr>
          <a:xfrm>
            <a:off x="3017419" y="6674609"/>
            <a:ext cx="7640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ED8AA10-7C5D-41C1-B7AC-3E745AC695AA}"/>
                  </a:ext>
                </a:extLst>
              </p:cNvPr>
              <p:cNvSpPr txBox="1"/>
              <p:nvPr/>
            </p:nvSpPr>
            <p:spPr>
              <a:xfrm>
                <a:off x="405223" y="5622518"/>
                <a:ext cx="2141622" cy="64633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Cambria" panose="02040503050406030204" pitchFamily="18" charset="0"/>
                  </a:rPr>
                  <a:t>Sentiment shift distribution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ED8AA10-7C5D-41C1-B7AC-3E745AC69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23" y="5622518"/>
                <a:ext cx="2141622" cy="646331"/>
              </a:xfrm>
              <a:prstGeom prst="rect">
                <a:avLst/>
              </a:prstGeom>
              <a:blipFill>
                <a:blip r:embed="rId11"/>
                <a:stretch>
                  <a:fillRect t="-4630" b="-1203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2BD8E347-F47C-4185-ACCC-DE850913FF9F}"/>
                  </a:ext>
                </a:extLst>
              </p:cNvPr>
              <p:cNvSpPr txBox="1"/>
              <p:nvPr/>
            </p:nvSpPr>
            <p:spPr>
              <a:xfrm>
                <a:off x="624263" y="3275400"/>
                <a:ext cx="1338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Cambria" panose="02040503050406030204" pitchFamily="18" charset="0"/>
                  </a:rPr>
                  <a:t>Switch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2BD8E347-F47C-4185-ACCC-DE850913F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63" y="3275400"/>
                <a:ext cx="1338256" cy="369332"/>
              </a:xfrm>
              <a:prstGeom prst="rect">
                <a:avLst/>
              </a:prstGeom>
              <a:blipFill>
                <a:blip r:embed="rId12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79F0C175-81B3-4042-A7A4-FFA73CC87852}"/>
              </a:ext>
            </a:extLst>
          </p:cNvPr>
          <p:cNvSpPr/>
          <p:nvPr/>
        </p:nvSpPr>
        <p:spPr>
          <a:xfrm>
            <a:off x="4545945" y="2963556"/>
            <a:ext cx="1375575" cy="402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 evidence or facts</a:t>
            </a:r>
            <a:endParaRPr lang="zh-CN" altLang="en-US" sz="1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8FA8610-759A-40A5-9693-E2E9387A6FCB}"/>
              </a:ext>
            </a:extLst>
          </p:cNvPr>
          <p:cNvSpPr/>
          <p:nvPr/>
        </p:nvSpPr>
        <p:spPr>
          <a:xfrm>
            <a:off x="4545945" y="3671809"/>
            <a:ext cx="1375575" cy="402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Cambria" panose="02040503050406030204" pitchFamily="18" charset="0"/>
              </a:rPr>
              <a:t>Switch is OFF</a:t>
            </a:r>
            <a:endParaRPr lang="zh-CN" altLang="en-US" sz="1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24E9AA3-C7F0-4355-BFBE-DEECB4C10F9F}"/>
              </a:ext>
            </a:extLst>
          </p:cNvPr>
          <p:cNvCxnSpPr>
            <a:stCxn id="67" idx="2"/>
            <a:endCxn id="68" idx="0"/>
          </p:cNvCxnSpPr>
          <p:nvPr/>
        </p:nvCxnSpPr>
        <p:spPr>
          <a:xfrm>
            <a:off x="5233733" y="3366098"/>
            <a:ext cx="0" cy="305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7253FF5C-C10A-4890-B4CB-7DD633264807}"/>
              </a:ext>
            </a:extLst>
          </p:cNvPr>
          <p:cNvSpPr/>
          <p:nvPr/>
        </p:nvSpPr>
        <p:spPr>
          <a:xfrm>
            <a:off x="2031908" y="2966716"/>
            <a:ext cx="1375575" cy="402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 evidence or facts</a:t>
            </a:r>
            <a:endParaRPr lang="zh-CN" altLang="en-US" sz="1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D899F14-7BBE-4A9C-ACF4-39DF868A6B59}"/>
              </a:ext>
            </a:extLst>
          </p:cNvPr>
          <p:cNvSpPr/>
          <p:nvPr/>
        </p:nvSpPr>
        <p:spPr>
          <a:xfrm>
            <a:off x="2034565" y="3680292"/>
            <a:ext cx="1375575" cy="402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Cambria" panose="02040503050406030204" pitchFamily="18" charset="0"/>
              </a:rPr>
              <a:t>Switch is OFF</a:t>
            </a:r>
            <a:endParaRPr lang="zh-CN" altLang="en-US" sz="1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5D511A3E-EE96-4FB9-9FEE-4EF8085DD9B6}"/>
              </a:ext>
            </a:extLst>
          </p:cNvPr>
          <p:cNvCxnSpPr>
            <a:stCxn id="74" idx="2"/>
            <a:endCxn id="25" idx="0"/>
          </p:cNvCxnSpPr>
          <p:nvPr/>
        </p:nvCxnSpPr>
        <p:spPr>
          <a:xfrm>
            <a:off x="2722353" y="4082834"/>
            <a:ext cx="991395" cy="240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8453C92-CC11-491A-A7A7-10F357AC2C5A}"/>
              </a:ext>
            </a:extLst>
          </p:cNvPr>
          <p:cNvCxnSpPr>
            <a:stCxn id="68" idx="2"/>
            <a:endCxn id="26" idx="0"/>
          </p:cNvCxnSpPr>
          <p:nvPr/>
        </p:nvCxnSpPr>
        <p:spPr>
          <a:xfrm>
            <a:off x="5233733" y="4074351"/>
            <a:ext cx="957919" cy="262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8FF8E0E3-0A4E-45F4-BBEC-D2A4710EB4E1}"/>
              </a:ext>
            </a:extLst>
          </p:cNvPr>
          <p:cNvSpPr/>
          <p:nvPr/>
        </p:nvSpPr>
        <p:spPr>
          <a:xfrm>
            <a:off x="6879436" y="3659903"/>
            <a:ext cx="1375575" cy="402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Cambria" panose="02040503050406030204" pitchFamily="18" charset="0"/>
              </a:rPr>
              <a:t>Switch is ON</a:t>
            </a:r>
            <a:endParaRPr lang="zh-CN" altLang="en-US" sz="1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D46C69BC-5631-496F-B3CD-96BF27DC10AA}"/>
              </a:ext>
            </a:extLst>
          </p:cNvPr>
          <p:cNvCxnSpPr>
            <a:stCxn id="16" idx="2"/>
            <a:endCxn id="25" idx="0"/>
          </p:cNvCxnSpPr>
          <p:nvPr/>
        </p:nvCxnSpPr>
        <p:spPr>
          <a:xfrm>
            <a:off x="3713748" y="3219488"/>
            <a:ext cx="0" cy="11035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BFE8CCE-1151-484B-8866-BDC16FD17453}"/>
              </a:ext>
            </a:extLst>
          </p:cNvPr>
          <p:cNvCxnSpPr>
            <a:stCxn id="19" idx="2"/>
            <a:endCxn id="26" idx="0"/>
          </p:cNvCxnSpPr>
          <p:nvPr/>
        </p:nvCxnSpPr>
        <p:spPr>
          <a:xfrm>
            <a:off x="6191650" y="3219488"/>
            <a:ext cx="2" cy="11171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4B747075-51D3-4586-8EE7-A0E03F74A63D}"/>
              </a:ext>
            </a:extLst>
          </p:cNvPr>
          <p:cNvCxnSpPr>
            <a:cxnSpLocks/>
          </p:cNvCxnSpPr>
          <p:nvPr/>
        </p:nvCxnSpPr>
        <p:spPr>
          <a:xfrm flipV="1">
            <a:off x="6200168" y="5587882"/>
            <a:ext cx="2498664" cy="48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629EBEB-D691-4F89-B7D3-184BB639427E}"/>
              </a:ext>
            </a:extLst>
          </p:cNvPr>
          <p:cNvSpPr txBox="1"/>
          <p:nvPr/>
        </p:nvSpPr>
        <p:spPr>
          <a:xfrm>
            <a:off x="7277680" y="5858873"/>
            <a:ext cx="18206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mbria" panose="02040503050406030204" pitchFamily="18" charset="0"/>
              </a:rPr>
              <a:t>Sentiment shift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D492051A-E284-4264-9A3E-3906C64628C3}"/>
                  </a:ext>
                </a:extLst>
              </p:cNvPr>
              <p:cNvSpPr txBox="1"/>
              <p:nvPr/>
            </p:nvSpPr>
            <p:spPr>
              <a:xfrm>
                <a:off x="838797" y="4745772"/>
                <a:ext cx="909187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Posts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D492051A-E284-4264-9A3E-3906C6462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97" y="4745772"/>
                <a:ext cx="909187" cy="369332"/>
              </a:xfrm>
              <a:prstGeom prst="rect">
                <a:avLst/>
              </a:prstGeom>
              <a:blipFill>
                <a:blip r:embed="rId13"/>
                <a:stretch>
                  <a:fillRect l="-5298" t="-11290" b="-20968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8A0298A2-A309-4241-90BA-3FE2B543B874}"/>
              </a:ext>
            </a:extLst>
          </p:cNvPr>
          <p:cNvCxnSpPr>
            <a:stCxn id="73" idx="2"/>
            <a:endCxn id="74" idx="0"/>
          </p:cNvCxnSpPr>
          <p:nvPr/>
        </p:nvCxnSpPr>
        <p:spPr>
          <a:xfrm>
            <a:off x="2719696" y="3369258"/>
            <a:ext cx="2657" cy="311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>
            <a:extLst>
              <a:ext uri="{FF2B5EF4-FFF2-40B4-BE49-F238E27FC236}">
                <a16:creationId xmlns:a16="http://schemas.microsoft.com/office/drawing/2014/main" id="{D2E19D57-A7B5-45D8-BA48-CA59171D6127}"/>
              </a:ext>
            </a:extLst>
          </p:cNvPr>
          <p:cNvSpPr/>
          <p:nvPr/>
        </p:nvSpPr>
        <p:spPr>
          <a:xfrm>
            <a:off x="6879436" y="2970504"/>
            <a:ext cx="1375575" cy="402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Cambria" panose="02040503050406030204" pitchFamily="18" charset="0"/>
              </a:rPr>
              <a:t>New evidence appears</a:t>
            </a:r>
            <a:endParaRPr lang="zh-CN" altLang="en-US" sz="1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D64F1C11-D92C-4B06-AE10-F4D6BD45A1F1}"/>
              </a:ext>
            </a:extLst>
          </p:cNvPr>
          <p:cNvCxnSpPr>
            <a:stCxn id="124" idx="2"/>
            <a:endCxn id="82" idx="0"/>
          </p:cNvCxnSpPr>
          <p:nvPr/>
        </p:nvCxnSpPr>
        <p:spPr>
          <a:xfrm>
            <a:off x="7567224" y="3373046"/>
            <a:ext cx="0" cy="286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28E21540-D46E-4DB2-8816-CDB8C7A5926A}"/>
              </a:ext>
            </a:extLst>
          </p:cNvPr>
          <p:cNvCxnSpPr>
            <a:stCxn id="82" idx="2"/>
            <a:endCxn id="27" idx="0"/>
          </p:cNvCxnSpPr>
          <p:nvPr/>
        </p:nvCxnSpPr>
        <p:spPr>
          <a:xfrm>
            <a:off x="7567224" y="4062445"/>
            <a:ext cx="1102332" cy="283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880D3AF1-C79C-4D05-866B-384C0AFBC4E5}"/>
                  </a:ext>
                </a:extLst>
              </p:cNvPr>
              <p:cNvSpPr txBox="1"/>
              <p:nvPr/>
            </p:nvSpPr>
            <p:spPr>
              <a:xfrm>
                <a:off x="9771887" y="4585175"/>
                <a:ext cx="2522374" cy="57291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𝐵𝑒𝑟𝑛</m:t>
                              </m:r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𝐵𝑒𝑟𝑛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),  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880D3AF1-C79C-4D05-866B-384C0AFBC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1887" y="4585175"/>
                <a:ext cx="2522374" cy="572914"/>
              </a:xfrm>
              <a:prstGeom prst="rect">
                <a:avLst/>
              </a:prstGeom>
              <a:blipFill>
                <a:blip r:embed="rId14"/>
                <a:stretch>
                  <a:fillRect l="-17308" t="-175000" b="-2583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3630782" y="2039536"/>
            <a:ext cx="91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       -</a:t>
            </a:r>
            <a:endParaRPr lang="zh-CN" altLang="en-US" dirty="0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8F0E3B-829B-4BC6-8514-56F6D0454175}"/>
              </a:ext>
            </a:extLst>
          </p:cNvPr>
          <p:cNvGrpSpPr/>
          <p:nvPr/>
        </p:nvGrpSpPr>
        <p:grpSpPr>
          <a:xfrm>
            <a:off x="3363820" y="2302640"/>
            <a:ext cx="1147105" cy="521861"/>
            <a:chOff x="21016" y="1281577"/>
            <a:chExt cx="829609" cy="345694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96548D61-3670-4FFE-AF15-CD2C2DA02286}"/>
                </a:ext>
              </a:extLst>
            </p:cNvPr>
            <p:cNvSpPr/>
            <p:nvPr/>
          </p:nvSpPr>
          <p:spPr>
            <a:xfrm rot="16200000">
              <a:off x="166342" y="1137040"/>
              <a:ext cx="344905" cy="63555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611B24E-2FB1-427F-8ED8-3E47C1879D04}"/>
                </a:ext>
              </a:extLst>
            </p:cNvPr>
            <p:cNvSpPr/>
            <p:nvPr/>
          </p:nvSpPr>
          <p:spPr>
            <a:xfrm rot="16200000">
              <a:off x="581147" y="1357004"/>
              <a:ext cx="344905" cy="1940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0006570A-67B1-4111-B01B-6A4FC4F4B2AB}"/>
              </a:ext>
            </a:extLst>
          </p:cNvPr>
          <p:cNvGrpSpPr/>
          <p:nvPr/>
        </p:nvGrpSpPr>
        <p:grpSpPr>
          <a:xfrm>
            <a:off x="5573166" y="2310306"/>
            <a:ext cx="1147105" cy="520671"/>
            <a:chOff x="21016" y="1281577"/>
            <a:chExt cx="829610" cy="345694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206D69C4-5F4A-47E5-9A5F-C8E4817AE5B7}"/>
                </a:ext>
              </a:extLst>
            </p:cNvPr>
            <p:cNvSpPr/>
            <p:nvPr/>
          </p:nvSpPr>
          <p:spPr>
            <a:xfrm rot="16200000">
              <a:off x="122649" y="1180733"/>
              <a:ext cx="344905" cy="5481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30AD1FA-F227-4D32-92E4-C23032A6015D}"/>
                </a:ext>
              </a:extLst>
            </p:cNvPr>
            <p:cNvSpPr/>
            <p:nvPr/>
          </p:nvSpPr>
          <p:spPr>
            <a:xfrm rot="16200000">
              <a:off x="537454" y="1313311"/>
              <a:ext cx="344905" cy="28143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5F9B3907-9F1A-43C4-9FC6-15FA4D708491}"/>
              </a:ext>
            </a:extLst>
          </p:cNvPr>
          <p:cNvSpPr txBox="1"/>
          <p:nvPr/>
        </p:nvSpPr>
        <p:spPr>
          <a:xfrm>
            <a:off x="5742585" y="2036537"/>
            <a:ext cx="91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       -</a:t>
            </a:r>
            <a:endParaRPr lang="zh-CN" altLang="en-US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2B14B869-B4EA-4424-AE87-AE5EB87DFBCD}"/>
              </a:ext>
            </a:extLst>
          </p:cNvPr>
          <p:cNvGrpSpPr/>
          <p:nvPr/>
        </p:nvGrpSpPr>
        <p:grpSpPr>
          <a:xfrm>
            <a:off x="8017541" y="2311443"/>
            <a:ext cx="1238544" cy="519484"/>
            <a:chOff x="21016" y="1281576"/>
            <a:chExt cx="829610" cy="345695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59F73B31-66E3-44B2-91C7-E3C18D2F0992}"/>
                </a:ext>
              </a:extLst>
            </p:cNvPr>
            <p:cNvSpPr/>
            <p:nvPr/>
          </p:nvSpPr>
          <p:spPr>
            <a:xfrm rot="16200000">
              <a:off x="71566" y="1231816"/>
              <a:ext cx="344905" cy="44600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0555C378-17F8-4BF6-9D8C-CABB129FABFC}"/>
                </a:ext>
              </a:extLst>
            </p:cNvPr>
            <p:cNvSpPr/>
            <p:nvPr/>
          </p:nvSpPr>
          <p:spPr>
            <a:xfrm rot="16200000">
              <a:off x="486371" y="1262227"/>
              <a:ext cx="344905" cy="38360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08174777-1C69-4CC0-A5F8-F96A2A021078}"/>
              </a:ext>
            </a:extLst>
          </p:cNvPr>
          <p:cNvSpPr txBox="1"/>
          <p:nvPr/>
        </p:nvSpPr>
        <p:spPr>
          <a:xfrm>
            <a:off x="8220492" y="2024291"/>
            <a:ext cx="91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       -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918569C-B46F-470B-8118-D4620BCFAF32}"/>
              </a:ext>
            </a:extLst>
          </p:cNvPr>
          <p:cNvSpPr txBox="1"/>
          <p:nvPr/>
        </p:nvSpPr>
        <p:spPr>
          <a:xfrm>
            <a:off x="5432333" y="5899517"/>
            <a:ext cx="91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       -</a:t>
            </a:r>
            <a:endParaRPr lang="zh-CN" altLang="en-US" dirty="0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5E3ABF7A-CBF5-45C0-9811-4630278F9912}"/>
              </a:ext>
            </a:extLst>
          </p:cNvPr>
          <p:cNvGrpSpPr/>
          <p:nvPr/>
        </p:nvGrpSpPr>
        <p:grpSpPr>
          <a:xfrm>
            <a:off x="5281816" y="6156311"/>
            <a:ext cx="1220017" cy="518298"/>
            <a:chOff x="21017" y="1282365"/>
            <a:chExt cx="676694" cy="344905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986C6ACA-A95F-401D-BFA9-FD7172CC580C}"/>
                </a:ext>
              </a:extLst>
            </p:cNvPr>
            <p:cNvSpPr/>
            <p:nvPr/>
          </p:nvSpPr>
          <p:spPr>
            <a:xfrm rot="16200000">
              <a:off x="-54410" y="1357792"/>
              <a:ext cx="344905" cy="1940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B6941A17-4218-47A8-8118-19BDB93F9E81}"/>
                </a:ext>
              </a:extLst>
            </p:cNvPr>
            <p:cNvSpPr/>
            <p:nvPr/>
          </p:nvSpPr>
          <p:spPr>
            <a:xfrm rot="16200000">
              <a:off x="283937" y="1213497"/>
              <a:ext cx="344905" cy="48264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3" name="图片 62">
            <a:extLst>
              <a:ext uri="{FF2B5EF4-FFF2-40B4-BE49-F238E27FC236}">
                <a16:creationId xmlns:a16="http://schemas.microsoft.com/office/drawing/2014/main" id="{5F26E462-EE73-4E15-A8F4-ECECD011EC3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108661" cy="466343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AB30BAAF-3B0B-45FD-B4BB-24DDB99F403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054" y="5839827"/>
            <a:ext cx="821628" cy="83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8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1" grpId="0"/>
      <p:bldP spid="16" grpId="0"/>
      <p:bldP spid="19" grpId="0"/>
      <p:bldP spid="20" grpId="0"/>
      <p:bldP spid="22" grpId="0"/>
      <p:bldP spid="23" grpId="0"/>
      <p:bldP spid="24" grpId="0"/>
      <p:bldP spid="25" grpId="0" animBg="1"/>
      <p:bldP spid="26" grpId="0" animBg="1"/>
      <p:bldP spid="27" grpId="0" animBg="1"/>
      <p:bldP spid="49" grpId="0" animBg="1"/>
      <p:bldP spid="66" grpId="0"/>
      <p:bldP spid="67" grpId="0" animBg="1"/>
      <p:bldP spid="68" grpId="0" animBg="1"/>
      <p:bldP spid="73" grpId="0" animBg="1"/>
      <p:bldP spid="74" grpId="0" animBg="1"/>
      <p:bldP spid="82" grpId="0" animBg="1"/>
      <p:bldP spid="102" grpId="0" animBg="1"/>
      <p:bldP spid="103" grpId="0" animBg="1"/>
      <p:bldP spid="124" grpId="0" animBg="1"/>
      <p:bldP spid="130" grpId="0" animBg="1"/>
      <p:bldP spid="7" grpId="0"/>
      <p:bldP spid="58" grpId="0"/>
      <p:bldP spid="62" grpId="0"/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49E07-4F24-4CAE-9BBF-B34D3FD09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749"/>
          </a:xfrm>
        </p:spPr>
        <p:txBody>
          <a:bodyPr>
            <a:normAutofit/>
          </a:bodyPr>
          <a:lstStyle/>
          <a:p>
            <a:pPr algn="ctr"/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Proximity-Based Entity-Level Sentiment Extraction Results</a:t>
            </a:r>
            <a:endParaRPr lang="zh-CN" altLang="en-US" sz="20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92F3E3C-A396-4C62-B6F3-3C5D37C31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379552"/>
              </p:ext>
            </p:extLst>
          </p:nvPr>
        </p:nvGraphicFramePr>
        <p:xfrm>
          <a:off x="2432385" y="971189"/>
          <a:ext cx="7327229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095">
                  <a:extLst>
                    <a:ext uri="{9D8B030D-6E8A-4147-A177-3AD203B41FA5}">
                      <a16:colId xmlns:a16="http://schemas.microsoft.com/office/drawing/2014/main" val="2972124187"/>
                    </a:ext>
                  </a:extLst>
                </a:gridCol>
                <a:gridCol w="1048189">
                  <a:extLst>
                    <a:ext uri="{9D8B030D-6E8A-4147-A177-3AD203B41FA5}">
                      <a16:colId xmlns:a16="http://schemas.microsoft.com/office/drawing/2014/main" val="4085068544"/>
                    </a:ext>
                  </a:extLst>
                </a:gridCol>
                <a:gridCol w="1048189">
                  <a:extLst>
                    <a:ext uri="{9D8B030D-6E8A-4147-A177-3AD203B41FA5}">
                      <a16:colId xmlns:a16="http://schemas.microsoft.com/office/drawing/2014/main" val="1501358586"/>
                    </a:ext>
                  </a:extLst>
                </a:gridCol>
                <a:gridCol w="1048189">
                  <a:extLst>
                    <a:ext uri="{9D8B030D-6E8A-4147-A177-3AD203B41FA5}">
                      <a16:colId xmlns:a16="http://schemas.microsoft.com/office/drawing/2014/main" val="316339072"/>
                    </a:ext>
                  </a:extLst>
                </a:gridCol>
                <a:gridCol w="1048189">
                  <a:extLst>
                    <a:ext uri="{9D8B030D-6E8A-4147-A177-3AD203B41FA5}">
                      <a16:colId xmlns:a16="http://schemas.microsoft.com/office/drawing/2014/main" val="414911574"/>
                    </a:ext>
                  </a:extLst>
                </a:gridCol>
                <a:gridCol w="1048189">
                  <a:extLst>
                    <a:ext uri="{9D8B030D-6E8A-4147-A177-3AD203B41FA5}">
                      <a16:colId xmlns:a16="http://schemas.microsoft.com/office/drawing/2014/main" val="2696030464"/>
                    </a:ext>
                  </a:extLst>
                </a:gridCol>
                <a:gridCol w="1048189">
                  <a:extLst>
                    <a:ext uri="{9D8B030D-6E8A-4147-A177-3AD203B41FA5}">
                      <a16:colId xmlns:a16="http://schemas.microsoft.com/office/drawing/2014/main" val="2678355045"/>
                    </a:ext>
                  </a:extLst>
                </a:gridCol>
              </a:tblGrid>
              <a:tr h="342216">
                <a:tc rowSpan="3">
                  <a:txBody>
                    <a:bodyPr/>
                    <a:lstStyle/>
                    <a:p>
                      <a:pPr algn="ctr"/>
                      <a:endParaRPr lang="en-US" altLang="zh-C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Methods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Comments Length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369463"/>
                  </a:ext>
                </a:extLst>
              </a:tr>
              <a:tr h="34221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0-20 words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20-40 words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40+ words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524322"/>
                  </a:ext>
                </a:extLst>
              </a:tr>
              <a:tr h="34221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Positive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Negative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Positive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Negative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Positive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Negative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986003"/>
                  </a:ext>
                </a:extLst>
              </a:tr>
              <a:tr h="484806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SentiStrength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0.3774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0.5808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0.2254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0.3906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0.3938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0.3622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247812"/>
                  </a:ext>
                </a:extLst>
              </a:tr>
              <a:tr h="42777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SentiStrength-SE</a:t>
                      </a:r>
                      <a:endParaRPr lang="zh-CN" alt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0.6014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0.6951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0.5040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0.5843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0.5752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0.6467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534955"/>
                  </a:ext>
                </a:extLst>
              </a:tr>
              <a:tr h="342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SentiCR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0.7953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0.7855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0.7911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0.7005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0.7404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0.7861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126213"/>
                  </a:ext>
                </a:extLst>
              </a:tr>
              <a:tr h="342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MCNN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0.8199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0.8068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0.8019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0.8060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0.8003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0.8082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55417"/>
                  </a:ext>
                </a:extLst>
              </a:tr>
              <a:tr h="342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RCNN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0.8284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0.8283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0.8291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0.8211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0.8393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0.8353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5589"/>
                  </a:ext>
                </a:extLst>
              </a:tr>
              <a:tr h="342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PESE-I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0.8038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0.8170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0.8011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0.8032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0.8034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0.8166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337388"/>
                  </a:ext>
                </a:extLst>
              </a:tr>
              <a:tr h="342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PESE-C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0.8242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0.8212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0.8269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0.8229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0.8249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0.8291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74171"/>
                  </a:ext>
                </a:extLst>
              </a:tr>
              <a:tr h="342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PESE-T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0.8302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0.8342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0.8398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0.8479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0.8470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0.8486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507810"/>
                  </a:ext>
                </a:extLst>
              </a:tr>
              <a:tr h="342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PESE-G</a:t>
                      </a:r>
                      <a:endParaRPr lang="zh-CN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0.8477</a:t>
                      </a:r>
                      <a:endParaRPr lang="zh-CN" altLang="en-US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0.8588</a:t>
                      </a:r>
                      <a:endParaRPr lang="zh-CN" altLang="en-US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0.8539</a:t>
                      </a:r>
                      <a:endParaRPr lang="zh-CN" altLang="en-US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0.8771</a:t>
                      </a:r>
                      <a:endParaRPr lang="zh-CN" altLang="en-US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0.8862</a:t>
                      </a:r>
                      <a:endParaRPr lang="zh-CN" altLang="en-US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0.9289</a:t>
                      </a:r>
                      <a:endParaRPr lang="zh-CN" altLang="en-US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33609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5256A4B-9C6E-4D04-98A8-631E82423489}"/>
              </a:ext>
            </a:extLst>
          </p:cNvPr>
          <p:cNvSpPr txBox="1"/>
          <p:nvPr/>
        </p:nvSpPr>
        <p:spPr>
          <a:xfrm>
            <a:off x="0" y="1305342"/>
            <a:ext cx="2310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</a:rPr>
              <a:t>Datasets: 14 incidents from Weibo </a:t>
            </a:r>
          </a:p>
          <a:p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</a:rPr>
              <a:t>6 incidents from Twitter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3D683A9-8D61-4D41-A2DA-E428AD957BE3}"/>
              </a:ext>
            </a:extLst>
          </p:cNvPr>
          <p:cNvSpPr txBox="1"/>
          <p:nvPr/>
        </p:nvSpPr>
        <p:spPr>
          <a:xfrm>
            <a:off x="409203" y="4995924"/>
            <a:ext cx="186116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ambria" panose="02040503050406030204" pitchFamily="18" charset="0"/>
                <a:ea typeface="Cambria" panose="02040503050406030204" pitchFamily="18" charset="0"/>
              </a:rPr>
              <a:t>Gaussian kernel function performs best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1BF441B-A328-473A-8244-A644CC094ECC}"/>
              </a:ext>
            </a:extLst>
          </p:cNvPr>
          <p:cNvSpPr txBox="1"/>
          <p:nvPr/>
        </p:nvSpPr>
        <p:spPr>
          <a:xfrm>
            <a:off x="3415635" y="5943054"/>
            <a:ext cx="255069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Lower accuracy on positive posts</a:t>
            </a:r>
            <a:endParaRPr lang="zh-CN" altLang="en-US" sz="2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75F95FA-9A44-4EB2-8626-13E70EDB6444}"/>
              </a:ext>
            </a:extLst>
          </p:cNvPr>
          <p:cNvSpPr txBox="1"/>
          <p:nvPr/>
        </p:nvSpPr>
        <p:spPr>
          <a:xfrm>
            <a:off x="4866104" y="5968176"/>
            <a:ext cx="271913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Longer posts, higher accuracy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 rot="16200000">
            <a:off x="5908415" y="1772628"/>
            <a:ext cx="375174" cy="732723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2B43575-1DE3-41F1-82C9-9FF22C741E5B}"/>
              </a:ext>
            </a:extLst>
          </p:cNvPr>
          <p:cNvSpPr/>
          <p:nvPr/>
        </p:nvSpPr>
        <p:spPr>
          <a:xfrm>
            <a:off x="3484894" y="1700938"/>
            <a:ext cx="1081855" cy="390321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2F6EE9-2086-455F-A9FC-299102B6FEE5}"/>
              </a:ext>
            </a:extLst>
          </p:cNvPr>
          <p:cNvSpPr/>
          <p:nvPr/>
        </p:nvSpPr>
        <p:spPr>
          <a:xfrm>
            <a:off x="4535425" y="1710778"/>
            <a:ext cx="1083832" cy="3903211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C3F4D15-AC33-4A20-A308-84592EA29D34}"/>
              </a:ext>
            </a:extLst>
          </p:cNvPr>
          <p:cNvSpPr/>
          <p:nvPr/>
        </p:nvSpPr>
        <p:spPr>
          <a:xfrm>
            <a:off x="3484891" y="1720618"/>
            <a:ext cx="2134366" cy="390321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B455659-8D65-4AA3-8FD0-1D808BB1EC5C}"/>
              </a:ext>
            </a:extLst>
          </p:cNvPr>
          <p:cNvSpPr/>
          <p:nvPr/>
        </p:nvSpPr>
        <p:spPr>
          <a:xfrm>
            <a:off x="5617280" y="1718419"/>
            <a:ext cx="2007973" cy="390321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98C31AE-D0A6-44D7-A907-3C3EF63632C0}"/>
              </a:ext>
            </a:extLst>
          </p:cNvPr>
          <p:cNvSpPr/>
          <p:nvPr/>
        </p:nvSpPr>
        <p:spPr>
          <a:xfrm>
            <a:off x="7625253" y="1718418"/>
            <a:ext cx="2134366" cy="390321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5E4A9DA8-BCFF-4AD0-8BE9-3A0F52452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108661" cy="46634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A43CC706-5615-4384-983D-960FD5F2D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054" y="5839827"/>
            <a:ext cx="821628" cy="83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1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7" grpId="0" animBg="1"/>
      <p:bldP spid="17" grpId="1" animBg="1"/>
      <p:bldP spid="19" grpId="0" animBg="1"/>
      <p:bldP spid="19" grpId="1" animBg="1"/>
      <p:bldP spid="3" grpId="0" animBg="1"/>
      <p:bldP spid="3" grpId="1" animBg="1"/>
      <p:bldP spid="13" grpId="0" animBg="1"/>
      <p:bldP spid="13" grpId="1" animBg="1"/>
      <p:bldP spid="13" grpId="2" animBg="1"/>
      <p:bldP spid="13" grpId="3" animBg="1"/>
      <p:bldP spid="16" grpId="0" animBg="1"/>
      <p:bldP spid="16" grpId="1" animBg="1"/>
      <p:bldP spid="16" grpId="2" animBg="1"/>
      <p:bldP spid="16" grpId="3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5FC92-8B9C-4B13-8624-534760DD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Public Sentiment Evolution Model Results</a:t>
            </a:r>
            <a:endParaRPr lang="zh-CN" altLang="en-US" sz="2800" dirty="0">
              <a:latin typeface="Cambria" panose="020405030504060302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888A18-3BCA-4974-8B67-9810E87DFACC}"/>
              </a:ext>
            </a:extLst>
          </p:cNvPr>
          <p:cNvSpPr txBox="1"/>
          <p:nvPr/>
        </p:nvSpPr>
        <p:spPr>
          <a:xfrm>
            <a:off x="947928" y="5464533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Our model PSEM achieves the best results in detecting shift points and significantly exceeds the second best method (FB-LDA) with significance level </a:t>
            </a:r>
            <a:r>
              <a:rPr lang="en-US" altLang="zh-CN" i="1" dirty="0">
                <a:latin typeface="Cambria" panose="02040503050406030204" pitchFamily="18" charset="0"/>
                <a:ea typeface="Cambria" panose="02040503050406030204" pitchFamily="18" charset="0"/>
              </a:rPr>
              <a:t>p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&lt; 0.001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A9D87149-B609-4361-B18E-5A3569A3FE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314420"/>
              </p:ext>
            </p:extLst>
          </p:nvPr>
        </p:nvGraphicFramePr>
        <p:xfrm>
          <a:off x="1021080" y="402526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8851146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9602505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9046560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142933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5115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POMS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LDA-KL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FB-LDA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PSEM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80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Precision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0.5950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0.7000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0.7750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0.8950</a:t>
                      </a:r>
                      <a:endParaRPr lang="zh-CN" altLang="en-US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617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Recall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0.5265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0.6195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0.6858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0.7920</a:t>
                      </a:r>
                      <a:endParaRPr lang="zh-CN" altLang="en-US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686997"/>
                  </a:ext>
                </a:extLst>
              </a:tr>
            </a:tbl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107423C-D134-4ABC-983C-33973BE1E9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993214"/>
              </p:ext>
            </p:extLst>
          </p:nvPr>
        </p:nvGraphicFramePr>
        <p:xfrm>
          <a:off x="2911729" y="1787167"/>
          <a:ext cx="2546350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PDF" r:id="rId4" imgW="0" imgH="360" progId="FoxitReader.Document">
                  <p:embed/>
                </p:oleObj>
              </mc:Choice>
              <mc:Fallback>
                <p:oleObj name="PDF" r:id="rId4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11729" y="1787167"/>
                        <a:ext cx="2546350" cy="191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88C9407-51AA-4DA7-BD83-354DD7D0BB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54239"/>
              </p:ext>
            </p:extLst>
          </p:nvPr>
        </p:nvGraphicFramePr>
        <p:xfrm>
          <a:off x="6202680" y="1787167"/>
          <a:ext cx="2546350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PDF" r:id="rId6" imgW="0" imgH="360" progId="FoxitReader.Document">
                  <p:embed/>
                </p:oleObj>
              </mc:Choice>
              <mc:Fallback>
                <p:oleObj name="PDF" r:id="rId6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02680" y="1787167"/>
                        <a:ext cx="2546350" cy="191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5CBDAFC5-7DE6-4240-BAB2-2C9ABD1C659A}"/>
              </a:ext>
            </a:extLst>
          </p:cNvPr>
          <p:cNvSpPr txBox="1"/>
          <p:nvPr/>
        </p:nvSpPr>
        <p:spPr>
          <a:xfrm>
            <a:off x="3732276" y="3717488"/>
            <a:ext cx="905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Precision</a:t>
            </a:r>
            <a:endParaRPr lang="zh-CN" altLang="en-US" sz="1400" dirty="0">
              <a:latin typeface="Cambria" panose="020405030504060302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EAACF7-9FD7-42AE-8D14-9B91175F0D39}"/>
              </a:ext>
            </a:extLst>
          </p:cNvPr>
          <p:cNvSpPr txBox="1"/>
          <p:nvPr/>
        </p:nvSpPr>
        <p:spPr>
          <a:xfrm>
            <a:off x="7101842" y="3698517"/>
            <a:ext cx="905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ambria" panose="02040503050406030204" pitchFamily="18" charset="0"/>
              </a:rPr>
              <a:t>Recall</a:t>
            </a:r>
            <a:endParaRPr lang="zh-CN" altLang="en-US" sz="1400" dirty="0">
              <a:latin typeface="Cambria" panose="020405030504060302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3910ADA-2996-464D-8FB0-8C3F18A0C8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108661" cy="46634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6B00AD7-8D07-4934-B902-A03036C803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054" y="5839827"/>
            <a:ext cx="821628" cy="83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4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23503-BE81-4691-A350-6DBB922E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  <a:endParaRPr lang="zh-CN" altLang="en-US" sz="28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82C8AF-8F07-4A21-9C30-190CD2B86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932" y="1882066"/>
            <a:ext cx="10332868" cy="4199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Cambria" panose="02040503050406030204" pitchFamily="18" charset="0"/>
              </a:rPr>
              <a:t>Our work: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Cambria" panose="02040503050406030204" pitchFamily="18" charset="0"/>
                <a:ea typeface="Cambria" panose="02040503050406030204" pitchFamily="18" charset="0"/>
              </a:rPr>
              <a:t>To improve entity-level sentiment extraction, we use distance kernels to calculate the inﬂuence of sentiment words on entities.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Cambria" panose="02040503050406030204" pitchFamily="18" charset="0"/>
                <a:ea typeface="Cambria" panose="02040503050406030204" pitchFamily="18" charset="0"/>
              </a:rPr>
              <a:t>We consider the existence of background sentiment to propose a novel sentiment evolution model</a:t>
            </a:r>
            <a:br>
              <a:rPr lang="en-US" altLang="zh-CN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1800" dirty="0">
                <a:latin typeface="Cambria" panose="02040503050406030204" pitchFamily="18" charset="0"/>
                <a:ea typeface="Cambria" panose="02040503050406030204" pitchFamily="18" charset="0"/>
              </a:rPr>
              <a:t>which is based on state space models.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ambria" panose="02040503050406030204" pitchFamily="18" charset="0"/>
                <a:ea typeface="Cambria" panose="02040503050406030204" pitchFamily="18" charset="0"/>
              </a:rPr>
              <a:t>Future work: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Cambria" panose="02040503050406030204" pitchFamily="18" charset="0"/>
                <a:ea typeface="Cambria" panose="02040503050406030204" pitchFamily="18" charset="0"/>
              </a:rPr>
              <a:t>we plan to endow the model with the ability to explain the causes of sentiment shifts.</a:t>
            </a: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endParaRPr lang="zh-CN" altLang="en-US" sz="1800" dirty="0">
              <a:latin typeface="Cambria" panose="020405030504060302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8E20D2D-CBDB-4338-8C54-9DA47892F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108661" cy="4663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2D3E3CC-0CC3-4151-BD08-A0466D011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054" y="5839827"/>
            <a:ext cx="821628" cy="83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32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2DD24-36FE-4305-806D-F8375EB79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4400" dirty="0">
                <a:latin typeface="Cambria" panose="02040503050406030204" pitchFamily="18" charset="0"/>
                <a:ea typeface="Cambria" panose="02040503050406030204" pitchFamily="18" charset="0"/>
              </a:rPr>
              <a:t>Thank you~</a:t>
            </a:r>
          </a:p>
          <a:p>
            <a:pPr marL="0" indent="0" algn="ctr">
              <a:buNone/>
            </a:pPr>
            <a:endParaRPr lang="zh-CN" altLang="en-US" sz="6000" dirty="0">
              <a:latin typeface="Cambria" panose="020405030504060302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B38372-846C-4A51-BC50-0B24A66AB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195" y="3238352"/>
            <a:ext cx="1343609" cy="13646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5FAE9AB-50CD-4F20-A087-0906A33A7B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521692" cy="64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71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573</Words>
  <Application>Microsoft Office PowerPoint</Application>
  <PresentationFormat>宽屏</PresentationFormat>
  <Paragraphs>205</Paragraphs>
  <Slides>8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等线</vt:lpstr>
      <vt:lpstr>等线 Light</vt:lpstr>
      <vt:lpstr>宋体</vt:lpstr>
      <vt:lpstr>Arial</vt:lpstr>
      <vt:lpstr>Calibri</vt:lpstr>
      <vt:lpstr>Cambria</vt:lpstr>
      <vt:lpstr>Cambria Math</vt:lpstr>
      <vt:lpstr>Corbel</vt:lpstr>
      <vt:lpstr>Wingdings</vt:lpstr>
      <vt:lpstr>Office 主题​​</vt:lpstr>
      <vt:lpstr>PDF</vt:lpstr>
      <vt:lpstr> Modeling Sentiment Evolution of Social Events</vt:lpstr>
      <vt:lpstr>Background: public opinion for social incident</vt:lpstr>
      <vt:lpstr>Solution1: Proximity-Based Entity-Level Sentiment Extraction (PESE)</vt:lpstr>
      <vt:lpstr>Solution2: Public Sentiment Evolution Model (PSEM)</vt:lpstr>
      <vt:lpstr>Proximity-Based Entity-Level Sentiment Extraction Results</vt:lpstr>
      <vt:lpstr>Public Sentiment Evolution Model Results</vt:lpstr>
      <vt:lpstr>Conclusion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18811437718@163.com</dc:creator>
  <cp:lastModifiedBy>wang yunjie</cp:lastModifiedBy>
  <cp:revision>149</cp:revision>
  <dcterms:created xsi:type="dcterms:W3CDTF">2019-10-22T06:26:24Z</dcterms:created>
  <dcterms:modified xsi:type="dcterms:W3CDTF">2019-11-05T07:29:15Z</dcterms:modified>
</cp:coreProperties>
</file>