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79" r:id="rId2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8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0"/>
      </p:cViewPr>
      <p:guideLst>
        <p:guide orient="horz" pos="2191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F40EDF-7E0F-4A75-BB38-EBDE4F531B7C}" type="datetimeFigureOut">
              <a:rPr lang="ru-RU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73FA2E-9A52-4B9F-991E-B93F65202EAF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835730" y="3718226"/>
            <a:ext cx="8714984" cy="1247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ru-RU" sz="1800" b="1" dirty="0">
                <a:solidFill>
                  <a:schemeClr val="accent5"/>
                </a:solidFill>
                <a:latin typeface="Comic Sans MS"/>
              </a:rPr>
              <a:t>Выполнил: студент группы СА-23</a:t>
            </a:r>
            <a:r>
              <a:rPr lang="en-US" sz="1800" b="1" dirty="0">
                <a:solidFill>
                  <a:schemeClr val="accent5"/>
                </a:solidFill>
                <a:latin typeface="Comic Sans MS"/>
              </a:rPr>
              <a:t>/1</a:t>
            </a:r>
            <a:r>
              <a:rPr lang="ru-RU" sz="1800" b="1" dirty="0">
                <a:solidFill>
                  <a:schemeClr val="accent5"/>
                </a:solidFill>
                <a:latin typeface="Comic Sans MS"/>
              </a:rPr>
              <a:t> Широков Платон Сергеевич</a:t>
            </a:r>
            <a:br>
              <a:rPr lang="en-US" sz="1800" b="1" dirty="0">
                <a:solidFill>
                  <a:schemeClr val="accent5"/>
                </a:solidFill>
                <a:latin typeface="Comic Sans MS"/>
              </a:rPr>
            </a:br>
            <a:r>
              <a:rPr lang="ru-RU" sz="1800" b="1" dirty="0">
                <a:solidFill>
                  <a:schemeClr val="accent5"/>
                </a:solidFill>
                <a:latin typeface="Comic Sans MS"/>
              </a:rPr>
              <a:t>Руководитель: преподаватель </a:t>
            </a:r>
            <a:r>
              <a:rPr lang="ru-RU" sz="1800" b="1" dirty="0" err="1">
                <a:solidFill>
                  <a:schemeClr val="accent5"/>
                </a:solidFill>
                <a:latin typeface="Comic Sans MS"/>
              </a:rPr>
              <a:t>Лиштван</a:t>
            </a:r>
            <a:r>
              <a:rPr lang="ru-RU" sz="1800" b="1" dirty="0">
                <a:solidFill>
                  <a:schemeClr val="accent5"/>
                </a:solidFill>
                <a:latin typeface="Comic Sans MS"/>
              </a:rPr>
              <a:t> Александра Алексеевна</a:t>
            </a:r>
          </a:p>
        </p:txBody>
      </p:sp>
      <p:sp>
        <p:nvSpPr>
          <p:cNvPr id="4" name="Заголовок 1"/>
          <p:cNvSpPr txBox="1"/>
          <p:nvPr/>
        </p:nvSpPr>
        <p:spPr bwMode="auto">
          <a:xfrm>
            <a:off x="226851" y="5882818"/>
            <a:ext cx="11718843" cy="81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endParaRPr lang="ru-RU" sz="1600" b="1" dirty="0">
              <a:solidFill>
                <a:srgbClr val="A2000F"/>
              </a:solidFill>
              <a:latin typeface="Comic Sans MS"/>
            </a:endParaRPr>
          </a:p>
          <a:p>
            <a:pPr algn="r">
              <a:spcBef>
                <a:spcPts val="0"/>
              </a:spcBef>
              <a:defRPr/>
            </a:pPr>
            <a:r>
              <a:rPr lang="ru-RU" sz="1600" b="1" dirty="0">
                <a:solidFill>
                  <a:srgbClr val="A2000F"/>
                </a:solidFill>
                <a:latin typeface="Comic Sans MS"/>
              </a:rPr>
              <a:t>Широков Платон Сергеевич</a:t>
            </a:r>
          </a:p>
          <a:p>
            <a:pPr algn="r">
              <a:spcBef>
                <a:spcPts val="0"/>
              </a:spcBef>
              <a:defRPr/>
            </a:pPr>
            <a:r>
              <a:rPr lang="ru-RU" sz="1600" b="1" dirty="0">
                <a:solidFill>
                  <a:srgbClr val="A2000F"/>
                </a:solidFill>
                <a:latin typeface="Comic Sans MS"/>
              </a:rPr>
              <a:t>СА-23</a:t>
            </a:r>
            <a:r>
              <a:rPr lang="en-US" sz="1600" b="1" dirty="0">
                <a:solidFill>
                  <a:srgbClr val="A2000F"/>
                </a:solidFill>
                <a:latin typeface="Comic Sans MS"/>
              </a:rPr>
              <a:t>/1</a:t>
            </a:r>
            <a:endParaRPr lang="ru-RU" sz="1600" b="1" dirty="0">
              <a:solidFill>
                <a:srgbClr val="A2000F"/>
              </a:solidFill>
              <a:latin typeface="Comic Sans MS"/>
            </a:endParaRPr>
          </a:p>
          <a:p>
            <a:pPr algn="r">
              <a:spcBef>
                <a:spcPts val="0"/>
              </a:spcBef>
              <a:defRPr/>
            </a:pPr>
            <a:endParaRPr lang="ru-RU" sz="1600" b="1" dirty="0">
              <a:solidFill>
                <a:srgbClr val="A2000F"/>
              </a:solidFill>
              <a:latin typeface="Comic Sans MS"/>
            </a:endParaRP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217326" y="5882817"/>
            <a:ext cx="11728368" cy="45719"/>
          </a:xfrm>
          <a:prstGeom prst="rect">
            <a:avLst/>
          </a:prstGeom>
          <a:solidFill>
            <a:srgbClr val="0058BF"/>
          </a:solidFill>
          <a:ln>
            <a:solidFill>
              <a:srgbClr val="005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defRPr/>
            </a:pPr>
            <a:endParaRPr lang="ru-RU">
              <a:solidFill>
                <a:srgbClr val="000099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 bwMode="auto">
          <a:xfrm>
            <a:off x="226851" y="176130"/>
            <a:ext cx="11810820" cy="1316585"/>
            <a:chOff x="217326" y="176131"/>
            <a:chExt cx="11810820" cy="1316585"/>
          </a:xfrm>
        </p:grpSpPr>
        <p:sp>
          <p:nvSpPr>
            <p:cNvPr id="26" name="Надпись 2"/>
            <p:cNvSpPr txBox="1">
              <a:spLocks noChangeArrowheads="1"/>
            </p:cNvSpPr>
            <p:nvPr/>
          </p:nvSpPr>
          <p:spPr bwMode="auto">
            <a:xfrm>
              <a:off x="4208530" y="176131"/>
              <a:ext cx="7819616" cy="4483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indent="-180340" algn="r">
                <a:defRPr/>
              </a:pPr>
              <a:r>
                <a:rPr lang="ru-RU" sz="1200" b="1" spc="50">
                  <a:solidFill>
                    <a:srgbClr val="800000"/>
                  </a:solidFill>
                  <a:latin typeface="Calibri"/>
                  <a:ea typeface="Calibri"/>
                  <a:cs typeface="Times New Roman"/>
                </a:rPr>
                <a:t>государственное бюджетное профессиональное образовательно учреждение</a:t>
              </a:r>
            </a:p>
            <a:p>
              <a:pPr algn="r">
                <a:defRPr/>
              </a:pPr>
              <a:r>
                <a:rPr lang="ru-RU" sz="1200" b="1" spc="50">
                  <a:solidFill>
                    <a:srgbClr val="800000"/>
                  </a:solidFill>
                </a:rPr>
                <a:t>«Пермский </a:t>
              </a:r>
              <a:r>
                <a:rPr lang="en-US" sz="1200" b="1" spc="50">
                  <a:solidFill>
                    <a:srgbClr val="800000"/>
                  </a:solidFill>
                </a:rPr>
                <a:t> </a:t>
              </a:r>
              <a:r>
                <a:rPr lang="ru-RU" sz="1200" b="1" spc="50">
                  <a:solidFill>
                    <a:srgbClr val="800000"/>
                  </a:solidFill>
                </a:rPr>
                <a:t>политехнический колледж имени Н.Г. Славянова» </a:t>
              </a:r>
            </a:p>
            <a:p>
              <a:pPr algn="ctr">
                <a:lnSpc>
                  <a:spcPct val="106000"/>
                </a:lnSpc>
                <a:defRPr/>
              </a:pPr>
              <a:r>
                <a:rPr lang="ru-RU" sz="900" b="1">
                  <a:latin typeface="Calibri"/>
                  <a:ea typeface="Calibri"/>
                  <a:cs typeface="Arial"/>
                </a:rPr>
                <a:t> </a:t>
              </a:r>
              <a:endParaRPr lang="ru-RU" sz="900" b="1">
                <a:latin typeface="Calibri"/>
                <a:ea typeface="Calibri"/>
                <a:cs typeface="Times New Roman"/>
              </a:endParaRPr>
            </a:p>
          </p:txBody>
        </p:sp>
        <p:grpSp>
          <p:nvGrpSpPr>
            <p:cNvPr id="19" name="Группа 18"/>
            <p:cNvGrpSpPr/>
            <p:nvPr/>
          </p:nvGrpSpPr>
          <p:grpSpPr bwMode="auto">
            <a:xfrm>
              <a:off x="217326" y="176131"/>
              <a:ext cx="11728369" cy="1316585"/>
              <a:chOff x="0" y="0"/>
              <a:chExt cx="11728664" cy="1316585"/>
            </a:xfrm>
          </p:grpSpPr>
          <p:sp>
            <p:nvSpPr>
              <p:cNvPr id="20" name="Прямоугольник 19"/>
              <p:cNvSpPr/>
              <p:nvPr/>
            </p:nvSpPr>
            <p:spPr bwMode="auto">
              <a:xfrm>
                <a:off x="3724274" y="473550"/>
                <a:ext cx="8004390" cy="48789"/>
              </a:xfrm>
              <a:prstGeom prst="rect">
                <a:avLst/>
              </a:prstGeom>
              <a:solidFill>
                <a:srgbClr val="0058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  <p:grpSp>
            <p:nvGrpSpPr>
              <p:cNvPr id="21" name="Группа 20"/>
              <p:cNvGrpSpPr/>
              <p:nvPr/>
            </p:nvGrpSpPr>
            <p:grpSpPr bwMode="auto">
              <a:xfrm>
                <a:off x="0" y="0"/>
                <a:ext cx="4051643" cy="1316585"/>
                <a:chOff x="0" y="0"/>
                <a:chExt cx="4051643" cy="1316585"/>
              </a:xfrm>
            </p:grpSpPr>
            <p:sp>
              <p:nvSpPr>
                <p:cNvPr id="22" name="Прямоугольник 21"/>
                <p:cNvSpPr/>
                <p:nvPr/>
              </p:nvSpPr>
              <p:spPr bwMode="auto">
                <a:xfrm>
                  <a:off x="9525" y="0"/>
                  <a:ext cx="3960141" cy="523875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>
                    <a:solidFill>
                      <a:srgbClr val="C00000"/>
                    </a:solidFill>
                  </a:endParaRPr>
                </a:p>
              </p:txBody>
            </p:sp>
            <p:pic>
              <p:nvPicPr>
                <p:cNvPr id="23" name="Рисунок 2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/>
              </p:blipFill>
              <p:spPr bwMode="auto">
                <a:xfrm>
                  <a:off x="9525" y="576046"/>
                  <a:ext cx="740538" cy="740538"/>
                </a:xfrm>
                <a:prstGeom prst="rect">
                  <a:avLst/>
                </a:prstGeom>
              </p:spPr>
            </p:pic>
            <p:pic>
              <p:nvPicPr>
                <p:cNvPr id="24" name="Рисунок 23"/>
                <p:cNvPicPr>
                  <a:picLocks noChangeAspect="1"/>
                </p:cNvPicPr>
                <p:nvPr/>
              </p:nvPicPr>
              <p:blipFill>
                <a:blip r:embed="rId3"/>
                <a:stretch/>
              </p:blipFill>
              <p:spPr bwMode="auto">
                <a:xfrm>
                  <a:off x="0" y="146050"/>
                  <a:ext cx="4051643" cy="231140"/>
                </a:xfrm>
                <a:prstGeom prst="rect">
                  <a:avLst/>
                </a:prstGeom>
              </p:spPr>
            </p:pic>
          </p:grpSp>
        </p:grpSp>
        <p:sp>
          <p:nvSpPr>
            <p:cNvPr id="27" name="Прямоугольный треугольник 26"/>
            <p:cNvSpPr/>
            <p:nvPr/>
          </p:nvSpPr>
          <p:spPr bwMode="auto">
            <a:xfrm rot="5400000">
              <a:off x="3417954" y="571198"/>
              <a:ext cx="676275" cy="904875"/>
            </a:xfrm>
            <a:prstGeom prst="rtTriangle">
              <a:avLst/>
            </a:prstGeom>
            <a:solidFill>
              <a:srgbClr val="005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28" name="Прямоугольный треугольник 27"/>
          <p:cNvSpPr/>
          <p:nvPr/>
        </p:nvSpPr>
        <p:spPr bwMode="auto">
          <a:xfrm rot="5400000">
            <a:off x="3324493" y="582635"/>
            <a:ext cx="673203" cy="90487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425694" y="834424"/>
            <a:ext cx="2520000" cy="1145446"/>
          </a:xfrm>
          <a:prstGeom prst="rect">
            <a:avLst/>
          </a:prstGeom>
        </p:spPr>
      </p:pic>
      <p:sp>
        <p:nvSpPr>
          <p:cNvPr id="17" name="Заголовок 1"/>
          <p:cNvSpPr txBox="1"/>
          <p:nvPr/>
        </p:nvSpPr>
        <p:spPr bwMode="auto">
          <a:xfrm>
            <a:off x="2802255" y="2059940"/>
            <a:ext cx="6558280" cy="17583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>
              <a:lnSpc>
                <a:spcPct val="90000"/>
              </a:lnSpc>
              <a:spcBef>
                <a:spcPts val="0"/>
              </a:spcBef>
              <a:buNone/>
              <a:defRPr sz="45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800" b="1" dirty="0">
                <a:solidFill>
                  <a:srgbClr val="FF0000"/>
                </a:solidFill>
                <a:latin typeface="Comic Sans MS"/>
              </a:rPr>
              <a:t>Защита индивидуального проекта  по ПМ.05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800" b="1" dirty="0">
                <a:solidFill>
                  <a:srgbClr val="FF0000"/>
                </a:solidFill>
                <a:latin typeface="Comic Sans MS"/>
              </a:rPr>
              <a:t>«Веб-программирование»</a:t>
            </a:r>
            <a:r>
              <a:rPr lang="ru-RU" sz="2400" b="1" dirty="0">
                <a:solidFill>
                  <a:srgbClr val="FF0000"/>
                </a:solidFill>
                <a:latin typeface="Comic Sans MS"/>
              </a:rPr>
              <a:t> </a:t>
            </a:r>
          </a:p>
        </p:txBody>
      </p:sp>
    </p:spTree>
  </p:cSld>
  <p:clrMapOvr>
    <a:masterClrMapping/>
  </p:clrMapOvr>
  <p:transition spd="slow" advTm="124">
    <p:wipe/>
  </p:transition>
  <p:extLst>
    <p:ext uri="{E180D4A7-C9FB-4DFB-919C-405C955672EB}">
      <p14:showEvtLst xmlns:p14="http://schemas.microsoft.com/office/powerpoint/2010/main">
        <p14:playEvt time="0" objId="8"/>
        <p14:pauseEvt time="0" objId="8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16967"/>
            <a:chOff x="0" y="0"/>
            <a:chExt cx="11815121" cy="316967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11808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Физическая и Логическая схема</a:t>
            </a:r>
            <a:endParaRPr lang="ru-RU" sz="200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639019" y="5565914"/>
            <a:ext cx="291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>
                <a:solidFill>
                  <a:schemeClr val="accent5">
                    <a:lumMod val="75000"/>
                  </a:schemeClr>
                </a:solidFill>
                <a:latin typeface="Impact"/>
              </a:rPr>
              <a:t>Логическая схема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159925" y="5565914"/>
            <a:ext cx="370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>
                <a:solidFill>
                  <a:schemeClr val="accent5">
                    <a:lumMod val="75000"/>
                  </a:schemeClr>
                </a:solidFill>
                <a:latin typeface="Impact"/>
              </a:rPr>
              <a:t>Физическая схема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53CB835-DDFC-6E00-659D-6E3481D3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531" y="1473625"/>
            <a:ext cx="2622395" cy="34160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C4315F-FE92-AA71-9EF7-49EDA11E8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601" y="1520023"/>
            <a:ext cx="4337109" cy="3461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59" y="259834"/>
            <a:ext cx="5266740" cy="3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Обзор темы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BBCF36-F7A3-E4D3-3991-0568FB83B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366" y="1002031"/>
            <a:ext cx="6233767" cy="4731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59" y="259834"/>
            <a:ext cx="5266380" cy="3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Методы и средства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BD6A55-1C7A-D677-9CFB-83277859E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761" y="726153"/>
            <a:ext cx="6985679" cy="5310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59" y="259834"/>
            <a:ext cx="5270340" cy="3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Воздействие на подсознание 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2BC677-6E7A-FD96-7203-64565DAFC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090" y="1338962"/>
            <a:ext cx="6349022" cy="482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16967"/>
            <a:chOff x="0" y="0"/>
            <a:chExt cx="11815121" cy="316967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11808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5737224" y="259713"/>
            <a:ext cx="6239894" cy="39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Защита и противодействие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E64CCD-51BB-C889-B83E-067D36E7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66" y="1152585"/>
            <a:ext cx="6481662" cy="49105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Карта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1F0775-4ABA-9125-6BD3-4F0018BC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870" y="1188205"/>
            <a:ext cx="6381853" cy="4861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Автор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8BA3BA-DBDC-F34F-C39D-DB02A823E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879" y="1080750"/>
            <a:ext cx="6469836" cy="4914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Глоссарий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725B9C-BA77-FC12-E508-21E0491C9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287" y="768136"/>
            <a:ext cx="6999020" cy="5326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Проверка теста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8C65088-CDDE-F7D0-8E38-86C0157F9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426" y="835409"/>
            <a:ext cx="6816349" cy="5187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Проверка теста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6F69C-DCDF-51F2-C876-8DC39674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043" y="1516472"/>
            <a:ext cx="6134753" cy="464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4453" y="6583752"/>
            <a:ext cx="11834561" cy="307824"/>
            <a:chOff x="0" y="0"/>
            <a:chExt cx="1183456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2211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Требования к структуре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420D5-B7D1-CB1D-1598-820086F31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343" y="1774196"/>
            <a:ext cx="2867425" cy="2667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32390D-23D9-2D6C-5340-6FD980B1B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768" y="4338372"/>
            <a:ext cx="5915851" cy="543001"/>
          </a:xfrm>
          <a:prstGeom prst="rect">
            <a:avLst/>
          </a:prstGeom>
        </p:spPr>
      </p:pic>
    </p:spTree>
  </p:cSld>
  <p:clrMapOvr>
    <a:masterClrMapping/>
  </p:clrMapOvr>
  <p:transition spd="slow" advTm="14212">
    <p:wipe/>
  </p:transition>
  <p:extLst>
    <p:ext uri="{E180D4A7-C9FB-4DFB-919C-405C955672EB}">
      <p14:showEvtLst xmlns:p14="http://schemas.microsoft.com/office/powerpoint/2010/main">
        <p14:playEvt time="11" objId="23"/>
        <p14:stopEvt time="10686" objId="23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16967"/>
            <a:chOff x="0" y="0"/>
            <a:chExt cx="11815121" cy="316967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11808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Кроссворд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0DDA25-0473-4098-48C1-5324F8716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0" y="1085523"/>
            <a:ext cx="11888859" cy="46869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Кроссворд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428BA8-47B3-25A7-A515-ED9764D3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90" y="1468790"/>
            <a:ext cx="8956402" cy="4236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Кроссворд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F56510-65A5-0947-5FEF-0CD91E2D3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943" y="1390365"/>
            <a:ext cx="5468113" cy="4077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Кроссворд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165230-3254-60F1-1707-7A9804435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285" y="1337970"/>
            <a:ext cx="612543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1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26111"/>
            <a:chOff x="0" y="0"/>
            <a:chExt cx="11815121" cy="326111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0952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Валидность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9BE37C-D6A2-7438-6207-1913F0EBA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779" y="1160789"/>
            <a:ext cx="6324060" cy="4801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18" name="Заголовок 1"/>
          <p:cNvSpPr txBox="1"/>
          <p:nvPr/>
        </p:nvSpPr>
        <p:spPr bwMode="auto">
          <a:xfrm>
            <a:off x="1826205" y="2059806"/>
            <a:ext cx="8556907" cy="17586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>
              <a:lnSpc>
                <a:spcPct val="90000"/>
              </a:lnSpc>
              <a:spcBef>
                <a:spcPts val="0"/>
              </a:spcBef>
              <a:buNone/>
              <a:defRPr sz="45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ru-RU" sz="5400">
              <a:solidFill>
                <a:srgbClr val="0058BF"/>
              </a:solidFill>
              <a:latin typeface="Comic Sans M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61995" y="1104798"/>
            <a:ext cx="6859989" cy="4378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" name="TextBox 4"/>
          <p:cNvSpPr txBox="1"/>
          <p:nvPr/>
        </p:nvSpPr>
        <p:spPr bwMode="auto">
          <a:xfrm>
            <a:off x="3068024" y="5589767"/>
            <a:ext cx="6168712" cy="54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 lvl="1">
              <a:defRPr/>
            </a:pPr>
            <a:r>
              <a:rPr lang="ru-RU" sz="3000">
                <a:solidFill>
                  <a:schemeClr val="accent5">
                    <a:lumMod val="75000"/>
                  </a:schemeClr>
                </a:solidFill>
                <a:latin typeface="Impact"/>
              </a:rPr>
              <a:t>СПАСИБО ЗА ВНИМАНИЕ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27001" cy="307824"/>
            <a:chOff x="0" y="0"/>
            <a:chExt cx="1182700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1455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Структура</a:t>
            </a:r>
          </a:p>
          <a:p>
            <a:pPr algn="r">
              <a:defRPr/>
            </a:pPr>
            <a:endParaRPr lang="ru-RU" sz="2000">
              <a:solidFill>
                <a:srgbClr val="008000"/>
              </a:solidFill>
            </a:endParaRPr>
          </a:p>
        </p:txBody>
      </p:sp>
      <p:cxnSp>
        <p:nvCxnSpPr>
          <p:cNvPr id="22" name="Прямая со стрелкой 21"/>
          <p:cNvCxnSpPr>
            <a:cxnSpLocks/>
          </p:cNvCxnSpPr>
          <p:nvPr/>
        </p:nvCxnSpPr>
        <p:spPr bwMode="auto">
          <a:xfrm flipH="1">
            <a:off x="3481754" y="1369427"/>
            <a:ext cx="2082475" cy="283527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cxnSpLocks/>
          </p:cNvCxnSpPr>
          <p:nvPr/>
        </p:nvCxnSpPr>
        <p:spPr bwMode="auto">
          <a:xfrm flipH="1">
            <a:off x="4140475" y="1706030"/>
            <a:ext cx="1530563" cy="1451731"/>
          </a:xfrm>
          <a:prstGeom prst="straightConnector1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</p:cNvCxnSpPr>
          <p:nvPr/>
        </p:nvCxnSpPr>
        <p:spPr bwMode="auto">
          <a:xfrm flipH="1">
            <a:off x="6096000" y="1944242"/>
            <a:ext cx="1230511" cy="1691183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91B265-C017-3708-3F37-31EE27772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838" y="826425"/>
            <a:ext cx="5296639" cy="10860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56DB10-0D3B-8FED-9259-2CE6514A8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2386"/>
            <a:ext cx="4230306" cy="69239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7FB4485-9E72-1F10-7667-0444E8E22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3" y="3215349"/>
            <a:ext cx="4290283" cy="42007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C3DE700-2C6F-01BE-BCBF-5E8B427D6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685" y="3693013"/>
            <a:ext cx="4696224" cy="272968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C55416B-0142-B5B2-888A-D8A06A28D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6802" y="3028913"/>
            <a:ext cx="3794018" cy="443545"/>
          </a:xfrm>
          <a:prstGeom prst="rect">
            <a:avLst/>
          </a:prstGeom>
        </p:spPr>
      </p:pic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178A9C3-0BD1-1CAF-306C-A23269345372}"/>
              </a:ext>
            </a:extLst>
          </p:cNvPr>
          <p:cNvCxnSpPr>
            <a:cxnSpLocks/>
          </p:cNvCxnSpPr>
          <p:nvPr/>
        </p:nvCxnSpPr>
        <p:spPr bwMode="auto">
          <a:xfrm>
            <a:off x="8731639" y="1939398"/>
            <a:ext cx="1079874" cy="1089515"/>
          </a:xfrm>
          <a:prstGeom prst="straightConnector1">
            <a:avLst/>
          </a:prstGeom>
          <a:ln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41">
    <p:wipe/>
  </p:transition>
  <p:extLst>
    <p:ext uri="{E180D4A7-C9FB-4DFB-919C-405C955672EB}">
      <p14:showEvtLst xmlns:p14="http://schemas.microsoft.com/office/powerpoint/2010/main">
        <p14:playEvt time="0" objId="41"/>
        <p14:pauseEvt time="0" objId="41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Цель сайта и его назначение</a:t>
            </a:r>
            <a:endParaRPr lang="ru-RU" sz="200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128997" y="1870192"/>
            <a:ext cx="4389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Impact"/>
              </a:rPr>
              <a:t>Цель сайта заключается в ознакомлении студентов с темой «Европейские критерии безопасности ИТ</a:t>
            </a:r>
            <a:r>
              <a:rPr lang="ru-RU" sz="2200" dirty="0">
                <a:solidFill>
                  <a:schemeClr val="accent5">
                    <a:lumMod val="75000"/>
                  </a:schemeClr>
                </a:solidFill>
                <a:latin typeface="Impact"/>
                <a:ea typeface="Tahoma"/>
                <a:cs typeface="Tahoma"/>
              </a:rPr>
              <a:t>»</a:t>
            </a:r>
            <a:endParaRPr lang="ru-RU" sz="2200" dirty="0">
              <a:solidFill>
                <a:schemeClr val="accent5">
                  <a:lumMod val="75000"/>
                </a:schemeClr>
              </a:solidFill>
              <a:latin typeface="Impac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187461" y="3931876"/>
            <a:ext cx="600514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200">
                <a:solidFill>
                  <a:schemeClr val="accent5">
                    <a:lumMod val="75000"/>
                  </a:schemeClr>
                </a:solidFill>
                <a:latin typeface="Impact"/>
              </a:rPr>
              <a:t>Сайт предназначен для студентов 2-4 курсов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Главная страница</a:t>
            </a:r>
            <a:endParaRPr lang="ru-RU" sz="2000">
              <a:solidFill>
                <a:srgbClr val="008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07076" y="1138172"/>
            <a:ext cx="950199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Impact"/>
                <a:ea typeface="Tahoma"/>
                <a:cs typeface="Tahoma"/>
              </a:rPr>
              <a:t>Web-сайт разработан по теме «Европейские критерии безопасности ИТ»</a:t>
            </a:r>
          </a:p>
          <a:p>
            <a:pPr>
              <a:defRPr/>
            </a:pP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Impact"/>
                <a:ea typeface="Tahoma"/>
                <a:cs typeface="Tahoma"/>
              </a:rPr>
              <a:t>Дисциплины «Веб-программирование»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0924F7-643E-1ED7-843A-D09DB5C24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544" y="1644022"/>
            <a:ext cx="6114351" cy="4629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Шаблон</a:t>
            </a:r>
            <a:endParaRPr lang="ru-RU" sz="2000">
              <a:solidFill>
                <a:srgbClr val="008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2388618" y="1301275"/>
            <a:ext cx="6558607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ru-RU" sz="2000">
                <a:solidFill>
                  <a:schemeClr val="accent5">
                    <a:lumMod val="75000"/>
                  </a:schemeClr>
                </a:solidFill>
                <a:latin typeface="Impact"/>
                <a:ea typeface="Tahoma"/>
                <a:cs typeface="Tahoma"/>
              </a:rPr>
              <a:t>Для размещения информации был дан шаблон 1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B7C7C8B-BAFF-8D6A-3BF0-AC696041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62" y="2112409"/>
            <a:ext cx="5391902" cy="396295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413A4BB-86B3-9278-C03A-C2D03DC12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057" y="2131664"/>
            <a:ext cx="5073904" cy="3866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Дизайн</a:t>
            </a:r>
            <a:endParaRPr lang="ru-RU" sz="200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67908" y="5880832"/>
            <a:ext cx="4307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accent5">
                    <a:lumMod val="75000"/>
                  </a:schemeClr>
                </a:solidFill>
                <a:latin typeface="Impact"/>
              </a:rPr>
              <a:t>Тематическое меню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167908" y="3919078"/>
            <a:ext cx="326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>
                <a:solidFill>
                  <a:schemeClr val="accent5">
                    <a:lumMod val="75000"/>
                  </a:schemeClr>
                </a:solidFill>
                <a:latin typeface="Impact"/>
              </a:rPr>
              <a:t>Основное меню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54107" y="1090153"/>
            <a:ext cx="291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5">
                    <a:lumMod val="75000"/>
                  </a:schemeClr>
                </a:solidFill>
                <a:latin typeface="Impact"/>
              </a:rPr>
              <a:t>Логотип колледжа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8863682" y="1090153"/>
            <a:ext cx="1934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5">
                    <a:lumMod val="75000"/>
                  </a:schemeClr>
                </a:solidFill>
                <a:latin typeface="Impact"/>
              </a:rPr>
              <a:t>Свой логотип</a:t>
            </a:r>
          </a:p>
        </p:txBody>
      </p:sp>
      <p:pic>
        <p:nvPicPr>
          <p:cNvPr id="1318847673" name="Рисунок 131884767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54107" y="1506495"/>
            <a:ext cx="2016527" cy="1971716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ка, дизайн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BC0CF98-4D89-EEA9-6200-6A1464D409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76" y="1435708"/>
            <a:ext cx="1830048" cy="18300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0C9DC8D-01BE-1070-E952-2D32D95D0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234" y="3859797"/>
            <a:ext cx="9704443" cy="35855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44BC1F7-87D5-7BDB-359B-961E541476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241" y="5260758"/>
            <a:ext cx="8049748" cy="990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Стили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C26945-CFA0-19D2-3AC9-228197271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040" y="768136"/>
            <a:ext cx="3463212" cy="494351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056DED4-58B2-1175-D727-0D570854D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040" y="5708811"/>
            <a:ext cx="3463212" cy="275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2223912" y="0"/>
            <a:ext cx="8444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1600" b="1">
                <a:solidFill>
                  <a:schemeClr val="bg1"/>
                </a:solidFill>
                <a:latin typeface="Comic Sans MS"/>
              </a:rPr>
              <a:t>Тема выступления</a:t>
            </a:r>
          </a:p>
        </p:txBody>
      </p:sp>
      <p:grpSp>
        <p:nvGrpSpPr>
          <p:cNvPr id="8" name="Группа 7"/>
          <p:cNvGrpSpPr/>
          <p:nvPr/>
        </p:nvGrpSpPr>
        <p:grpSpPr bwMode="auto">
          <a:xfrm>
            <a:off x="153819" y="6547557"/>
            <a:ext cx="11815121" cy="307824"/>
            <a:chOff x="0" y="0"/>
            <a:chExt cx="11815121" cy="307824"/>
          </a:xfrm>
        </p:grpSpPr>
        <p:cxnSp>
          <p:nvCxnSpPr>
            <p:cNvPr id="9" name="Прямая соединительная линия 8"/>
            <p:cNvCxnSpPr>
              <a:cxnSpLocks/>
            </p:cNvCxnSpPr>
            <p:nvPr/>
          </p:nvCxnSpPr>
          <p:spPr bwMode="auto">
            <a:xfrm>
              <a:off x="0" y="0"/>
              <a:ext cx="11701956" cy="33864"/>
            </a:xfrm>
            <a:prstGeom prst="line">
              <a:avLst/>
            </a:prstGeom>
            <a:ln>
              <a:solidFill>
                <a:srgbClr val="0058BF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 bwMode="auto">
            <a:xfrm>
              <a:off x="112443" y="2664"/>
              <a:ext cx="11702678" cy="30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0"/>
                </a:spcBef>
                <a:defRPr/>
              </a:pPr>
              <a:r>
                <a:rPr lang="ru-RU" sz="1400" b="1" dirty="0">
                  <a:solidFill>
                    <a:srgbClr val="A2000F"/>
                  </a:solidFill>
                  <a:latin typeface="Comic Sans MS"/>
                </a:rPr>
                <a:t>Широков Платон Сергеевич</a:t>
              </a:r>
            </a:p>
          </p:txBody>
        </p:sp>
      </p:grpSp>
      <p:grpSp>
        <p:nvGrpSpPr>
          <p:cNvPr id="2" name="Группа 1"/>
          <p:cNvGrpSpPr/>
          <p:nvPr/>
        </p:nvGrpSpPr>
        <p:grpSpPr bwMode="auto">
          <a:xfrm>
            <a:off x="153819" y="169277"/>
            <a:ext cx="11814402" cy="1200150"/>
            <a:chOff x="1735758" y="211648"/>
            <a:chExt cx="11814402" cy="1200150"/>
          </a:xfrm>
        </p:grpSpPr>
        <p:grpSp>
          <p:nvGrpSpPr>
            <p:cNvPr id="7" name="Группа 6"/>
            <p:cNvGrpSpPr/>
            <p:nvPr/>
          </p:nvGrpSpPr>
          <p:grpSpPr bwMode="auto">
            <a:xfrm>
              <a:off x="1735758" y="211648"/>
              <a:ext cx="11814402" cy="1200150"/>
              <a:chOff x="170402" y="170859"/>
              <a:chExt cx="11814402" cy="1200150"/>
            </a:xfrm>
          </p:grpSpPr>
          <p:grpSp>
            <p:nvGrpSpPr>
              <p:cNvPr id="13" name="Группа 12"/>
              <p:cNvGrpSpPr/>
              <p:nvPr/>
            </p:nvGrpSpPr>
            <p:grpSpPr bwMode="auto">
              <a:xfrm>
                <a:off x="170402" y="170859"/>
                <a:ext cx="11814402" cy="523875"/>
                <a:chOff x="-90451" y="-4606"/>
                <a:chExt cx="11814701" cy="523875"/>
              </a:xfrm>
            </p:grpSpPr>
            <p:sp>
              <p:nvSpPr>
                <p:cNvPr id="15" name="Прямоугольник 14"/>
                <p:cNvSpPr/>
                <p:nvPr/>
              </p:nvSpPr>
              <p:spPr bwMode="auto">
                <a:xfrm>
                  <a:off x="3724273" y="473550"/>
                  <a:ext cx="7999977" cy="45719"/>
                </a:xfrm>
                <a:prstGeom prst="rect">
                  <a:avLst/>
                </a:prstGeom>
                <a:solidFill>
                  <a:srgbClr val="0058B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>
                    <a:defRPr/>
                  </a:pPr>
                  <a:endParaRPr lang="ru-RU"/>
                </a:p>
              </p:txBody>
            </p:sp>
            <p:grpSp>
              <p:nvGrpSpPr>
                <p:cNvPr id="16" name="Группа 15"/>
                <p:cNvGrpSpPr/>
                <p:nvPr/>
              </p:nvGrpSpPr>
              <p:grpSpPr bwMode="auto">
                <a:xfrm>
                  <a:off x="-90451" y="-4606"/>
                  <a:ext cx="4874964" cy="523875"/>
                  <a:chOff x="-90451" y="-4606"/>
                  <a:chExt cx="4874964" cy="523875"/>
                </a:xfrm>
              </p:grpSpPr>
              <p:sp>
                <p:nvSpPr>
                  <p:cNvPr id="17" name="Прямоугольник 16"/>
                  <p:cNvSpPr/>
                  <p:nvPr/>
                </p:nvSpPr>
                <p:spPr bwMode="auto">
                  <a:xfrm>
                    <a:off x="-90451" y="-4606"/>
                    <a:ext cx="4874964" cy="523875"/>
                  </a:xfrm>
                  <a:prstGeom prst="rect">
                    <a:avLst/>
                  </a:prstGeom>
                  <a:solidFill>
                    <a:srgbClr val="0058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>
                      <a:defRPr/>
                    </a:pPr>
                    <a:endParaRPr lang="ru-RU">
                      <a:solidFill>
                        <a:srgbClr val="C00000"/>
                      </a:solidFill>
                    </a:endParaRPr>
                  </a:p>
                </p:txBody>
              </p:sp>
              <p:pic>
                <p:nvPicPr>
                  <p:cNvPr id="19" name="Рисунок 18"/>
                  <p:cNvPicPr>
                    <a:picLocks noChangeAspect="1"/>
                  </p:cNvPicPr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68224" y="167426"/>
                    <a:ext cx="4051643" cy="23114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Прямоугольный треугольник 11"/>
              <p:cNvSpPr/>
              <p:nvPr/>
            </p:nvSpPr>
            <p:spPr bwMode="auto">
              <a:xfrm rot="5400000">
                <a:off x="3368017" y="581969"/>
                <a:ext cx="673203" cy="9048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>
                  <a:defRPr/>
                </a:pPr>
                <a:endParaRPr lang="ru-RU"/>
              </a:p>
            </p:txBody>
          </p:sp>
        </p:grp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rcRect r="3313" b="2296"/>
            <a:stretch/>
          </p:blipFill>
          <p:spPr bwMode="auto">
            <a:xfrm>
              <a:off x="1735758" y="217665"/>
              <a:ext cx="506519" cy="511841"/>
            </a:xfrm>
            <a:prstGeom prst="rect">
              <a:avLst/>
            </a:prstGeom>
          </p:spPr>
        </p:pic>
      </p:grpSp>
      <p:sp>
        <p:nvSpPr>
          <p:cNvPr id="21" name="Прямоугольник 20"/>
          <p:cNvSpPr/>
          <p:nvPr/>
        </p:nvSpPr>
        <p:spPr bwMode="auto">
          <a:xfrm>
            <a:off x="6707960" y="259835"/>
            <a:ext cx="526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 sz="2000" b="1">
                <a:solidFill>
                  <a:srgbClr val="008000"/>
                </a:solidFill>
                <a:latin typeface="Comic Sans MS"/>
              </a:rPr>
              <a:t>Цветовая схема</a:t>
            </a:r>
            <a:endParaRPr lang="ru-RU" sz="2000">
              <a:solidFill>
                <a:srgbClr val="008000"/>
              </a:solidFill>
            </a:endParaRPr>
          </a:p>
        </p:txBody>
      </p:sp>
      <p:pic>
        <p:nvPicPr>
          <p:cNvPr id="5" name="Рисунок 4" descr="Изображение выглядит как текст, круг, снимок экрана, Красочност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F3F83AD-DB21-BE48-8BCA-5F1D86FCF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7" y="1369426"/>
            <a:ext cx="2787786" cy="2910058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снимок экрана, Веб-сайт, веб-страниц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5653B4E-E9FA-8694-9320-6ED955908D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5" y="1591784"/>
            <a:ext cx="3285121" cy="2465342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компьютер, снимок экрана, Веб-сай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B690E3E-7252-B253-8FB9-B32277A929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64" y="1422674"/>
            <a:ext cx="3835791" cy="2856810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98AF109-4DBF-5903-F5B0-CBA2B0676A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0" y="4785281"/>
            <a:ext cx="5134692" cy="1086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w="http://schemas.openxmlformats.org/wordprocessingml/2006/main" xmlns:m="http://schemas.openxmlformats.org/officeDocument/2006/math" xmlns="">
      <p:transition spd="med" advClick="1">
        <p:wipe dir="l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267</Words>
  <Application>Microsoft Office PowerPoint</Application>
  <DocSecurity>0</DocSecurity>
  <PresentationFormat>Широкоэкранный</PresentationFormat>
  <Paragraphs>92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Impact</vt:lpstr>
      <vt:lpstr>Тема Office</vt:lpstr>
      <vt:lpstr>Выполнил: студент группы СА-23/1 Широков Платон Сергеевич Руководитель: преподаватель Лиштван Александра Алексеевна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Кадочникова Наталья Владимировна</dc:creator>
  <cp:keywords/>
  <dc:description/>
  <cp:lastModifiedBy>YADOLBAEB</cp:lastModifiedBy>
  <cp:revision>227</cp:revision>
  <dcterms:created xsi:type="dcterms:W3CDTF">2018-04-14T11:41:00Z</dcterms:created>
  <dcterms:modified xsi:type="dcterms:W3CDTF">2025-06-06T00:31:21Z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8412F245F21548B5B9D4C1C1ACD9C9F1_13</vt:lpwstr>
  </property>
  <property fmtid="{D5CDD505-2E9C-101B-9397-08002B2CF9AE}" pid="3" name="KSOProductBuildVer">
    <vt:lpwstr>1049-12.2.0.18639</vt:lpwstr>
  </property>
</Properties>
</file>