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41903-5130-4F23-87F5-FF33BE240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DFADB-2C86-4802-BD86-31889DFBD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FC64D-16A4-49E0-89D5-9053AA82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976BC-0CC8-4675-9C97-36DEF3D5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4A60-3876-4EC6-9BD2-BC0EC8A0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8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F996F-9F84-4FAA-A32F-57673460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D13ED-A1F6-41D2-9C6C-D0E22D66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41A26-6CD2-49CF-B0E4-DD10121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2D7ED-8318-47B1-B970-8B99DF8F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162BC-A497-4054-A8D5-ADDCC57E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6D412-5F48-44DF-8BC1-E5A12B94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1E966-0456-4F20-AF37-B63F7FB36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89C93-5000-4960-9C12-409F4DA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C1030-8FFE-439E-8078-C7BEBEFF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5C5DF-D658-40F6-B0A8-0BD5BDCC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72C8-7AF5-41DD-9696-3BFE4D1D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599BD-7F4F-4783-9E2F-2AE42BB0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B5C8A-13C2-4B3C-A900-82A64EB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AF484-DEB9-4B77-B804-39A6394C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A1FD3-AF66-47C4-8AD2-2141CC1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1E7F9-089B-4144-A82F-B95E76BC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7A91E-6045-4F5C-A036-D2A3018A2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05140-D875-4CDE-A3F0-62216D9E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E6668-E044-422F-B43E-1F0C8D8B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B8E64-D6DC-411D-A9F2-78F87769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7398A-7A25-49C7-BF78-3E8E4F4F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B99FE-E505-4F19-BF17-4C07423F6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657FC-73EF-4F26-A269-D85A2D16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BFFAE-902E-4758-9134-793889D7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928CE-62BB-450E-BA6C-FA2D3DA3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D6C5B-BE76-46D9-B464-74CCC29B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3A43B-F48F-4689-861D-ECF56D2D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DEFA8-DFA5-4D6D-9807-D00E8C00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245CC-55B9-4A22-A2F3-30DB88770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CBBED6-61A5-4047-B0AA-BF7E04796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88F537-C597-487C-BA2C-283803655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B12D9-640C-4650-A6C6-EAB8C42B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FD465E-652D-4BE8-9CA9-F375F33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1994CD-69A9-4A49-A433-E913687A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4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9FA6E-8322-4AFC-B4EE-9207A9B4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532419-77C6-4EFF-BAF0-CDB455E3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BF890-9440-4FA8-9BAD-A797BFF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723380-00BE-46FE-B957-4AD5F73A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025E3F-9D3D-48C3-A399-2CA5BB2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7C90D-5F99-45FC-B4B8-B73EB75E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16E13-4100-40E9-969E-59A97DC6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76686-66F7-4965-AE66-EA3B8352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20F3D-5652-4E34-9394-8FA820BE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CDEF7-27D8-4EDF-B4BB-8C5B7FF5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8D01D-35CF-471A-A56E-2A24C27C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B377B-B1E9-42E6-9474-36743EB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45B58-14DF-42CF-8180-D3B38F84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6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A18E2-A1B3-4AAC-84FD-7898146C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67AF1-C0E5-4D2C-837A-DDFA7384C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7CBA9-D9CA-480E-B623-77A2F9B3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E1410-5EB7-4BC2-8F15-46521515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35EDA-79B7-4BF0-A967-CBEF470E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92A03-A1A2-47EF-9262-E17B24F1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8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FD03DB-5E34-4F01-915B-DDBC3F20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ECC4F-82D7-42B2-9218-E3A1501F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11F8-E063-4961-8010-D63DA8340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291CA-F78F-49B9-B5FA-E9A0C4FF2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6BB3E-FF9B-48F5-86F0-7B3736FCC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4DA4-F550-484E-8877-294272637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DCB887-00D5-43EF-863A-C8C78F4F8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4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52DC-C478-46CC-B1C7-1D0FB6B3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内容占位符 4">
            <a:extLst>
              <a:ext uri="{FF2B5EF4-FFF2-40B4-BE49-F238E27FC236}">
                <a16:creationId xmlns:a16="http://schemas.microsoft.com/office/drawing/2014/main" id="{B47B54B8-420A-4482-B93D-C3726D978308}"/>
              </a:ext>
            </a:extLst>
          </p:cNvPr>
          <p:cNvGrpSpPr/>
          <p:nvPr/>
        </p:nvGrpSpPr>
        <p:grpSpPr>
          <a:xfrm>
            <a:off x="1828344" y="1883895"/>
            <a:ext cx="2851758" cy="4332698"/>
            <a:chOff x="1828344" y="1883895"/>
            <a:chExt cx="2851758" cy="4332698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C3AB4549-CA9B-4771-815F-95061731B463}"/>
                </a:ext>
              </a:extLst>
            </p:cNvPr>
            <p:cNvSpPr/>
            <p:nvPr/>
          </p:nvSpPr>
          <p:spPr>
            <a:xfrm>
              <a:off x="1828344" y="3646119"/>
              <a:ext cx="2440001" cy="2101113"/>
            </a:xfrm>
            <a:custGeom>
              <a:avLst/>
              <a:gdLst>
                <a:gd name="connsiteX0" fmla="*/ 0 w 2440001"/>
                <a:gd name="connsiteY0" fmla="*/ 0 h 2101113"/>
                <a:gd name="connsiteX1" fmla="*/ 2440002 w 2440001"/>
                <a:gd name="connsiteY1" fmla="*/ 0 h 2101113"/>
                <a:gd name="connsiteX2" fmla="*/ 2440002 w 2440001"/>
                <a:gd name="connsiteY2" fmla="*/ 2101113 h 2101113"/>
                <a:gd name="connsiteX3" fmla="*/ 0 w 2440001"/>
                <a:gd name="connsiteY3" fmla="*/ 2101113 h 210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0001" h="2101113">
                  <a:moveTo>
                    <a:pt x="0" y="0"/>
                  </a:moveTo>
                  <a:lnTo>
                    <a:pt x="2440002" y="0"/>
                  </a:lnTo>
                  <a:lnTo>
                    <a:pt x="2440002" y="2101113"/>
                  </a:lnTo>
                  <a:lnTo>
                    <a:pt x="0" y="2101113"/>
                  </a:lnTo>
                  <a:close/>
                </a:path>
              </a:pathLst>
            </a:custGeom>
            <a:solidFill>
              <a:srgbClr val="EDF2FC"/>
            </a:solidFill>
            <a:ln w="13540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74CAA63-E8AC-4590-B94C-82C5FFC46CB5}"/>
                </a:ext>
              </a:extLst>
            </p:cNvPr>
            <p:cNvSpPr/>
            <p:nvPr/>
          </p:nvSpPr>
          <p:spPr>
            <a:xfrm>
              <a:off x="1936789" y="5188065"/>
              <a:ext cx="732000" cy="338889"/>
            </a:xfrm>
            <a:custGeom>
              <a:avLst/>
              <a:gdLst>
                <a:gd name="connsiteX0" fmla="*/ 0 w 732000"/>
                <a:gd name="connsiteY0" fmla="*/ 0 h 338889"/>
                <a:gd name="connsiteX1" fmla="*/ 732001 w 732000"/>
                <a:gd name="connsiteY1" fmla="*/ 0 h 338889"/>
                <a:gd name="connsiteX2" fmla="*/ 732001 w 732000"/>
                <a:gd name="connsiteY2" fmla="*/ 338889 h 338889"/>
                <a:gd name="connsiteX3" fmla="*/ 0 w 732000"/>
                <a:gd name="connsiteY3" fmla="*/ 338889 h 33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000" h="338889">
                  <a:moveTo>
                    <a:pt x="0" y="0"/>
                  </a:moveTo>
                  <a:lnTo>
                    <a:pt x="732001" y="0"/>
                  </a:lnTo>
                  <a:lnTo>
                    <a:pt x="732001" y="338889"/>
                  </a:lnTo>
                  <a:lnTo>
                    <a:pt x="0" y="338889"/>
                  </a:lnTo>
                  <a:close/>
                </a:path>
              </a:pathLst>
            </a:custGeom>
            <a:noFill/>
            <a:ln w="13540" cap="flat">
              <a:solidFill>
                <a:srgbClr val="6F557A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A672389-7421-48BB-AC0A-467A7A3DBBAC}"/>
                </a:ext>
              </a:extLst>
            </p:cNvPr>
            <p:cNvSpPr/>
            <p:nvPr/>
          </p:nvSpPr>
          <p:spPr>
            <a:xfrm>
              <a:off x="1936789" y="4510286"/>
              <a:ext cx="732000" cy="508333"/>
            </a:xfrm>
            <a:custGeom>
              <a:avLst/>
              <a:gdLst>
                <a:gd name="connsiteX0" fmla="*/ 0 w 732000"/>
                <a:gd name="connsiteY0" fmla="*/ 0 h 508333"/>
                <a:gd name="connsiteX1" fmla="*/ 732001 w 732000"/>
                <a:gd name="connsiteY1" fmla="*/ 0 h 508333"/>
                <a:gd name="connsiteX2" fmla="*/ 732001 w 732000"/>
                <a:gd name="connsiteY2" fmla="*/ 508334 h 508333"/>
                <a:gd name="connsiteX3" fmla="*/ 0 w 732000"/>
                <a:gd name="connsiteY3" fmla="*/ 508334 h 50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000" h="508333">
                  <a:moveTo>
                    <a:pt x="0" y="0"/>
                  </a:moveTo>
                  <a:lnTo>
                    <a:pt x="732001" y="0"/>
                  </a:lnTo>
                  <a:lnTo>
                    <a:pt x="732001" y="508334"/>
                  </a:lnTo>
                  <a:lnTo>
                    <a:pt x="0" y="508334"/>
                  </a:lnTo>
                  <a:close/>
                </a:path>
              </a:pathLst>
            </a:custGeom>
            <a:noFill/>
            <a:ln w="13540" cap="flat">
              <a:solidFill>
                <a:srgbClr val="E3B600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9BB3D63-F783-4258-93A7-3163978E884A}"/>
                </a:ext>
              </a:extLst>
            </p:cNvPr>
            <p:cNvSpPr/>
            <p:nvPr/>
          </p:nvSpPr>
          <p:spPr>
            <a:xfrm>
              <a:off x="1936789" y="4005341"/>
              <a:ext cx="732000" cy="508333"/>
            </a:xfrm>
            <a:custGeom>
              <a:avLst/>
              <a:gdLst>
                <a:gd name="connsiteX0" fmla="*/ 0 w 732000"/>
                <a:gd name="connsiteY0" fmla="*/ 0 h 508333"/>
                <a:gd name="connsiteX1" fmla="*/ 732001 w 732000"/>
                <a:gd name="connsiteY1" fmla="*/ 0 h 508333"/>
                <a:gd name="connsiteX2" fmla="*/ 732001 w 732000"/>
                <a:gd name="connsiteY2" fmla="*/ 508334 h 508333"/>
                <a:gd name="connsiteX3" fmla="*/ 0 w 732000"/>
                <a:gd name="connsiteY3" fmla="*/ 508334 h 50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000" h="508333">
                  <a:moveTo>
                    <a:pt x="0" y="0"/>
                  </a:moveTo>
                  <a:lnTo>
                    <a:pt x="732001" y="0"/>
                  </a:lnTo>
                  <a:lnTo>
                    <a:pt x="732001" y="508334"/>
                  </a:lnTo>
                  <a:lnTo>
                    <a:pt x="0" y="508334"/>
                  </a:lnTo>
                  <a:close/>
                </a:path>
              </a:pathLst>
            </a:custGeom>
            <a:noFill/>
            <a:ln w="13540" cap="flat">
              <a:solidFill>
                <a:srgbClr val="006100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25F7650-DC48-453C-89DE-E4AC653AD9A5}"/>
                </a:ext>
              </a:extLst>
            </p:cNvPr>
            <p:cNvSpPr/>
            <p:nvPr/>
          </p:nvSpPr>
          <p:spPr>
            <a:xfrm>
              <a:off x="1963900" y="3849452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DAE8FC"/>
            </a:solidFill>
            <a:ln w="6770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FA6889-17F7-4DBB-B092-1C4E3F0B40AA}"/>
                </a:ext>
              </a:extLst>
            </p:cNvPr>
            <p:cNvSpPr txBox="1"/>
            <p:nvPr/>
          </p:nvSpPr>
          <p:spPr>
            <a:xfrm>
              <a:off x="2106293" y="3813899"/>
              <a:ext cx="386213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Affine</a:t>
              </a: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ED56FE2-9322-45B2-B4A0-81BD8819600C}"/>
                </a:ext>
              </a:extLst>
            </p:cNvPr>
            <p:cNvSpPr/>
            <p:nvPr/>
          </p:nvSpPr>
          <p:spPr>
            <a:xfrm>
              <a:off x="3048345" y="2290562"/>
              <a:ext cx="6777" cy="11928"/>
            </a:xfrm>
            <a:custGeom>
              <a:avLst/>
              <a:gdLst>
                <a:gd name="connsiteX0" fmla="*/ 0 w 6777"/>
                <a:gd name="connsiteY0" fmla="*/ 0 h 11928"/>
                <a:gd name="connsiteX1" fmla="*/ 0 w 6777"/>
                <a:gd name="connsiteY1" fmla="*/ 11929 h 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77" h="11928">
                  <a:moveTo>
                    <a:pt x="0" y="0"/>
                  </a:moveTo>
                  <a:lnTo>
                    <a:pt x="0" y="11929"/>
                  </a:lnTo>
                </a:path>
              </a:pathLst>
            </a:custGeom>
            <a:noFill/>
            <a:ln w="135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C8C565D-1C3B-4DF6-86EA-5A39B7B968E6}"/>
                </a:ext>
              </a:extLst>
            </p:cNvPr>
            <p:cNvSpPr/>
            <p:nvPr/>
          </p:nvSpPr>
          <p:spPr>
            <a:xfrm>
              <a:off x="3021234" y="2288935"/>
              <a:ext cx="54222" cy="54222"/>
            </a:xfrm>
            <a:custGeom>
              <a:avLst/>
              <a:gdLst>
                <a:gd name="connsiteX0" fmla="*/ 27111 w 54222"/>
                <a:gd name="connsiteY0" fmla="*/ 54222 h 54222"/>
                <a:gd name="connsiteX1" fmla="*/ 0 w 54222"/>
                <a:gd name="connsiteY1" fmla="*/ 0 h 54222"/>
                <a:gd name="connsiteX2" fmla="*/ 27111 w 54222"/>
                <a:gd name="connsiteY2" fmla="*/ 13556 h 54222"/>
                <a:gd name="connsiteX3" fmla="*/ 54222 w 54222"/>
                <a:gd name="connsiteY3" fmla="*/ 0 h 5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22" h="54222">
                  <a:moveTo>
                    <a:pt x="27111" y="54222"/>
                  </a:moveTo>
                  <a:lnTo>
                    <a:pt x="0" y="0"/>
                  </a:lnTo>
                  <a:lnTo>
                    <a:pt x="27111" y="13556"/>
                  </a:lnTo>
                  <a:lnTo>
                    <a:pt x="54222" y="0"/>
                  </a:lnTo>
                  <a:close/>
                </a:path>
              </a:pathLst>
            </a:custGeom>
            <a:solidFill>
              <a:srgbClr val="000000"/>
            </a:solidFill>
            <a:ln w="135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A3A072A-9ACD-4E94-BBFE-37230527BDE3}"/>
                </a:ext>
              </a:extLst>
            </p:cNvPr>
            <p:cNvSpPr/>
            <p:nvPr/>
          </p:nvSpPr>
          <p:spPr>
            <a:xfrm>
              <a:off x="3048345" y="2290562"/>
              <a:ext cx="610000" cy="639687"/>
            </a:xfrm>
            <a:custGeom>
              <a:avLst/>
              <a:gdLst>
                <a:gd name="connsiteX0" fmla="*/ 0 w 610000"/>
                <a:gd name="connsiteY0" fmla="*/ 0 h 639687"/>
                <a:gd name="connsiteX1" fmla="*/ 0 w 610000"/>
                <a:gd name="connsiteY1" fmla="*/ 341600 h 639687"/>
                <a:gd name="connsiteX2" fmla="*/ 610000 w 610000"/>
                <a:gd name="connsiteY2" fmla="*/ 341600 h 639687"/>
                <a:gd name="connsiteX3" fmla="*/ 610000 w 610000"/>
                <a:gd name="connsiteY3" fmla="*/ 639687 h 6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000" h="639687">
                  <a:moveTo>
                    <a:pt x="0" y="0"/>
                  </a:moveTo>
                  <a:lnTo>
                    <a:pt x="0" y="341600"/>
                  </a:lnTo>
                  <a:lnTo>
                    <a:pt x="610000" y="341600"/>
                  </a:lnTo>
                  <a:lnTo>
                    <a:pt x="610000" y="639687"/>
                  </a:lnTo>
                </a:path>
              </a:pathLst>
            </a:custGeom>
            <a:noFill/>
            <a:ln w="67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AD3972F-6782-4AD1-A2D4-F619BD946300}"/>
                </a:ext>
              </a:extLst>
            </p:cNvPr>
            <p:cNvSpPr/>
            <p:nvPr/>
          </p:nvSpPr>
          <p:spPr>
            <a:xfrm>
              <a:off x="3634623" y="2918388"/>
              <a:ext cx="47444" cy="47444"/>
            </a:xfrm>
            <a:custGeom>
              <a:avLst/>
              <a:gdLst>
                <a:gd name="connsiteX0" fmla="*/ 23722 w 47444"/>
                <a:gd name="connsiteY0" fmla="*/ 47444 h 47444"/>
                <a:gd name="connsiteX1" fmla="*/ 0 w 47444"/>
                <a:gd name="connsiteY1" fmla="*/ 0 h 47444"/>
                <a:gd name="connsiteX2" fmla="*/ 23722 w 47444"/>
                <a:gd name="connsiteY2" fmla="*/ 11861 h 47444"/>
                <a:gd name="connsiteX3" fmla="*/ 47444 w 47444"/>
                <a:gd name="connsiteY3" fmla="*/ 0 h 4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44" h="47444">
                  <a:moveTo>
                    <a:pt x="23722" y="47444"/>
                  </a:moveTo>
                  <a:lnTo>
                    <a:pt x="0" y="0"/>
                  </a:lnTo>
                  <a:lnTo>
                    <a:pt x="23722" y="11861"/>
                  </a:lnTo>
                  <a:lnTo>
                    <a:pt x="47444" y="0"/>
                  </a:lnTo>
                  <a:close/>
                </a:path>
              </a:pathLst>
            </a:custGeom>
            <a:solidFill>
              <a:srgbClr val="000000"/>
            </a:solidFill>
            <a:ln w="67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3B4B3D9-3474-419F-9882-1A02DED5C069}"/>
                </a:ext>
              </a:extLst>
            </p:cNvPr>
            <p:cNvSpPr/>
            <p:nvPr/>
          </p:nvSpPr>
          <p:spPr>
            <a:xfrm>
              <a:off x="2878901" y="1883895"/>
              <a:ext cx="338889" cy="406667"/>
            </a:xfrm>
            <a:custGeom>
              <a:avLst/>
              <a:gdLst>
                <a:gd name="connsiteX0" fmla="*/ 0 w 338889"/>
                <a:gd name="connsiteY0" fmla="*/ 0 h 406667"/>
                <a:gd name="connsiteX1" fmla="*/ 230445 w 338889"/>
                <a:gd name="connsiteY1" fmla="*/ 0 h 406667"/>
                <a:gd name="connsiteX2" fmla="*/ 338889 w 338889"/>
                <a:gd name="connsiteY2" fmla="*/ 108445 h 406667"/>
                <a:gd name="connsiteX3" fmla="*/ 338889 w 338889"/>
                <a:gd name="connsiteY3" fmla="*/ 406667 h 406667"/>
                <a:gd name="connsiteX4" fmla="*/ 0 w 338889"/>
                <a:gd name="connsiteY4" fmla="*/ 406667 h 406667"/>
                <a:gd name="connsiteX5" fmla="*/ 0 w 338889"/>
                <a:gd name="connsiteY5" fmla="*/ 0 h 40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8889" h="406667">
                  <a:moveTo>
                    <a:pt x="0" y="0"/>
                  </a:moveTo>
                  <a:lnTo>
                    <a:pt x="230445" y="0"/>
                  </a:lnTo>
                  <a:lnTo>
                    <a:pt x="338889" y="108445"/>
                  </a:lnTo>
                  <a:lnTo>
                    <a:pt x="338889" y="406667"/>
                  </a:lnTo>
                  <a:lnTo>
                    <a:pt x="0" y="406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67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0A90285-5AB2-4DAF-8538-89DF7BE6D78E}"/>
                </a:ext>
              </a:extLst>
            </p:cNvPr>
            <p:cNvSpPr/>
            <p:nvPr/>
          </p:nvSpPr>
          <p:spPr>
            <a:xfrm>
              <a:off x="3109345" y="1883895"/>
              <a:ext cx="108444" cy="108444"/>
            </a:xfrm>
            <a:custGeom>
              <a:avLst/>
              <a:gdLst>
                <a:gd name="connsiteX0" fmla="*/ 0 w 108444"/>
                <a:gd name="connsiteY0" fmla="*/ 0 h 108444"/>
                <a:gd name="connsiteX1" fmla="*/ 0 w 108444"/>
                <a:gd name="connsiteY1" fmla="*/ 108445 h 108444"/>
                <a:gd name="connsiteX2" fmla="*/ 108445 w 108444"/>
                <a:gd name="connsiteY2" fmla="*/ 108445 h 1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44" h="108444">
                  <a:moveTo>
                    <a:pt x="0" y="0"/>
                  </a:moveTo>
                  <a:lnTo>
                    <a:pt x="0" y="108445"/>
                  </a:lnTo>
                  <a:lnTo>
                    <a:pt x="108445" y="108445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6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B97FE10-E984-4006-BBAF-142F8976844E}"/>
                </a:ext>
              </a:extLst>
            </p:cNvPr>
            <p:cNvSpPr/>
            <p:nvPr/>
          </p:nvSpPr>
          <p:spPr>
            <a:xfrm>
              <a:off x="3109345" y="1883895"/>
              <a:ext cx="108444" cy="108444"/>
            </a:xfrm>
            <a:custGeom>
              <a:avLst/>
              <a:gdLst>
                <a:gd name="connsiteX0" fmla="*/ 0 w 108444"/>
                <a:gd name="connsiteY0" fmla="*/ 0 h 108444"/>
                <a:gd name="connsiteX1" fmla="*/ 0 w 108444"/>
                <a:gd name="connsiteY1" fmla="*/ 108445 h 108444"/>
                <a:gd name="connsiteX2" fmla="*/ 108445 w 108444"/>
                <a:gd name="connsiteY2" fmla="*/ 108445 h 1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44" h="108444">
                  <a:moveTo>
                    <a:pt x="0" y="0"/>
                  </a:moveTo>
                  <a:lnTo>
                    <a:pt x="0" y="108445"/>
                  </a:lnTo>
                  <a:lnTo>
                    <a:pt x="108445" y="108445"/>
                  </a:lnTo>
                </a:path>
              </a:pathLst>
            </a:custGeom>
            <a:noFill/>
            <a:ln w="67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EF590CB-B3C1-4C16-928C-18AD8B7966F1}"/>
                </a:ext>
              </a:extLst>
            </p:cNvPr>
            <p:cNvSpPr txBox="1"/>
            <p:nvPr/>
          </p:nvSpPr>
          <p:spPr>
            <a:xfrm>
              <a:off x="2848461" y="1983897"/>
              <a:ext cx="392991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SYCL</a:t>
              </a: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BADB87F1-9322-4DE5-AE83-1897FEF4701A}"/>
                </a:ext>
              </a:extLst>
            </p:cNvPr>
            <p:cNvSpPr/>
            <p:nvPr/>
          </p:nvSpPr>
          <p:spPr>
            <a:xfrm>
              <a:off x="3048345" y="2561673"/>
              <a:ext cx="6777" cy="11928"/>
            </a:xfrm>
            <a:custGeom>
              <a:avLst/>
              <a:gdLst>
                <a:gd name="connsiteX0" fmla="*/ 0 w 6777"/>
                <a:gd name="connsiteY0" fmla="*/ 0 h 11928"/>
                <a:gd name="connsiteX1" fmla="*/ 0 w 6777"/>
                <a:gd name="connsiteY1" fmla="*/ 11929 h 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77" h="11928">
                  <a:moveTo>
                    <a:pt x="0" y="0"/>
                  </a:moveTo>
                  <a:lnTo>
                    <a:pt x="0" y="11929"/>
                  </a:lnTo>
                </a:path>
              </a:pathLst>
            </a:custGeom>
            <a:noFill/>
            <a:ln w="135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7C372C5-AA27-4205-B973-FF39638BAB72}"/>
                </a:ext>
              </a:extLst>
            </p:cNvPr>
            <p:cNvSpPr/>
            <p:nvPr/>
          </p:nvSpPr>
          <p:spPr>
            <a:xfrm>
              <a:off x="3021234" y="2560046"/>
              <a:ext cx="54222" cy="54222"/>
            </a:xfrm>
            <a:custGeom>
              <a:avLst/>
              <a:gdLst>
                <a:gd name="connsiteX0" fmla="*/ 27111 w 54222"/>
                <a:gd name="connsiteY0" fmla="*/ 54222 h 54222"/>
                <a:gd name="connsiteX1" fmla="*/ 0 w 54222"/>
                <a:gd name="connsiteY1" fmla="*/ 0 h 54222"/>
                <a:gd name="connsiteX2" fmla="*/ 27111 w 54222"/>
                <a:gd name="connsiteY2" fmla="*/ 13556 h 54222"/>
                <a:gd name="connsiteX3" fmla="*/ 54222 w 54222"/>
                <a:gd name="connsiteY3" fmla="*/ 0 h 5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22" h="54222">
                  <a:moveTo>
                    <a:pt x="27111" y="54222"/>
                  </a:moveTo>
                  <a:lnTo>
                    <a:pt x="0" y="0"/>
                  </a:lnTo>
                  <a:lnTo>
                    <a:pt x="27111" y="13556"/>
                  </a:lnTo>
                  <a:lnTo>
                    <a:pt x="54222" y="0"/>
                  </a:lnTo>
                  <a:close/>
                </a:path>
              </a:pathLst>
            </a:custGeom>
            <a:solidFill>
              <a:srgbClr val="000000"/>
            </a:solidFill>
            <a:ln w="135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D6FEF5F-5A5C-4B58-983C-B4E015157501}"/>
                </a:ext>
              </a:extLst>
            </p:cNvPr>
            <p:cNvSpPr/>
            <p:nvPr/>
          </p:nvSpPr>
          <p:spPr>
            <a:xfrm>
              <a:off x="1828344" y="2358339"/>
              <a:ext cx="2440001" cy="203333"/>
            </a:xfrm>
            <a:custGeom>
              <a:avLst/>
              <a:gdLst>
                <a:gd name="connsiteX0" fmla="*/ 0 w 2440001"/>
                <a:gd name="connsiteY0" fmla="*/ 0 h 203333"/>
                <a:gd name="connsiteX1" fmla="*/ 2440002 w 2440001"/>
                <a:gd name="connsiteY1" fmla="*/ 0 h 203333"/>
                <a:gd name="connsiteX2" fmla="*/ 2440002 w 2440001"/>
                <a:gd name="connsiteY2" fmla="*/ 203334 h 203333"/>
                <a:gd name="connsiteX3" fmla="*/ 0 w 2440001"/>
                <a:gd name="connsiteY3" fmla="*/ 203334 h 20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0001" h="203333">
                  <a:moveTo>
                    <a:pt x="0" y="0"/>
                  </a:moveTo>
                  <a:lnTo>
                    <a:pt x="2440002" y="0"/>
                  </a:lnTo>
                  <a:lnTo>
                    <a:pt x="2440002" y="203334"/>
                  </a:lnTo>
                  <a:lnTo>
                    <a:pt x="0" y="203334"/>
                  </a:lnTo>
                  <a:close/>
                </a:path>
              </a:pathLst>
            </a:custGeom>
            <a:solidFill>
              <a:srgbClr val="FFF2CC"/>
            </a:solidFill>
            <a:ln w="6770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CF5C29D-52C8-430E-8BA6-91CA272D5054}"/>
                </a:ext>
              </a:extLst>
            </p:cNvPr>
            <p:cNvSpPr txBox="1"/>
            <p:nvPr/>
          </p:nvSpPr>
          <p:spPr>
            <a:xfrm>
              <a:off x="2841683" y="2356675"/>
              <a:ext cx="406546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Clang</a:t>
              </a: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D508617-1F28-4FB4-AA1F-ED023C274C44}"/>
                </a:ext>
              </a:extLst>
            </p:cNvPr>
            <p:cNvSpPr/>
            <p:nvPr/>
          </p:nvSpPr>
          <p:spPr>
            <a:xfrm>
              <a:off x="1963900" y="4018897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DEFCDF"/>
            </a:solidFill>
            <a:ln w="6770" cap="flat">
              <a:solidFill>
                <a:srgbClr val="67BF7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7B8E0C-4001-488F-A14D-0446FAFD5990}"/>
                </a:ext>
              </a:extLst>
            </p:cNvPr>
            <p:cNvSpPr txBox="1"/>
            <p:nvPr/>
          </p:nvSpPr>
          <p:spPr>
            <a:xfrm>
              <a:off x="2001238" y="3983343"/>
              <a:ext cx="596324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Loop Tiling</a:t>
              </a: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FF5662A-9726-4505-8A05-468809116957}"/>
                </a:ext>
              </a:extLst>
            </p:cNvPr>
            <p:cNvSpPr/>
            <p:nvPr/>
          </p:nvSpPr>
          <p:spPr>
            <a:xfrm>
              <a:off x="1963900" y="4188341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DEFCDF"/>
            </a:solidFill>
            <a:ln w="6770" cap="flat">
              <a:solidFill>
                <a:srgbClr val="67BF7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4AE95B-EA01-4468-9A8E-48889390087F}"/>
                </a:ext>
              </a:extLst>
            </p:cNvPr>
            <p:cNvSpPr txBox="1"/>
            <p:nvPr/>
          </p:nvSpPr>
          <p:spPr>
            <a:xfrm>
              <a:off x="1933460" y="4152788"/>
              <a:ext cx="731880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SuperVectorize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7BA919F1-1716-450E-AB63-405BB5194CE9}"/>
                </a:ext>
              </a:extLst>
            </p:cNvPr>
            <p:cNvSpPr/>
            <p:nvPr/>
          </p:nvSpPr>
          <p:spPr>
            <a:xfrm>
              <a:off x="1963900" y="4357786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DEFCDF"/>
            </a:solidFill>
            <a:ln w="6770" cap="flat">
              <a:solidFill>
                <a:srgbClr val="67BF7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B4C6E6F-4445-47CB-A958-7B0ABD288912}"/>
                </a:ext>
              </a:extLst>
            </p:cNvPr>
            <p:cNvSpPr txBox="1"/>
            <p:nvPr/>
          </p:nvSpPr>
          <p:spPr>
            <a:xfrm>
              <a:off x="1916516" y="4322233"/>
              <a:ext cx="765769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VectorToDavinci</a:t>
              </a: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9E9CEBEC-3BB1-436C-AE48-4C90CACD03D5}"/>
                </a:ext>
              </a:extLst>
            </p:cNvPr>
            <p:cNvSpPr/>
            <p:nvPr/>
          </p:nvSpPr>
          <p:spPr>
            <a:xfrm>
              <a:off x="1963900" y="4527231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FFF2CC"/>
            </a:solidFill>
            <a:ln w="6770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3A1EBBD-E6F0-493D-BF24-1039C1DE04A3}"/>
                </a:ext>
              </a:extLst>
            </p:cNvPr>
            <p:cNvSpPr txBox="1"/>
            <p:nvPr/>
          </p:nvSpPr>
          <p:spPr>
            <a:xfrm>
              <a:off x="2001238" y="4491677"/>
              <a:ext cx="596324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Loop Tiling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90D20B9-78A8-4D24-8C73-9608A92D5672}"/>
                </a:ext>
              </a:extLst>
            </p:cNvPr>
            <p:cNvSpPr/>
            <p:nvPr/>
          </p:nvSpPr>
          <p:spPr>
            <a:xfrm>
              <a:off x="1963900" y="4696675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FFF2CC"/>
            </a:solidFill>
            <a:ln w="6770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F9C9F4D-0AD3-4FC7-B98A-7F33873CA834}"/>
                </a:ext>
              </a:extLst>
            </p:cNvPr>
            <p:cNvSpPr txBox="1"/>
            <p:nvPr/>
          </p:nvSpPr>
          <p:spPr>
            <a:xfrm>
              <a:off x="1852127" y="4661122"/>
              <a:ext cx="894547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DataCopyGenerate</a:t>
              </a: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90F49D6F-7100-405C-819E-F05C3A84DE15}"/>
                </a:ext>
              </a:extLst>
            </p:cNvPr>
            <p:cNvSpPr/>
            <p:nvPr/>
          </p:nvSpPr>
          <p:spPr>
            <a:xfrm>
              <a:off x="1963900" y="4866120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FFF2CC"/>
            </a:solidFill>
            <a:ln w="6770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9FC91C-5776-4ACC-B7D5-FE0B62A7342A}"/>
                </a:ext>
              </a:extLst>
            </p:cNvPr>
            <p:cNvSpPr txBox="1"/>
            <p:nvPr/>
          </p:nvSpPr>
          <p:spPr>
            <a:xfrm>
              <a:off x="1926682" y="4830567"/>
              <a:ext cx="745435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AffineToDavinci</a:t>
              </a: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1F59885-022C-46E3-BB73-9562D3827E00}"/>
                </a:ext>
              </a:extLst>
            </p:cNvPr>
            <p:cNvSpPr/>
            <p:nvPr/>
          </p:nvSpPr>
          <p:spPr>
            <a:xfrm>
              <a:off x="1963900" y="5205009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E1D5E7"/>
            </a:solidFill>
            <a:ln w="6770" cap="flat">
              <a:solidFill>
                <a:srgbClr val="9673A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81EF7D6-A982-4C74-8E75-DC3A536B772C}"/>
                </a:ext>
              </a:extLst>
            </p:cNvPr>
            <p:cNvSpPr txBox="1"/>
            <p:nvPr/>
          </p:nvSpPr>
          <p:spPr>
            <a:xfrm>
              <a:off x="1930071" y="5169456"/>
              <a:ext cx="738658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DavinciToLLVM</a:t>
              </a: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86A9F3D-DC97-44DC-A9DA-631B2FE37988}"/>
                </a:ext>
              </a:extLst>
            </p:cNvPr>
            <p:cNvSpPr/>
            <p:nvPr/>
          </p:nvSpPr>
          <p:spPr>
            <a:xfrm>
              <a:off x="2302789" y="5679454"/>
              <a:ext cx="6777" cy="147484"/>
            </a:xfrm>
            <a:custGeom>
              <a:avLst/>
              <a:gdLst>
                <a:gd name="connsiteX0" fmla="*/ 0 w 6777"/>
                <a:gd name="connsiteY0" fmla="*/ 0 h 147484"/>
                <a:gd name="connsiteX1" fmla="*/ 0 w 6777"/>
                <a:gd name="connsiteY1" fmla="*/ 147485 h 14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77" h="147484">
                  <a:moveTo>
                    <a:pt x="0" y="0"/>
                  </a:moveTo>
                  <a:lnTo>
                    <a:pt x="0" y="147485"/>
                  </a:lnTo>
                </a:path>
              </a:pathLst>
            </a:custGeom>
            <a:noFill/>
            <a:ln w="135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45190AD6-B78A-4C2C-BDCF-B49D1486F2F3}"/>
                </a:ext>
              </a:extLst>
            </p:cNvPr>
            <p:cNvSpPr/>
            <p:nvPr/>
          </p:nvSpPr>
          <p:spPr>
            <a:xfrm>
              <a:off x="2275678" y="5813383"/>
              <a:ext cx="54222" cy="54222"/>
            </a:xfrm>
            <a:custGeom>
              <a:avLst/>
              <a:gdLst>
                <a:gd name="connsiteX0" fmla="*/ 27111 w 54222"/>
                <a:gd name="connsiteY0" fmla="*/ 54222 h 54222"/>
                <a:gd name="connsiteX1" fmla="*/ 0 w 54222"/>
                <a:gd name="connsiteY1" fmla="*/ 0 h 54222"/>
                <a:gd name="connsiteX2" fmla="*/ 27111 w 54222"/>
                <a:gd name="connsiteY2" fmla="*/ 13556 h 54222"/>
                <a:gd name="connsiteX3" fmla="*/ 54222 w 54222"/>
                <a:gd name="connsiteY3" fmla="*/ 0 h 5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22" h="54222">
                  <a:moveTo>
                    <a:pt x="27111" y="54222"/>
                  </a:moveTo>
                  <a:lnTo>
                    <a:pt x="0" y="0"/>
                  </a:lnTo>
                  <a:lnTo>
                    <a:pt x="27111" y="13556"/>
                  </a:lnTo>
                  <a:lnTo>
                    <a:pt x="54222" y="0"/>
                  </a:lnTo>
                  <a:close/>
                </a:path>
              </a:pathLst>
            </a:custGeom>
            <a:solidFill>
              <a:srgbClr val="000000"/>
            </a:solidFill>
            <a:ln w="135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85DB5D5-E811-44A8-9A9F-29E8779183D9}"/>
                </a:ext>
              </a:extLst>
            </p:cNvPr>
            <p:cNvSpPr/>
            <p:nvPr/>
          </p:nvSpPr>
          <p:spPr>
            <a:xfrm>
              <a:off x="1963900" y="5543898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DAE8FC"/>
            </a:solidFill>
            <a:ln w="6770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0A28C46-1158-4266-B7D7-893EC7015C1A}"/>
                </a:ext>
              </a:extLst>
            </p:cNvPr>
            <p:cNvSpPr txBox="1"/>
            <p:nvPr/>
          </p:nvSpPr>
          <p:spPr>
            <a:xfrm>
              <a:off x="1970738" y="5508345"/>
              <a:ext cx="657324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LLVM Dialect</a:t>
              </a: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E624BC52-0938-4E87-89F5-04AA24040ED1}"/>
                </a:ext>
              </a:extLst>
            </p:cNvPr>
            <p:cNvSpPr/>
            <p:nvPr/>
          </p:nvSpPr>
          <p:spPr>
            <a:xfrm>
              <a:off x="2709456" y="4018897"/>
              <a:ext cx="1450445" cy="521889"/>
            </a:xfrm>
            <a:custGeom>
              <a:avLst/>
              <a:gdLst>
                <a:gd name="connsiteX0" fmla="*/ 0 w 1450445"/>
                <a:gd name="connsiteY0" fmla="*/ 0 h 521889"/>
                <a:gd name="connsiteX1" fmla="*/ 1450445 w 1450445"/>
                <a:gd name="connsiteY1" fmla="*/ 0 h 521889"/>
                <a:gd name="connsiteX2" fmla="*/ 1450445 w 1450445"/>
                <a:gd name="connsiteY2" fmla="*/ 521889 h 521889"/>
                <a:gd name="connsiteX3" fmla="*/ 0 w 1450445"/>
                <a:gd name="connsiteY3" fmla="*/ 521889 h 5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445" h="521889">
                  <a:moveTo>
                    <a:pt x="0" y="0"/>
                  </a:moveTo>
                  <a:lnTo>
                    <a:pt x="1450445" y="0"/>
                  </a:lnTo>
                  <a:lnTo>
                    <a:pt x="1450445" y="521889"/>
                  </a:lnTo>
                  <a:lnTo>
                    <a:pt x="0" y="521889"/>
                  </a:lnTo>
                  <a:close/>
                </a:path>
              </a:pathLst>
            </a:custGeom>
            <a:noFill/>
            <a:ln w="6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A6414C3-299C-4A58-9A59-DC3F36567751}"/>
                </a:ext>
              </a:extLst>
            </p:cNvPr>
            <p:cNvSpPr txBox="1"/>
            <p:nvPr/>
          </p:nvSpPr>
          <p:spPr>
            <a:xfrm>
              <a:off x="2625091" y="3980835"/>
              <a:ext cx="17107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700" b="1" spc="0" baseline="0" dirty="0">
                  <a:solidFill>
                    <a:schemeClr val="accent6">
                      <a:lumMod val="75000"/>
                    </a:schemeClr>
                  </a:solidFill>
                  <a:latin typeface="微软雅黑"/>
                  <a:ea typeface="微软雅黑"/>
                  <a:sym typeface="微软雅黑"/>
                  <a:rtl val="0"/>
                </a:rPr>
                <a:t>向量化：代码被向量化，下沉到自研的</a:t>
              </a:r>
              <a:endParaRPr lang="en-US" altLang="zh-CN" sz="700" b="1" spc="0" baseline="0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sym typeface="微软雅黑"/>
                <a:rtl val="0"/>
              </a:endParaRPr>
            </a:p>
            <a:p>
              <a:pPr algn="l"/>
              <a:r>
                <a:rPr lang="zh-CN" altLang="en-US" sz="700" b="1" spc="0" baseline="0" dirty="0">
                  <a:solidFill>
                    <a:schemeClr val="accent6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DaVinci Dialect</a:t>
              </a:r>
              <a:r>
                <a:rPr lang="zh-CN" altLang="en-US" sz="700" b="1" spc="0" baseline="0" dirty="0">
                  <a:solidFill>
                    <a:schemeClr val="accent6">
                      <a:lumMod val="75000"/>
                    </a:schemeClr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。</a:t>
              </a:r>
              <a:r>
                <a:rPr lang="zh-CN" altLang="en-US" sz="700" b="1" spc="0" baseline="0" dirty="0">
                  <a:solidFill>
                    <a:schemeClr val="accent6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Tiling</a:t>
              </a:r>
              <a:r>
                <a:rPr lang="zh-CN" altLang="en-US" sz="700" b="1" spc="0" baseline="0" dirty="0">
                  <a:solidFill>
                    <a:schemeClr val="accent6">
                      <a:lumMod val="75000"/>
                    </a:schemeClr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是为了最佳使</a:t>
              </a:r>
              <a:endParaRPr lang="en-US" altLang="zh-CN" sz="700" b="1" spc="0" baseline="0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Helvetica"/>
                <a:sym typeface="微软雅黑"/>
                <a:rtl val="0"/>
              </a:endParaRPr>
            </a:p>
            <a:p>
              <a:pPr algn="l"/>
              <a:r>
                <a:rPr lang="zh-CN" altLang="en-US" sz="700" b="1" spc="0" baseline="0" dirty="0">
                  <a:solidFill>
                    <a:schemeClr val="accent6">
                      <a:lumMod val="75000"/>
                    </a:schemeClr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用</a:t>
              </a:r>
              <a:r>
                <a:rPr lang="zh-CN" altLang="en-US" sz="700" b="1" spc="0" baseline="0" dirty="0">
                  <a:solidFill>
                    <a:schemeClr val="accent6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UB</a:t>
              </a:r>
              <a:r>
                <a:rPr lang="zh-CN" altLang="en-US" sz="700" b="1" spc="0" baseline="0" dirty="0">
                  <a:solidFill>
                    <a:schemeClr val="accent6">
                      <a:lumMod val="75000"/>
                    </a:schemeClr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。未来，这将使用多面体分析来</a:t>
              </a:r>
              <a:endParaRPr lang="en-US" altLang="zh-CN" sz="700" b="1" spc="0" baseline="0" dirty="0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Helvetica"/>
                <a:sym typeface="微软雅黑"/>
                <a:rtl val="0"/>
              </a:endParaRPr>
            </a:p>
            <a:p>
              <a:pPr algn="l"/>
              <a:r>
                <a:rPr lang="zh-CN" altLang="en-US" sz="700" b="1" dirty="0">
                  <a:solidFill>
                    <a:schemeClr val="accent6">
                      <a:lumMod val="75000"/>
                    </a:schemeClr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完</a:t>
              </a:r>
              <a:r>
                <a:rPr lang="zh-CN" altLang="en-US" sz="700" b="1" spc="0" baseline="0" dirty="0">
                  <a:solidFill>
                    <a:schemeClr val="accent6">
                      <a:lumMod val="75000"/>
                    </a:schemeClr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成。</a:t>
              </a: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D3014E0A-FB83-4DA9-8CD7-102A90177C71}"/>
                </a:ext>
              </a:extLst>
            </p:cNvPr>
            <p:cNvSpPr/>
            <p:nvPr/>
          </p:nvSpPr>
          <p:spPr>
            <a:xfrm>
              <a:off x="2709456" y="4496731"/>
              <a:ext cx="1450445" cy="521889"/>
            </a:xfrm>
            <a:custGeom>
              <a:avLst/>
              <a:gdLst>
                <a:gd name="connsiteX0" fmla="*/ 0 w 1450445"/>
                <a:gd name="connsiteY0" fmla="*/ 0 h 521889"/>
                <a:gd name="connsiteX1" fmla="*/ 1450445 w 1450445"/>
                <a:gd name="connsiteY1" fmla="*/ 0 h 521889"/>
                <a:gd name="connsiteX2" fmla="*/ 1450445 w 1450445"/>
                <a:gd name="connsiteY2" fmla="*/ 521889 h 521889"/>
                <a:gd name="connsiteX3" fmla="*/ 0 w 1450445"/>
                <a:gd name="connsiteY3" fmla="*/ 521889 h 5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445" h="521889">
                  <a:moveTo>
                    <a:pt x="0" y="0"/>
                  </a:moveTo>
                  <a:lnTo>
                    <a:pt x="1450445" y="0"/>
                  </a:lnTo>
                  <a:lnTo>
                    <a:pt x="1450445" y="521889"/>
                  </a:lnTo>
                  <a:lnTo>
                    <a:pt x="0" y="521889"/>
                  </a:lnTo>
                  <a:close/>
                </a:path>
              </a:pathLst>
            </a:custGeom>
            <a:noFill/>
            <a:ln w="6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C6344B5-A1B2-4154-A08F-5D04CA77114E}"/>
                </a:ext>
              </a:extLst>
            </p:cNvPr>
            <p:cNvSpPr txBox="1"/>
            <p:nvPr/>
          </p:nvSpPr>
          <p:spPr>
            <a:xfrm>
              <a:off x="2641678" y="455227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700" b="1" spc="0" baseline="0" dirty="0">
                  <a:solidFill>
                    <a:schemeClr val="accent2">
                      <a:lumMod val="75000"/>
                    </a:schemeClr>
                  </a:solidFill>
                  <a:latin typeface="微软雅黑"/>
                  <a:ea typeface="微软雅黑"/>
                  <a:sym typeface="微软雅黑"/>
                  <a:rtl val="0"/>
                </a:rPr>
                <a:t>标量：任何无法向量化的代码都会传</a:t>
              </a:r>
              <a:endParaRPr lang="en-US" altLang="zh-CN" sz="700" b="1" spc="0" baseline="0" dirty="0">
                <a:solidFill>
                  <a:schemeClr val="accent2">
                    <a:lumMod val="75000"/>
                  </a:schemeClr>
                </a:solidFill>
                <a:latin typeface="微软雅黑"/>
                <a:ea typeface="微软雅黑"/>
                <a:sym typeface="微软雅黑"/>
                <a:rtl val="0"/>
              </a:endParaRPr>
            </a:p>
            <a:p>
              <a:pPr algn="l"/>
              <a:r>
                <a:rPr lang="zh-CN" altLang="en-US" sz="700" b="1" spc="0" baseline="0" dirty="0">
                  <a:solidFill>
                    <a:schemeClr val="accent2">
                      <a:lumMod val="75000"/>
                    </a:schemeClr>
                  </a:solidFill>
                  <a:latin typeface="微软雅黑"/>
                  <a:ea typeface="微软雅黑"/>
                  <a:sym typeface="微软雅黑"/>
                  <a:rtl val="0"/>
                </a:rPr>
                <a:t>递给</a:t>
              </a:r>
              <a:r>
                <a:rPr lang="zh-CN" altLang="en-US" sz="700" b="1" spc="0" baseline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DataCopyGenerate pass</a:t>
              </a:r>
              <a:r>
                <a:rPr lang="zh-CN" altLang="en-US" sz="700" b="1" spc="0" baseline="0" dirty="0">
                  <a:solidFill>
                    <a:schemeClr val="accent2">
                      <a:lumMod val="75000"/>
                    </a:schemeClr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，以</a:t>
              </a:r>
              <a:endParaRPr lang="en-US" altLang="zh-CN" sz="700" b="1" spc="0" baseline="0" dirty="0">
                <a:solidFill>
                  <a:schemeClr val="accent2">
                    <a:lumMod val="75000"/>
                  </a:schemeClr>
                </a:solidFill>
                <a:latin typeface="微软雅黑"/>
                <a:ea typeface="微软雅黑"/>
                <a:cs typeface="Helvetica"/>
                <a:sym typeface="微软雅黑"/>
                <a:rtl val="0"/>
              </a:endParaRPr>
            </a:p>
            <a:p>
              <a:pPr algn="l"/>
              <a:r>
                <a:rPr lang="zh-CN" altLang="en-US" sz="700" b="1" spc="0" baseline="0" dirty="0">
                  <a:solidFill>
                    <a:schemeClr val="accent2">
                      <a:lumMod val="75000"/>
                    </a:schemeClr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将数据移动到</a:t>
              </a:r>
              <a:r>
                <a:rPr lang="zh-CN" altLang="en-US" sz="700" b="1" spc="0" baseline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UB</a:t>
              </a:r>
              <a:r>
                <a:rPr lang="zh-CN" altLang="en-US" sz="700" b="1" spc="0" baseline="0" dirty="0">
                  <a:solidFill>
                    <a:schemeClr val="accent2">
                      <a:lumMod val="75000"/>
                    </a:schemeClr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，并下沉到</a:t>
              </a:r>
              <a:endParaRPr lang="en-US" altLang="zh-CN" sz="700" b="1" spc="0" baseline="0" dirty="0">
                <a:solidFill>
                  <a:schemeClr val="accent2">
                    <a:lumMod val="75000"/>
                  </a:schemeClr>
                </a:solidFill>
                <a:latin typeface="微软雅黑"/>
                <a:ea typeface="微软雅黑"/>
                <a:cs typeface="Helvetica"/>
                <a:sym typeface="微软雅黑"/>
                <a:rtl val="0"/>
              </a:endParaRPr>
            </a:p>
            <a:p>
              <a:pPr algn="l"/>
              <a:r>
                <a:rPr lang="zh-CN" altLang="en-US" sz="700" b="1" spc="0" baseline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DaVinci Dial</a:t>
              </a:r>
              <a:r>
                <a:rPr lang="en-US" altLang="zh-CN" sz="700" b="1" dirty="0" err="1">
                  <a:solidFill>
                    <a:schemeClr val="accent2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ect</a:t>
              </a:r>
              <a:r>
                <a:rPr lang="en-US" altLang="zh-CN" sz="700" b="1" dirty="0">
                  <a:solidFill>
                    <a:schemeClr val="accent2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 </a:t>
              </a:r>
              <a:r>
                <a:rPr lang="zh-CN" altLang="en-US" sz="700" b="1">
                  <a:solidFill>
                    <a:schemeClr val="accent2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的</a:t>
              </a:r>
              <a:r>
                <a:rPr lang="zh-CN" altLang="en-US" sz="700" b="1" dirty="0">
                  <a:solidFill>
                    <a:schemeClr val="accent2">
                      <a:lumMod val="75000"/>
                    </a:schemeClr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标量操作。</a:t>
              </a:r>
              <a:endParaRPr lang="zh-CN" altLang="en-US" sz="700" b="1" spc="0" baseline="0" dirty="0">
                <a:solidFill>
                  <a:schemeClr val="accent2">
                    <a:lumMod val="75000"/>
                  </a:schemeClr>
                </a:solidFill>
                <a:latin typeface="Helvetica"/>
                <a:ea typeface="微软雅黑"/>
                <a:cs typeface="Helvetica"/>
                <a:sym typeface="Helvetica"/>
                <a:rtl val="0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A0A63007-A211-4FF5-B863-E909B57B5EA1}"/>
                </a:ext>
              </a:extLst>
            </p:cNvPr>
            <p:cNvSpPr/>
            <p:nvPr/>
          </p:nvSpPr>
          <p:spPr>
            <a:xfrm>
              <a:off x="1963900" y="5035565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DAE8FC"/>
            </a:solidFill>
            <a:ln w="6770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7E1F664-67BE-475A-ABB6-C2CB898AAF7B}"/>
                </a:ext>
              </a:extLst>
            </p:cNvPr>
            <p:cNvSpPr txBox="1"/>
            <p:nvPr/>
          </p:nvSpPr>
          <p:spPr>
            <a:xfrm>
              <a:off x="1933460" y="5000011"/>
              <a:ext cx="731880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Davinci Dialect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8EE52D2D-8968-4578-B3B7-EFFEEA1AD8CD}"/>
                </a:ext>
              </a:extLst>
            </p:cNvPr>
            <p:cNvSpPr/>
            <p:nvPr/>
          </p:nvSpPr>
          <p:spPr>
            <a:xfrm>
              <a:off x="1963900" y="5374454"/>
              <a:ext cx="677778" cy="135555"/>
            </a:xfrm>
            <a:custGeom>
              <a:avLst/>
              <a:gdLst>
                <a:gd name="connsiteX0" fmla="*/ 657445 w 677778"/>
                <a:gd name="connsiteY0" fmla="*/ 0 h 135555"/>
                <a:gd name="connsiteX1" fmla="*/ 677778 w 677778"/>
                <a:gd name="connsiteY1" fmla="*/ 20333 h 135555"/>
                <a:gd name="connsiteX2" fmla="*/ 677778 w 677778"/>
                <a:gd name="connsiteY2" fmla="*/ 115222 h 135555"/>
                <a:gd name="connsiteX3" fmla="*/ 657445 w 677778"/>
                <a:gd name="connsiteY3" fmla="*/ 135556 h 135555"/>
                <a:gd name="connsiteX4" fmla="*/ 20333 w 677778"/>
                <a:gd name="connsiteY4" fmla="*/ 135556 h 135555"/>
                <a:gd name="connsiteX5" fmla="*/ 0 w 677778"/>
                <a:gd name="connsiteY5" fmla="*/ 115222 h 135555"/>
                <a:gd name="connsiteX6" fmla="*/ 0 w 677778"/>
                <a:gd name="connsiteY6" fmla="*/ 20333 h 135555"/>
                <a:gd name="connsiteX7" fmla="*/ 20333 w 677778"/>
                <a:gd name="connsiteY7" fmla="*/ 0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778" h="135555">
                  <a:moveTo>
                    <a:pt x="657445" y="0"/>
                  </a:moveTo>
                  <a:cubicBezTo>
                    <a:pt x="668675" y="0"/>
                    <a:pt x="677778" y="9104"/>
                    <a:pt x="677778" y="20333"/>
                  </a:cubicBezTo>
                  <a:lnTo>
                    <a:pt x="677778" y="115222"/>
                  </a:lnTo>
                  <a:cubicBezTo>
                    <a:pt x="677778" y="126452"/>
                    <a:pt x="668675" y="135556"/>
                    <a:pt x="657445" y="135556"/>
                  </a:cubicBezTo>
                  <a:lnTo>
                    <a:pt x="20333" y="135556"/>
                  </a:lnTo>
                  <a:cubicBezTo>
                    <a:pt x="9104" y="135556"/>
                    <a:pt x="0" y="126452"/>
                    <a:pt x="0" y="115222"/>
                  </a:cubicBezTo>
                  <a:lnTo>
                    <a:pt x="0" y="20333"/>
                  </a:lnTo>
                  <a:cubicBezTo>
                    <a:pt x="0" y="9104"/>
                    <a:pt x="9104" y="0"/>
                    <a:pt x="20333" y="0"/>
                  </a:cubicBezTo>
                  <a:close/>
                </a:path>
              </a:pathLst>
            </a:custGeom>
            <a:solidFill>
              <a:srgbClr val="E1D5E7"/>
            </a:solidFill>
            <a:ln w="6770" cap="flat">
              <a:solidFill>
                <a:srgbClr val="9673A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5876350-7F25-4193-B031-9CA71F13AF6D}"/>
                </a:ext>
              </a:extLst>
            </p:cNvPr>
            <p:cNvSpPr txBox="1"/>
            <p:nvPr/>
          </p:nvSpPr>
          <p:spPr>
            <a:xfrm>
              <a:off x="1950404" y="5338900"/>
              <a:ext cx="697991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LowerToLLVM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7EB29846-E21A-4E0B-81D7-588C1F8820D2}"/>
                </a:ext>
              </a:extLst>
            </p:cNvPr>
            <p:cNvSpPr/>
            <p:nvPr/>
          </p:nvSpPr>
          <p:spPr>
            <a:xfrm>
              <a:off x="2709456" y="5035565"/>
              <a:ext cx="1450445" cy="372778"/>
            </a:xfrm>
            <a:custGeom>
              <a:avLst/>
              <a:gdLst>
                <a:gd name="connsiteX0" fmla="*/ 0 w 1450445"/>
                <a:gd name="connsiteY0" fmla="*/ 0 h 372778"/>
                <a:gd name="connsiteX1" fmla="*/ 1450445 w 1450445"/>
                <a:gd name="connsiteY1" fmla="*/ 0 h 372778"/>
                <a:gd name="connsiteX2" fmla="*/ 1450445 w 1450445"/>
                <a:gd name="connsiteY2" fmla="*/ 372778 h 372778"/>
                <a:gd name="connsiteX3" fmla="*/ 0 w 1450445"/>
                <a:gd name="connsiteY3" fmla="*/ 372778 h 37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0445" h="372778">
                  <a:moveTo>
                    <a:pt x="0" y="0"/>
                  </a:moveTo>
                  <a:lnTo>
                    <a:pt x="1450445" y="0"/>
                  </a:lnTo>
                  <a:lnTo>
                    <a:pt x="1450445" y="372778"/>
                  </a:lnTo>
                  <a:lnTo>
                    <a:pt x="0" y="372778"/>
                  </a:lnTo>
                  <a:close/>
                </a:path>
              </a:pathLst>
            </a:custGeom>
            <a:noFill/>
            <a:ln w="6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6680412-9163-49E4-B5DE-3456D207AB33}"/>
                </a:ext>
              </a:extLst>
            </p:cNvPr>
            <p:cNvSpPr txBox="1"/>
            <p:nvPr/>
          </p:nvSpPr>
          <p:spPr>
            <a:xfrm>
              <a:off x="2652614" y="5109406"/>
              <a:ext cx="2027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700" b="1" spc="0" baseline="0" dirty="0">
                  <a:solidFill>
                    <a:srgbClr val="7030A0"/>
                  </a:solidFill>
                  <a:latin typeface="Helvetica"/>
                  <a:cs typeface="Helvetica"/>
                  <a:sym typeface="Helvetica"/>
                  <a:rtl val="0"/>
                </a:rPr>
                <a:t>Lowering</a:t>
              </a:r>
              <a:r>
                <a:rPr lang="zh-CN" altLang="en-US" sz="700" b="1" spc="0" baseline="0" dirty="0">
                  <a:solidFill>
                    <a:srgbClr val="7030A0"/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：</a:t>
              </a:r>
              <a:r>
                <a:rPr lang="zh-CN" altLang="en-US" sz="700" b="1" spc="0" baseline="0" dirty="0">
                  <a:solidFill>
                    <a:srgbClr val="7030A0"/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DaVinci Dialect</a:t>
              </a:r>
              <a:r>
                <a:rPr lang="zh-CN" altLang="en-US" sz="700" b="1" spc="0" baseline="0" dirty="0">
                  <a:solidFill>
                    <a:srgbClr val="7030A0"/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下沉到</a:t>
              </a:r>
              <a:endParaRPr lang="en-US" altLang="zh-CN" sz="700" b="1" spc="0" baseline="0" dirty="0">
                <a:solidFill>
                  <a:srgbClr val="7030A0"/>
                </a:solidFill>
                <a:latin typeface="微软雅黑"/>
                <a:ea typeface="微软雅黑"/>
                <a:cs typeface="Helvetica"/>
                <a:sym typeface="微软雅黑"/>
                <a:rtl val="0"/>
              </a:endParaRPr>
            </a:p>
            <a:p>
              <a:pPr algn="l"/>
              <a:r>
                <a:rPr lang="zh-CN" altLang="en-US" sz="700" b="1" spc="0" baseline="0" dirty="0">
                  <a:solidFill>
                    <a:srgbClr val="7030A0"/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CCE2.0 LLVM</a:t>
              </a:r>
              <a:r>
                <a:rPr lang="zh-CN" altLang="en-US" sz="700" b="1" dirty="0">
                  <a:solidFill>
                    <a:srgbClr val="7030A0"/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 </a:t>
              </a:r>
              <a:r>
                <a:rPr lang="en-US" altLang="zh-CN" sz="700" b="1" dirty="0">
                  <a:solidFill>
                    <a:srgbClr val="7030A0"/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IR</a:t>
              </a:r>
              <a:r>
                <a:rPr lang="zh-CN" altLang="en-US" sz="700" b="1" dirty="0">
                  <a:solidFill>
                    <a:srgbClr val="7030A0"/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，或其他方言。</a:t>
              </a:r>
              <a:endParaRPr lang="zh-CN" altLang="en-US" sz="700" b="1" spc="0" baseline="0" dirty="0">
                <a:solidFill>
                  <a:srgbClr val="7030A0"/>
                </a:solidFill>
                <a:latin typeface="Helvetica"/>
                <a:ea typeface="微软雅黑"/>
                <a:cs typeface="Helvetica"/>
                <a:sym typeface="Helvetica"/>
                <a:rtl val="0"/>
              </a:endParaRP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6B845F93-2492-426C-B4C0-F549D0044ED0}"/>
                </a:ext>
              </a:extLst>
            </p:cNvPr>
            <p:cNvSpPr/>
            <p:nvPr/>
          </p:nvSpPr>
          <p:spPr>
            <a:xfrm>
              <a:off x="1963900" y="5882788"/>
              <a:ext cx="677778" cy="333805"/>
            </a:xfrm>
            <a:custGeom>
              <a:avLst/>
              <a:gdLst>
                <a:gd name="connsiteX0" fmla="*/ 0 w 677778"/>
                <a:gd name="connsiteY0" fmla="*/ 0 h 333805"/>
                <a:gd name="connsiteX1" fmla="*/ 677778 w 677778"/>
                <a:gd name="connsiteY1" fmla="*/ 0 h 333805"/>
                <a:gd name="connsiteX2" fmla="*/ 677778 w 677778"/>
                <a:gd name="connsiteY2" fmla="*/ 288056 h 333805"/>
                <a:gd name="connsiteX3" fmla="*/ 338889 w 677778"/>
                <a:gd name="connsiteY3" fmla="*/ 288056 h 333805"/>
                <a:gd name="connsiteX4" fmla="*/ 0 w 677778"/>
                <a:gd name="connsiteY4" fmla="*/ 288056 h 333805"/>
                <a:gd name="connsiteX5" fmla="*/ 0 w 677778"/>
                <a:gd name="connsiteY5" fmla="*/ 50833 h 333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778" h="333805">
                  <a:moveTo>
                    <a:pt x="0" y="0"/>
                  </a:moveTo>
                  <a:lnTo>
                    <a:pt x="677778" y="0"/>
                  </a:lnTo>
                  <a:lnTo>
                    <a:pt x="677778" y="288056"/>
                  </a:lnTo>
                  <a:cubicBezTo>
                    <a:pt x="564813" y="227056"/>
                    <a:pt x="451852" y="227056"/>
                    <a:pt x="338889" y="288056"/>
                  </a:cubicBezTo>
                  <a:cubicBezTo>
                    <a:pt x="225926" y="349056"/>
                    <a:pt x="112963" y="349056"/>
                    <a:pt x="0" y="288056"/>
                  </a:cubicBezTo>
                  <a:lnTo>
                    <a:pt x="0" y="50833"/>
                  </a:lnTo>
                  <a:close/>
                </a:path>
              </a:pathLst>
            </a:custGeom>
            <a:solidFill>
              <a:srgbClr val="F5F5F5"/>
            </a:solidFill>
            <a:ln w="13540" cap="flat">
              <a:solidFill>
                <a:srgbClr val="66666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4ECF5F7-485E-4EBF-AE8B-DAC2C7574C39}"/>
                </a:ext>
              </a:extLst>
            </p:cNvPr>
            <p:cNvSpPr txBox="1"/>
            <p:nvPr/>
          </p:nvSpPr>
          <p:spPr>
            <a:xfrm>
              <a:off x="2069016" y="5894679"/>
              <a:ext cx="460769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LLVMIR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765B1871-0E52-4124-9744-AF6433094346}"/>
                </a:ext>
              </a:extLst>
            </p:cNvPr>
            <p:cNvSpPr/>
            <p:nvPr/>
          </p:nvSpPr>
          <p:spPr>
            <a:xfrm>
              <a:off x="2878901" y="3680008"/>
              <a:ext cx="1152223" cy="135555"/>
            </a:xfrm>
            <a:custGeom>
              <a:avLst/>
              <a:gdLst>
                <a:gd name="connsiteX0" fmla="*/ 0 w 1152223"/>
                <a:gd name="connsiteY0" fmla="*/ 0 h 135555"/>
                <a:gd name="connsiteX1" fmla="*/ 1152223 w 1152223"/>
                <a:gd name="connsiteY1" fmla="*/ 0 h 135555"/>
                <a:gd name="connsiteX2" fmla="*/ 1152223 w 1152223"/>
                <a:gd name="connsiteY2" fmla="*/ 135556 h 135555"/>
                <a:gd name="connsiteX3" fmla="*/ 0 w 1152223"/>
                <a:gd name="connsiteY3" fmla="*/ 135556 h 13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223" h="135555">
                  <a:moveTo>
                    <a:pt x="0" y="0"/>
                  </a:moveTo>
                  <a:lnTo>
                    <a:pt x="1152223" y="0"/>
                  </a:lnTo>
                  <a:lnTo>
                    <a:pt x="1152223" y="135556"/>
                  </a:lnTo>
                  <a:lnTo>
                    <a:pt x="0" y="135556"/>
                  </a:lnTo>
                  <a:close/>
                </a:path>
              </a:pathLst>
            </a:custGeom>
            <a:noFill/>
            <a:ln w="6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527B8C-D2E0-4F9F-8B57-DC98E1488566}"/>
                </a:ext>
              </a:extLst>
            </p:cNvPr>
            <p:cNvSpPr txBox="1"/>
            <p:nvPr/>
          </p:nvSpPr>
          <p:spPr>
            <a:xfrm>
              <a:off x="2984016" y="3644454"/>
              <a:ext cx="957313" cy="190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b="1" spc="0" baseline="0" dirty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MLIR CCE Compiler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CAD47EC7-4CAB-4B66-88D0-586758F94CB7}"/>
                </a:ext>
              </a:extLst>
            </p:cNvPr>
            <p:cNvSpPr/>
            <p:nvPr/>
          </p:nvSpPr>
          <p:spPr>
            <a:xfrm>
              <a:off x="1828344" y="2629451"/>
              <a:ext cx="2440001" cy="155889"/>
            </a:xfrm>
            <a:custGeom>
              <a:avLst/>
              <a:gdLst>
                <a:gd name="connsiteX0" fmla="*/ 0 w 2440001"/>
                <a:gd name="connsiteY0" fmla="*/ 155889 h 155889"/>
                <a:gd name="connsiteX1" fmla="*/ 0 w 2440001"/>
                <a:gd name="connsiteY1" fmla="*/ 0 h 155889"/>
                <a:gd name="connsiteX2" fmla="*/ 2440002 w 2440001"/>
                <a:gd name="connsiteY2" fmla="*/ 0 h 155889"/>
                <a:gd name="connsiteX3" fmla="*/ 2440002 w 2440001"/>
                <a:gd name="connsiteY3" fmla="*/ 155889 h 15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0001" h="155889">
                  <a:moveTo>
                    <a:pt x="0" y="155889"/>
                  </a:moveTo>
                  <a:lnTo>
                    <a:pt x="0" y="0"/>
                  </a:lnTo>
                  <a:lnTo>
                    <a:pt x="2440002" y="0"/>
                  </a:lnTo>
                  <a:lnTo>
                    <a:pt x="2440002" y="155889"/>
                  </a:lnTo>
                </a:path>
              </a:pathLst>
            </a:custGeom>
            <a:solidFill>
              <a:srgbClr val="FFEBEB"/>
            </a:solidFill>
            <a:ln w="13540" cap="flat">
              <a:solidFill>
                <a:srgbClr val="E6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DB873EBF-312F-4414-8E9D-98CC26934BB8}"/>
                </a:ext>
              </a:extLst>
            </p:cNvPr>
            <p:cNvSpPr/>
            <p:nvPr/>
          </p:nvSpPr>
          <p:spPr>
            <a:xfrm>
              <a:off x="1828344" y="2785340"/>
              <a:ext cx="2440001" cy="386333"/>
            </a:xfrm>
            <a:custGeom>
              <a:avLst/>
              <a:gdLst>
                <a:gd name="connsiteX0" fmla="*/ 0 w 2440001"/>
                <a:gd name="connsiteY0" fmla="*/ 0 h 386333"/>
                <a:gd name="connsiteX1" fmla="*/ 0 w 2440001"/>
                <a:gd name="connsiteY1" fmla="*/ 386334 h 386333"/>
                <a:gd name="connsiteX2" fmla="*/ 2440002 w 2440001"/>
                <a:gd name="connsiteY2" fmla="*/ 386334 h 386333"/>
                <a:gd name="connsiteX3" fmla="*/ 2440002 w 2440001"/>
                <a:gd name="connsiteY3" fmla="*/ 0 h 3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0001" h="386333">
                  <a:moveTo>
                    <a:pt x="0" y="0"/>
                  </a:moveTo>
                  <a:lnTo>
                    <a:pt x="0" y="386334"/>
                  </a:lnTo>
                  <a:lnTo>
                    <a:pt x="2440002" y="386334"/>
                  </a:lnTo>
                  <a:lnTo>
                    <a:pt x="2440002" y="0"/>
                  </a:lnTo>
                </a:path>
              </a:pathLst>
            </a:custGeom>
            <a:noFill/>
            <a:ln w="13540" cap="flat">
              <a:solidFill>
                <a:srgbClr val="E6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73575B9-627D-46DB-AAE3-4D757567F9CD}"/>
                </a:ext>
              </a:extLst>
            </p:cNvPr>
            <p:cNvSpPr/>
            <p:nvPr/>
          </p:nvSpPr>
          <p:spPr>
            <a:xfrm>
              <a:off x="1828344" y="2785340"/>
              <a:ext cx="2440001" cy="6777"/>
            </a:xfrm>
            <a:custGeom>
              <a:avLst/>
              <a:gdLst>
                <a:gd name="connsiteX0" fmla="*/ 0 w 2440001"/>
                <a:gd name="connsiteY0" fmla="*/ 0 h 6777"/>
                <a:gd name="connsiteX1" fmla="*/ 2440002 w 2440001"/>
                <a:gd name="connsiteY1" fmla="*/ 0 h 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40001" h="6777">
                  <a:moveTo>
                    <a:pt x="0" y="0"/>
                  </a:moveTo>
                  <a:lnTo>
                    <a:pt x="2440002" y="0"/>
                  </a:lnTo>
                </a:path>
              </a:pathLst>
            </a:custGeom>
            <a:noFill/>
            <a:ln w="13540" cap="flat">
              <a:solidFill>
                <a:srgbClr val="E6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B114A72-997C-4B75-9194-B282344A0530}"/>
                </a:ext>
              </a:extLst>
            </p:cNvPr>
            <p:cNvSpPr txBox="1"/>
            <p:nvPr/>
          </p:nvSpPr>
          <p:spPr>
            <a:xfrm>
              <a:off x="2756961" y="2610842"/>
              <a:ext cx="575991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b="1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LLVM OPT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3F89ECA-F503-40B3-A423-86403C135C6D}"/>
                </a:ext>
              </a:extLst>
            </p:cNvPr>
            <p:cNvSpPr/>
            <p:nvPr/>
          </p:nvSpPr>
          <p:spPr>
            <a:xfrm>
              <a:off x="1828344" y="2785340"/>
              <a:ext cx="2440001" cy="386333"/>
            </a:xfrm>
            <a:custGeom>
              <a:avLst/>
              <a:gdLst>
                <a:gd name="connsiteX0" fmla="*/ 0 w 2440001"/>
                <a:gd name="connsiteY0" fmla="*/ 0 h 386333"/>
                <a:gd name="connsiteX1" fmla="*/ 2440002 w 2440001"/>
                <a:gd name="connsiteY1" fmla="*/ 0 h 386333"/>
                <a:gd name="connsiteX2" fmla="*/ 2440002 w 2440001"/>
                <a:gd name="connsiteY2" fmla="*/ 386334 h 386333"/>
                <a:gd name="connsiteX3" fmla="*/ 0 w 2440001"/>
                <a:gd name="connsiteY3" fmla="*/ 386334 h 3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0001" h="386333">
                  <a:moveTo>
                    <a:pt x="0" y="0"/>
                  </a:moveTo>
                  <a:lnTo>
                    <a:pt x="2440002" y="0"/>
                  </a:lnTo>
                  <a:lnTo>
                    <a:pt x="2440002" y="386334"/>
                  </a:lnTo>
                  <a:lnTo>
                    <a:pt x="0" y="386334"/>
                  </a:lnTo>
                  <a:close/>
                </a:path>
              </a:pathLst>
            </a:custGeom>
            <a:solidFill>
              <a:srgbClr val="FFEBEB"/>
            </a:solidFill>
            <a:ln w="13540" cap="flat">
              <a:solidFill>
                <a:srgbClr val="E6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6BBA3A0-75C4-4205-BE5A-74F2AC5E94B7}"/>
                </a:ext>
              </a:extLst>
            </p:cNvPr>
            <p:cNvSpPr txBox="1"/>
            <p:nvPr/>
          </p:nvSpPr>
          <p:spPr>
            <a:xfrm>
              <a:off x="2699349" y="2770120"/>
              <a:ext cx="691213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CONVERTER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2B3F7D-87EC-418F-A5BC-C89786C4A9AE}"/>
                </a:ext>
              </a:extLst>
            </p:cNvPr>
            <p:cNvSpPr txBox="1"/>
            <p:nvPr/>
          </p:nvSpPr>
          <p:spPr>
            <a:xfrm>
              <a:off x="2089349" y="2966676"/>
              <a:ext cx="691213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MLIR Affine IR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CABB94E-8A44-4100-9C41-DAB583270DE6}"/>
                </a:ext>
              </a:extLst>
            </p:cNvPr>
            <p:cNvSpPr txBox="1"/>
            <p:nvPr/>
          </p:nvSpPr>
          <p:spPr>
            <a:xfrm>
              <a:off x="3400850" y="2966676"/>
              <a:ext cx="508213" cy="19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640" spc="0" baseline="0"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rPr>
                <a:t>HalideIR</a:t>
              </a:r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3F4354F-7E09-443C-A8AF-4316D69ABFB5}"/>
                </a:ext>
              </a:extLst>
            </p:cNvPr>
            <p:cNvSpPr/>
            <p:nvPr/>
          </p:nvSpPr>
          <p:spPr>
            <a:xfrm>
              <a:off x="1828344" y="2968340"/>
              <a:ext cx="2440001" cy="6777"/>
            </a:xfrm>
            <a:custGeom>
              <a:avLst/>
              <a:gdLst>
                <a:gd name="connsiteX0" fmla="*/ 0 w 2440001"/>
                <a:gd name="connsiteY0" fmla="*/ 0 h 6777"/>
                <a:gd name="connsiteX1" fmla="*/ 2440002 w 2440001"/>
                <a:gd name="connsiteY1" fmla="*/ 0 h 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40001" h="6777">
                  <a:moveTo>
                    <a:pt x="0" y="0"/>
                  </a:moveTo>
                  <a:lnTo>
                    <a:pt x="2440002" y="0"/>
                  </a:lnTo>
                </a:path>
              </a:pathLst>
            </a:custGeom>
            <a:noFill/>
            <a:ln w="135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24D7900-A333-4444-B506-7B9C36337694}"/>
                </a:ext>
              </a:extLst>
            </p:cNvPr>
            <p:cNvSpPr/>
            <p:nvPr/>
          </p:nvSpPr>
          <p:spPr>
            <a:xfrm>
              <a:off x="3048345" y="2968340"/>
              <a:ext cx="6777" cy="198250"/>
            </a:xfrm>
            <a:custGeom>
              <a:avLst/>
              <a:gdLst>
                <a:gd name="connsiteX0" fmla="*/ 0 w 6777"/>
                <a:gd name="connsiteY0" fmla="*/ 198250 h 198250"/>
                <a:gd name="connsiteX1" fmla="*/ 0 w 6777"/>
                <a:gd name="connsiteY1" fmla="*/ 0 h 19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77" h="198250">
                  <a:moveTo>
                    <a:pt x="0" y="198250"/>
                  </a:moveTo>
                  <a:lnTo>
                    <a:pt x="0" y="0"/>
                  </a:lnTo>
                </a:path>
              </a:pathLst>
            </a:custGeom>
            <a:noFill/>
            <a:ln w="135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1DD756AB-CE60-4A9B-9717-715DDBCC0969}"/>
                </a:ext>
              </a:extLst>
            </p:cNvPr>
            <p:cNvSpPr/>
            <p:nvPr/>
          </p:nvSpPr>
          <p:spPr>
            <a:xfrm>
              <a:off x="2190956" y="3144563"/>
              <a:ext cx="223666" cy="664222"/>
            </a:xfrm>
            <a:custGeom>
              <a:avLst/>
              <a:gdLst>
                <a:gd name="connsiteX0" fmla="*/ 74556 w 223666"/>
                <a:gd name="connsiteY0" fmla="*/ 0 h 664222"/>
                <a:gd name="connsiteX1" fmla="*/ 149111 w 223666"/>
                <a:gd name="connsiteY1" fmla="*/ 0 h 664222"/>
                <a:gd name="connsiteX2" fmla="*/ 149111 w 223666"/>
                <a:gd name="connsiteY2" fmla="*/ 528667 h 664222"/>
                <a:gd name="connsiteX3" fmla="*/ 223667 w 223666"/>
                <a:gd name="connsiteY3" fmla="*/ 528667 h 664222"/>
                <a:gd name="connsiteX4" fmla="*/ 111833 w 223666"/>
                <a:gd name="connsiteY4" fmla="*/ 664223 h 664222"/>
                <a:gd name="connsiteX5" fmla="*/ 0 w 223666"/>
                <a:gd name="connsiteY5" fmla="*/ 528667 h 664222"/>
                <a:gd name="connsiteX6" fmla="*/ 74556 w 223666"/>
                <a:gd name="connsiteY6" fmla="*/ 528667 h 66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666" h="664222">
                  <a:moveTo>
                    <a:pt x="74556" y="0"/>
                  </a:moveTo>
                  <a:lnTo>
                    <a:pt x="149111" y="0"/>
                  </a:lnTo>
                  <a:lnTo>
                    <a:pt x="149111" y="528667"/>
                  </a:lnTo>
                  <a:lnTo>
                    <a:pt x="223667" y="528667"/>
                  </a:lnTo>
                  <a:lnTo>
                    <a:pt x="111833" y="664223"/>
                  </a:lnTo>
                  <a:lnTo>
                    <a:pt x="0" y="528667"/>
                  </a:lnTo>
                  <a:lnTo>
                    <a:pt x="74556" y="528667"/>
                  </a:lnTo>
                  <a:close/>
                </a:path>
              </a:pathLst>
            </a:custGeom>
            <a:solidFill>
              <a:srgbClr val="E6C6C6"/>
            </a:solidFill>
            <a:ln w="13540" cap="flat">
              <a:solidFill>
                <a:srgbClr val="6B6B6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BB64853-8573-491F-94AA-0FD9DC9B9C4B}"/>
                </a:ext>
              </a:extLst>
            </p:cNvPr>
            <p:cNvSpPr txBox="1"/>
            <p:nvPr/>
          </p:nvSpPr>
          <p:spPr>
            <a:xfrm>
              <a:off x="2341734" y="3238809"/>
              <a:ext cx="107433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40" b="1" spc="0" baseline="0" dirty="0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rPr>
                <a:t>转换器能够从</a:t>
              </a:r>
              <a:r>
                <a:rPr lang="zh-CN" altLang="en-US" sz="640" b="1" spc="0" baseline="0" dirty="0">
                  <a:solidFill>
                    <a:srgbClr val="000000"/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LLVM IR</a:t>
              </a:r>
              <a:r>
                <a:rPr lang="zh-CN" altLang="en-US" sz="640" b="1" spc="0" baseline="0" dirty="0">
                  <a:solidFill>
                    <a:srgbClr val="000000"/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向</a:t>
              </a:r>
              <a:endParaRPr lang="en-US" altLang="zh-CN" sz="640" b="1" spc="0" baseline="0" dirty="0">
                <a:solidFill>
                  <a:srgbClr val="000000"/>
                </a:solidFill>
                <a:latin typeface="微软雅黑"/>
                <a:ea typeface="微软雅黑"/>
                <a:cs typeface="Helvetica"/>
                <a:sym typeface="微软雅黑"/>
                <a:rtl val="0"/>
              </a:endParaRPr>
            </a:p>
            <a:p>
              <a:pPr algn="ctr"/>
              <a:r>
                <a:rPr lang="zh-CN" altLang="en-US" sz="640" b="1" spc="0" baseline="0" dirty="0">
                  <a:solidFill>
                    <a:srgbClr val="000000"/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上提升，生成</a:t>
              </a:r>
              <a:r>
                <a:rPr lang="zh-CN" altLang="en-US" sz="640" b="1" spc="0" baseline="0" dirty="0">
                  <a:solidFill>
                    <a:srgbClr val="000000"/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MLIR</a:t>
              </a:r>
              <a:r>
                <a:rPr lang="zh-CN" altLang="en-US" sz="640" b="1" spc="0" baseline="0" dirty="0">
                  <a:solidFill>
                    <a:srgbClr val="000000"/>
                  </a:solidFill>
                  <a:latin typeface="微软雅黑"/>
                  <a:ea typeface="微软雅黑"/>
                  <a:cs typeface="Helvetica"/>
                  <a:sym typeface="微软雅黑"/>
                  <a:rtl val="0"/>
                </a:rPr>
                <a:t>或</a:t>
              </a:r>
              <a:endParaRPr lang="en-US" altLang="zh-CN" sz="640" b="1" spc="0" baseline="0" dirty="0">
                <a:solidFill>
                  <a:srgbClr val="000000"/>
                </a:solidFill>
                <a:latin typeface="微软雅黑"/>
                <a:ea typeface="微软雅黑"/>
                <a:cs typeface="Helvetica"/>
                <a:sym typeface="微软雅黑"/>
                <a:rtl val="0"/>
              </a:endParaRPr>
            </a:p>
            <a:p>
              <a:pPr algn="ctr"/>
              <a:r>
                <a:rPr lang="zh-CN" altLang="en-US" sz="640" b="1" spc="0" baseline="0" dirty="0">
                  <a:solidFill>
                    <a:srgbClr val="000000"/>
                  </a:solidFill>
                  <a:latin typeface="Helvetica"/>
                  <a:ea typeface="微软雅黑"/>
                  <a:cs typeface="Helvetica"/>
                  <a:sym typeface="Helvetica"/>
                  <a:rtl val="0"/>
                </a:rPr>
                <a:t>HalideIR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34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Helvetica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Yunkai Xiao</dc:creator>
  <cp:lastModifiedBy>Yunkai Xiao</cp:lastModifiedBy>
  <cp:revision>1</cp:revision>
  <dcterms:created xsi:type="dcterms:W3CDTF">2021-12-23T14:47:46Z</dcterms:created>
  <dcterms:modified xsi:type="dcterms:W3CDTF">2021-12-23T14:51:46Z</dcterms:modified>
</cp:coreProperties>
</file>