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67" r:id="rId4"/>
    <p:sldId id="270" r:id="rId5"/>
    <p:sldId id="277" r:id="rId6"/>
    <p:sldId id="271" r:id="rId7"/>
    <p:sldId id="272" r:id="rId9"/>
    <p:sldId id="278" r:id="rId10"/>
    <p:sldId id="279" r:id="rId11"/>
    <p:sldId id="273" r:id="rId12"/>
    <p:sldId id="274" r:id="rId13"/>
    <p:sldId id="275" r:id="rId14"/>
    <p:sldId id="276" r:id="rId15"/>
    <p:sldId id="268" r:id="rId16"/>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6"/>
  </p:normalViewPr>
  <p:slideViewPr>
    <p:cSldViewPr snapToGrid="0">
      <p:cViewPr varScale="1">
        <p:scale>
          <a:sx n="88" d="100"/>
          <a:sy n="88" d="100"/>
        </p:scale>
        <p:origin x="18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p:cNvSpPr txBox="1"/>
          <p:nvPr/>
        </p:nvSpPr>
        <p:spPr>
          <a:xfrm>
            <a:off x="870857" y="2380343"/>
            <a:ext cx="8783955" cy="2768600"/>
          </a:xfrm>
          <a:prstGeom prst="rect">
            <a:avLst/>
          </a:prstGeom>
          <a:solidFill>
            <a:srgbClr val="3B3B3B"/>
          </a:solidFill>
        </p:spPr>
        <p:txBody>
          <a:bodyPr wrap="none" rtlCol="0">
            <a:spAutoFit/>
          </a:bodyPr>
          <a:lstStyle/>
          <a:p>
            <a:pPr algn="l"/>
            <a:r>
              <a:rPr lang="en-US" sz="6600" dirty="0">
                <a:solidFill>
                  <a:srgbClr val="FF6600"/>
                </a:solidFill>
              </a:rPr>
              <a:t>Exploratory Data Analysis</a:t>
            </a:r>
            <a:endParaRPr lang="en-US" sz="6600" dirty="0">
              <a:solidFill>
                <a:srgbClr val="FF6600"/>
              </a:solidFill>
            </a:endParaRPr>
          </a:p>
          <a:p>
            <a:pPr algn="l"/>
            <a:r>
              <a:rPr lang="en-US" sz="4000" dirty="0"/>
              <a:t>G2M insight for Cab Investment firm</a:t>
            </a:r>
            <a:endParaRPr lang="en-US" sz="4000" dirty="0"/>
          </a:p>
          <a:p>
            <a:pPr algn="l"/>
            <a:endParaRPr lang="en-US" sz="4000" dirty="0"/>
          </a:p>
          <a:p>
            <a:pPr algn="l"/>
            <a:r>
              <a:rPr lang="en-US" sz="2800" b="1" dirty="0"/>
              <a:t>&lt;M</a:t>
            </a:r>
            <a:r>
              <a:rPr lang="en-US" sz="2800" b="1" dirty="0"/>
              <a:t>ar 23, 2024&gt;</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olidFill>
                  <a:srgbClr val="FF6600"/>
                </a:solidFill>
                <a:sym typeface="+mn-ea"/>
              </a:rPr>
              <a:t>Price Sensitivity</a:t>
            </a:r>
            <a:endParaRPr lang="zh-CN" altLang="en-US"/>
          </a:p>
        </p:txBody>
      </p:sp>
      <p:pic>
        <p:nvPicPr>
          <p:cNvPr id="3" name="图片 2"/>
          <p:cNvPicPr>
            <a:picLocks noChangeAspect="1"/>
          </p:cNvPicPr>
          <p:nvPr/>
        </p:nvPicPr>
        <p:blipFill>
          <a:blip r:embed="rId1"/>
          <a:stretch>
            <a:fillRect/>
          </a:stretch>
        </p:blipFill>
        <p:spPr>
          <a:xfrm>
            <a:off x="744220" y="1513205"/>
            <a:ext cx="5486400" cy="4314825"/>
          </a:xfrm>
          <a:prstGeom prst="rect">
            <a:avLst/>
          </a:prstGeom>
        </p:spPr>
      </p:pic>
      <p:sp>
        <p:nvSpPr>
          <p:cNvPr id="4" name="文本框 3"/>
          <p:cNvSpPr txBox="1"/>
          <p:nvPr/>
        </p:nvSpPr>
        <p:spPr>
          <a:xfrm>
            <a:off x="6910070" y="798830"/>
            <a:ext cx="4702175" cy="3138170"/>
          </a:xfrm>
          <a:prstGeom prst="rect">
            <a:avLst/>
          </a:prstGeom>
          <a:noFill/>
        </p:spPr>
        <p:txBody>
          <a:bodyPr wrap="square" rtlCol="0">
            <a:spAutoFit/>
          </a:bodyPr>
          <a:p>
            <a:pPr marL="285750" indent="-285750">
              <a:buFont typeface="Arial" panose="020B0604020202020204" pitchFamily="34" charset="0"/>
              <a:buChar char="•"/>
            </a:pPr>
            <a:r>
              <a:rPr lang="en-US" altLang="zh-CN"/>
              <a:t>The avarage price charged per kilometer of Yellow Cab is higher than Pink Cab.</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It could suggest that Yello Cab may be positioned as a premium service. </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sym typeface="+mn-ea"/>
              </a:rPr>
              <a:t>Combined with the analysis about the proportion of customer monthly income, Yello cab may be more in line with middle and high income customers.</a:t>
            </a:r>
            <a:endParaRPr lang="en-US" altLang="zh-CN"/>
          </a:p>
          <a:p>
            <a:pPr marL="285750" indent="-285750">
              <a:buFont typeface="Arial" panose="020B0604020202020204" pitchFamily="34" charset="0"/>
              <a:buChar char="•"/>
            </a:pP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olidFill>
                  <a:srgbClr val="FF6600"/>
                </a:solidFill>
                <a:sym typeface="+mn-ea"/>
              </a:rPr>
              <a:t>Profitability Analysis</a:t>
            </a:r>
            <a:endParaRPr lang="zh-CN" altLang="en-US"/>
          </a:p>
        </p:txBody>
      </p:sp>
      <p:sp>
        <p:nvSpPr>
          <p:cNvPr id="4" name="文本框 3"/>
          <p:cNvSpPr txBox="1"/>
          <p:nvPr/>
        </p:nvSpPr>
        <p:spPr>
          <a:xfrm>
            <a:off x="7299325" y="904240"/>
            <a:ext cx="4354830" cy="2584450"/>
          </a:xfrm>
          <a:prstGeom prst="rect">
            <a:avLst/>
          </a:prstGeom>
          <a:noFill/>
        </p:spPr>
        <p:txBody>
          <a:bodyPr wrap="square" rtlCol="0">
            <a:spAutoFit/>
          </a:bodyPr>
          <a:p>
            <a:pPr marL="285750" indent="-285750">
              <a:buFont typeface="Arial" panose="020B0604020202020204" pitchFamily="34" charset="0"/>
              <a:buChar char="•"/>
            </a:pPr>
            <a:r>
              <a:rPr lang="en-US" altLang="zh-CN"/>
              <a:t>Profitability = (Price charged - Cost of Trip) / Cost of Trip</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The profitability of Yellow Cab is higher than Pink Cab.</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Yellow Cab turns a greater portion of its revenue into profit compared to the other company.</a:t>
            </a:r>
            <a:endParaRPr lang="en-US" altLang="zh-CN"/>
          </a:p>
        </p:txBody>
      </p:sp>
      <p:pic>
        <p:nvPicPr>
          <p:cNvPr id="5" name="图片 4"/>
          <p:cNvPicPr>
            <a:picLocks noChangeAspect="1"/>
          </p:cNvPicPr>
          <p:nvPr/>
        </p:nvPicPr>
        <p:blipFill>
          <a:blip r:embed="rId1"/>
          <a:stretch>
            <a:fillRect/>
          </a:stretch>
        </p:blipFill>
        <p:spPr>
          <a:xfrm>
            <a:off x="283845" y="1492250"/>
            <a:ext cx="6550660" cy="52501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11760"/>
            <a:ext cx="10515600" cy="1325563"/>
          </a:xfrm>
        </p:spPr>
        <p:txBody>
          <a:bodyPr/>
          <a:p>
            <a:r>
              <a:rPr lang="en-US" dirty="0">
                <a:solidFill>
                  <a:srgbClr val="FF6600"/>
                </a:solidFill>
                <a:sym typeface="+mn-ea"/>
              </a:rPr>
              <a:t>Recommendations</a:t>
            </a:r>
            <a:endParaRPr lang="zh-CN" altLang="en-US"/>
          </a:p>
        </p:txBody>
      </p:sp>
      <p:sp>
        <p:nvSpPr>
          <p:cNvPr id="3" name="文本框 2"/>
          <p:cNvSpPr txBox="1"/>
          <p:nvPr/>
        </p:nvSpPr>
        <p:spPr>
          <a:xfrm>
            <a:off x="0" y="858520"/>
            <a:ext cx="12007215" cy="3040380"/>
          </a:xfrm>
          <a:prstGeom prst="rect">
            <a:avLst/>
          </a:prstGeom>
          <a:noFill/>
        </p:spPr>
        <p:txBody>
          <a:bodyPr wrap="square" rtlCol="0" anchor="t">
            <a:noAutofit/>
          </a:bodyPr>
          <a:p>
            <a:pPr marL="285750" indent="-285750">
              <a:lnSpc>
                <a:spcPct val="100000"/>
              </a:lnSpc>
              <a:buFont typeface="Arial" panose="020B0604020202020204" pitchFamily="34" charset="0"/>
              <a:buChar char="•"/>
            </a:pPr>
            <a:r>
              <a:rPr lang="en-US" altLang="zh-CN" sz="2200">
                <a:solidFill>
                  <a:schemeClr val="tx1"/>
                </a:solidFill>
                <a:sym typeface="+mn-ea"/>
              </a:rPr>
              <a:t>Which Company has higher profitability? </a:t>
            </a:r>
            <a:r>
              <a:rPr lang="en-US" altLang="zh-CN" sz="2200">
                <a:solidFill>
                  <a:schemeClr val="accent2"/>
                </a:solidFill>
                <a:sym typeface="+mn-ea"/>
              </a:rPr>
              <a:t>      </a:t>
            </a:r>
            <a:r>
              <a:rPr lang="en-US" altLang="zh-CN" sz="2200">
                <a:solidFill>
                  <a:schemeClr val="accent2"/>
                </a:solidFill>
              </a:rPr>
              <a:t>Yellow Cab</a:t>
            </a:r>
            <a:endParaRPr lang="en-US" altLang="zh-CN" sz="2200">
              <a:solidFill>
                <a:schemeClr val="accent2"/>
              </a:solidFill>
            </a:endParaRPr>
          </a:p>
          <a:p>
            <a:pPr indent="0">
              <a:lnSpc>
                <a:spcPct val="100000"/>
              </a:lnSpc>
              <a:buFont typeface="Arial" panose="020B0604020202020204" pitchFamily="34" charset="0"/>
              <a:buNone/>
            </a:pPr>
            <a:endParaRPr lang="en-US" altLang="zh-CN" sz="2200">
              <a:solidFill>
                <a:schemeClr val="accent2"/>
              </a:solidFill>
            </a:endParaRPr>
          </a:p>
          <a:p>
            <a:pPr marL="285750" indent="-285750">
              <a:lnSpc>
                <a:spcPct val="100000"/>
              </a:lnSpc>
              <a:buFont typeface="Arial" panose="020B0604020202020204" pitchFamily="34" charset="0"/>
              <a:buChar char="•"/>
            </a:pPr>
            <a:r>
              <a:rPr lang="en-US" altLang="zh-CN" sz="2200">
                <a:solidFill>
                  <a:schemeClr val="tx1"/>
                </a:solidFill>
                <a:sym typeface="+mn-ea"/>
              </a:rPr>
              <a:t>Do Customers Prefer Yellow Cab to Pink Cab?</a:t>
            </a:r>
            <a:endParaRPr lang="en-US" altLang="zh-CN" sz="2200">
              <a:solidFill>
                <a:schemeClr val="tx1"/>
              </a:solidFill>
              <a:sym typeface="+mn-ea"/>
            </a:endParaRPr>
          </a:p>
          <a:p>
            <a:pPr indent="0">
              <a:lnSpc>
                <a:spcPct val="100000"/>
              </a:lnSpc>
              <a:buFont typeface="Arial" panose="020B0604020202020204" pitchFamily="34" charset="0"/>
              <a:buNone/>
            </a:pPr>
            <a:r>
              <a:rPr lang="en-US" altLang="zh-CN" sz="2200">
                <a:solidFill>
                  <a:schemeClr val="accent2"/>
                </a:solidFill>
              </a:rPr>
              <a:t>Yes. Based on the number of orders and total profit, customers prefer Yellow Cab, especially medium and high income customers.</a:t>
            </a:r>
            <a:endParaRPr lang="en-US" altLang="zh-CN" sz="2200">
              <a:solidFill>
                <a:schemeClr val="accent2"/>
              </a:solidFill>
            </a:endParaRPr>
          </a:p>
          <a:p>
            <a:pPr indent="0">
              <a:lnSpc>
                <a:spcPct val="100000"/>
              </a:lnSpc>
              <a:buFont typeface="Arial" panose="020B0604020202020204" pitchFamily="34" charset="0"/>
              <a:buNone/>
            </a:pPr>
            <a:endParaRPr lang="en-US" altLang="zh-CN" sz="2200">
              <a:solidFill>
                <a:schemeClr val="accent2"/>
              </a:solidFill>
            </a:endParaRPr>
          </a:p>
          <a:p>
            <a:pPr marL="285750" indent="-285750">
              <a:lnSpc>
                <a:spcPct val="100000"/>
              </a:lnSpc>
              <a:buFont typeface="Arial" panose="020B0604020202020204" pitchFamily="34" charset="0"/>
              <a:buChar char="•"/>
            </a:pPr>
            <a:r>
              <a:rPr lang="en-US" altLang="zh-CN" sz="2200">
                <a:solidFill>
                  <a:schemeClr val="tx1"/>
                </a:solidFill>
                <a:sym typeface="+mn-ea"/>
              </a:rPr>
              <a:t>Which Company has more loyal customers? </a:t>
            </a:r>
            <a:r>
              <a:rPr lang="en-US" altLang="zh-CN" sz="2200">
                <a:solidFill>
                  <a:schemeClr val="accent2"/>
                </a:solidFill>
                <a:sym typeface="+mn-ea"/>
              </a:rPr>
              <a:t>  </a:t>
            </a:r>
            <a:r>
              <a:rPr lang="en-US" altLang="zh-CN" sz="2200">
                <a:solidFill>
                  <a:schemeClr val="accent2"/>
                </a:solidFill>
              </a:rPr>
              <a:t>Yellow Cab</a:t>
            </a:r>
            <a:endParaRPr lang="en-US" altLang="zh-CN" sz="2200">
              <a:solidFill>
                <a:schemeClr val="accent2"/>
              </a:solidFill>
            </a:endParaRPr>
          </a:p>
          <a:p>
            <a:pPr marL="285750" indent="-285750">
              <a:lnSpc>
                <a:spcPct val="100000"/>
              </a:lnSpc>
              <a:buFont typeface="Arial" panose="020B0604020202020204" pitchFamily="34" charset="0"/>
              <a:buChar char="•"/>
            </a:pPr>
            <a:endParaRPr lang="en-US" altLang="zh-CN" sz="2200">
              <a:solidFill>
                <a:schemeClr val="accent2"/>
              </a:solidFill>
            </a:endParaRPr>
          </a:p>
          <a:p>
            <a:pPr marL="285750" indent="-285750">
              <a:lnSpc>
                <a:spcPct val="100000"/>
              </a:lnSpc>
              <a:buFont typeface="Arial" panose="020B0604020202020204" pitchFamily="34" charset="0"/>
              <a:buChar char="•"/>
            </a:pPr>
            <a:r>
              <a:rPr lang="en-US" altLang="zh-CN" sz="2200">
                <a:solidFill>
                  <a:schemeClr val="tx1"/>
                </a:solidFill>
                <a:sym typeface="+mn-ea"/>
              </a:rPr>
              <a:t>Which Company prevails in which city?</a:t>
            </a:r>
            <a:endParaRPr lang="en-US" altLang="zh-CN" sz="2200">
              <a:solidFill>
                <a:schemeClr val="tx1"/>
              </a:solidFill>
              <a:sym typeface="+mn-ea"/>
            </a:endParaRPr>
          </a:p>
          <a:p>
            <a:pPr indent="0">
              <a:lnSpc>
                <a:spcPct val="100000"/>
              </a:lnSpc>
              <a:buFont typeface="Arial" panose="020B0604020202020204" pitchFamily="34" charset="0"/>
              <a:buNone/>
            </a:pPr>
            <a:r>
              <a:rPr lang="en-US" altLang="zh-CN" sz="2200">
                <a:solidFill>
                  <a:schemeClr val="accent2"/>
                </a:solidFill>
              </a:rPr>
              <a:t>Even though the number of orders of Pink Cab is higher than Yellow Cab in San Diego, Sacramento and Nashiville, Yellow Cab still makes more overall profit in all cities, especially in New York.</a:t>
            </a:r>
            <a:endParaRPr lang="en-US" altLang="zh-CN" sz="2200">
              <a:solidFill>
                <a:schemeClr val="accent2"/>
              </a:solidFill>
            </a:endParaRPr>
          </a:p>
          <a:p>
            <a:pPr indent="0">
              <a:lnSpc>
                <a:spcPct val="100000"/>
              </a:lnSpc>
              <a:buFont typeface="Arial" panose="020B0604020202020204" pitchFamily="34" charset="0"/>
              <a:buNone/>
            </a:pPr>
            <a:endParaRPr lang="en-US" altLang="zh-CN" sz="2200">
              <a:solidFill>
                <a:schemeClr val="accent2"/>
              </a:solidFill>
            </a:endParaRPr>
          </a:p>
          <a:p>
            <a:pPr marL="285750" indent="-285750">
              <a:lnSpc>
                <a:spcPct val="100000"/>
              </a:lnSpc>
              <a:buFont typeface="Arial" panose="020B0604020202020204" pitchFamily="34" charset="0"/>
              <a:buChar char="•"/>
            </a:pPr>
            <a:r>
              <a:rPr lang="en-US" altLang="zh-CN" sz="2200">
                <a:solidFill>
                  <a:schemeClr val="tx1"/>
                </a:solidFill>
                <a:sym typeface="+mn-ea"/>
              </a:rPr>
              <a:t>Will Yellow Cab make more profit in the future?</a:t>
            </a:r>
            <a:endParaRPr lang="en-US" altLang="zh-CN" sz="2200">
              <a:solidFill>
                <a:schemeClr val="tx1"/>
              </a:solidFill>
              <a:sym typeface="+mn-ea"/>
            </a:endParaRPr>
          </a:p>
          <a:p>
            <a:pPr indent="0">
              <a:lnSpc>
                <a:spcPct val="100000"/>
              </a:lnSpc>
              <a:buFont typeface="Arial" panose="020B0604020202020204" pitchFamily="34" charset="0"/>
              <a:buNone/>
            </a:pPr>
            <a:r>
              <a:rPr lang="en-US" altLang="zh-CN" sz="2200">
                <a:solidFill>
                  <a:schemeClr val="accent2"/>
                </a:solidFill>
                <a:sym typeface="+mn-ea"/>
              </a:rPr>
              <a:t>Based on prior analysis from different aspects, Yellow Cab has considerable advantages. </a:t>
            </a:r>
            <a:endParaRPr lang="en-US" altLang="zh-CN" sz="2200">
              <a:solidFill>
                <a:schemeClr val="accent2"/>
              </a:solidFill>
              <a:sym typeface="+mn-ea"/>
            </a:endParaRPr>
          </a:p>
          <a:p>
            <a:pPr indent="0">
              <a:lnSpc>
                <a:spcPct val="100000"/>
              </a:lnSpc>
              <a:buFont typeface="Arial" panose="020B0604020202020204" pitchFamily="34" charset="0"/>
              <a:buNone/>
            </a:pPr>
            <a:endParaRPr lang="en-US" altLang="zh-CN" sz="2200">
              <a:solidFill>
                <a:schemeClr val="accent2"/>
              </a:solidFill>
              <a:sym typeface="+mn-ea"/>
            </a:endParaRPr>
          </a:p>
          <a:p>
            <a:pPr indent="0">
              <a:lnSpc>
                <a:spcPct val="100000"/>
              </a:lnSpc>
              <a:buFont typeface="Arial" panose="020B0604020202020204" pitchFamily="34" charset="0"/>
              <a:buNone/>
            </a:pPr>
            <a:r>
              <a:rPr lang="en-US" altLang="zh-CN" sz="2200">
                <a:solidFill>
                  <a:srgbClr val="FF0000"/>
                </a:solidFill>
                <a:sym typeface="+mn-ea"/>
              </a:rPr>
              <a:t>On the basis of analysis, I will recommend Yellow Cab for investment.</a:t>
            </a:r>
            <a:endParaRPr lang="en-US" altLang="zh-CN" sz="2200">
              <a:solidFill>
                <a:srgbClr val="FF0000"/>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  </a:t>
            </a:r>
            <a:endParaRPr lang="en-US" b="1"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endParaRPr lang="en-US" sz="6600" dirty="0">
              <a:solidFill>
                <a:srgbClr val="FF6600"/>
              </a:solidFill>
            </a:endParaRPr>
          </a:p>
          <a:p>
            <a:endParaRPr lang="en-US" sz="6600" dirty="0">
              <a:solidFill>
                <a:srgbClr val="FF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endParaRPr lang="en-US" b="1" dirty="0">
              <a:solidFill>
                <a:srgbClr val="FF6600"/>
              </a:solidFill>
            </a:endParaRPr>
          </a:p>
        </p:txBody>
      </p:sp>
      <p:sp>
        <p:nvSpPr>
          <p:cNvPr id="3" name="Subtitle 2"/>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endParaRPr lang="en-US" dirty="0">
              <a:solidFill>
                <a:srgbClr val="FF6600"/>
              </a:solidFill>
            </a:endParaRPr>
          </a:p>
          <a:p>
            <a:pPr algn="just"/>
            <a:r>
              <a:rPr lang="en-US" sz="2800" dirty="0">
                <a:solidFill>
                  <a:srgbClr val="FF6600"/>
                </a:solidFill>
              </a:rPr>
              <a:t>         </a:t>
            </a:r>
            <a:endParaRPr lang="en-US" sz="2800" dirty="0">
              <a:solidFill>
                <a:srgbClr val="FF6600"/>
              </a:solidFill>
            </a:endParaRPr>
          </a:p>
          <a:p>
            <a:pPr algn="just"/>
            <a:r>
              <a:rPr lang="en-US" sz="2800" dirty="0">
                <a:solidFill>
                  <a:srgbClr val="FF6600"/>
                </a:solidFill>
              </a:rPr>
              <a:t>         Executive Summary</a:t>
            </a:r>
            <a:endParaRPr lang="en-US" sz="2800" dirty="0">
              <a:solidFill>
                <a:srgbClr val="FF6600"/>
              </a:solidFill>
            </a:endParaRPr>
          </a:p>
          <a:p>
            <a:pPr algn="just"/>
            <a:r>
              <a:rPr lang="en-US" sz="2800" dirty="0">
                <a:solidFill>
                  <a:srgbClr val="FF6600"/>
                </a:solidFill>
              </a:rPr>
              <a:t>         Problem Statement</a:t>
            </a:r>
            <a:endParaRPr lang="en-US" sz="2800" dirty="0">
              <a:solidFill>
                <a:srgbClr val="FF6600"/>
              </a:solidFill>
            </a:endParaRPr>
          </a:p>
          <a:p>
            <a:pPr algn="just"/>
            <a:r>
              <a:rPr lang="en-US" sz="2800" dirty="0">
                <a:solidFill>
                  <a:srgbClr val="FF6600"/>
                </a:solidFill>
              </a:rPr>
              <a:t>         EDA</a:t>
            </a:r>
            <a:endParaRPr lang="en-US" sz="2800" dirty="0">
              <a:solidFill>
                <a:srgbClr val="FF6600"/>
              </a:solidFill>
            </a:endParaRPr>
          </a:p>
          <a:p>
            <a:pPr algn="just"/>
            <a:r>
              <a:rPr lang="en-US" sz="2800" dirty="0">
                <a:solidFill>
                  <a:srgbClr val="FF6600"/>
                </a:solidFill>
              </a:rPr>
              <a:t>         Recommendations</a:t>
            </a:r>
            <a:endParaRPr lang="en-US" sz="2800" dirty="0">
              <a:solidFill>
                <a:srgbClr val="FF6600"/>
              </a:solidFill>
            </a:endParaRP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olidFill>
                  <a:srgbClr val="FF6600"/>
                </a:solidFill>
                <a:sym typeface="+mn-ea"/>
              </a:rPr>
              <a:t>Executive Summary</a:t>
            </a:r>
            <a:endParaRPr lang="zh-CN" altLang="en-US"/>
          </a:p>
        </p:txBody>
      </p:sp>
      <p:sp>
        <p:nvSpPr>
          <p:cNvPr id="3" name="文本框 2"/>
          <p:cNvSpPr txBox="1"/>
          <p:nvPr/>
        </p:nvSpPr>
        <p:spPr>
          <a:xfrm>
            <a:off x="920115" y="1724660"/>
            <a:ext cx="10413365" cy="4523105"/>
          </a:xfrm>
          <a:prstGeom prst="rect">
            <a:avLst/>
          </a:prstGeom>
          <a:noFill/>
        </p:spPr>
        <p:txBody>
          <a:bodyPr wrap="square" rtlCol="0">
            <a:spAutoFit/>
          </a:bodyPr>
          <a:p>
            <a:pPr marL="285750" indent="-285750">
              <a:buFont typeface="Arial" panose="020B0604020202020204" pitchFamily="34" charset="0"/>
              <a:buChar char="•"/>
            </a:pPr>
            <a:r>
              <a:rPr lang="en-US" altLang="zh-CN" b="1"/>
              <a:t>Background:</a:t>
            </a:r>
            <a:r>
              <a:rPr lang="en-US" altLang="zh-CN"/>
              <a:t> XYZ is a private firm in US, it is planning for an investment in Cab industry and as per their Go-to-Market(G2M) strategy they want to understand the market before taking final decision.</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b="1"/>
              <a:t>Objective:  </a:t>
            </a:r>
            <a:r>
              <a:rPr lang="en-US" altLang="zh-CN"/>
              <a:t>Summarizes the analysis and recommendations and identify which company is performing better and is a better investment opportunity for XYZ.</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b="1"/>
              <a:t>Dataset:</a:t>
            </a:r>
            <a:endParaRPr lang="en-US" altLang="zh-CN" b="1"/>
          </a:p>
          <a:p>
            <a:pPr indent="0">
              <a:buFont typeface="Arial" panose="020B0604020202020204" pitchFamily="34" charset="0"/>
              <a:buNone/>
            </a:pPr>
            <a:r>
              <a:rPr lang="en-US" altLang="zh-CN" b="1"/>
              <a:t>Cab_Data.csv </a:t>
            </a:r>
            <a:r>
              <a:rPr lang="en-US" altLang="zh-CN"/>
              <a:t>– this file includes details of transaction for 2 cab companies</a:t>
            </a:r>
            <a:endParaRPr lang="en-US" altLang="zh-CN"/>
          </a:p>
          <a:p>
            <a:pPr indent="0">
              <a:buFont typeface="Arial" panose="020B0604020202020204" pitchFamily="34" charset="0"/>
              <a:buNone/>
            </a:pPr>
            <a:endParaRPr lang="en-US" altLang="zh-CN"/>
          </a:p>
          <a:p>
            <a:pPr indent="0">
              <a:buFont typeface="Arial" panose="020B0604020202020204" pitchFamily="34" charset="0"/>
              <a:buNone/>
            </a:pPr>
            <a:r>
              <a:rPr lang="en-US" altLang="zh-CN" b="1"/>
              <a:t>Customer_ID.csv</a:t>
            </a:r>
            <a:r>
              <a:rPr lang="en-US" altLang="zh-CN"/>
              <a:t> – this is a mapping table that contains a unique identifier which links the customer’s demographic details</a:t>
            </a:r>
            <a:endParaRPr lang="en-US" altLang="zh-CN"/>
          </a:p>
          <a:p>
            <a:pPr indent="0">
              <a:buFont typeface="Arial" panose="020B0604020202020204" pitchFamily="34" charset="0"/>
              <a:buNone/>
            </a:pPr>
            <a:endParaRPr lang="en-US" altLang="zh-CN" b="1"/>
          </a:p>
          <a:p>
            <a:pPr indent="0">
              <a:buFont typeface="Arial" panose="020B0604020202020204" pitchFamily="34" charset="0"/>
              <a:buNone/>
            </a:pPr>
            <a:r>
              <a:rPr lang="en-US" altLang="zh-CN" b="1"/>
              <a:t>Transaction_ID.csv</a:t>
            </a:r>
            <a:r>
              <a:rPr lang="en-US" altLang="zh-CN"/>
              <a:t> – this is a mapping table that contains transaction to customer mapping and payment mode</a:t>
            </a:r>
            <a:endParaRPr lang="en-US" altLang="zh-CN"/>
          </a:p>
          <a:p>
            <a:pPr indent="0">
              <a:buFont typeface="Arial" panose="020B0604020202020204" pitchFamily="34" charset="0"/>
              <a:buNone/>
            </a:pPr>
            <a:endParaRPr lang="en-US" altLang="zh-CN"/>
          </a:p>
          <a:p>
            <a:pPr indent="0">
              <a:buFont typeface="Arial" panose="020B0604020202020204" pitchFamily="34" charset="0"/>
              <a:buNone/>
            </a:pPr>
            <a:r>
              <a:rPr lang="en-US" altLang="zh-CN" b="1"/>
              <a:t>City.csv </a:t>
            </a:r>
            <a:r>
              <a:rPr lang="en-US" altLang="zh-CN"/>
              <a:t>– this file contains list of US cities, their population and number of cab users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olidFill>
                  <a:srgbClr val="FF6600"/>
                </a:solidFill>
                <a:sym typeface="+mn-ea"/>
              </a:rPr>
              <a:t>Problem Statement</a:t>
            </a:r>
            <a:endParaRPr lang="zh-CN" altLang="en-US"/>
          </a:p>
        </p:txBody>
      </p:sp>
      <p:sp>
        <p:nvSpPr>
          <p:cNvPr id="3" name="文本框 2"/>
          <p:cNvSpPr txBox="1"/>
          <p:nvPr/>
        </p:nvSpPr>
        <p:spPr>
          <a:xfrm>
            <a:off x="300990" y="1691005"/>
            <a:ext cx="11317605" cy="286131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altLang="zh-CN" sz="2400"/>
              <a:t>Which Company has higher profitability?</a:t>
            </a:r>
            <a:endParaRPr lang="en-US" altLang="zh-CN" sz="2400"/>
          </a:p>
          <a:p>
            <a:pPr marL="285750" indent="-285750">
              <a:lnSpc>
                <a:spcPct val="150000"/>
              </a:lnSpc>
              <a:buFont typeface="Arial" panose="020B0604020202020204" pitchFamily="34" charset="0"/>
              <a:buChar char="•"/>
            </a:pPr>
            <a:r>
              <a:rPr lang="en-US" altLang="zh-CN" sz="2400"/>
              <a:t>Do Customers Prefer Yellow Cab to Pink Cab?</a:t>
            </a:r>
            <a:endParaRPr lang="en-US" altLang="zh-CN" sz="2400"/>
          </a:p>
          <a:p>
            <a:pPr marL="285750" indent="-285750">
              <a:lnSpc>
                <a:spcPct val="150000"/>
              </a:lnSpc>
              <a:buFont typeface="Arial" panose="020B0604020202020204" pitchFamily="34" charset="0"/>
              <a:buChar char="•"/>
            </a:pPr>
            <a:r>
              <a:rPr lang="en-US" altLang="zh-CN" sz="2400"/>
              <a:t>Which Company has more loyal customers?</a:t>
            </a:r>
            <a:endParaRPr lang="en-US" altLang="zh-CN" sz="2400"/>
          </a:p>
          <a:p>
            <a:pPr marL="285750" indent="-285750">
              <a:lnSpc>
                <a:spcPct val="150000"/>
              </a:lnSpc>
              <a:buFont typeface="Arial" panose="020B0604020202020204" pitchFamily="34" charset="0"/>
              <a:buChar char="•"/>
            </a:pPr>
            <a:r>
              <a:rPr lang="en-US" altLang="zh-CN" sz="2400"/>
              <a:t>Which Company prevails in which city?</a:t>
            </a:r>
            <a:endParaRPr lang="en-US" altLang="zh-CN" sz="2400"/>
          </a:p>
          <a:p>
            <a:pPr marL="285750" indent="-285750">
              <a:lnSpc>
                <a:spcPct val="150000"/>
              </a:lnSpc>
              <a:buFont typeface="Arial" panose="020B0604020202020204" pitchFamily="34" charset="0"/>
              <a:buChar char="•"/>
            </a:pPr>
            <a:r>
              <a:rPr lang="en-US" altLang="zh-CN" sz="2400"/>
              <a:t>will Yellow Cab make more profit in the future?</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dirty="0">
                <a:solidFill>
                  <a:srgbClr val="FF6600"/>
                </a:solidFill>
                <a:sym typeface="+mn-ea"/>
              </a:rPr>
              <a:t>EDA</a:t>
            </a:r>
            <a:br>
              <a:rPr lang="en-US" dirty="0">
                <a:solidFill>
                  <a:srgbClr val="FF6600"/>
                </a:solidFill>
                <a:sym typeface="+mn-ea"/>
              </a:rPr>
            </a:br>
            <a:endParaRPr lang="zh-CN" altLang="en-US"/>
          </a:p>
        </p:txBody>
      </p:sp>
      <p:sp>
        <p:nvSpPr>
          <p:cNvPr id="4" name="文本框 3"/>
          <p:cNvSpPr txBox="1"/>
          <p:nvPr/>
        </p:nvSpPr>
        <p:spPr>
          <a:xfrm>
            <a:off x="651510" y="1524635"/>
            <a:ext cx="10981690" cy="5169535"/>
          </a:xfrm>
          <a:prstGeom prst="rect">
            <a:avLst/>
          </a:prstGeom>
          <a:noFill/>
        </p:spPr>
        <p:txBody>
          <a:bodyPr wrap="square" rtlCol="0">
            <a:spAutoFit/>
          </a:bodyPr>
          <a:p>
            <a:pPr marL="285750" indent="-285750">
              <a:buFont typeface="Arial" panose="020B0604020202020204" pitchFamily="34" charset="0"/>
              <a:buChar char="•"/>
            </a:pPr>
            <a:r>
              <a:rPr lang="zh-CN" altLang="en-US" sz="2200" b="1"/>
              <a:t>Demographic Influence:</a:t>
            </a:r>
            <a:r>
              <a:rPr lang="zh-CN" altLang="en-US" sz="2200"/>
              <a:t> How do customer demographics such as income level affect cab usage patterns? </a:t>
            </a:r>
            <a:endParaRPr lang="zh-CN" altLang="en-US" sz="2200"/>
          </a:p>
          <a:p>
            <a:pPr marL="285750" indent="-285750">
              <a:buFont typeface="Arial" panose="020B0604020202020204" pitchFamily="34" charset="0"/>
              <a:buChar char="•"/>
            </a:pPr>
            <a:endParaRPr lang="zh-CN" altLang="en-US" sz="2200"/>
          </a:p>
          <a:p>
            <a:pPr marL="285750" indent="-285750">
              <a:buFont typeface="Arial" panose="020B0604020202020204" pitchFamily="34" charset="0"/>
              <a:buChar char="•"/>
            </a:pPr>
            <a:r>
              <a:rPr lang="en-US" altLang="zh-CN" sz="2200" b="1"/>
              <a:t>Geographic Analysis:</a:t>
            </a:r>
            <a:r>
              <a:rPr lang="en-US" altLang="zh-CN" sz="2200"/>
              <a:t> </a:t>
            </a:r>
            <a:r>
              <a:rPr sz="2200">
                <a:sym typeface="+mn-ea"/>
              </a:rPr>
              <a:t>What is the user base as well as revenue status of both companies in various cities?</a:t>
            </a:r>
            <a:endParaRPr sz="2200">
              <a:sym typeface="+mn-ea"/>
            </a:endParaRPr>
          </a:p>
          <a:p>
            <a:pPr marL="285750" indent="-285750">
              <a:buFont typeface="Arial" panose="020B0604020202020204" pitchFamily="34" charset="0"/>
              <a:buChar char="•"/>
            </a:pPr>
            <a:endParaRPr sz="2200">
              <a:sym typeface="+mn-ea"/>
            </a:endParaRPr>
          </a:p>
          <a:p>
            <a:pPr marL="285750" indent="-285750">
              <a:buFont typeface="Arial" panose="020B0604020202020204" pitchFamily="34" charset="0"/>
              <a:buChar char="•"/>
            </a:pPr>
            <a:r>
              <a:rPr lang="zh-CN" altLang="en-US" sz="2200" b="1"/>
              <a:t>Customer Loyalty and Segmentation:</a:t>
            </a:r>
            <a:r>
              <a:rPr lang="zh-CN" altLang="en-US" sz="2200"/>
              <a:t> Can we identify loyal customer segments based on repeated usage patterns? </a:t>
            </a:r>
            <a:endParaRPr lang="zh-CN" altLang="en-US" sz="2200"/>
          </a:p>
          <a:p>
            <a:pPr marL="285750" indent="-285750">
              <a:buFont typeface="Arial" panose="020B0604020202020204" pitchFamily="34" charset="0"/>
              <a:buChar char="•"/>
            </a:pPr>
            <a:endParaRPr lang="zh-CN" altLang="en-US" sz="2200"/>
          </a:p>
          <a:p>
            <a:pPr marL="285750" indent="-285750">
              <a:buFont typeface="Arial" panose="020B0604020202020204" pitchFamily="34" charset="0"/>
              <a:buChar char="•"/>
            </a:pPr>
            <a:r>
              <a:rPr lang="zh-CN" altLang="en-US" sz="2200" b="1"/>
              <a:t>Price Sensitivity: </a:t>
            </a:r>
            <a:r>
              <a:rPr lang="zh-CN" altLang="en-US" sz="2200"/>
              <a:t>Are there differences in the average price charged per kilometer between the two cab companies, and what might this indicate about their pricing strategies or customer preferences?</a:t>
            </a:r>
            <a:endParaRPr lang="zh-CN" altLang="en-US" sz="2200"/>
          </a:p>
          <a:p>
            <a:pPr marL="285750" indent="-285750">
              <a:buFont typeface="Arial" panose="020B0604020202020204" pitchFamily="34" charset="0"/>
              <a:buChar char="•"/>
            </a:pPr>
            <a:endParaRPr lang="zh-CN" altLang="en-US" sz="2200"/>
          </a:p>
          <a:p>
            <a:pPr marL="285750" indent="-285750">
              <a:buFont typeface="Arial" panose="020B0604020202020204" pitchFamily="34" charset="0"/>
              <a:buChar char="•"/>
            </a:pPr>
            <a:r>
              <a:rPr lang="zh-CN" altLang="en-US" sz="2200" b="1"/>
              <a:t>Profitability Analysis:</a:t>
            </a:r>
            <a:r>
              <a:rPr lang="zh-CN" altLang="en-US" sz="2200"/>
              <a:t> Which company shows better operational efficiency based on the ratio of price charged to the cost of the trip?</a:t>
            </a:r>
            <a:endParaRPr lang="zh-CN" alt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63195"/>
            <a:ext cx="10515600" cy="1325563"/>
          </a:xfrm>
        </p:spPr>
        <p:txBody>
          <a:bodyPr/>
          <a:p>
            <a:r>
              <a:rPr lang="en-US" dirty="0">
                <a:solidFill>
                  <a:srgbClr val="FF6600"/>
                </a:solidFill>
                <a:sym typeface="+mn-ea"/>
              </a:rPr>
              <a:t>Demographic Influnence</a:t>
            </a:r>
            <a:endParaRPr lang="en-US" altLang="zh-CN"/>
          </a:p>
        </p:txBody>
      </p:sp>
      <p:sp>
        <p:nvSpPr>
          <p:cNvPr id="6" name="文本框 5"/>
          <p:cNvSpPr txBox="1"/>
          <p:nvPr/>
        </p:nvSpPr>
        <p:spPr>
          <a:xfrm>
            <a:off x="192405" y="5668010"/>
            <a:ext cx="11664950" cy="922020"/>
          </a:xfrm>
          <a:prstGeom prst="rect">
            <a:avLst/>
          </a:prstGeom>
          <a:noFill/>
        </p:spPr>
        <p:txBody>
          <a:bodyPr wrap="square" rtlCol="0">
            <a:spAutoFit/>
          </a:bodyPr>
          <a:p>
            <a:pPr marL="285750" indent="-285750">
              <a:buFont typeface="Arial" panose="020B0604020202020204" pitchFamily="34" charset="0"/>
              <a:buChar char="•"/>
            </a:pPr>
            <a:r>
              <a:rPr lang="en-US"/>
              <a:t>Whatever in terms of total proficient or total number of orders, Yellow Cab performs much better than Pink Cab.</a:t>
            </a:r>
            <a:endParaRPr lang="en-US"/>
          </a:p>
          <a:p>
            <a:pPr marL="285750" indent="-285750">
              <a:buFont typeface="Arial" panose="020B0604020202020204" pitchFamily="34" charset="0"/>
              <a:buChar char="•"/>
            </a:pPr>
            <a:r>
              <a:rPr lang="en-US" altLang="zh-CN"/>
              <a:t>For each company, the proportions of medium and high income customers are higher, and their preference is Pink Cab.</a:t>
            </a:r>
            <a:endParaRPr lang="en-US" altLang="zh-CN"/>
          </a:p>
          <a:p>
            <a:pPr marL="285750" indent="-285750">
              <a:buFont typeface="Arial" panose="020B0604020202020204" pitchFamily="34" charset="0"/>
              <a:buChar char="•"/>
            </a:pPr>
            <a:endParaRPr lang="en-US" altLang="zh-CN"/>
          </a:p>
        </p:txBody>
      </p:sp>
      <p:pic>
        <p:nvPicPr>
          <p:cNvPr id="7" name="图片 6"/>
          <p:cNvPicPr>
            <a:picLocks noChangeAspect="1"/>
          </p:cNvPicPr>
          <p:nvPr/>
        </p:nvPicPr>
        <p:blipFill>
          <a:blip r:embed="rId1"/>
          <a:stretch>
            <a:fillRect/>
          </a:stretch>
        </p:blipFill>
        <p:spPr>
          <a:xfrm>
            <a:off x="340360" y="1007745"/>
            <a:ext cx="5494020" cy="4465320"/>
          </a:xfrm>
          <a:prstGeom prst="rect">
            <a:avLst/>
          </a:prstGeom>
        </p:spPr>
      </p:pic>
      <p:pic>
        <p:nvPicPr>
          <p:cNvPr id="8" name="图片 7"/>
          <p:cNvPicPr>
            <a:picLocks noChangeAspect="1"/>
          </p:cNvPicPr>
          <p:nvPr/>
        </p:nvPicPr>
        <p:blipFill>
          <a:blip r:embed="rId2"/>
          <a:stretch>
            <a:fillRect/>
          </a:stretch>
        </p:blipFill>
        <p:spPr>
          <a:xfrm>
            <a:off x="5847080" y="1099820"/>
            <a:ext cx="5792470" cy="43726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27965"/>
            <a:ext cx="10515600" cy="1325563"/>
          </a:xfrm>
        </p:spPr>
        <p:txBody>
          <a:bodyPr/>
          <a:p>
            <a:r>
              <a:rPr lang="en-US" dirty="0">
                <a:solidFill>
                  <a:srgbClr val="FF6600"/>
                </a:solidFill>
                <a:sym typeface="+mn-ea"/>
              </a:rPr>
              <a:t>Geographic Analysis</a:t>
            </a:r>
            <a:endParaRPr lang="zh-CN" altLang="en-US"/>
          </a:p>
        </p:txBody>
      </p:sp>
      <p:pic>
        <p:nvPicPr>
          <p:cNvPr id="3" name="图片 2"/>
          <p:cNvPicPr>
            <a:picLocks noChangeAspect="1"/>
          </p:cNvPicPr>
          <p:nvPr/>
        </p:nvPicPr>
        <p:blipFill>
          <a:blip r:embed="rId1"/>
          <a:stretch>
            <a:fillRect/>
          </a:stretch>
        </p:blipFill>
        <p:spPr>
          <a:xfrm>
            <a:off x="212725" y="1230630"/>
            <a:ext cx="8843010" cy="5627370"/>
          </a:xfrm>
          <a:prstGeom prst="rect">
            <a:avLst/>
          </a:prstGeom>
        </p:spPr>
      </p:pic>
      <p:sp>
        <p:nvSpPr>
          <p:cNvPr id="4" name="文本框 3"/>
          <p:cNvSpPr txBox="1"/>
          <p:nvPr/>
        </p:nvSpPr>
        <p:spPr>
          <a:xfrm>
            <a:off x="9087485" y="1314450"/>
            <a:ext cx="3071495" cy="922020"/>
          </a:xfrm>
          <a:prstGeom prst="rect">
            <a:avLst/>
          </a:prstGeom>
          <a:noFill/>
        </p:spPr>
        <p:txBody>
          <a:bodyPr wrap="square" rtlCol="0">
            <a:spAutoFit/>
          </a:bodyPr>
          <a:p>
            <a:pPr marL="285750" indent="-285750">
              <a:buFont typeface="Arial" panose="020B0604020202020204" pitchFamily="34" charset="0"/>
              <a:buChar char="•"/>
            </a:pPr>
            <a:r>
              <a:rPr lang="en-US" altLang="zh-CN"/>
              <a:t>For each city, the total profit of Yellow Cab is higher than Pink Cab.</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3205"/>
            <a:ext cx="10515600" cy="1325563"/>
          </a:xfrm>
        </p:spPr>
        <p:txBody>
          <a:bodyPr/>
          <a:p>
            <a:r>
              <a:rPr lang="en-US" dirty="0">
                <a:solidFill>
                  <a:srgbClr val="FF6600"/>
                </a:solidFill>
                <a:sym typeface="+mn-ea"/>
              </a:rPr>
              <a:t>Geographic Analysis</a:t>
            </a:r>
            <a:endParaRPr lang="zh-CN" altLang="en-US"/>
          </a:p>
        </p:txBody>
      </p:sp>
      <p:pic>
        <p:nvPicPr>
          <p:cNvPr id="3" name="图片 2"/>
          <p:cNvPicPr>
            <a:picLocks noChangeAspect="1"/>
          </p:cNvPicPr>
          <p:nvPr/>
        </p:nvPicPr>
        <p:blipFill>
          <a:blip r:embed="rId1"/>
          <a:stretch>
            <a:fillRect/>
          </a:stretch>
        </p:blipFill>
        <p:spPr>
          <a:xfrm>
            <a:off x="223520" y="1155065"/>
            <a:ext cx="8829675" cy="5619115"/>
          </a:xfrm>
          <a:prstGeom prst="rect">
            <a:avLst/>
          </a:prstGeom>
        </p:spPr>
      </p:pic>
      <p:sp>
        <p:nvSpPr>
          <p:cNvPr id="5" name="文本框 4"/>
          <p:cNvSpPr txBox="1"/>
          <p:nvPr/>
        </p:nvSpPr>
        <p:spPr>
          <a:xfrm>
            <a:off x="9140190" y="1082675"/>
            <a:ext cx="2682240" cy="1753235"/>
          </a:xfrm>
          <a:prstGeom prst="rect">
            <a:avLst/>
          </a:prstGeom>
          <a:noFill/>
        </p:spPr>
        <p:txBody>
          <a:bodyPr wrap="square" rtlCol="0">
            <a:spAutoFit/>
          </a:bodyPr>
          <a:p>
            <a:pPr marL="285750" indent="-285750">
              <a:buFont typeface="Arial" panose="020B0604020202020204" pitchFamily="34" charset="0"/>
              <a:buChar char="•"/>
            </a:pPr>
            <a:r>
              <a:rPr lang="en-US" altLang="zh-CN"/>
              <a:t>Except San Diego, Sacramento and Nashville, the number of orders of Yellow Cab is higher than Pink Cab in all other cities.</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dirty="0">
                <a:solidFill>
                  <a:srgbClr val="FF6600"/>
                </a:solidFill>
                <a:sym typeface="+mn-ea"/>
              </a:rPr>
              <a:t>Customer Loyalty and Segmentation</a:t>
            </a:r>
            <a:endParaRPr lang="zh-CN" altLang="en-US"/>
          </a:p>
        </p:txBody>
      </p:sp>
      <p:pic>
        <p:nvPicPr>
          <p:cNvPr id="7" name="图片 6"/>
          <p:cNvPicPr>
            <a:picLocks noChangeAspect="1"/>
          </p:cNvPicPr>
          <p:nvPr/>
        </p:nvPicPr>
        <p:blipFill>
          <a:blip r:embed="rId1"/>
          <a:stretch>
            <a:fillRect/>
          </a:stretch>
        </p:blipFill>
        <p:spPr>
          <a:xfrm>
            <a:off x="347345" y="1452880"/>
            <a:ext cx="6931660" cy="5405120"/>
          </a:xfrm>
          <a:prstGeom prst="rect">
            <a:avLst/>
          </a:prstGeom>
        </p:spPr>
      </p:pic>
      <p:sp>
        <p:nvSpPr>
          <p:cNvPr id="8" name="文本框 7"/>
          <p:cNvSpPr txBox="1"/>
          <p:nvPr/>
        </p:nvSpPr>
        <p:spPr>
          <a:xfrm>
            <a:off x="7404735" y="1471930"/>
            <a:ext cx="4554220" cy="3692525"/>
          </a:xfrm>
          <a:prstGeom prst="rect">
            <a:avLst/>
          </a:prstGeom>
          <a:noFill/>
        </p:spPr>
        <p:txBody>
          <a:bodyPr wrap="square" rtlCol="0">
            <a:spAutoFit/>
          </a:bodyPr>
          <a:p>
            <a:pPr marL="285750" indent="-285750">
              <a:buFont typeface="Arial" panose="020B0604020202020204" pitchFamily="34" charset="0"/>
              <a:buChar char="•"/>
            </a:pPr>
            <a:r>
              <a:rPr lang="zh-CN" altLang="en-US"/>
              <a:t>Sort all passengers by number of orders and take the top 10% of customers as loyal customers</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The mumber of loyal customers of yellow cab is much more than the number in pink cab.</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Both firms have a large number of loyal customers in New York and Chicago (Yello cab has more), while Yellow also has some loyal customers in Los Angeles and Washington DC</a:t>
            </a:r>
            <a:endParaRPr lang="en-US" altLang="zh-CN"/>
          </a:p>
        </p:txBody>
      </p:sp>
    </p:spTree>
  </p:cSld>
  <p:clrMapOvr>
    <a:masterClrMapping/>
  </p:clrMapOvr>
</p:sld>
</file>

<file path=ppt/tags/tag1.xml><?xml version="1.0" encoding="utf-8"?>
<p:tagLst xmlns:p="http://schemas.openxmlformats.org/presentationml/2006/main">
  <p:tag name="commondata" val="eyJoZGlkIjoiZWRmN2JkNjA5ZjUzNDcyMDBhYmI5ZGZhMTAzN2Q3MzYifQ=="/>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3964</Words>
  <Application>WPS 演示</Application>
  <PresentationFormat>Widescreen</PresentationFormat>
  <Paragraphs>113</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vt:lpstr>
      <vt:lpstr>Microsoft YaHei</vt:lpstr>
      <vt:lpstr>Arial Unicode MS</vt:lpstr>
      <vt:lpstr>Calibri Light</vt:lpstr>
      <vt:lpstr>DengXian</vt:lpstr>
      <vt:lpstr>DengXian Light</vt:lpstr>
      <vt:lpstr>Office Theme</vt:lpstr>
      <vt:lpstr>PowerPoint 演示文稿</vt:lpstr>
      <vt:lpstr>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梨涡子酒</cp:lastModifiedBy>
  <cp:revision>102</cp:revision>
  <dcterms:created xsi:type="dcterms:W3CDTF">2020-12-18T04:50:00Z</dcterms:created>
  <dcterms:modified xsi:type="dcterms:W3CDTF">2024-03-24T05:28:50Z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A701E2987B9C49AB8B1F102DEC20DE7F_11</vt:lpwstr>
  </property>
  <property fmtid="{D5CDD505-2E9C-101B-9397-08002B2CF9AE}" pid="3" name="KSOProductBuildVer">
    <vt:lpwstr>2052-12.1.0.16417</vt:lpwstr>
  </property>
</Properties>
</file>