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Playfair Display"/>
      <p:regular r:id="rId28"/>
      <p:bold r:id="rId29"/>
      <p:italic r:id="rId30"/>
      <p:boldItalic r:id="rId31"/>
    </p:embeddedFont>
    <p:embeddedFont>
      <p:font typeface="Robo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layfairDisplay-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7.xml"/><Relationship Id="rId33" Type="http://schemas.openxmlformats.org/officeDocument/2006/relationships/font" Target="fonts/RobotoLight-bold.fntdata"/><Relationship Id="rId10" Type="http://schemas.openxmlformats.org/officeDocument/2006/relationships/slide" Target="slides/slide6.xml"/><Relationship Id="rId32" Type="http://schemas.openxmlformats.org/officeDocument/2006/relationships/font" Target="fonts/RobotoLight-regular.fntdata"/><Relationship Id="rId13" Type="http://schemas.openxmlformats.org/officeDocument/2006/relationships/slide" Target="slides/slide9.xml"/><Relationship Id="rId35" Type="http://schemas.openxmlformats.org/officeDocument/2006/relationships/font" Target="fonts/RobotoLight-boldItalic.fntdata"/><Relationship Id="rId12" Type="http://schemas.openxmlformats.org/officeDocument/2006/relationships/slide" Target="slides/slide8.xml"/><Relationship Id="rId34" Type="http://schemas.openxmlformats.org/officeDocument/2006/relationships/font" Target="fonts/RobotoLight-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31fec702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1fec702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31fec702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1fec702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31fec702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1fec702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31fec702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1fec702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31fec702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1fec702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31fec702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1fec702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31fec702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1fec702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31fec702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1fec702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31fec702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1fec702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31fec702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31fec702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31fec70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1fec70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1fec702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1fec702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31fec702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1fec702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31fec702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1fec70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31fec702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1fec702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31fec702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1fec702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31fec702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1fec702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31fec702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1fec702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63725" y="4265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Flappy Bird</a:t>
            </a:r>
            <a:endParaRPr/>
          </a:p>
        </p:txBody>
      </p:sp>
      <p:pic>
        <p:nvPicPr>
          <p:cNvPr id="68" name="Google Shape;68;p13"/>
          <p:cNvPicPr preferRelativeResize="0"/>
          <p:nvPr/>
        </p:nvPicPr>
        <p:blipFill>
          <a:blip r:embed="rId3">
            <a:alphaModFix/>
          </a:blip>
          <a:stretch>
            <a:fillRect/>
          </a:stretch>
        </p:blipFill>
        <p:spPr>
          <a:xfrm>
            <a:off x="2459263" y="1668775"/>
            <a:ext cx="4225468" cy="3169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nvSpPr>
        <p:spPr>
          <a:xfrm>
            <a:off x="476325" y="409225"/>
            <a:ext cx="40989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Obstacle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This may look intimidating, but you’ll immediately notice that it’s twice the same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That’s because we want there to be two obstacles on the game screen all the time (otherwise the game will be too easy).</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30" name="Google Shape;130;p22"/>
          <p:cNvPicPr preferRelativeResize="0"/>
          <p:nvPr/>
        </p:nvPicPr>
        <p:blipFill>
          <a:blip r:embed="rId3">
            <a:alphaModFix/>
          </a:blip>
          <a:stretch>
            <a:fillRect/>
          </a:stretch>
        </p:blipFill>
        <p:spPr>
          <a:xfrm>
            <a:off x="3741750" y="375975"/>
            <a:ext cx="6012751" cy="4111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nvSpPr>
        <p:spPr>
          <a:xfrm>
            <a:off x="476325" y="409225"/>
            <a:ext cx="3005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Variety, the spice of life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 created, within this </a:t>
            </a:r>
            <a:r>
              <a:rPr lang="en" sz="1200">
                <a:solidFill>
                  <a:srgbClr val="FFFFFF"/>
                </a:solidFill>
                <a:highlight>
                  <a:srgbClr val="CCCCCC"/>
                </a:highlight>
                <a:latin typeface="Roboto Light"/>
                <a:ea typeface="Roboto Light"/>
                <a:cs typeface="Roboto Light"/>
                <a:sym typeface="Roboto Light"/>
              </a:rPr>
              <a:t>Buildings </a:t>
            </a:r>
            <a:r>
              <a:rPr lang="en" sz="1200">
                <a:solidFill>
                  <a:srgbClr val="FFFFFF"/>
                </a:solidFill>
                <a:latin typeface="Roboto Light"/>
                <a:ea typeface="Roboto Light"/>
                <a:cs typeface="Roboto Light"/>
                <a:sym typeface="Roboto Light"/>
              </a:rPr>
              <a:t>sprite, 5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each requiring the player to be at a different height in order to safely pass. You can add more, but it’ll make you code a little longer. You can make less, but then your game will be less challenging.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36" name="Google Shape;136;p23"/>
          <p:cNvPicPr preferRelativeResize="0"/>
          <p:nvPr/>
        </p:nvPicPr>
        <p:blipFill>
          <a:blip r:embed="rId3">
            <a:alphaModFix/>
          </a:blip>
          <a:stretch>
            <a:fillRect/>
          </a:stretch>
        </p:blipFill>
        <p:spPr>
          <a:xfrm>
            <a:off x="3671475" y="630625"/>
            <a:ext cx="5002926" cy="342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Making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Just like for the character, we want the obstacles to stop spawning when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highlight>
                  <a:srgbClr val="00FF00"/>
                </a:highlight>
                <a:latin typeface="Roboto Light"/>
                <a:ea typeface="Roboto Light"/>
                <a:cs typeface="Roboto Light"/>
                <a:sym typeface="Roboto Light"/>
              </a:rPr>
              <a:t> = 1</a:t>
            </a:r>
            <a:r>
              <a:rPr lang="en" sz="1200">
                <a:solidFill>
                  <a:srgbClr val="FFFFFF"/>
                </a:solidFill>
                <a:latin typeface="Roboto Light"/>
                <a:ea typeface="Roboto Light"/>
                <a:cs typeface="Roboto Light"/>
                <a:sym typeface="Roboto Light"/>
              </a:rPr>
              <a:t>, and we also want the obstacles from the previous life (game session) to disappear, so lets use the </a:t>
            </a:r>
            <a:r>
              <a:rPr lang="en" sz="1200">
                <a:solidFill>
                  <a:srgbClr val="FFFFFF"/>
                </a:solidFill>
                <a:highlight>
                  <a:srgbClr val="9900FF"/>
                </a:highlight>
                <a:latin typeface="Roboto Light"/>
                <a:ea typeface="Roboto Light"/>
                <a:cs typeface="Roboto Light"/>
                <a:sym typeface="Roboto Light"/>
              </a:rPr>
              <a:t>Hide</a:t>
            </a:r>
            <a:r>
              <a:rPr lang="en" sz="1200">
                <a:solidFill>
                  <a:srgbClr val="FFFFFF"/>
                </a:solidFill>
                <a:latin typeface="Roboto Light"/>
                <a:ea typeface="Roboto Light"/>
                <a:cs typeface="Roboto Light"/>
                <a:sym typeface="Roboto Light"/>
              </a:rPr>
              <a:t> block to do that.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 also want the buildings to move from the right side to the left side, so let’s place it with the ‘</a:t>
            </a:r>
            <a:r>
              <a:rPr lang="en" sz="1200">
                <a:solidFill>
                  <a:srgbClr val="FFFFFF"/>
                </a:solidFill>
                <a:highlight>
                  <a:srgbClr val="0000FF"/>
                </a:highlight>
                <a:latin typeface="Roboto Light"/>
                <a:ea typeface="Roboto Light"/>
                <a:cs typeface="Roboto Light"/>
                <a:sym typeface="Roboto Light"/>
              </a:rPr>
              <a:t>Go to…</a:t>
            </a:r>
            <a:r>
              <a:rPr lang="en" sz="1200">
                <a:solidFill>
                  <a:srgbClr val="FFFFFF"/>
                </a:solidFill>
                <a:latin typeface="Roboto Light"/>
                <a:ea typeface="Roboto Light"/>
                <a:cs typeface="Roboto Light"/>
                <a:sym typeface="Roboto Light"/>
              </a:rPr>
              <a:t>’ block.</a:t>
            </a:r>
            <a:endParaRPr sz="1200">
              <a:solidFill>
                <a:srgbClr val="FFFFFF"/>
              </a:solidFill>
              <a:latin typeface="Roboto Light"/>
              <a:ea typeface="Roboto Light"/>
              <a:cs typeface="Roboto Light"/>
              <a:sym typeface="Roboto Light"/>
            </a:endParaRPr>
          </a:p>
        </p:txBody>
      </p:sp>
      <p:pic>
        <p:nvPicPr>
          <p:cNvPr id="142" name="Google Shape;142;p24"/>
          <p:cNvPicPr preferRelativeResize="0"/>
          <p:nvPr/>
        </p:nvPicPr>
        <p:blipFill>
          <a:blip r:embed="rId3">
            <a:alphaModFix/>
          </a:blip>
          <a:stretch>
            <a:fillRect/>
          </a:stretch>
        </p:blipFill>
        <p:spPr>
          <a:xfrm>
            <a:off x="4445950" y="409225"/>
            <a:ext cx="4176674" cy="2610421"/>
          </a:xfrm>
          <a:prstGeom prst="rect">
            <a:avLst/>
          </a:prstGeom>
          <a:noFill/>
          <a:ln>
            <a:noFill/>
          </a:ln>
        </p:spPr>
      </p:pic>
      <p:pic>
        <p:nvPicPr>
          <p:cNvPr id="143" name="Google Shape;143;p24"/>
          <p:cNvPicPr preferRelativeResize="0"/>
          <p:nvPr/>
        </p:nvPicPr>
        <p:blipFill>
          <a:blip r:embed="rId4">
            <a:alphaModFix/>
          </a:blip>
          <a:stretch>
            <a:fillRect/>
          </a:stretch>
        </p:blipFill>
        <p:spPr>
          <a:xfrm>
            <a:off x="4493875" y="2380327"/>
            <a:ext cx="4080800" cy="255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Moving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After placing the obstacles, we want it to appear and glide towards the left then disappear once it hits the wall. Let’s ‘</a:t>
            </a:r>
            <a:r>
              <a:rPr lang="en" sz="1200">
                <a:solidFill>
                  <a:srgbClr val="FFFFFF"/>
                </a:solidFill>
                <a:highlight>
                  <a:srgbClr val="9900FF"/>
                </a:highlight>
                <a:latin typeface="Roboto Light"/>
                <a:ea typeface="Roboto Light"/>
                <a:cs typeface="Roboto Light"/>
                <a:sym typeface="Roboto Light"/>
              </a:rPr>
              <a:t>Show’</a:t>
            </a:r>
            <a:r>
              <a:rPr lang="en" sz="1200">
                <a:solidFill>
                  <a:srgbClr val="FFFFFF"/>
                </a:solidFill>
                <a:latin typeface="Roboto Light"/>
                <a:ea typeface="Roboto Light"/>
                <a:cs typeface="Roboto Light"/>
                <a:sym typeface="Roboto Light"/>
              </a:rPr>
              <a:t> the obstacle, then use the ‘</a:t>
            </a:r>
            <a:r>
              <a:rPr lang="en" sz="1200">
                <a:solidFill>
                  <a:srgbClr val="FFFFFF"/>
                </a:solidFill>
                <a:highlight>
                  <a:srgbClr val="0000FF"/>
                </a:highlight>
                <a:latin typeface="Roboto Light"/>
                <a:ea typeface="Roboto Light"/>
                <a:cs typeface="Roboto Light"/>
                <a:sym typeface="Roboto Light"/>
              </a:rPr>
              <a:t>Glide…</a:t>
            </a:r>
            <a:r>
              <a:rPr lang="en" sz="1200">
                <a:solidFill>
                  <a:srgbClr val="FFFFFF"/>
                </a:solidFill>
                <a:latin typeface="Roboto Light"/>
                <a:ea typeface="Roboto Light"/>
                <a:cs typeface="Roboto Light"/>
                <a:sym typeface="Roboto Light"/>
              </a:rPr>
              <a:t>’ block to make it travel from the right side of the screen to the left side of the screen and ‘</a:t>
            </a:r>
            <a:r>
              <a:rPr lang="en" sz="1200">
                <a:solidFill>
                  <a:srgbClr val="FFFFFF"/>
                </a:solidFill>
                <a:highlight>
                  <a:srgbClr val="9900FF"/>
                </a:highlight>
                <a:latin typeface="Roboto Light"/>
                <a:ea typeface="Roboto Light"/>
                <a:cs typeface="Roboto Light"/>
                <a:sym typeface="Roboto Light"/>
              </a:rPr>
              <a:t>Hide</a:t>
            </a:r>
            <a:r>
              <a:rPr lang="en" sz="1200">
                <a:solidFill>
                  <a:srgbClr val="FFFFFF"/>
                </a:solidFill>
                <a:latin typeface="Roboto Light"/>
                <a:ea typeface="Roboto Light"/>
                <a:cs typeface="Roboto Light"/>
                <a:sym typeface="Roboto Light"/>
              </a:rPr>
              <a:t>’ it once it hits the left side of the screen</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Try it out!</a:t>
            </a:r>
            <a:endParaRPr sz="1200">
              <a:solidFill>
                <a:srgbClr val="FFFFFF"/>
              </a:solidFill>
              <a:latin typeface="Roboto Light"/>
              <a:ea typeface="Roboto Light"/>
              <a:cs typeface="Roboto Light"/>
              <a:sym typeface="Roboto Light"/>
            </a:endParaRPr>
          </a:p>
        </p:txBody>
      </p:sp>
      <p:pic>
        <p:nvPicPr>
          <p:cNvPr id="149" name="Google Shape;149;p25"/>
          <p:cNvPicPr preferRelativeResize="0"/>
          <p:nvPr/>
        </p:nvPicPr>
        <p:blipFill>
          <a:blip r:embed="rId3">
            <a:alphaModFix/>
          </a:blip>
          <a:stretch>
            <a:fillRect/>
          </a:stretch>
        </p:blipFill>
        <p:spPr>
          <a:xfrm>
            <a:off x="4662525" y="367075"/>
            <a:ext cx="4176674" cy="26104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Choosing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There are 5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and we want our game to randomly generate them, so let’s first </a:t>
            </a:r>
            <a:r>
              <a:rPr lang="en" sz="1200">
                <a:solidFill>
                  <a:srgbClr val="FFFFFF"/>
                </a:solidFill>
                <a:highlight>
                  <a:srgbClr val="FF9900"/>
                </a:highlight>
                <a:latin typeface="Roboto Light"/>
                <a:ea typeface="Roboto Light"/>
                <a:cs typeface="Roboto Light"/>
                <a:sym typeface="Roboto Light"/>
              </a:rPr>
              <a:t>create a variable</a:t>
            </a:r>
            <a:r>
              <a:rPr lang="en" sz="1200">
                <a:solidFill>
                  <a:srgbClr val="FFFFFF"/>
                </a:solidFill>
                <a:latin typeface="Roboto Light"/>
                <a:ea typeface="Roboto Light"/>
                <a:cs typeface="Roboto Light"/>
                <a:sym typeface="Roboto Light"/>
              </a:rPr>
              <a:t> named ‘</a:t>
            </a:r>
            <a:r>
              <a:rPr lang="en" sz="1200">
                <a:solidFill>
                  <a:srgbClr val="FFFFFF"/>
                </a:solidFill>
                <a:highlight>
                  <a:srgbClr val="FF9900"/>
                </a:highlight>
                <a:latin typeface="Roboto Light"/>
                <a:ea typeface="Roboto Light"/>
                <a:cs typeface="Roboto Light"/>
                <a:sym typeface="Roboto Light"/>
              </a:rPr>
              <a:t>building</a:t>
            </a:r>
            <a:r>
              <a:rPr lang="en" sz="1200">
                <a:solidFill>
                  <a:srgbClr val="FFFFFF"/>
                </a:solidFill>
                <a:latin typeface="Roboto Light"/>
                <a:ea typeface="Roboto Light"/>
                <a:cs typeface="Roboto Light"/>
                <a:sym typeface="Roboto Light"/>
              </a:rPr>
              <a:t>’ and </a:t>
            </a:r>
            <a:r>
              <a:rPr lang="en" sz="1200">
                <a:solidFill>
                  <a:srgbClr val="FFFFFF"/>
                </a:solidFill>
                <a:highlight>
                  <a:srgbClr val="FF9900"/>
                </a:highlight>
                <a:latin typeface="Roboto Light"/>
                <a:ea typeface="Roboto Light"/>
                <a:cs typeface="Roboto Light"/>
                <a:sym typeface="Roboto Light"/>
              </a:rPr>
              <a:t>set it</a:t>
            </a:r>
            <a:r>
              <a:rPr lang="en" sz="1200">
                <a:solidFill>
                  <a:srgbClr val="FFFFFF"/>
                </a:solidFill>
                <a:latin typeface="Roboto Light"/>
                <a:ea typeface="Roboto Light"/>
                <a:cs typeface="Roboto Light"/>
                <a:sym typeface="Roboto Light"/>
              </a:rPr>
              <a:t> to a random number between 0, 1, 2, 3, 4 with the ‘</a:t>
            </a:r>
            <a:r>
              <a:rPr lang="en" sz="1200">
                <a:solidFill>
                  <a:srgbClr val="FFFFFF"/>
                </a:solidFill>
                <a:highlight>
                  <a:srgbClr val="00FF00"/>
                </a:highlight>
                <a:latin typeface="Roboto Light"/>
                <a:ea typeface="Roboto Light"/>
                <a:cs typeface="Roboto Light"/>
                <a:sym typeface="Roboto Light"/>
              </a:rPr>
              <a:t>Pick random</a:t>
            </a:r>
            <a:r>
              <a:rPr lang="en" sz="1200">
                <a:solidFill>
                  <a:srgbClr val="FFFFFF"/>
                </a:solidFill>
                <a:latin typeface="Roboto Light"/>
                <a:ea typeface="Roboto Light"/>
                <a:cs typeface="Roboto Light"/>
                <a:sym typeface="Roboto Light"/>
              </a:rPr>
              <a:t>’ block</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depending on which number ‘</a:t>
            </a:r>
            <a:r>
              <a:rPr lang="en" sz="1200">
                <a:solidFill>
                  <a:srgbClr val="FFFFFF"/>
                </a:solidFill>
                <a:highlight>
                  <a:srgbClr val="FF9900"/>
                </a:highlight>
                <a:latin typeface="Roboto Light"/>
                <a:ea typeface="Roboto Light"/>
                <a:cs typeface="Roboto Light"/>
                <a:sym typeface="Roboto Light"/>
              </a:rPr>
              <a:t>building</a:t>
            </a:r>
            <a:r>
              <a:rPr lang="en" sz="1200">
                <a:solidFill>
                  <a:srgbClr val="FFFFFF"/>
                </a:solidFill>
                <a:latin typeface="Roboto Light"/>
                <a:ea typeface="Roboto Light"/>
                <a:cs typeface="Roboto Light"/>
                <a:sym typeface="Roboto Light"/>
              </a:rPr>
              <a:t>’ is set, it will choose one of the 5 Costumes, so if </a:t>
            </a:r>
            <a:r>
              <a:rPr lang="en" sz="1200">
                <a:solidFill>
                  <a:srgbClr val="FFFFFF"/>
                </a:solidFill>
                <a:highlight>
                  <a:srgbClr val="FF9900"/>
                </a:highlight>
                <a:latin typeface="Roboto Light"/>
                <a:ea typeface="Roboto Light"/>
                <a:cs typeface="Roboto Light"/>
                <a:sym typeface="Roboto Light"/>
              </a:rPr>
              <a:t>building</a:t>
            </a:r>
            <a:r>
              <a:rPr lang="en" sz="1200">
                <a:solidFill>
                  <a:srgbClr val="FFFFFF"/>
                </a:solidFill>
                <a:highlight>
                  <a:srgbClr val="00FF00"/>
                </a:highlight>
                <a:latin typeface="Roboto Light"/>
                <a:ea typeface="Roboto Light"/>
                <a:cs typeface="Roboto Light"/>
                <a:sym typeface="Roboto Light"/>
              </a:rPr>
              <a:t> = 0</a:t>
            </a:r>
            <a:r>
              <a:rPr lang="en" sz="1200">
                <a:solidFill>
                  <a:srgbClr val="FFFFFF"/>
                </a:solidFill>
                <a:latin typeface="Roboto Light"/>
                <a:ea typeface="Roboto Light"/>
                <a:cs typeface="Roboto Light"/>
                <a:sym typeface="Roboto Light"/>
              </a:rPr>
              <a:t>, then use </a:t>
            </a:r>
            <a:r>
              <a:rPr lang="en" sz="1200">
                <a:solidFill>
                  <a:srgbClr val="FFFFFF"/>
                </a:solidFill>
                <a:highlight>
                  <a:srgbClr val="CCCCCC"/>
                </a:highlight>
                <a:latin typeface="Roboto Light"/>
                <a:ea typeface="Roboto Light"/>
                <a:cs typeface="Roboto Light"/>
                <a:sym typeface="Roboto Light"/>
              </a:rPr>
              <a:t>Costume 1</a:t>
            </a:r>
            <a:r>
              <a:rPr lang="en" sz="1200">
                <a:solidFill>
                  <a:srgbClr val="FFFFFF"/>
                </a:solidFill>
                <a:latin typeface="Roboto Light"/>
                <a:ea typeface="Roboto Light"/>
                <a:cs typeface="Roboto Light"/>
                <a:sym typeface="Roboto Light"/>
              </a:rPr>
              <a:t>, if </a:t>
            </a:r>
            <a:r>
              <a:rPr lang="en" sz="1200">
                <a:solidFill>
                  <a:srgbClr val="FFFFFF"/>
                </a:solidFill>
                <a:highlight>
                  <a:srgbClr val="FF9900"/>
                </a:highlight>
                <a:latin typeface="Roboto Light"/>
                <a:ea typeface="Roboto Light"/>
                <a:cs typeface="Roboto Light"/>
                <a:sym typeface="Roboto Light"/>
              </a:rPr>
              <a:t>building</a:t>
            </a:r>
            <a:r>
              <a:rPr lang="en" sz="1200">
                <a:solidFill>
                  <a:srgbClr val="FFFFFF"/>
                </a:solidFill>
                <a:highlight>
                  <a:srgbClr val="00FF00"/>
                </a:highlight>
                <a:latin typeface="Roboto Light"/>
                <a:ea typeface="Roboto Light"/>
                <a:cs typeface="Roboto Light"/>
                <a:sym typeface="Roboto Light"/>
              </a:rPr>
              <a:t> = 1</a:t>
            </a:r>
            <a:r>
              <a:rPr lang="en" sz="1200">
                <a:solidFill>
                  <a:srgbClr val="FFFFFF"/>
                </a:solidFill>
                <a:latin typeface="Roboto Light"/>
                <a:ea typeface="Roboto Light"/>
                <a:cs typeface="Roboto Light"/>
                <a:sym typeface="Roboto Light"/>
              </a:rPr>
              <a:t>, use </a:t>
            </a:r>
            <a:r>
              <a:rPr lang="en" sz="1200">
                <a:solidFill>
                  <a:srgbClr val="FFFFFF"/>
                </a:solidFill>
                <a:highlight>
                  <a:srgbClr val="CCCCCC"/>
                </a:highlight>
                <a:latin typeface="Roboto Light"/>
                <a:ea typeface="Roboto Light"/>
                <a:cs typeface="Roboto Light"/>
                <a:sym typeface="Roboto Light"/>
              </a:rPr>
              <a:t>Costume 2</a:t>
            </a:r>
            <a:r>
              <a:rPr lang="en" sz="1200">
                <a:solidFill>
                  <a:srgbClr val="FFFFFF"/>
                </a:solidFill>
                <a:latin typeface="Roboto Light"/>
                <a:ea typeface="Roboto Light"/>
                <a:cs typeface="Roboto Light"/>
                <a:sym typeface="Roboto Light"/>
              </a:rPr>
              <a:t>, etc. To change Costume, we’ll use the ‘</a:t>
            </a:r>
            <a:r>
              <a:rPr lang="en" sz="1200">
                <a:solidFill>
                  <a:srgbClr val="FFFFFF"/>
                </a:solidFill>
                <a:highlight>
                  <a:srgbClr val="9900FF"/>
                </a:highlight>
                <a:latin typeface="Roboto Light"/>
                <a:ea typeface="Roboto Light"/>
                <a:cs typeface="Roboto Light"/>
                <a:sym typeface="Roboto Light"/>
              </a:rPr>
              <a:t>Switch costume to…</a:t>
            </a:r>
            <a:r>
              <a:rPr lang="en" sz="1200">
                <a:solidFill>
                  <a:srgbClr val="FFFFFF"/>
                </a:solidFill>
                <a:latin typeface="Roboto Light"/>
                <a:ea typeface="Roboto Light"/>
                <a:cs typeface="Roboto Light"/>
                <a:sym typeface="Roboto Light"/>
              </a:rPr>
              <a:t>’ block. </a:t>
            </a:r>
            <a:endParaRPr sz="1200">
              <a:solidFill>
                <a:srgbClr val="FFFFFF"/>
              </a:solidFill>
              <a:latin typeface="Roboto Light"/>
              <a:ea typeface="Roboto Light"/>
              <a:cs typeface="Roboto Light"/>
              <a:sym typeface="Roboto Light"/>
            </a:endParaRPr>
          </a:p>
        </p:txBody>
      </p:sp>
      <p:pic>
        <p:nvPicPr>
          <p:cNvPr id="155" name="Google Shape;155;p26"/>
          <p:cNvPicPr preferRelativeResize="0"/>
          <p:nvPr/>
        </p:nvPicPr>
        <p:blipFill>
          <a:blip r:embed="rId3">
            <a:alphaModFix/>
          </a:blip>
          <a:stretch>
            <a:fillRect/>
          </a:stretch>
        </p:blipFill>
        <p:spPr>
          <a:xfrm>
            <a:off x="4620375" y="185950"/>
            <a:ext cx="4176674" cy="2610421"/>
          </a:xfrm>
          <a:prstGeom prst="rect">
            <a:avLst/>
          </a:prstGeom>
          <a:noFill/>
          <a:ln>
            <a:noFill/>
          </a:ln>
        </p:spPr>
      </p:pic>
      <p:pic>
        <p:nvPicPr>
          <p:cNvPr id="156" name="Google Shape;156;p26"/>
          <p:cNvPicPr preferRelativeResize="0"/>
          <p:nvPr/>
        </p:nvPicPr>
        <p:blipFill>
          <a:blip r:embed="rId4">
            <a:alphaModFix/>
          </a:blip>
          <a:stretch>
            <a:fillRect/>
          </a:stretch>
        </p:blipFill>
        <p:spPr>
          <a:xfrm>
            <a:off x="3503153" y="1368550"/>
            <a:ext cx="6248926" cy="427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Generating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We’re going to finally put everything together.</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Everything is going to be placed inside the ‘</a:t>
            </a:r>
            <a:r>
              <a:rPr lang="en" sz="1200">
                <a:solidFill>
                  <a:srgbClr val="FFFFFF"/>
                </a:solidFill>
                <a:highlight>
                  <a:srgbClr val="F1C232"/>
                </a:highlight>
                <a:latin typeface="Roboto Light"/>
                <a:ea typeface="Roboto Light"/>
                <a:cs typeface="Roboto Light"/>
                <a:sym typeface="Roboto Light"/>
              </a:rPr>
              <a:t>Repeat</a:t>
            </a:r>
            <a:r>
              <a:rPr lang="en" sz="1200">
                <a:solidFill>
                  <a:srgbClr val="FFFFFF"/>
                </a:solidFill>
                <a:latin typeface="Roboto Light"/>
                <a:ea typeface="Roboto Light"/>
                <a:cs typeface="Roboto Light"/>
                <a:sym typeface="Roboto Light"/>
              </a:rPr>
              <a:t>’ block. Since we have to choose the costume for the obstacle before making it move from one end of the other, this is how the code looks. </a:t>
            </a:r>
            <a:endParaRPr sz="1200">
              <a:solidFill>
                <a:srgbClr val="FFFFFF"/>
              </a:solidFill>
              <a:latin typeface="Roboto Light"/>
              <a:ea typeface="Roboto Light"/>
              <a:cs typeface="Roboto Light"/>
              <a:sym typeface="Roboto Light"/>
            </a:endParaRPr>
          </a:p>
        </p:txBody>
      </p:sp>
      <p:pic>
        <p:nvPicPr>
          <p:cNvPr id="162" name="Google Shape;162;p27"/>
          <p:cNvPicPr preferRelativeResize="0"/>
          <p:nvPr/>
        </p:nvPicPr>
        <p:blipFill>
          <a:blip r:embed="rId3">
            <a:alphaModFix/>
          </a:blip>
          <a:stretch>
            <a:fillRect/>
          </a:stretch>
        </p:blipFill>
        <p:spPr>
          <a:xfrm>
            <a:off x="2807081" y="148600"/>
            <a:ext cx="7521488"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Clones!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Right now, our game only generates one obstacle at a time, so it’s tooooo easy</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Let’s create a clone of the obstacles, which is done at the beginning of the ‘</a:t>
            </a:r>
            <a:r>
              <a:rPr lang="en" sz="1200">
                <a:solidFill>
                  <a:srgbClr val="FFFFFF"/>
                </a:solidFill>
                <a:highlight>
                  <a:srgbClr val="F1C232"/>
                </a:highlight>
                <a:latin typeface="Roboto Light"/>
                <a:ea typeface="Roboto Light"/>
                <a:cs typeface="Roboto Light"/>
                <a:sym typeface="Roboto Light"/>
              </a:rPr>
              <a:t>Repeat</a:t>
            </a:r>
            <a:r>
              <a:rPr lang="en" sz="1200">
                <a:solidFill>
                  <a:srgbClr val="FFFFFF"/>
                </a:solidFill>
                <a:latin typeface="Roboto Light"/>
                <a:ea typeface="Roboto Light"/>
                <a:cs typeface="Roboto Light"/>
                <a:sym typeface="Roboto Light"/>
              </a:rPr>
              <a:t>’ block and if you’re not sure how, we actually put it in the previous slide’s code.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 want a delay between them, and since it takes 2.5 seconds for one obstacle to travel from right to left, let’s make our delay half the time, 1.25 seconds, so that a new obstacle generates each 1.25 seconds instead of each 2.5 seconds. So create a duplicate of the clone inside the ‘</a:t>
            </a:r>
            <a:r>
              <a:rPr lang="en" sz="1200">
                <a:solidFill>
                  <a:srgbClr val="FFFFFF"/>
                </a:solidFill>
                <a:highlight>
                  <a:srgbClr val="F1C232"/>
                </a:highlight>
                <a:latin typeface="Roboto Light"/>
                <a:ea typeface="Roboto Light"/>
                <a:cs typeface="Roboto Light"/>
                <a:sym typeface="Roboto Light"/>
              </a:rPr>
              <a:t>Repeat</a:t>
            </a:r>
            <a:r>
              <a:rPr lang="en" sz="1200">
                <a:solidFill>
                  <a:srgbClr val="FFFFFF"/>
                </a:solidFill>
                <a:latin typeface="Roboto Light"/>
                <a:ea typeface="Roboto Light"/>
                <a:cs typeface="Roboto Light"/>
                <a:sym typeface="Roboto Light"/>
              </a:rPr>
              <a:t>’ block and add the ‘</a:t>
            </a:r>
            <a:r>
              <a:rPr lang="en" sz="1200">
                <a:solidFill>
                  <a:srgbClr val="FFFFFF"/>
                </a:solidFill>
                <a:highlight>
                  <a:srgbClr val="F1C232"/>
                </a:highlight>
                <a:latin typeface="Roboto Light"/>
                <a:ea typeface="Roboto Light"/>
                <a:cs typeface="Roboto Light"/>
                <a:sym typeface="Roboto Light"/>
              </a:rPr>
              <a:t>When I start as a clone</a:t>
            </a:r>
            <a:r>
              <a:rPr lang="en" sz="1200">
                <a:solidFill>
                  <a:srgbClr val="FFFFFF"/>
                </a:solidFill>
                <a:latin typeface="Roboto Light"/>
                <a:ea typeface="Roboto Light"/>
                <a:cs typeface="Roboto Light"/>
                <a:sym typeface="Roboto Light"/>
              </a:rPr>
              <a:t>’ block as well as the ‘</a:t>
            </a:r>
            <a:r>
              <a:rPr lang="en" sz="1200">
                <a:solidFill>
                  <a:srgbClr val="FFFFFF"/>
                </a:solidFill>
                <a:highlight>
                  <a:srgbClr val="F1C232"/>
                </a:highlight>
                <a:latin typeface="Roboto Light"/>
                <a:ea typeface="Roboto Light"/>
                <a:cs typeface="Roboto Light"/>
                <a:sym typeface="Roboto Light"/>
              </a:rPr>
              <a:t>Wait…</a:t>
            </a:r>
            <a:r>
              <a:rPr lang="en" sz="1200">
                <a:solidFill>
                  <a:srgbClr val="FFFFFF"/>
                </a:solidFill>
                <a:latin typeface="Roboto Light"/>
                <a:ea typeface="Roboto Light"/>
                <a:cs typeface="Roboto Light"/>
                <a:sym typeface="Roboto Light"/>
              </a:rPr>
              <a:t>’ block. (If you want to take a part of the code out, you need the drag it by the top of the block of code you wish to take out)</a:t>
            </a:r>
            <a:endParaRPr sz="1200">
              <a:solidFill>
                <a:srgbClr val="FFFFFF"/>
              </a:solidFill>
              <a:latin typeface="Roboto Light"/>
              <a:ea typeface="Roboto Light"/>
              <a:cs typeface="Roboto Light"/>
              <a:sym typeface="Roboto Light"/>
            </a:endParaRPr>
          </a:p>
        </p:txBody>
      </p:sp>
      <p:pic>
        <p:nvPicPr>
          <p:cNvPr id="168" name="Google Shape;168;p28"/>
          <p:cNvPicPr preferRelativeResize="0"/>
          <p:nvPr/>
        </p:nvPicPr>
        <p:blipFill>
          <a:blip r:embed="rId3">
            <a:alphaModFix/>
          </a:blip>
          <a:stretch>
            <a:fillRect/>
          </a:stretch>
        </p:blipFill>
        <p:spPr>
          <a:xfrm>
            <a:off x="3870925" y="541500"/>
            <a:ext cx="3591026" cy="2244400"/>
          </a:xfrm>
          <a:prstGeom prst="rect">
            <a:avLst/>
          </a:prstGeom>
          <a:noFill/>
          <a:ln>
            <a:noFill/>
          </a:ln>
        </p:spPr>
      </p:pic>
      <p:pic>
        <p:nvPicPr>
          <p:cNvPr id="169" name="Google Shape;169;p28"/>
          <p:cNvPicPr preferRelativeResize="0"/>
          <p:nvPr/>
        </p:nvPicPr>
        <p:blipFill>
          <a:blip r:embed="rId4">
            <a:alphaModFix/>
          </a:blip>
          <a:stretch>
            <a:fillRect/>
          </a:stretch>
        </p:blipFill>
        <p:spPr>
          <a:xfrm>
            <a:off x="4836948" y="1006401"/>
            <a:ext cx="5415024" cy="3703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nvSpPr>
        <p:spPr>
          <a:xfrm>
            <a:off x="476325" y="409225"/>
            <a:ext cx="2636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Final Steps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You’re almost done! Just put it all together and it should look like this </a:t>
            </a:r>
            <a:endParaRPr sz="1200">
              <a:solidFill>
                <a:srgbClr val="FFFFFF"/>
              </a:solidFill>
              <a:latin typeface="Roboto Light"/>
              <a:ea typeface="Roboto Light"/>
              <a:cs typeface="Roboto Light"/>
              <a:sym typeface="Roboto Light"/>
            </a:endParaRPr>
          </a:p>
        </p:txBody>
      </p:sp>
      <p:pic>
        <p:nvPicPr>
          <p:cNvPr id="175" name="Google Shape;175;p29"/>
          <p:cNvPicPr preferRelativeResize="0"/>
          <p:nvPr/>
        </p:nvPicPr>
        <p:blipFill>
          <a:blip r:embed="rId3">
            <a:alphaModFix/>
          </a:blip>
          <a:stretch>
            <a:fillRect/>
          </a:stretch>
        </p:blipFill>
        <p:spPr>
          <a:xfrm>
            <a:off x="2252225" y="308600"/>
            <a:ext cx="7138904" cy="4881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idx="1" type="subTitle"/>
          </p:nvPr>
        </p:nvSpPr>
        <p:spPr>
          <a:xfrm>
            <a:off x="356975" y="3203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job!</a:t>
            </a:r>
            <a:endParaRPr/>
          </a:p>
        </p:txBody>
      </p:sp>
      <p:pic>
        <p:nvPicPr>
          <p:cNvPr id="181" name="Google Shape;181;p30"/>
          <p:cNvPicPr preferRelativeResize="0"/>
          <p:nvPr/>
        </p:nvPicPr>
        <p:blipFill>
          <a:blip r:embed="rId3">
            <a:alphaModFix/>
          </a:blip>
          <a:stretch>
            <a:fillRect/>
          </a:stretch>
        </p:blipFill>
        <p:spPr>
          <a:xfrm>
            <a:off x="1650350" y="1200175"/>
            <a:ext cx="5409026" cy="3698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nvSpPr>
        <p:spPr>
          <a:xfrm>
            <a:off x="476325" y="409225"/>
            <a:ext cx="7520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Game Over</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You know, we didn’t tell you what to do once the game is over, because that’s up to you! You can create a game over screen, make your character say something, reset the game, whatever you want.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That wasn’t too hard was it? Notice that all it took was an hour for you to design the game that took the world by storm a few years ago and that was generating over 50 000$/day  &lt;- :))) </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543400" y="462900"/>
            <a:ext cx="4025100" cy="3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Making Flappy Bird on Scratch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Playfair Display"/>
              <a:ea typeface="Playfair Display"/>
              <a:cs typeface="Playfair Display"/>
              <a:sym typeface="Playfair Display"/>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First, upload the file on Scratch check out the sprites we provided you with.  The flying cat will be your character, and the buildings are your obstacles. Feel free to change them! (Click on the sprite on the bottom left and modify them after you press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on the top right. Or just choose an entirely new sprite)</a:t>
            </a:r>
            <a:endParaRPr sz="1200">
              <a:solidFill>
                <a:srgbClr val="FFFFFF"/>
              </a:solidFill>
              <a:latin typeface="Roboto Light"/>
              <a:ea typeface="Roboto Light"/>
              <a:cs typeface="Roboto Light"/>
              <a:sym typeface="Roboto Light"/>
            </a:endParaRPr>
          </a:p>
        </p:txBody>
      </p:sp>
      <p:pic>
        <p:nvPicPr>
          <p:cNvPr id="74" name="Google Shape;74;p14"/>
          <p:cNvPicPr preferRelativeResize="0"/>
          <p:nvPr/>
        </p:nvPicPr>
        <p:blipFill>
          <a:blip r:embed="rId3">
            <a:alphaModFix/>
          </a:blip>
          <a:stretch>
            <a:fillRect/>
          </a:stretch>
        </p:blipFill>
        <p:spPr>
          <a:xfrm>
            <a:off x="4928875" y="2591225"/>
            <a:ext cx="3073401" cy="2101725"/>
          </a:xfrm>
          <a:prstGeom prst="rect">
            <a:avLst/>
          </a:prstGeom>
          <a:noFill/>
          <a:ln>
            <a:noFill/>
          </a:ln>
        </p:spPr>
      </p:pic>
      <p:pic>
        <p:nvPicPr>
          <p:cNvPr id="75" name="Google Shape;75;p14"/>
          <p:cNvPicPr preferRelativeResize="0"/>
          <p:nvPr/>
        </p:nvPicPr>
        <p:blipFill>
          <a:blip r:embed="rId4">
            <a:alphaModFix/>
          </a:blip>
          <a:stretch>
            <a:fillRect/>
          </a:stretch>
        </p:blipFill>
        <p:spPr>
          <a:xfrm>
            <a:off x="970725" y="2591225"/>
            <a:ext cx="3073407" cy="210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389100" y="328725"/>
            <a:ext cx="3891000" cy="43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Let’s review the games rules: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Your character is constantly falling.</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press ‘</a:t>
            </a:r>
            <a:r>
              <a:rPr lang="en" sz="1200">
                <a:solidFill>
                  <a:srgbClr val="FFFFFF"/>
                </a:solidFill>
                <a:highlight>
                  <a:srgbClr val="D9D9D9"/>
                </a:highlight>
                <a:latin typeface="Roboto Light"/>
                <a:ea typeface="Roboto Light"/>
                <a:cs typeface="Roboto Light"/>
                <a:sym typeface="Roboto Light"/>
              </a:rPr>
              <a:t>SPACEBAR</a:t>
            </a:r>
            <a:r>
              <a:rPr lang="en" sz="1200">
                <a:solidFill>
                  <a:srgbClr val="FFFFFF"/>
                </a:solidFill>
                <a:latin typeface="Roboto Light"/>
                <a:ea typeface="Roboto Light"/>
                <a:cs typeface="Roboto Light"/>
                <a:sym typeface="Roboto Light"/>
              </a:rPr>
              <a:t>’, then your character jumps up.</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your character hits an obstacle or the floor, then you lose.</a:t>
            </a:r>
            <a:endParaRPr sz="1200">
              <a:solidFill>
                <a:srgbClr val="FFFFFF"/>
              </a:solidFill>
              <a:latin typeface="Roboto Light"/>
              <a:ea typeface="Roboto Light"/>
              <a:cs typeface="Roboto Light"/>
              <a:sym typeface="Roboto Light"/>
            </a:endParaRPr>
          </a:p>
        </p:txBody>
      </p:sp>
      <p:pic>
        <p:nvPicPr>
          <p:cNvPr id="81" name="Google Shape;81;p15"/>
          <p:cNvPicPr preferRelativeResize="0"/>
          <p:nvPr/>
        </p:nvPicPr>
        <p:blipFill>
          <a:blip r:embed="rId3">
            <a:alphaModFix/>
          </a:blip>
          <a:stretch>
            <a:fillRect/>
          </a:stretch>
        </p:blipFill>
        <p:spPr>
          <a:xfrm>
            <a:off x="631113" y="2279075"/>
            <a:ext cx="3406976" cy="2329825"/>
          </a:xfrm>
          <a:prstGeom prst="rect">
            <a:avLst/>
          </a:prstGeom>
          <a:noFill/>
          <a:ln>
            <a:noFill/>
          </a:ln>
        </p:spPr>
      </p:pic>
      <p:pic>
        <p:nvPicPr>
          <p:cNvPr id="82" name="Google Shape;82;p15"/>
          <p:cNvPicPr preferRelativeResize="0"/>
          <p:nvPr/>
        </p:nvPicPr>
        <p:blipFill>
          <a:blip r:embed="rId4">
            <a:alphaModFix/>
          </a:blip>
          <a:stretch>
            <a:fillRect/>
          </a:stretch>
        </p:blipFill>
        <p:spPr>
          <a:xfrm>
            <a:off x="4280106" y="2279075"/>
            <a:ext cx="3406967" cy="232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nvSpPr>
        <p:spPr>
          <a:xfrm>
            <a:off x="556825" y="503150"/>
            <a:ext cx="4347300" cy="41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Now, we set up the game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Starting with our character, let’s place it in the left-middle side of the screen and make him a little smaller. If you can’t find the right block, just look at the color and find it in the appropriate block section. We set it at </a:t>
            </a:r>
            <a:r>
              <a:rPr lang="en" sz="1200">
                <a:solidFill>
                  <a:srgbClr val="FFFFFF"/>
                </a:solidFill>
                <a:highlight>
                  <a:srgbClr val="0000FF"/>
                </a:highlight>
                <a:latin typeface="Roboto Light"/>
                <a:ea typeface="Roboto Light"/>
                <a:cs typeface="Roboto Light"/>
                <a:sym typeface="Roboto Light"/>
              </a:rPr>
              <a:t>(-140, 0)</a:t>
            </a:r>
            <a:r>
              <a:rPr lang="en" sz="1200">
                <a:solidFill>
                  <a:srgbClr val="FFFFFF"/>
                </a:solidFill>
                <a:latin typeface="Roboto Light"/>
                <a:ea typeface="Roboto Light"/>
                <a:cs typeface="Roboto Light"/>
                <a:sym typeface="Roboto Light"/>
              </a:rPr>
              <a:t>, but you can change it if you want. If you’re not sure what position your cursor is at, it’s written on the bottom of your game screen.</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We’re now going to create a variable called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latin typeface="Roboto Light"/>
                <a:ea typeface="Roboto Light"/>
                <a:cs typeface="Roboto Light"/>
                <a:sym typeface="Roboto Light"/>
              </a:rPr>
              <a:t>’ and set it at </a:t>
            </a:r>
            <a:r>
              <a:rPr lang="en" sz="1200">
                <a:solidFill>
                  <a:srgbClr val="FFFFFF"/>
                </a:solidFill>
                <a:highlight>
                  <a:srgbClr val="FF9900"/>
                </a:highlight>
                <a:latin typeface="Roboto Light"/>
                <a:ea typeface="Roboto Light"/>
                <a:cs typeface="Roboto Light"/>
                <a:sym typeface="Roboto Light"/>
              </a:rPr>
              <a:t>0</a:t>
            </a:r>
            <a:r>
              <a:rPr lang="en" sz="1200">
                <a:solidFill>
                  <a:srgbClr val="FFFFFF"/>
                </a:solidFill>
                <a:latin typeface="Roboto Light"/>
                <a:ea typeface="Roboto Light"/>
                <a:cs typeface="Roboto Light"/>
                <a:sym typeface="Roboto Light"/>
              </a:rPr>
              <a:t>. When our character dies, we’ll set it at </a:t>
            </a:r>
            <a:r>
              <a:rPr lang="en" sz="1200">
                <a:solidFill>
                  <a:srgbClr val="FFFFFF"/>
                </a:solidFill>
                <a:highlight>
                  <a:srgbClr val="FF9900"/>
                </a:highlight>
                <a:latin typeface="Roboto Light"/>
                <a:ea typeface="Roboto Light"/>
                <a:cs typeface="Roboto Light"/>
                <a:sym typeface="Roboto Light"/>
              </a:rPr>
              <a:t>1</a:t>
            </a:r>
            <a:r>
              <a:rPr lang="en" sz="1200">
                <a:solidFill>
                  <a:srgbClr val="FFFFFF"/>
                </a:solidFill>
                <a:latin typeface="Roboto Light"/>
                <a:ea typeface="Roboto Light"/>
                <a:cs typeface="Roboto Light"/>
                <a:sym typeface="Roboto Light"/>
              </a:rPr>
              <a:t>. This will tell our program when to stop. (To create a variable, go to the </a:t>
            </a:r>
            <a:r>
              <a:rPr lang="en" sz="1200">
                <a:solidFill>
                  <a:srgbClr val="FFFFFF"/>
                </a:solidFill>
                <a:highlight>
                  <a:srgbClr val="FF9900"/>
                </a:highlight>
                <a:latin typeface="Roboto Light"/>
                <a:ea typeface="Roboto Light"/>
                <a:cs typeface="Roboto Light"/>
                <a:sym typeface="Roboto Light"/>
              </a:rPr>
              <a:t>DATA</a:t>
            </a:r>
            <a:r>
              <a:rPr lang="en" sz="1200">
                <a:solidFill>
                  <a:srgbClr val="FFFFFF"/>
                </a:solidFill>
                <a:latin typeface="Roboto Light"/>
                <a:ea typeface="Roboto Light"/>
                <a:cs typeface="Roboto Light"/>
                <a:sym typeface="Roboto Light"/>
              </a:rPr>
              <a:t> block section and create a new variable there)</a:t>
            </a:r>
            <a:endParaRPr sz="1200">
              <a:solidFill>
                <a:srgbClr val="FFFFFF"/>
              </a:solidFill>
              <a:latin typeface="Roboto Light"/>
              <a:ea typeface="Roboto Light"/>
              <a:cs typeface="Roboto Light"/>
              <a:sym typeface="Roboto Light"/>
            </a:endParaRPr>
          </a:p>
        </p:txBody>
      </p:sp>
      <p:pic>
        <p:nvPicPr>
          <p:cNvPr id="88" name="Google Shape;88;p16"/>
          <p:cNvPicPr preferRelativeResize="0"/>
          <p:nvPr/>
        </p:nvPicPr>
        <p:blipFill>
          <a:blip r:embed="rId3">
            <a:alphaModFix/>
          </a:blip>
          <a:stretch>
            <a:fillRect/>
          </a:stretch>
        </p:blipFill>
        <p:spPr>
          <a:xfrm>
            <a:off x="4977875" y="2213800"/>
            <a:ext cx="3935074" cy="2459421"/>
          </a:xfrm>
          <a:prstGeom prst="rect">
            <a:avLst/>
          </a:prstGeom>
          <a:noFill/>
          <a:ln>
            <a:noFill/>
          </a:ln>
        </p:spPr>
      </p:pic>
      <p:pic>
        <p:nvPicPr>
          <p:cNvPr id="89" name="Google Shape;89;p16"/>
          <p:cNvPicPr preferRelativeResize="0"/>
          <p:nvPr/>
        </p:nvPicPr>
        <p:blipFill>
          <a:blip r:embed="rId4">
            <a:alphaModFix/>
          </a:blip>
          <a:stretch>
            <a:fillRect/>
          </a:stretch>
        </p:blipFill>
        <p:spPr>
          <a:xfrm>
            <a:off x="4164275" y="414050"/>
            <a:ext cx="2799400" cy="1749625"/>
          </a:xfrm>
          <a:prstGeom prst="rect">
            <a:avLst/>
          </a:prstGeom>
          <a:noFill/>
          <a:ln>
            <a:noFill/>
          </a:ln>
        </p:spPr>
      </p:pic>
      <p:pic>
        <p:nvPicPr>
          <p:cNvPr id="90" name="Google Shape;90;p16"/>
          <p:cNvPicPr preferRelativeResize="0"/>
          <p:nvPr/>
        </p:nvPicPr>
        <p:blipFill>
          <a:blip r:embed="rId5">
            <a:alphaModFix/>
          </a:blip>
          <a:stretch>
            <a:fillRect/>
          </a:stretch>
        </p:blipFill>
        <p:spPr>
          <a:xfrm>
            <a:off x="6447176" y="445763"/>
            <a:ext cx="2465774" cy="168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nvSpPr>
        <p:spPr>
          <a:xfrm>
            <a:off x="550125" y="357900"/>
            <a:ext cx="4045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Our character needs to move, so let’s code that</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 want to change the ‘</a:t>
            </a:r>
            <a:r>
              <a:rPr lang="en" sz="1200">
                <a:solidFill>
                  <a:srgbClr val="FFFFFF"/>
                </a:solidFill>
                <a:highlight>
                  <a:srgbClr val="0000FF"/>
                </a:highlight>
                <a:latin typeface="Roboto Light"/>
                <a:ea typeface="Roboto Light"/>
                <a:cs typeface="Roboto Light"/>
                <a:sym typeface="Roboto Light"/>
              </a:rPr>
              <a:t>y</a:t>
            </a:r>
            <a:r>
              <a:rPr lang="en" sz="1200">
                <a:solidFill>
                  <a:srgbClr val="FFFFFF"/>
                </a:solidFill>
                <a:latin typeface="Roboto Light"/>
                <a:ea typeface="Roboto Light"/>
                <a:cs typeface="Roboto Light"/>
                <a:sym typeface="Roboto Light"/>
              </a:rPr>
              <a:t>’ (vertical) position of the cat unless it’s jumping so we’re using the ‘</a:t>
            </a:r>
            <a:r>
              <a:rPr lang="en" sz="1200">
                <a:solidFill>
                  <a:srgbClr val="FFFFFF"/>
                </a:solidFill>
                <a:highlight>
                  <a:srgbClr val="0000FF"/>
                </a:highlight>
                <a:latin typeface="Roboto Light"/>
                <a:ea typeface="Roboto Light"/>
                <a:cs typeface="Roboto Light"/>
                <a:sym typeface="Roboto Light"/>
              </a:rPr>
              <a:t>Change y position</a:t>
            </a:r>
            <a:r>
              <a:rPr lang="en" sz="1200">
                <a:solidFill>
                  <a:srgbClr val="FFFFFF"/>
                </a:solidFill>
                <a:latin typeface="Roboto Light"/>
                <a:ea typeface="Roboto Light"/>
                <a:cs typeface="Roboto Light"/>
                <a:sym typeface="Roboto Light"/>
              </a:rPr>
              <a:t>’ block. Let’s set it at </a:t>
            </a:r>
            <a:r>
              <a:rPr lang="en" sz="1200">
                <a:solidFill>
                  <a:srgbClr val="FFFFFF"/>
                </a:solidFill>
                <a:highlight>
                  <a:srgbClr val="0000FF"/>
                </a:highlight>
                <a:latin typeface="Roboto Light"/>
                <a:ea typeface="Roboto Light"/>
                <a:cs typeface="Roboto Light"/>
                <a:sym typeface="Roboto Light"/>
              </a:rPr>
              <a:t>-4</a:t>
            </a:r>
            <a:r>
              <a:rPr lang="en" sz="1200">
                <a:solidFill>
                  <a:srgbClr val="FFFFFF"/>
                </a:solidFill>
                <a:latin typeface="Roboto Light"/>
                <a:ea typeface="Roboto Light"/>
                <a:cs typeface="Roboto Light"/>
                <a:sym typeface="Roboto Light"/>
              </a:rPr>
              <a:t> so that’s it’s falling down slowly. If you press ‘</a:t>
            </a:r>
            <a:r>
              <a:rPr lang="en" sz="1200">
                <a:solidFill>
                  <a:srgbClr val="FFFFFF"/>
                </a:solidFill>
                <a:highlight>
                  <a:srgbClr val="CCCCCC"/>
                </a:highlight>
                <a:latin typeface="Roboto Light"/>
                <a:ea typeface="Roboto Light"/>
                <a:cs typeface="Roboto Light"/>
                <a:sym typeface="Roboto Light"/>
              </a:rPr>
              <a:t>SPACEBAR</a:t>
            </a:r>
            <a:r>
              <a:rPr lang="en" sz="1200">
                <a:solidFill>
                  <a:srgbClr val="FFFFFF"/>
                </a:solidFill>
                <a:latin typeface="Roboto Light"/>
                <a:ea typeface="Roboto Light"/>
                <a:cs typeface="Roboto Light"/>
                <a:sym typeface="Roboto Light"/>
              </a:rPr>
              <a:t>’ our character will stop falling momentarily and jump, so we’ll need an ‘</a:t>
            </a:r>
            <a:r>
              <a:rPr lang="en" sz="1200">
                <a:solidFill>
                  <a:srgbClr val="FFFFFF"/>
                </a:solidFill>
                <a:highlight>
                  <a:srgbClr val="F1C232"/>
                </a:highlight>
                <a:latin typeface="Roboto Light"/>
                <a:ea typeface="Roboto Light"/>
                <a:cs typeface="Roboto Light"/>
                <a:sym typeface="Roboto Light"/>
              </a:rPr>
              <a:t>If...else</a:t>
            </a:r>
            <a:r>
              <a:rPr lang="en" sz="1200">
                <a:solidFill>
                  <a:srgbClr val="FFFFFF"/>
                </a:solidFill>
                <a:latin typeface="Roboto Light"/>
                <a:ea typeface="Roboto Light"/>
                <a:cs typeface="Roboto Light"/>
                <a:sym typeface="Roboto Light"/>
              </a:rPr>
              <a:t>’ block. Inside the ‘</a:t>
            </a:r>
            <a:r>
              <a:rPr lang="en" sz="1200">
                <a:solidFill>
                  <a:srgbClr val="FFFFFF"/>
                </a:solidFill>
                <a:highlight>
                  <a:srgbClr val="F1C232"/>
                </a:highlight>
                <a:latin typeface="Roboto Light"/>
                <a:ea typeface="Roboto Light"/>
                <a:cs typeface="Roboto Light"/>
                <a:sym typeface="Roboto Light"/>
              </a:rPr>
              <a:t>If…</a:t>
            </a:r>
            <a:r>
              <a:rPr lang="en" sz="1200">
                <a:solidFill>
                  <a:srgbClr val="FFFFFF"/>
                </a:solidFill>
                <a:latin typeface="Roboto Light"/>
                <a:ea typeface="Roboto Light"/>
                <a:cs typeface="Roboto Light"/>
                <a:sym typeface="Roboto Light"/>
              </a:rPr>
              <a:t>’, we’ll put in ‘</a:t>
            </a:r>
            <a:r>
              <a:rPr lang="en" sz="1200">
                <a:solidFill>
                  <a:srgbClr val="FFFFFF"/>
                </a:solidFill>
                <a:highlight>
                  <a:srgbClr val="00FFFF"/>
                </a:highlight>
                <a:latin typeface="Roboto Light"/>
                <a:ea typeface="Roboto Light"/>
                <a:cs typeface="Roboto Light"/>
                <a:sym typeface="Roboto Light"/>
              </a:rPr>
              <a:t>Key spacebar is pressed</a:t>
            </a:r>
            <a:r>
              <a:rPr lang="en" sz="1200">
                <a:solidFill>
                  <a:srgbClr val="FFFFFF"/>
                </a:solidFill>
                <a:latin typeface="Roboto Light"/>
                <a:ea typeface="Roboto Light"/>
                <a:cs typeface="Roboto Light"/>
                <a:sym typeface="Roboto Light"/>
              </a:rPr>
              <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let’s make our character jump with another ‘</a:t>
            </a:r>
            <a:r>
              <a:rPr lang="en" sz="1200">
                <a:solidFill>
                  <a:srgbClr val="FFFFFF"/>
                </a:solidFill>
                <a:highlight>
                  <a:srgbClr val="0000FF"/>
                </a:highlight>
                <a:latin typeface="Roboto Light"/>
                <a:ea typeface="Roboto Light"/>
                <a:cs typeface="Roboto Light"/>
                <a:sym typeface="Roboto Light"/>
              </a:rPr>
              <a:t>Change y position</a:t>
            </a:r>
            <a:r>
              <a:rPr lang="en" sz="1200">
                <a:solidFill>
                  <a:srgbClr val="FFFFFF"/>
                </a:solidFill>
                <a:latin typeface="Roboto Light"/>
                <a:ea typeface="Roboto Light"/>
                <a:cs typeface="Roboto Light"/>
                <a:sym typeface="Roboto Light"/>
              </a:rPr>
              <a:t>’ block. This time, we set it to a positive number to make it go up. </a:t>
            </a:r>
            <a:endParaRPr sz="1200">
              <a:solidFill>
                <a:srgbClr val="FFFFFF"/>
              </a:solidFill>
              <a:latin typeface="Roboto Light"/>
              <a:ea typeface="Roboto Light"/>
              <a:cs typeface="Roboto Light"/>
              <a:sym typeface="Roboto Light"/>
            </a:endParaRPr>
          </a:p>
        </p:txBody>
      </p:sp>
      <p:pic>
        <p:nvPicPr>
          <p:cNvPr id="96" name="Google Shape;96;p17"/>
          <p:cNvPicPr preferRelativeResize="0"/>
          <p:nvPr/>
        </p:nvPicPr>
        <p:blipFill>
          <a:blip r:embed="rId3">
            <a:alphaModFix/>
          </a:blip>
          <a:stretch>
            <a:fillRect/>
          </a:stretch>
        </p:blipFill>
        <p:spPr>
          <a:xfrm>
            <a:off x="4149275" y="235175"/>
            <a:ext cx="4512074" cy="2820046"/>
          </a:xfrm>
          <a:prstGeom prst="rect">
            <a:avLst/>
          </a:prstGeom>
          <a:noFill/>
          <a:ln>
            <a:noFill/>
          </a:ln>
        </p:spPr>
      </p:pic>
      <p:pic>
        <p:nvPicPr>
          <p:cNvPr id="97" name="Google Shape;97;p17"/>
          <p:cNvPicPr preferRelativeResize="0"/>
          <p:nvPr/>
        </p:nvPicPr>
        <p:blipFill>
          <a:blip r:embed="rId4">
            <a:alphaModFix/>
          </a:blip>
          <a:stretch>
            <a:fillRect/>
          </a:stretch>
        </p:blipFill>
        <p:spPr>
          <a:xfrm>
            <a:off x="4094075" y="1896550"/>
            <a:ext cx="4622476" cy="2889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nvSpPr>
        <p:spPr>
          <a:xfrm>
            <a:off x="476325" y="409225"/>
            <a:ext cx="42399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Making our character more responsive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When our character’s jumping, he needs to be pointing up, so we’re going to use the ‘</a:t>
            </a:r>
            <a:r>
              <a:rPr lang="en" sz="1200">
                <a:solidFill>
                  <a:srgbClr val="FFFFFF"/>
                </a:solidFill>
                <a:highlight>
                  <a:srgbClr val="0000FF"/>
                </a:highlight>
                <a:latin typeface="Roboto Light"/>
                <a:ea typeface="Roboto Light"/>
                <a:cs typeface="Roboto Light"/>
                <a:sym typeface="Roboto Light"/>
              </a:rPr>
              <a:t>Point in direction</a:t>
            </a:r>
            <a:r>
              <a:rPr lang="en" sz="1200">
                <a:solidFill>
                  <a:srgbClr val="FFFFFF"/>
                </a:solidFill>
                <a:latin typeface="Roboto Light"/>
                <a:ea typeface="Roboto Light"/>
                <a:cs typeface="Roboto Light"/>
                <a:sym typeface="Roboto Light"/>
              </a:rPr>
              <a:t>’ block and place it inside the ‘</a:t>
            </a:r>
            <a:r>
              <a:rPr lang="en" sz="1200">
                <a:solidFill>
                  <a:srgbClr val="FFFFFF"/>
                </a:solidFill>
                <a:highlight>
                  <a:srgbClr val="F1C232"/>
                </a:highlight>
                <a:latin typeface="Roboto Light"/>
                <a:ea typeface="Roboto Light"/>
                <a:cs typeface="Roboto Light"/>
                <a:sym typeface="Roboto Light"/>
              </a:rPr>
              <a:t>If key spacebar pressed</a:t>
            </a:r>
            <a:r>
              <a:rPr lang="en" sz="1200">
                <a:solidFill>
                  <a:srgbClr val="FFFFFF"/>
                </a:solidFill>
                <a:latin typeface="Roboto Light"/>
                <a:ea typeface="Roboto Light"/>
                <a:cs typeface="Roboto Light"/>
                <a:sym typeface="Roboto Light"/>
              </a:rPr>
              <a:t>’ block. Choose a value between 0 and 90. When he’s falling, he needs to point the ground so let’s do the same inside the else block, but this time, choose a value between 90 and 180.</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Let’s now put everything together and test it out!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03" name="Google Shape;103;p18"/>
          <p:cNvPicPr preferRelativeResize="0"/>
          <p:nvPr/>
        </p:nvPicPr>
        <p:blipFill>
          <a:blip r:embed="rId3">
            <a:alphaModFix/>
          </a:blip>
          <a:stretch>
            <a:fillRect/>
          </a:stretch>
        </p:blipFill>
        <p:spPr>
          <a:xfrm>
            <a:off x="4802650" y="576950"/>
            <a:ext cx="4068200" cy="2542625"/>
          </a:xfrm>
          <a:prstGeom prst="rect">
            <a:avLst/>
          </a:prstGeom>
          <a:noFill/>
          <a:ln>
            <a:noFill/>
          </a:ln>
        </p:spPr>
      </p:pic>
      <p:pic>
        <p:nvPicPr>
          <p:cNvPr id="104" name="Google Shape;104;p18"/>
          <p:cNvPicPr preferRelativeResize="0"/>
          <p:nvPr/>
        </p:nvPicPr>
        <p:blipFill>
          <a:blip r:embed="rId4">
            <a:alphaModFix/>
          </a:blip>
          <a:stretch>
            <a:fillRect/>
          </a:stretch>
        </p:blipFill>
        <p:spPr>
          <a:xfrm>
            <a:off x="4882025" y="2674900"/>
            <a:ext cx="3520400" cy="220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nvSpPr>
        <p:spPr>
          <a:xfrm>
            <a:off x="476325" y="409225"/>
            <a:ext cx="48975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Uh Oh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What’s wrong with our code? Well it only checks if you have your spacebar pressed or not ONCE. We don’t want that! We want our program to ALWAYS check whether or not our character should fall or jump and only stops checking if the game is over. So we should put character movement block of code in a ‘</a:t>
            </a:r>
            <a:r>
              <a:rPr lang="en" sz="1200">
                <a:solidFill>
                  <a:srgbClr val="FFFFFF"/>
                </a:solidFill>
                <a:highlight>
                  <a:srgbClr val="F1C232"/>
                </a:highlight>
                <a:latin typeface="Roboto Light"/>
                <a:ea typeface="Roboto Light"/>
                <a:cs typeface="Roboto Light"/>
                <a:sym typeface="Roboto Light"/>
              </a:rPr>
              <a:t>Repeat until</a:t>
            </a:r>
            <a:r>
              <a:rPr lang="en" sz="1200">
                <a:solidFill>
                  <a:srgbClr val="FFFFFF"/>
                </a:solidFill>
                <a:latin typeface="Roboto Light"/>
                <a:ea typeface="Roboto Light"/>
                <a:cs typeface="Roboto Light"/>
                <a:sym typeface="Roboto Light"/>
              </a:rPr>
              <a:t>’ and set the condition to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highlight>
                  <a:srgbClr val="00FF00"/>
                </a:highlight>
                <a:latin typeface="Roboto Light"/>
                <a:ea typeface="Roboto Light"/>
                <a:cs typeface="Roboto Light"/>
                <a:sym typeface="Roboto Light"/>
              </a:rPr>
              <a:t> = 1</a:t>
            </a:r>
            <a:r>
              <a:rPr lang="en" sz="1200">
                <a:solidFill>
                  <a:srgbClr val="FFFFFF"/>
                </a:solidFill>
                <a:latin typeface="Roboto Light"/>
                <a:ea typeface="Roboto Light"/>
                <a:cs typeface="Roboto Light"/>
                <a:sym typeface="Roboto Light"/>
              </a:rPr>
              <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everything should check out. If you press ‘</a:t>
            </a:r>
            <a:r>
              <a:rPr lang="en" sz="1200">
                <a:solidFill>
                  <a:srgbClr val="FFFFFF"/>
                </a:solidFill>
                <a:highlight>
                  <a:srgbClr val="CCCCCC"/>
                </a:highlight>
                <a:latin typeface="Roboto Light"/>
                <a:ea typeface="Roboto Light"/>
                <a:cs typeface="Roboto Light"/>
                <a:sym typeface="Roboto Light"/>
              </a:rPr>
              <a:t>SPACEBAR</a:t>
            </a:r>
            <a:r>
              <a:rPr lang="en" sz="1200">
                <a:solidFill>
                  <a:srgbClr val="FFFFFF"/>
                </a:solidFill>
                <a:latin typeface="Roboto Light"/>
                <a:ea typeface="Roboto Light"/>
                <a:cs typeface="Roboto Light"/>
                <a:sym typeface="Roboto Light"/>
              </a:rPr>
              <a:t>’, your character moves up, otherwise he moves down.</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10" name="Google Shape;110;p19"/>
          <p:cNvPicPr preferRelativeResize="0"/>
          <p:nvPr/>
        </p:nvPicPr>
        <p:blipFill>
          <a:blip r:embed="rId3">
            <a:alphaModFix/>
          </a:blip>
          <a:stretch>
            <a:fillRect/>
          </a:stretch>
        </p:blipFill>
        <p:spPr>
          <a:xfrm>
            <a:off x="4640725" y="950725"/>
            <a:ext cx="4650874" cy="290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nvSpPr>
        <p:spPr>
          <a:xfrm>
            <a:off x="476325" y="409225"/>
            <a:ext cx="48975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Death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We’re almost done with the character! All we’re missing is some final touches. Remember that you lose when your character hits the floor or hits a building?</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When our game starts, it has to check whether or not our character touches a building or the floor CONSTANTLY. So let’s use a ‘</a:t>
            </a:r>
            <a:r>
              <a:rPr lang="en" sz="1200">
                <a:solidFill>
                  <a:srgbClr val="FFFFFF"/>
                </a:solidFill>
                <a:highlight>
                  <a:srgbClr val="F1C232"/>
                </a:highlight>
                <a:latin typeface="Roboto Light"/>
                <a:ea typeface="Roboto Light"/>
                <a:cs typeface="Roboto Light"/>
                <a:sym typeface="Roboto Light"/>
              </a:rPr>
              <a:t>Forever’</a:t>
            </a:r>
            <a:r>
              <a:rPr lang="en" sz="1200">
                <a:solidFill>
                  <a:srgbClr val="FFFFFF"/>
                </a:solidFill>
                <a:latin typeface="Roboto Light"/>
                <a:ea typeface="Roboto Light"/>
                <a:cs typeface="Roboto Light"/>
                <a:sym typeface="Roboto Light"/>
              </a:rPr>
              <a:t> block that checks that and sets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latin typeface="Roboto Light"/>
                <a:ea typeface="Roboto Light"/>
                <a:cs typeface="Roboto Light"/>
                <a:sym typeface="Roboto Light"/>
              </a:rPr>
              <a:t>’ to 1 (game_over = 1 when you lose).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In our ‘</a:t>
            </a:r>
            <a:r>
              <a:rPr lang="en" sz="1200">
                <a:solidFill>
                  <a:srgbClr val="FFFFFF"/>
                </a:solidFill>
                <a:highlight>
                  <a:srgbClr val="F1C232"/>
                </a:highlight>
                <a:latin typeface="Roboto Light"/>
                <a:ea typeface="Roboto Light"/>
                <a:cs typeface="Roboto Light"/>
                <a:sym typeface="Roboto Light"/>
              </a:rPr>
              <a:t>if...</a:t>
            </a:r>
            <a:r>
              <a:rPr lang="en" sz="1200">
                <a:solidFill>
                  <a:srgbClr val="FFFFFF"/>
                </a:solidFill>
                <a:latin typeface="Roboto Light"/>
                <a:ea typeface="Roboto Light"/>
                <a:cs typeface="Roboto Light"/>
                <a:sym typeface="Roboto Light"/>
              </a:rPr>
              <a:t>’ block, we want to think “If our character touches the buildings OR the floor, we want the game to be over”. So using the ‘</a:t>
            </a:r>
            <a:r>
              <a:rPr lang="en" sz="1200">
                <a:solidFill>
                  <a:srgbClr val="FFFFFF"/>
                </a:solidFill>
                <a:highlight>
                  <a:srgbClr val="00FFFF"/>
                </a:highlight>
                <a:latin typeface="Roboto Light"/>
                <a:ea typeface="Roboto Light"/>
                <a:cs typeface="Roboto Light"/>
                <a:sym typeface="Roboto Light"/>
              </a:rPr>
              <a:t>Touching…</a:t>
            </a:r>
            <a:r>
              <a:rPr lang="en" sz="1200">
                <a:solidFill>
                  <a:srgbClr val="FFFFFF"/>
                </a:solidFill>
                <a:latin typeface="Roboto Light"/>
                <a:ea typeface="Roboto Light"/>
                <a:cs typeface="Roboto Light"/>
                <a:sym typeface="Roboto Light"/>
              </a:rPr>
              <a:t>’ blocks, we can set it up like so. (To choose color, left-click the color box in the ‘</a:t>
            </a:r>
            <a:r>
              <a:rPr lang="en" sz="1200">
                <a:solidFill>
                  <a:srgbClr val="FFFFFF"/>
                </a:solidFill>
                <a:highlight>
                  <a:srgbClr val="00FFFF"/>
                </a:highlight>
                <a:latin typeface="Roboto Light"/>
                <a:ea typeface="Roboto Light"/>
                <a:cs typeface="Roboto Light"/>
                <a:sym typeface="Roboto Light"/>
              </a:rPr>
              <a:t>Touching color</a:t>
            </a:r>
            <a:r>
              <a:rPr lang="en" sz="1200">
                <a:solidFill>
                  <a:srgbClr val="FFFFFF"/>
                </a:solidFill>
                <a:latin typeface="Roboto Light"/>
                <a:ea typeface="Roboto Light"/>
                <a:cs typeface="Roboto Light"/>
                <a:sym typeface="Roboto Light"/>
              </a:rPr>
              <a:t>’ block, then left-click the ground on your game screen).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if whenever your character touches the obstacles (in this case, Buildings2) or the ground, the game will stop.</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5279900" y="529975"/>
            <a:ext cx="3465374" cy="2165859"/>
          </a:xfrm>
          <a:prstGeom prst="rect">
            <a:avLst/>
          </a:prstGeom>
          <a:noFill/>
          <a:ln>
            <a:noFill/>
          </a:ln>
        </p:spPr>
      </p:pic>
      <p:pic>
        <p:nvPicPr>
          <p:cNvPr id="117" name="Google Shape;117;p20"/>
          <p:cNvPicPr preferRelativeResize="0"/>
          <p:nvPr/>
        </p:nvPicPr>
        <p:blipFill>
          <a:blip r:embed="rId4">
            <a:alphaModFix/>
          </a:blip>
          <a:stretch>
            <a:fillRect/>
          </a:stretch>
        </p:blipFill>
        <p:spPr>
          <a:xfrm>
            <a:off x="5373825" y="1895584"/>
            <a:ext cx="3428586" cy="2142866"/>
          </a:xfrm>
          <a:prstGeom prst="rect">
            <a:avLst/>
          </a:prstGeom>
          <a:noFill/>
          <a:ln>
            <a:noFill/>
          </a:ln>
        </p:spPr>
      </p:pic>
      <p:pic>
        <p:nvPicPr>
          <p:cNvPr id="118" name="Google Shape;118;p20"/>
          <p:cNvPicPr preferRelativeResize="0"/>
          <p:nvPr/>
        </p:nvPicPr>
        <p:blipFill>
          <a:blip r:embed="rId5">
            <a:alphaModFix/>
          </a:blip>
          <a:stretch>
            <a:fillRect/>
          </a:stretch>
        </p:blipFill>
        <p:spPr>
          <a:xfrm>
            <a:off x="5018449" y="3012225"/>
            <a:ext cx="3659750" cy="228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nvSpPr>
        <p:spPr>
          <a:xfrm>
            <a:off x="476325" y="409225"/>
            <a:ext cx="48975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Character: Done!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you character code should look like this:</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24" name="Google Shape;124;p21"/>
          <p:cNvPicPr preferRelativeResize="0"/>
          <p:nvPr/>
        </p:nvPicPr>
        <p:blipFill>
          <a:blip r:embed="rId3">
            <a:alphaModFix/>
          </a:blip>
          <a:stretch>
            <a:fillRect/>
          </a:stretch>
        </p:blipFill>
        <p:spPr>
          <a:xfrm>
            <a:off x="1400325" y="1288075"/>
            <a:ext cx="5925451" cy="4052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