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31fec702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1fec702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1fec702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1fec702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31fec702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1fec702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1fec702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1fec702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31fec702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1fec702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31fec702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1fec702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31fec702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1fec702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hyperlink" Target="https://scratch.mit.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Bird</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Cela peut sembler intimidant, mais vous remarquerez immédiatement que c'est deux fois le même code!</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C'est parce que nous voulons qu'il y ait toujours deux obstacles sur l'écran de jeu (sinon le jeu sera trop facile).</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p:txBody>
      </p:sp>
      <p:pic>
        <p:nvPicPr>
          <p:cNvPr id="129" name="Google Shape;129;p22"/>
          <p:cNvPicPr preferRelativeResize="0"/>
          <p:nvPr/>
        </p:nvPicPr>
        <p:blipFill>
          <a:blip r:embed="rId3">
            <a:alphaModFix/>
          </a:blip>
          <a:stretch>
            <a:fillRect/>
          </a:stretch>
        </p:blipFill>
        <p:spPr>
          <a:xfrm>
            <a:off x="3741750" y="375975"/>
            <a:ext cx="6012751" cy="411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La variété met du piment dans la vie</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À l’intérieur du lutin </a:t>
            </a:r>
            <a:r>
              <a:rPr lang="en" sz="1200">
                <a:solidFill>
                  <a:srgbClr val="FFFFFF"/>
                </a:solidFill>
                <a:highlight>
                  <a:srgbClr val="CCCCCC"/>
                </a:highlight>
                <a:latin typeface="Roboto Light"/>
                <a:ea typeface="Roboto Light"/>
                <a:cs typeface="Roboto Light"/>
                <a:sym typeface="Roboto Light"/>
              </a:rPr>
              <a:t>OBSTACLES</a:t>
            </a:r>
            <a:r>
              <a:rPr lang="en" sz="1200">
                <a:solidFill>
                  <a:srgbClr val="FFFFFF"/>
                </a:solidFill>
                <a:latin typeface="Roboto Light"/>
                <a:ea typeface="Roboto Light"/>
                <a:cs typeface="Roboto Light"/>
                <a:sym typeface="Roboto Light"/>
              </a:rPr>
              <a:t> il existe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chacun nécessitant que le joueur soit à une hauteur différente afin de passer sans se faire éliminer. Vous pouvez en ajouter, mais ça va vous faire du code un peu plus long. Vous pouvez en mettre moins, mais votre jeu sera moins difficile.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4224350" y="690750"/>
            <a:ext cx="4090850" cy="332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Faire des obstacles</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Tout comme pour le personnage, nous voulons que les obstacles cessent d’apparaître lorsque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et nous voulons aussi que les obstacles de la vie précédente (session de jeu) disparaissent, alors utilisons le bloc </a:t>
            </a:r>
            <a:r>
              <a:rPr lang="en" sz="1200">
                <a:solidFill>
                  <a:srgbClr val="FFFFFF"/>
                </a:solidFill>
                <a:highlight>
                  <a:srgbClr val="9900FF"/>
                </a:highlight>
                <a:latin typeface="Roboto Light"/>
                <a:ea typeface="Roboto Light"/>
                <a:cs typeface="Roboto Light"/>
                <a:sym typeface="Roboto Light"/>
              </a:rPr>
              <a:t>Cacher</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voulons également que les bâtiments se déplacent du côté droit vers le côté gauche, alors plaçons-le à la droite de l’écran avec le bloc ‘</a:t>
            </a:r>
            <a:r>
              <a:rPr lang="en" sz="1200">
                <a:solidFill>
                  <a:srgbClr val="FFFFFF"/>
                </a:solidFill>
                <a:highlight>
                  <a:srgbClr val="0000FF"/>
                </a:highlight>
                <a:latin typeface="Roboto Light"/>
                <a:ea typeface="Roboto Light"/>
                <a:cs typeface="Roboto Light"/>
                <a:sym typeface="Roboto Light"/>
              </a:rPr>
              <a:t>Aller à …</a:t>
            </a:r>
            <a:r>
              <a:rPr lang="en" sz="1200">
                <a:solidFill>
                  <a:srgbClr val="FFFFFF"/>
                </a:solidFill>
                <a:latin typeface="Roboto Light"/>
                <a:ea typeface="Roboto Light"/>
                <a:cs typeface="Roboto Light"/>
                <a:sym typeface="Roboto Light"/>
              </a:rPr>
              <a:t>’ au début d’une session.</a:t>
            </a:r>
            <a:endParaRPr sz="1200">
              <a:solidFill>
                <a:srgbClr val="FFFFFF"/>
              </a:solidFill>
              <a:latin typeface="Roboto Light"/>
              <a:ea typeface="Roboto Light"/>
              <a:cs typeface="Roboto Light"/>
              <a:sym typeface="Roboto Light"/>
            </a:endParaRPr>
          </a:p>
        </p:txBody>
      </p:sp>
      <p:pic>
        <p:nvPicPr>
          <p:cNvPr id="141" name="Google Shape;141;p24"/>
          <p:cNvPicPr preferRelativeResize="0"/>
          <p:nvPr/>
        </p:nvPicPr>
        <p:blipFill>
          <a:blip r:embed="rId3">
            <a:alphaModFix/>
          </a:blip>
          <a:stretch>
            <a:fillRect/>
          </a:stretch>
        </p:blipFill>
        <p:spPr>
          <a:xfrm>
            <a:off x="5445749" y="802675"/>
            <a:ext cx="2272750" cy="1410700"/>
          </a:xfrm>
          <a:prstGeom prst="rect">
            <a:avLst/>
          </a:prstGeom>
          <a:noFill/>
          <a:ln>
            <a:noFill/>
          </a:ln>
        </p:spPr>
      </p:pic>
      <p:pic>
        <p:nvPicPr>
          <p:cNvPr id="142" name="Google Shape;142;p24"/>
          <p:cNvPicPr preferRelativeResize="0"/>
          <p:nvPr/>
        </p:nvPicPr>
        <p:blipFill>
          <a:blip r:embed="rId4">
            <a:alphaModFix/>
          </a:blip>
          <a:stretch>
            <a:fillRect/>
          </a:stretch>
        </p:blipFill>
        <p:spPr>
          <a:xfrm>
            <a:off x="5445750" y="2625525"/>
            <a:ext cx="2532250" cy="176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Ça bouge!</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Après avoir placé les obstacles, nous voulons qu'ils apparaissent et glissent vers la gauche puis disparaissent une fois qu'ils frappent le mur. Utilisons le bloc ‘</a:t>
            </a:r>
            <a:r>
              <a:rPr lang="en" sz="1200">
                <a:solidFill>
                  <a:srgbClr val="FFFFFF"/>
                </a:solidFill>
                <a:highlight>
                  <a:srgbClr val="9900FF"/>
                </a:highlight>
                <a:latin typeface="Roboto Light"/>
                <a:ea typeface="Roboto Light"/>
                <a:cs typeface="Roboto Light"/>
                <a:sym typeface="Roboto Light"/>
              </a:rPr>
              <a:t>Montrer</a:t>
            </a:r>
            <a:r>
              <a:rPr lang="en" sz="1200">
                <a:solidFill>
                  <a:srgbClr val="FFFFFF"/>
                </a:solidFill>
                <a:latin typeface="Roboto Light"/>
                <a:ea typeface="Roboto Light"/>
                <a:cs typeface="Roboto Light"/>
                <a:sym typeface="Roboto Light"/>
              </a:rPr>
              <a:t>‘ pour faire apparaître l’obstacle, puis utilisez le bloc  ‘</a:t>
            </a:r>
            <a:r>
              <a:rPr lang="en" sz="1200">
                <a:solidFill>
                  <a:srgbClr val="FFFFFF"/>
                </a:solidFill>
                <a:highlight>
                  <a:srgbClr val="0000FF"/>
                </a:highlight>
                <a:latin typeface="Roboto Light"/>
                <a:ea typeface="Roboto Light"/>
                <a:cs typeface="Roboto Light"/>
                <a:sym typeface="Roboto Light"/>
              </a:rPr>
              <a:t>Glisser en…à...</a:t>
            </a:r>
            <a:r>
              <a:rPr lang="en" sz="1200">
                <a:solidFill>
                  <a:srgbClr val="FFFFFF"/>
                </a:solidFill>
                <a:latin typeface="Roboto Light"/>
                <a:ea typeface="Roboto Light"/>
                <a:cs typeface="Roboto Light"/>
                <a:sym typeface="Roboto Light"/>
              </a:rPr>
              <a:t>’ pour le déplacer du côté droit de l'écran vers le côté gauche de l'écran et utilisons le bloc ‘</a:t>
            </a:r>
            <a:r>
              <a:rPr lang="en" sz="1200">
                <a:solidFill>
                  <a:srgbClr val="FFFFFF"/>
                </a:solidFill>
                <a:highlight>
                  <a:srgbClr val="9900FF"/>
                </a:highlight>
                <a:latin typeface="Roboto Light"/>
                <a:ea typeface="Roboto Light"/>
                <a:cs typeface="Roboto Light"/>
                <a:sym typeface="Roboto Light"/>
              </a:rPr>
              <a:t>Cacher</a:t>
            </a:r>
            <a:r>
              <a:rPr lang="en" sz="1200">
                <a:solidFill>
                  <a:srgbClr val="FFFFFF"/>
                </a:solidFill>
                <a:latin typeface="Roboto Light"/>
                <a:ea typeface="Roboto Light"/>
                <a:cs typeface="Roboto Light"/>
                <a:sym typeface="Roboto Light"/>
              </a:rPr>
              <a:t>’ une fois qu'il frappe le mur gauche de l'écran de jeu pour qu’il disparaisse.</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Testez le code!</a:t>
            </a:r>
            <a:endParaRPr sz="1200">
              <a:solidFill>
                <a:srgbClr val="FFFFFF"/>
              </a:solidFill>
              <a:latin typeface="Roboto Light"/>
              <a:ea typeface="Roboto Light"/>
              <a:cs typeface="Roboto Light"/>
              <a:sym typeface="Roboto Light"/>
            </a:endParaRPr>
          </a:p>
        </p:txBody>
      </p:sp>
      <p:pic>
        <p:nvPicPr>
          <p:cNvPr id="148" name="Google Shape;148;p25"/>
          <p:cNvPicPr preferRelativeResize="0"/>
          <p:nvPr/>
        </p:nvPicPr>
        <p:blipFill>
          <a:blip r:embed="rId3">
            <a:alphaModFix/>
          </a:blip>
          <a:stretch>
            <a:fillRect/>
          </a:stretch>
        </p:blipFill>
        <p:spPr>
          <a:xfrm>
            <a:off x="4964125" y="750874"/>
            <a:ext cx="3195450" cy="1257775"/>
          </a:xfrm>
          <a:prstGeom prst="rect">
            <a:avLst/>
          </a:prstGeom>
          <a:noFill/>
          <a:ln>
            <a:noFill/>
          </a:ln>
        </p:spPr>
      </p:pic>
      <p:pic>
        <p:nvPicPr>
          <p:cNvPr id="149" name="Google Shape;149;p25"/>
          <p:cNvPicPr preferRelativeResize="0"/>
          <p:nvPr/>
        </p:nvPicPr>
        <p:blipFill>
          <a:blip r:embed="rId4">
            <a:alphaModFix/>
          </a:blip>
          <a:stretch>
            <a:fillRect/>
          </a:stretch>
        </p:blipFill>
        <p:spPr>
          <a:xfrm>
            <a:off x="4918700" y="2125399"/>
            <a:ext cx="3182570" cy="2512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Choix d’obstacle</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Il y a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et nous voulons que notre jeu les génère aléatoirement, alors commençons à </a:t>
            </a:r>
            <a:r>
              <a:rPr lang="en" sz="1200">
                <a:solidFill>
                  <a:srgbClr val="FFFFFF"/>
                </a:solidFill>
                <a:highlight>
                  <a:srgbClr val="FF9900"/>
                </a:highlight>
                <a:latin typeface="Roboto Light"/>
                <a:ea typeface="Roboto Light"/>
                <a:cs typeface="Roboto Light"/>
                <a:sym typeface="Roboto Light"/>
              </a:rPr>
              <a:t>Créer une variable</a:t>
            </a:r>
            <a:r>
              <a:rPr lang="en" sz="1200">
                <a:solidFill>
                  <a:srgbClr val="FFFFFF"/>
                </a:solidFill>
                <a:latin typeface="Roboto Light"/>
                <a:ea typeface="Roboto Light"/>
                <a:cs typeface="Roboto Light"/>
                <a:sym typeface="Roboto Light"/>
              </a:rPr>
              <a:t> nommée ‘</a:t>
            </a:r>
            <a:r>
              <a:rPr lang="en" sz="1200">
                <a:solidFill>
                  <a:srgbClr val="FFFFFF"/>
                </a:solidFill>
                <a:highlight>
                  <a:srgbClr val="FF9900"/>
                </a:highlight>
                <a:latin typeface="Roboto Light"/>
                <a:ea typeface="Roboto Light"/>
                <a:cs typeface="Roboto Light"/>
                <a:sym typeface="Roboto Light"/>
              </a:rPr>
              <a:t>choix</a:t>
            </a:r>
            <a:r>
              <a:rPr lang="en" sz="1200">
                <a:solidFill>
                  <a:srgbClr val="FFFFFF"/>
                </a:solidFill>
                <a:latin typeface="Roboto Light"/>
                <a:ea typeface="Roboto Light"/>
                <a:cs typeface="Roboto Light"/>
                <a:sym typeface="Roboto Light"/>
              </a:rPr>
              <a:t>’ et mettons-le à un numéro entre 1 et 5 (1, 2, 3, 4, 5) au hazard en combinant le bloc ‘</a:t>
            </a:r>
            <a:r>
              <a:rPr lang="en" sz="1200">
                <a:solidFill>
                  <a:srgbClr val="FFFFFF"/>
                </a:solidFill>
                <a:highlight>
                  <a:srgbClr val="FF9900"/>
                </a:highlight>
                <a:latin typeface="Roboto Light"/>
                <a:ea typeface="Roboto Light"/>
                <a:cs typeface="Roboto Light"/>
                <a:sym typeface="Roboto Light"/>
              </a:rPr>
              <a:t>Metter ‘choix’ à...</a:t>
            </a:r>
            <a:r>
              <a:rPr lang="en" sz="1200">
                <a:solidFill>
                  <a:srgbClr val="FFFFFF"/>
                </a:solidFill>
                <a:latin typeface="Roboto Light"/>
                <a:ea typeface="Roboto Light"/>
                <a:cs typeface="Roboto Light"/>
                <a:sym typeface="Roboto Light"/>
              </a:rPr>
              <a:t>‘ et </a:t>
            </a:r>
            <a:r>
              <a:rPr lang="en" sz="1200">
                <a:solidFill>
                  <a:srgbClr val="FFFFFF"/>
                </a:solidFill>
                <a:highlight>
                  <a:srgbClr val="00FF00"/>
                </a:highlight>
                <a:latin typeface="Roboto Light"/>
                <a:ea typeface="Roboto Light"/>
                <a:cs typeface="Roboto Light"/>
                <a:sym typeface="Roboto Light"/>
              </a:rPr>
              <a:t>Nombre aléatoire entre</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Maintenant, en fonction du nombre avec lequel '</a:t>
            </a:r>
            <a:r>
              <a:rPr lang="en" sz="1200">
                <a:solidFill>
                  <a:srgbClr val="FFFFFF"/>
                </a:solidFill>
                <a:highlight>
                  <a:srgbClr val="FF9900"/>
                </a:highlight>
                <a:latin typeface="Roboto Light"/>
                <a:ea typeface="Roboto Light"/>
                <a:cs typeface="Roboto Light"/>
                <a:sym typeface="Roboto Light"/>
              </a:rPr>
              <a:t>choix</a:t>
            </a:r>
            <a:r>
              <a:rPr lang="en" sz="1200">
                <a:solidFill>
                  <a:srgbClr val="FFFFFF"/>
                </a:solidFill>
                <a:latin typeface="Roboto Light"/>
                <a:ea typeface="Roboto Light"/>
                <a:cs typeface="Roboto Light"/>
                <a:sym typeface="Roboto Light"/>
              </a:rPr>
              <a:t>' est défini, le code va choisir l'un des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donc si</a:t>
            </a:r>
            <a:r>
              <a:rPr lang="en" sz="1200">
                <a:solidFill>
                  <a:srgbClr val="FFFFFF"/>
                </a:solidFill>
                <a:latin typeface="Roboto Light"/>
                <a:ea typeface="Roboto Light"/>
                <a:cs typeface="Roboto Light"/>
                <a:sym typeface="Roboto Light"/>
              </a:rPr>
              <a:t> </a:t>
            </a:r>
            <a:r>
              <a:rPr lang="en" sz="1200">
                <a:solidFill>
                  <a:srgbClr val="FFFFFF"/>
                </a:solidFill>
                <a:highlight>
                  <a:srgbClr val="FF9900"/>
                </a:highlight>
                <a:latin typeface="Roboto Light"/>
                <a:ea typeface="Roboto Light"/>
                <a:cs typeface="Roboto Light"/>
                <a:sym typeface="Roboto Light"/>
              </a:rPr>
              <a:t>choix</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l’obstacle va prendre l’apparence du premier costume, </a:t>
            </a:r>
            <a:r>
              <a:rPr lang="en" sz="1200">
                <a:solidFill>
                  <a:srgbClr val="FFFFFF"/>
                </a:solidFill>
                <a:highlight>
                  <a:srgbClr val="CCCCCC"/>
                </a:highlight>
                <a:latin typeface="Roboto Light"/>
                <a:ea typeface="Roboto Light"/>
                <a:cs typeface="Roboto Light"/>
                <a:sym typeface="Roboto Light"/>
              </a:rPr>
              <a:t>Obstacle1</a:t>
            </a:r>
            <a:r>
              <a:rPr lang="en" sz="1200">
                <a:solidFill>
                  <a:srgbClr val="FFFFFF"/>
                </a:solidFill>
                <a:latin typeface="Roboto Light"/>
                <a:ea typeface="Roboto Light"/>
                <a:cs typeface="Roboto Light"/>
                <a:sym typeface="Roboto Light"/>
              </a:rPr>
              <a:t>, is </a:t>
            </a:r>
            <a:r>
              <a:rPr lang="en" sz="1200">
                <a:solidFill>
                  <a:srgbClr val="FFFFFF"/>
                </a:solidFill>
                <a:highlight>
                  <a:srgbClr val="FF9900"/>
                </a:highlight>
                <a:latin typeface="Roboto Light"/>
                <a:ea typeface="Roboto Light"/>
                <a:cs typeface="Roboto Light"/>
                <a:sym typeface="Roboto Light"/>
              </a:rPr>
              <a:t>choix</a:t>
            </a:r>
            <a:r>
              <a:rPr lang="en" sz="1200">
                <a:solidFill>
                  <a:srgbClr val="FFFFFF"/>
                </a:solidFill>
                <a:highlight>
                  <a:srgbClr val="00FF00"/>
                </a:highlight>
                <a:latin typeface="Roboto Light"/>
                <a:ea typeface="Roboto Light"/>
                <a:cs typeface="Roboto Light"/>
                <a:sym typeface="Roboto Light"/>
              </a:rPr>
              <a:t> = 2</a:t>
            </a:r>
            <a:r>
              <a:rPr lang="en" sz="1200">
                <a:solidFill>
                  <a:srgbClr val="FFFFFF"/>
                </a:solidFill>
                <a:latin typeface="Roboto Light"/>
                <a:ea typeface="Roboto Light"/>
                <a:cs typeface="Roboto Light"/>
                <a:sym typeface="Roboto Light"/>
              </a:rPr>
              <a:t>, l’obstacle va prendre l’apparence de </a:t>
            </a:r>
            <a:r>
              <a:rPr lang="en" sz="1200">
                <a:solidFill>
                  <a:srgbClr val="FFFFFF"/>
                </a:solidFill>
                <a:highlight>
                  <a:srgbClr val="CCCCCC"/>
                </a:highlight>
                <a:latin typeface="Roboto Light"/>
                <a:ea typeface="Roboto Light"/>
                <a:cs typeface="Roboto Light"/>
                <a:sym typeface="Roboto Light"/>
              </a:rPr>
              <a:t>Obstacle2</a:t>
            </a:r>
            <a:r>
              <a:rPr lang="en" sz="1200">
                <a:solidFill>
                  <a:srgbClr val="FFFFFF"/>
                </a:solidFill>
                <a:latin typeface="Roboto Light"/>
                <a:ea typeface="Roboto Light"/>
                <a:cs typeface="Roboto Light"/>
                <a:sym typeface="Roboto Light"/>
              </a:rPr>
              <a:t>, etc. Pour changer de costume, on utilise le bloc ‘</a:t>
            </a:r>
            <a:r>
              <a:rPr lang="en" sz="1200">
                <a:solidFill>
                  <a:schemeClr val="lt1"/>
                </a:solidFill>
                <a:highlight>
                  <a:srgbClr val="9900FF"/>
                </a:highlight>
                <a:latin typeface="Roboto Light"/>
                <a:ea typeface="Roboto Light"/>
                <a:cs typeface="Roboto Light"/>
                <a:sym typeface="Roboto Light"/>
              </a:rPr>
              <a:t>Basculer sur le costume ...</a:t>
            </a:r>
            <a:r>
              <a:rPr lang="en" sz="1200">
                <a:solidFill>
                  <a:srgbClr val="FFFFFF"/>
                </a:solidFill>
                <a:latin typeface="Roboto Light"/>
                <a:ea typeface="Roboto Light"/>
                <a:cs typeface="Roboto Light"/>
                <a:sym typeface="Roboto Light"/>
              </a:rPr>
              <a:t>’ . </a:t>
            </a:r>
            <a:endParaRPr sz="1200">
              <a:solidFill>
                <a:srgbClr val="FFFFFF"/>
              </a:solidFill>
              <a:latin typeface="Roboto Light"/>
              <a:ea typeface="Roboto Light"/>
              <a:cs typeface="Roboto Light"/>
              <a:sym typeface="Roboto Light"/>
            </a:endParaRPr>
          </a:p>
        </p:txBody>
      </p:sp>
      <p:pic>
        <p:nvPicPr>
          <p:cNvPr id="155" name="Google Shape;155;p26"/>
          <p:cNvPicPr preferRelativeResize="0"/>
          <p:nvPr/>
        </p:nvPicPr>
        <p:blipFill>
          <a:blip r:embed="rId3">
            <a:alphaModFix/>
          </a:blip>
          <a:stretch>
            <a:fillRect/>
          </a:stretch>
        </p:blipFill>
        <p:spPr>
          <a:xfrm>
            <a:off x="5307875" y="1246250"/>
            <a:ext cx="2822674" cy="362925"/>
          </a:xfrm>
          <a:prstGeom prst="rect">
            <a:avLst/>
          </a:prstGeom>
          <a:noFill/>
          <a:ln>
            <a:noFill/>
          </a:ln>
        </p:spPr>
      </p:pic>
      <p:pic>
        <p:nvPicPr>
          <p:cNvPr id="156" name="Google Shape;156;p26"/>
          <p:cNvPicPr preferRelativeResize="0"/>
          <p:nvPr/>
        </p:nvPicPr>
        <p:blipFill>
          <a:blip r:embed="rId4">
            <a:alphaModFix/>
          </a:blip>
          <a:stretch>
            <a:fillRect/>
          </a:stretch>
        </p:blipFill>
        <p:spPr>
          <a:xfrm>
            <a:off x="5307875" y="1865625"/>
            <a:ext cx="2455400" cy="288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Production d’obstacles</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allons enfin tout mettre ensemble!</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Tout va être placé à l'intérieur du bloc</a:t>
            </a:r>
            <a:r>
              <a:rPr lang="en" sz="1200">
                <a:solidFill>
                  <a:srgbClr val="FFFFFF"/>
                </a:solidFill>
                <a:latin typeface="Roboto Light"/>
                <a:ea typeface="Roboto Light"/>
                <a:cs typeface="Roboto Light"/>
                <a:sym typeface="Roboto Light"/>
              </a:rPr>
              <a:t> ‘</a:t>
            </a:r>
            <a:r>
              <a:rPr lang="en" sz="1200">
                <a:solidFill>
                  <a:srgbClr val="FFFFFF"/>
                </a:solidFill>
                <a:highlight>
                  <a:srgbClr val="F1C232"/>
                </a:highlight>
                <a:latin typeface="Roboto Light"/>
                <a:ea typeface="Roboto Light"/>
                <a:cs typeface="Roboto Light"/>
                <a:sym typeface="Roboto Light"/>
              </a:rPr>
              <a:t>Répéter jusqu’à...</a:t>
            </a:r>
            <a:r>
              <a:rPr lang="en" sz="1200">
                <a:solidFill>
                  <a:srgbClr val="FFFFFF"/>
                </a:solidFill>
                <a:latin typeface="Roboto Light"/>
                <a:ea typeface="Roboto Light"/>
                <a:cs typeface="Roboto Light"/>
                <a:sym typeface="Roboto Light"/>
              </a:rPr>
              <a:t>’. </a:t>
            </a:r>
            <a:r>
              <a:rPr lang="en" sz="1200">
                <a:solidFill>
                  <a:srgbClr val="FFFFFF"/>
                </a:solidFill>
                <a:latin typeface="Roboto Light"/>
                <a:ea typeface="Roboto Light"/>
                <a:cs typeface="Roboto Light"/>
                <a:sym typeface="Roboto Light"/>
              </a:rPr>
              <a:t>Puisque nous devons choisir le costume pour l'obstacle avant qu’il apparaisse et glisse d'une extrémité de l'autre, nous mettons cette partie avant l’autre. Votre code devrait ressembler à ceci.</a:t>
            </a:r>
            <a:endParaRPr sz="1200">
              <a:solidFill>
                <a:srgbClr val="FFFFFF"/>
              </a:solidFill>
              <a:latin typeface="Roboto Light"/>
              <a:ea typeface="Roboto Light"/>
              <a:cs typeface="Roboto Light"/>
              <a:sym typeface="Roboto Light"/>
            </a:endParaRPr>
          </a:p>
        </p:txBody>
      </p:sp>
      <p:pic>
        <p:nvPicPr>
          <p:cNvPr id="162" name="Google Shape;162;p27"/>
          <p:cNvPicPr preferRelativeResize="0"/>
          <p:nvPr/>
        </p:nvPicPr>
        <p:blipFill>
          <a:blip r:embed="rId3">
            <a:alphaModFix/>
          </a:blip>
          <a:stretch>
            <a:fillRect/>
          </a:stretch>
        </p:blipFill>
        <p:spPr>
          <a:xfrm>
            <a:off x="4891300" y="90975"/>
            <a:ext cx="2924500" cy="493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456875" y="266525"/>
            <a:ext cx="4226100" cy="42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En ce moment, notre jeu ne génère qu'un obstacle à la fois, donc c'est troooop facile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Créons un clone de obstacle avec le bloc ‘</a:t>
            </a:r>
            <a:r>
              <a:rPr lang="en" sz="1200">
                <a:solidFill>
                  <a:srgbClr val="FFFFFF"/>
                </a:solidFill>
                <a:highlight>
                  <a:srgbClr val="F1C232"/>
                </a:highlight>
                <a:latin typeface="Roboto Light"/>
                <a:ea typeface="Roboto Light"/>
                <a:cs typeface="Roboto Light"/>
                <a:sym typeface="Roboto Light"/>
              </a:rPr>
              <a:t>Créer un clone de moi-même</a:t>
            </a:r>
            <a:r>
              <a:rPr lang="en" sz="1200">
                <a:solidFill>
                  <a:srgbClr val="FFFFFF"/>
                </a:solidFill>
                <a:latin typeface="Roboto Light"/>
                <a:ea typeface="Roboto Light"/>
                <a:cs typeface="Roboto Light"/>
                <a:sym typeface="Roboto Light"/>
              </a:rPr>
              <a:t>’ (deux obstacles!), ce qui est fait au début du bloc ‘</a:t>
            </a:r>
            <a:r>
              <a:rPr lang="en" sz="1200">
                <a:solidFill>
                  <a:srgbClr val="FFFFFF"/>
                </a:solidFill>
                <a:highlight>
                  <a:srgbClr val="F1C232"/>
                </a:highlight>
                <a:latin typeface="Roboto Light"/>
                <a:ea typeface="Roboto Light"/>
                <a:cs typeface="Roboto Light"/>
                <a:sym typeface="Roboto Light"/>
              </a:rPr>
              <a:t>Répéter jusqu’à...</a:t>
            </a:r>
            <a:r>
              <a:rPr lang="en" sz="1200">
                <a:solidFill>
                  <a:srgbClr val="FFFFFF"/>
                </a:solidFill>
                <a:latin typeface="Roboto Light"/>
                <a:ea typeface="Roboto Light"/>
                <a:cs typeface="Roboto Light"/>
                <a:sym typeface="Roboto Light"/>
              </a:rPr>
              <a:t>’ et si vous n'êtes pas sûr comment le faire, on l’a mit dans la diapositive précédente.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voulons un délai entre eux, et comme il faut 2,5 secondes pour qu'un obstacle circule de droite à gauche, notre délai doit être égal à la moitié du temps (1,25 secondes) de sorte qu'un nouvel obstacle génère chaque 1,25 secondes au lieu de 2,5 secondes. Créez donc une copie du clone à l'intérieur du bloc</a:t>
            </a:r>
            <a:r>
              <a:rPr lang="en" sz="1200">
                <a:solidFill>
                  <a:srgbClr val="FFFFFF"/>
                </a:solidFill>
                <a:latin typeface="Roboto Light"/>
                <a:ea typeface="Roboto Light"/>
                <a:cs typeface="Roboto Light"/>
                <a:sym typeface="Roboto Light"/>
              </a:rPr>
              <a:t> </a:t>
            </a:r>
            <a:r>
              <a:rPr lang="en" sz="1200">
                <a:solidFill>
                  <a:schemeClr val="lt1"/>
                </a:solidFill>
                <a:latin typeface="Roboto Light"/>
                <a:ea typeface="Roboto Light"/>
                <a:cs typeface="Roboto Light"/>
                <a:sym typeface="Roboto Light"/>
              </a:rPr>
              <a:t>‘</a:t>
            </a:r>
            <a:r>
              <a:rPr lang="en" sz="1200">
                <a:solidFill>
                  <a:schemeClr val="lt1"/>
                </a:solidFill>
                <a:highlight>
                  <a:srgbClr val="F1C232"/>
                </a:highlight>
                <a:latin typeface="Roboto Light"/>
                <a:ea typeface="Roboto Light"/>
                <a:cs typeface="Roboto Light"/>
                <a:sym typeface="Roboto Light"/>
              </a:rPr>
              <a:t>Répéter jusqu’à...</a:t>
            </a:r>
            <a:r>
              <a:rPr lang="en" sz="1200">
                <a:solidFill>
                  <a:schemeClr val="lt1"/>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 et ajoutez le bloc </a:t>
            </a:r>
            <a:r>
              <a:rPr lang="en" sz="1200">
                <a:solidFill>
                  <a:schemeClr val="lt1"/>
                </a:solidFill>
                <a:latin typeface="Roboto Light"/>
                <a:ea typeface="Roboto Light"/>
                <a:cs typeface="Roboto Light"/>
                <a:sym typeface="Roboto Light"/>
              </a:rPr>
              <a:t>‘</a:t>
            </a:r>
            <a:r>
              <a:rPr lang="en" sz="1200">
                <a:solidFill>
                  <a:schemeClr val="lt1"/>
                </a:solidFill>
                <a:highlight>
                  <a:srgbClr val="F1C232"/>
                </a:highlight>
                <a:latin typeface="Roboto Light"/>
                <a:ea typeface="Roboto Light"/>
                <a:cs typeface="Roboto Light"/>
                <a:sym typeface="Roboto Light"/>
              </a:rPr>
              <a:t>Quand je commence comme un clone</a:t>
            </a:r>
            <a:r>
              <a:rPr lang="en" sz="1200">
                <a:solidFill>
                  <a:schemeClr val="lt1"/>
                </a:solidFill>
                <a:latin typeface="Roboto Light"/>
                <a:ea typeface="Roboto Light"/>
                <a:cs typeface="Roboto Light"/>
                <a:sym typeface="Roboto Light"/>
              </a:rPr>
              <a:t>’ </a:t>
            </a:r>
            <a:r>
              <a:rPr lang="en" sz="1200">
                <a:solidFill>
                  <a:srgbClr val="FFFFFF"/>
                </a:solidFill>
                <a:latin typeface="Roboto Light"/>
                <a:ea typeface="Roboto Light"/>
                <a:cs typeface="Roboto Light"/>
                <a:sym typeface="Roboto Light"/>
              </a:rPr>
              <a:t>au début du code pour le clone ainsi que le bloc ‘</a:t>
            </a:r>
            <a:r>
              <a:rPr lang="en" sz="1200">
                <a:solidFill>
                  <a:srgbClr val="FFFFFF"/>
                </a:solidFill>
                <a:highlight>
                  <a:srgbClr val="F1C232"/>
                </a:highlight>
                <a:latin typeface="Roboto Light"/>
                <a:ea typeface="Roboto Light"/>
                <a:cs typeface="Roboto Light"/>
                <a:sym typeface="Roboto Light"/>
              </a:rPr>
              <a:t>Attendre...secondes</a:t>
            </a:r>
            <a:r>
              <a:rPr lang="en" sz="1200">
                <a:solidFill>
                  <a:srgbClr val="FFFFFF"/>
                </a:solidFill>
                <a:latin typeface="Roboto Light"/>
                <a:ea typeface="Roboto Light"/>
                <a:cs typeface="Roboto Light"/>
                <a:sym typeface="Roboto Light"/>
              </a:rPr>
              <a:t>’ pour le délai (Si vous voulez déplacer une partie du code, vous devez le glisser en haut du bloc de code que vous souhaitez déplacer)</a:t>
            </a:r>
            <a:endParaRPr sz="1200">
              <a:solidFill>
                <a:srgbClr val="FFFFFF"/>
              </a:solidFill>
              <a:latin typeface="Roboto Light"/>
              <a:ea typeface="Roboto Light"/>
              <a:cs typeface="Roboto Light"/>
              <a:sym typeface="Roboto Light"/>
            </a:endParaRPr>
          </a:p>
        </p:txBody>
      </p:sp>
      <p:pic>
        <p:nvPicPr>
          <p:cNvPr id="168" name="Google Shape;168;p28"/>
          <p:cNvPicPr preferRelativeResize="0"/>
          <p:nvPr/>
        </p:nvPicPr>
        <p:blipFill>
          <a:blip r:embed="rId3">
            <a:alphaModFix/>
          </a:blip>
          <a:stretch>
            <a:fillRect/>
          </a:stretch>
        </p:blipFill>
        <p:spPr>
          <a:xfrm>
            <a:off x="4682975" y="1930325"/>
            <a:ext cx="2200325" cy="1180005"/>
          </a:xfrm>
          <a:prstGeom prst="rect">
            <a:avLst/>
          </a:prstGeom>
          <a:noFill/>
          <a:ln>
            <a:noFill/>
          </a:ln>
        </p:spPr>
      </p:pic>
      <p:pic>
        <p:nvPicPr>
          <p:cNvPr id="169" name="Google Shape;169;p28"/>
          <p:cNvPicPr preferRelativeResize="0"/>
          <p:nvPr/>
        </p:nvPicPr>
        <p:blipFill>
          <a:blip r:embed="rId4">
            <a:alphaModFix/>
          </a:blip>
          <a:stretch>
            <a:fillRect/>
          </a:stretch>
        </p:blipFill>
        <p:spPr>
          <a:xfrm>
            <a:off x="6828375" y="767526"/>
            <a:ext cx="2200325" cy="350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nvSpPr>
        <p:spPr>
          <a:xfrm>
            <a:off x="476325" y="409225"/>
            <a:ext cx="2636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Étapes finales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Vous avez presque fini! Il suffit de tout mettre ensemble et le code pour les obstacles devrait ressembler à ceci:</a:t>
            </a:r>
            <a:endParaRPr sz="1200">
              <a:solidFill>
                <a:srgbClr val="FFFFFF"/>
              </a:solidFill>
              <a:latin typeface="Roboto Light"/>
              <a:ea typeface="Roboto Light"/>
              <a:cs typeface="Roboto Light"/>
              <a:sym typeface="Roboto Light"/>
            </a:endParaRPr>
          </a:p>
        </p:txBody>
      </p:sp>
      <p:pic>
        <p:nvPicPr>
          <p:cNvPr id="175" name="Google Shape;175;p29"/>
          <p:cNvPicPr preferRelativeResize="0"/>
          <p:nvPr/>
        </p:nvPicPr>
        <p:blipFill>
          <a:blip r:embed="rId3">
            <a:alphaModFix/>
          </a:blip>
          <a:stretch>
            <a:fillRect/>
          </a:stretch>
        </p:blipFill>
        <p:spPr>
          <a:xfrm>
            <a:off x="3524550" y="515625"/>
            <a:ext cx="4606076" cy="4368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idx="1" type="subTitle"/>
          </p:nvPr>
        </p:nvSpPr>
        <p:spPr>
          <a:xfrm>
            <a:off x="356975" y="3203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Bravo!</a:t>
            </a:r>
            <a:endParaRPr/>
          </a:p>
        </p:txBody>
      </p:sp>
      <p:pic>
        <p:nvPicPr>
          <p:cNvPr id="181" name="Google Shape;181;p30"/>
          <p:cNvPicPr preferRelativeResize="0"/>
          <p:nvPr/>
        </p:nvPicPr>
        <p:blipFill>
          <a:blip r:embed="rId3">
            <a:alphaModFix/>
          </a:blip>
          <a:stretch>
            <a:fillRect/>
          </a:stretch>
        </p:blipFill>
        <p:spPr>
          <a:xfrm>
            <a:off x="428325" y="866700"/>
            <a:ext cx="7529477" cy="3835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nvSpPr>
        <p:spPr>
          <a:xfrm>
            <a:off x="476325" y="409225"/>
            <a:ext cx="7520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Game Over</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Vous savez, on ne vous a pas dit quoi faire une fois le jeu est terminé, car c'est à vous de décider! Vous pouvez créer un message qui apparaît sur l'écran, faire que votre personnage envoie un message, réinitialiser le jeu, c’est comme vous voulez.</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Ce n'était pas trop dur n’est-ce pas? Notez qu'il vous a fallu qu’une heure pour concevoir le jeu qui a pris le monde par surprise il y a quelques années et qui générait plus de 50 000 $ / jour</a:t>
            </a:r>
            <a:r>
              <a:rPr lang="en" sz="1200">
                <a:solidFill>
                  <a:srgbClr val="FFFFFF"/>
                </a:solidFill>
                <a:latin typeface="Roboto Light"/>
                <a:ea typeface="Roboto Light"/>
                <a:cs typeface="Roboto Light"/>
                <a:sym typeface="Roboto Light"/>
              </a:rPr>
              <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Vous pouvez maintenant vous amusez à jouer avec votre propre version de Flappy Bird </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389100" y="328725"/>
            <a:ext cx="38910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Passons en revue les règles du jeu:</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Votre personnage tombe constamment.</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Si vous appuyez sur ‘</a:t>
            </a:r>
            <a:r>
              <a:rPr lang="en" sz="1200">
                <a:solidFill>
                  <a:srgbClr val="FFFFFF"/>
                </a:solidFill>
                <a:highlight>
                  <a:srgbClr val="D9D9D9"/>
                </a:highlight>
                <a:latin typeface="Roboto Light"/>
                <a:ea typeface="Roboto Light"/>
                <a:cs typeface="Roboto Light"/>
                <a:sym typeface="Roboto Light"/>
              </a:rPr>
              <a:t>ESPACE</a:t>
            </a:r>
            <a:r>
              <a:rPr lang="en" sz="1200">
                <a:solidFill>
                  <a:srgbClr val="FFFFFF"/>
                </a:solidFill>
                <a:latin typeface="Roboto Light"/>
                <a:ea typeface="Roboto Light"/>
                <a:cs typeface="Roboto Light"/>
                <a:sym typeface="Roboto Light"/>
              </a:rPr>
              <a:t>’, votre personnage saute.</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Si votre personnage frappe un obstacle ou le sol, vous perdez.</a:t>
            </a:r>
            <a:endParaRPr sz="1200">
              <a:solidFill>
                <a:srgbClr val="FFFFFF"/>
              </a:solidFill>
              <a:latin typeface="Roboto Light"/>
              <a:ea typeface="Roboto Light"/>
              <a:cs typeface="Roboto Light"/>
              <a:sym typeface="Roboto Light"/>
            </a:endParaRPr>
          </a:p>
        </p:txBody>
      </p:sp>
      <p:pic>
        <p:nvPicPr>
          <p:cNvPr id="74" name="Google Shape;74;p14"/>
          <p:cNvPicPr preferRelativeResize="0"/>
          <p:nvPr/>
        </p:nvPicPr>
        <p:blipFill>
          <a:blip r:embed="rId3">
            <a:alphaModFix/>
          </a:blip>
          <a:stretch>
            <a:fillRect/>
          </a:stretch>
        </p:blipFill>
        <p:spPr>
          <a:xfrm>
            <a:off x="631113" y="2279075"/>
            <a:ext cx="3406976" cy="2329825"/>
          </a:xfrm>
          <a:prstGeom prst="rect">
            <a:avLst/>
          </a:prstGeom>
          <a:noFill/>
          <a:ln>
            <a:noFill/>
          </a:ln>
        </p:spPr>
      </p:pic>
      <p:pic>
        <p:nvPicPr>
          <p:cNvPr id="75" name="Google Shape;75;p14"/>
          <p:cNvPicPr preferRelativeResize="0"/>
          <p:nvPr/>
        </p:nvPicPr>
        <p:blipFill>
          <a:blip r:embed="rId4">
            <a:alphaModFix/>
          </a:blip>
          <a:stretch>
            <a:fillRect/>
          </a:stretch>
        </p:blipFill>
        <p:spPr>
          <a:xfrm>
            <a:off x="4280106" y="2279075"/>
            <a:ext cx="3406967" cy="232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4928875" y="2591225"/>
            <a:ext cx="3073401" cy="2101725"/>
          </a:xfrm>
          <a:prstGeom prst="rect">
            <a:avLst/>
          </a:prstGeom>
          <a:noFill/>
          <a:ln>
            <a:noFill/>
          </a:ln>
        </p:spPr>
      </p:pic>
      <p:pic>
        <p:nvPicPr>
          <p:cNvPr id="81" name="Google Shape;81;p15"/>
          <p:cNvPicPr preferRelativeResize="0"/>
          <p:nvPr/>
        </p:nvPicPr>
        <p:blipFill>
          <a:blip r:embed="rId4">
            <a:alphaModFix/>
          </a:blip>
          <a:stretch>
            <a:fillRect/>
          </a:stretch>
        </p:blipFill>
        <p:spPr>
          <a:xfrm>
            <a:off x="4928875" y="243100"/>
            <a:ext cx="3073407" cy="2101725"/>
          </a:xfrm>
          <a:prstGeom prst="rect">
            <a:avLst/>
          </a:prstGeom>
          <a:noFill/>
          <a:ln>
            <a:noFill/>
          </a:ln>
        </p:spPr>
      </p:pic>
      <p:sp>
        <p:nvSpPr>
          <p:cNvPr id="82" name="Google Shape;82;p15"/>
          <p:cNvSpPr txBox="1"/>
          <p:nvPr/>
        </p:nvSpPr>
        <p:spPr>
          <a:xfrm>
            <a:off x="543400" y="462900"/>
            <a:ext cx="40251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Flappy Bird sur Scratch</a:t>
            </a:r>
            <a:endParaRPr b="1">
              <a:solidFill>
                <a:schemeClr val="lt1"/>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solidFill>
                <a:schemeClr val="lt1"/>
              </a:solidFill>
              <a:latin typeface="Playfair Display"/>
              <a:ea typeface="Playfair Display"/>
              <a:cs typeface="Playfair Display"/>
              <a:sym typeface="Playfair Display"/>
            </a:endParaRPr>
          </a:p>
          <a:p>
            <a:pPr indent="-304800" lvl="0" marL="457200" rtl="0" algn="just">
              <a:spcBef>
                <a:spcPts val="0"/>
              </a:spcBef>
              <a:spcAft>
                <a:spcPts val="0"/>
              </a:spcAft>
              <a:buClr>
                <a:schemeClr val="lt1"/>
              </a:buClr>
              <a:buSzPts val="1200"/>
              <a:buFont typeface="Roboto Light"/>
              <a:buChar char="-"/>
            </a:pPr>
            <a:r>
              <a:rPr lang="en" sz="1200">
                <a:solidFill>
                  <a:schemeClr val="lt1"/>
                </a:solidFill>
                <a:latin typeface="Roboto Light"/>
                <a:ea typeface="Roboto Light"/>
                <a:cs typeface="Roboto Light"/>
                <a:sym typeface="Roboto Light"/>
              </a:rPr>
              <a:t>Téléchargez le document des lutins qu’on vous à fourni</a:t>
            </a:r>
            <a:endParaRPr sz="1200">
              <a:solidFill>
                <a:schemeClr val="lt1"/>
              </a:solidFill>
              <a:latin typeface="Roboto Light"/>
              <a:ea typeface="Roboto Light"/>
              <a:cs typeface="Roboto Light"/>
              <a:sym typeface="Roboto Light"/>
            </a:endParaRPr>
          </a:p>
          <a:p>
            <a:pPr indent="-304800" lvl="0" marL="457200" rtl="0" algn="just">
              <a:spcBef>
                <a:spcPts val="0"/>
              </a:spcBef>
              <a:spcAft>
                <a:spcPts val="0"/>
              </a:spcAft>
              <a:buClr>
                <a:schemeClr val="lt1"/>
              </a:buClr>
              <a:buSzPts val="1200"/>
              <a:buFont typeface="Roboto Light"/>
              <a:buChar char="-"/>
            </a:pPr>
            <a:r>
              <a:rPr lang="en" sz="1200">
                <a:solidFill>
                  <a:schemeClr val="lt1"/>
                </a:solidFill>
                <a:latin typeface="Roboto Light"/>
                <a:ea typeface="Roboto Light"/>
                <a:cs typeface="Roboto Light"/>
                <a:sym typeface="Roboto Light"/>
              </a:rPr>
              <a:t>Rendez-vous sur Scratch: </a:t>
            </a:r>
            <a:r>
              <a:rPr lang="en" sz="1200" u="sng">
                <a:solidFill>
                  <a:schemeClr val="accent5"/>
                </a:solidFill>
                <a:latin typeface="Roboto Light"/>
                <a:ea typeface="Roboto Light"/>
                <a:cs typeface="Roboto Light"/>
                <a:sym typeface="Roboto Light"/>
                <a:hlinkClick r:id="rId5"/>
              </a:rPr>
              <a:t>https://scratch.mit.edu/</a:t>
            </a:r>
            <a:r>
              <a:rPr lang="en" sz="1200">
                <a:solidFill>
                  <a:schemeClr val="lt1"/>
                </a:solidFill>
                <a:latin typeface="Roboto Light"/>
                <a:ea typeface="Roboto Light"/>
                <a:cs typeface="Roboto Light"/>
                <a:sym typeface="Roboto Light"/>
              </a:rPr>
              <a:t> et identifiez-vous ou créez un compte si ce n’est pas déjà fait</a:t>
            </a:r>
            <a:endParaRPr sz="1200">
              <a:solidFill>
                <a:schemeClr val="lt1"/>
              </a:solidFill>
              <a:latin typeface="Roboto Light"/>
              <a:ea typeface="Roboto Light"/>
              <a:cs typeface="Roboto Light"/>
              <a:sym typeface="Roboto Light"/>
            </a:endParaRPr>
          </a:p>
          <a:p>
            <a:pPr indent="-304800" lvl="0" marL="457200" rtl="0" algn="just">
              <a:spcBef>
                <a:spcPts val="0"/>
              </a:spcBef>
              <a:spcAft>
                <a:spcPts val="0"/>
              </a:spcAft>
              <a:buClr>
                <a:schemeClr val="lt1"/>
              </a:buClr>
              <a:buSzPts val="1200"/>
              <a:buFont typeface="Roboto Light"/>
              <a:buChar char="-"/>
            </a:pPr>
            <a:r>
              <a:rPr lang="en" sz="1200">
                <a:solidFill>
                  <a:schemeClr val="lt1"/>
                </a:solidFill>
                <a:latin typeface="Roboto Light"/>
                <a:ea typeface="Roboto Light"/>
                <a:cs typeface="Roboto Light"/>
                <a:sym typeface="Roboto Light"/>
              </a:rPr>
              <a:t>Ensuite aller dans la section créer/create</a:t>
            </a:r>
            <a:endParaRPr sz="1200">
              <a:solidFill>
                <a:schemeClr val="lt1"/>
              </a:solidFill>
              <a:latin typeface="Roboto Light"/>
              <a:ea typeface="Roboto Light"/>
              <a:cs typeface="Roboto Light"/>
              <a:sym typeface="Roboto Light"/>
            </a:endParaRPr>
          </a:p>
          <a:p>
            <a:pPr indent="-304800" lvl="0" marL="457200" rtl="0" algn="just">
              <a:spcBef>
                <a:spcPts val="0"/>
              </a:spcBef>
              <a:spcAft>
                <a:spcPts val="0"/>
              </a:spcAft>
              <a:buClr>
                <a:schemeClr val="lt1"/>
              </a:buClr>
              <a:buSzPts val="1200"/>
              <a:buFont typeface="Roboto Light"/>
              <a:buChar char="-"/>
            </a:pPr>
            <a:r>
              <a:rPr lang="en" sz="1200">
                <a:solidFill>
                  <a:schemeClr val="lt1"/>
                </a:solidFill>
                <a:latin typeface="Roboto Light"/>
                <a:ea typeface="Roboto Light"/>
                <a:cs typeface="Roboto Light"/>
                <a:sym typeface="Roboto Light"/>
              </a:rPr>
              <a:t>Dans l’environnement Scratch, allez dans fichier, cliquez sur “Importez depuis votre ordinateur” et sélectionnez le fichier des lutins.</a:t>
            </a:r>
            <a:endParaRPr sz="1200">
              <a:solidFill>
                <a:schemeClr val="lt1"/>
              </a:solidFill>
              <a:latin typeface="Roboto Light"/>
              <a:ea typeface="Roboto Light"/>
              <a:cs typeface="Roboto Light"/>
              <a:sym typeface="Roboto Light"/>
            </a:endParaRPr>
          </a:p>
          <a:p>
            <a:pPr indent="-304800" lvl="0" marL="457200" rtl="0" algn="just">
              <a:spcBef>
                <a:spcPts val="0"/>
              </a:spcBef>
              <a:spcAft>
                <a:spcPts val="0"/>
              </a:spcAft>
              <a:buClr>
                <a:schemeClr val="lt1"/>
              </a:buClr>
              <a:buSzPts val="1200"/>
              <a:buFont typeface="Roboto Light"/>
              <a:buChar char="-"/>
            </a:pPr>
            <a:r>
              <a:rPr lang="en" sz="1200">
                <a:solidFill>
                  <a:srgbClr val="FFFFFF"/>
                </a:solidFill>
                <a:latin typeface="Roboto Light"/>
                <a:ea typeface="Roboto Light"/>
                <a:cs typeface="Roboto Light"/>
                <a:sym typeface="Roboto Light"/>
              </a:rPr>
              <a:t>Le chat volant sera votre personnage et les bâtiments seront vos obstacles. N'hésitez pas à les changer！Cliquez sur le lutin en bas à gauche et modifiez-les après avoir appuyé sur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en haut à droite. </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Maintenant, la mis en place du jeu</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En commençant par notre personnage, plaçons-le dans le côté gauche de l'écran et rapetissons le. Si vous ne trouvez pas le bon bloc, regardez simplement la couleur et trouvez-la dans la section de blocs appropriée. Nous plaçons le chat à </a:t>
            </a:r>
            <a:r>
              <a:rPr lang="en" sz="1200">
                <a:solidFill>
                  <a:srgbClr val="FFFFFF"/>
                </a:solidFill>
                <a:highlight>
                  <a:srgbClr val="0000FF"/>
                </a:highlight>
                <a:latin typeface="Roboto Light"/>
                <a:ea typeface="Roboto Light"/>
                <a:cs typeface="Roboto Light"/>
                <a:sym typeface="Roboto Light"/>
              </a:rPr>
              <a:t>(-150, 0)</a:t>
            </a:r>
            <a:r>
              <a:rPr lang="en" sz="1200">
                <a:solidFill>
                  <a:srgbClr val="FFFFFF"/>
                </a:solidFill>
                <a:latin typeface="Roboto Light"/>
                <a:ea typeface="Roboto Light"/>
                <a:cs typeface="Roboto Light"/>
                <a:sym typeface="Roboto Light"/>
              </a:rPr>
              <a:t> avec le bloc, mais vous pouvez changer sa position ‘</a:t>
            </a:r>
            <a:r>
              <a:rPr lang="en" sz="1200">
                <a:solidFill>
                  <a:srgbClr val="FFFFFF"/>
                </a:solidFill>
                <a:highlight>
                  <a:srgbClr val="0000FF"/>
                </a:highlight>
                <a:latin typeface="Roboto Light"/>
                <a:ea typeface="Roboto Light"/>
                <a:cs typeface="Roboto Light"/>
                <a:sym typeface="Roboto Light"/>
              </a:rPr>
              <a:t>Aller à…</a:t>
            </a:r>
            <a:r>
              <a:rPr lang="en" sz="1200">
                <a:solidFill>
                  <a:srgbClr val="FFFFFF"/>
                </a:solidFill>
                <a:latin typeface="Roboto Light"/>
                <a:ea typeface="Roboto Light"/>
                <a:cs typeface="Roboto Light"/>
                <a:sym typeface="Roboto Light"/>
              </a:rPr>
              <a:t>’ si vous le souhaitez. Si vous n'êtes pas sûr de la position de votre curseur, il est écrit en bas de votre écran de jeu. Pour rendre le chat plus petit, on utilise le bloc ‘</a:t>
            </a:r>
            <a:r>
              <a:rPr lang="en" sz="1200">
                <a:solidFill>
                  <a:srgbClr val="FFFFFF"/>
                </a:solidFill>
                <a:highlight>
                  <a:srgbClr val="9900FF"/>
                </a:highlight>
                <a:latin typeface="Roboto Light"/>
                <a:ea typeface="Roboto Light"/>
                <a:cs typeface="Roboto Light"/>
                <a:sym typeface="Roboto Light"/>
              </a:rPr>
              <a:t>Mettre à … % de la taille initiale</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allons maintenant créer une variable appelée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et le mettre à </a:t>
            </a:r>
            <a:r>
              <a:rPr lang="en" sz="1200">
                <a:solidFill>
                  <a:srgbClr val="FFFFFF"/>
                </a:solidFill>
                <a:highlight>
                  <a:srgbClr val="FF9900"/>
                </a:highlight>
                <a:latin typeface="Roboto Light"/>
                <a:ea typeface="Roboto Light"/>
                <a:cs typeface="Roboto Light"/>
                <a:sym typeface="Roboto Light"/>
              </a:rPr>
              <a:t>0</a:t>
            </a:r>
            <a:r>
              <a:rPr lang="en" sz="1200">
                <a:solidFill>
                  <a:srgbClr val="FFFFFF"/>
                </a:solidFill>
                <a:latin typeface="Roboto Light"/>
                <a:ea typeface="Roboto Light"/>
                <a:cs typeface="Roboto Light"/>
                <a:sym typeface="Roboto Light"/>
              </a:rPr>
              <a:t>. Quand notre personnage meurt, nous le mettons à </a:t>
            </a:r>
            <a:r>
              <a:rPr lang="en" sz="1200">
                <a:solidFill>
                  <a:srgbClr val="FFFFFF"/>
                </a:solidFill>
                <a:highlight>
                  <a:srgbClr val="FF9900"/>
                </a:highlight>
                <a:latin typeface="Roboto Light"/>
                <a:ea typeface="Roboto Light"/>
                <a:cs typeface="Roboto Light"/>
                <a:sym typeface="Roboto Light"/>
              </a:rPr>
              <a:t>1</a:t>
            </a:r>
            <a:r>
              <a:rPr lang="en" sz="1200">
                <a:solidFill>
                  <a:srgbClr val="FFFFFF"/>
                </a:solidFill>
                <a:latin typeface="Roboto Light"/>
                <a:ea typeface="Roboto Light"/>
                <a:cs typeface="Roboto Light"/>
                <a:sym typeface="Roboto Light"/>
              </a:rPr>
              <a:t>. Cela indiquera à notre programme quand arrêter. (Pour créer une variable, allez au section de bloc </a:t>
            </a:r>
            <a:r>
              <a:rPr lang="en" sz="1200">
                <a:solidFill>
                  <a:srgbClr val="FFFFFF"/>
                </a:solidFill>
                <a:highlight>
                  <a:srgbClr val="FF9900"/>
                </a:highlight>
                <a:latin typeface="Roboto Light"/>
                <a:ea typeface="Roboto Light"/>
                <a:cs typeface="Roboto Light"/>
                <a:sym typeface="Roboto Light"/>
              </a:rPr>
              <a:t>DONNÉES</a:t>
            </a:r>
            <a:r>
              <a:rPr lang="en" sz="1200">
                <a:solidFill>
                  <a:srgbClr val="FFFFFF"/>
                </a:solidFill>
                <a:latin typeface="Roboto Light"/>
                <a:ea typeface="Roboto Light"/>
                <a:cs typeface="Roboto Light"/>
                <a:sym typeface="Roboto Light"/>
              </a:rPr>
              <a:t> block section et créez une nouvelle variable là)</a:t>
            </a:r>
            <a:endParaRPr sz="1200">
              <a:solidFill>
                <a:srgbClr val="FFFFFF"/>
              </a:solidFill>
              <a:latin typeface="Roboto Light"/>
              <a:ea typeface="Roboto Light"/>
              <a:cs typeface="Roboto Light"/>
              <a:sym typeface="Roboto Light"/>
            </a:endParaRPr>
          </a:p>
        </p:txBody>
      </p:sp>
      <p:pic>
        <p:nvPicPr>
          <p:cNvPr id="88" name="Google Shape;88;p16"/>
          <p:cNvPicPr preferRelativeResize="0"/>
          <p:nvPr/>
        </p:nvPicPr>
        <p:blipFill>
          <a:blip r:embed="rId3">
            <a:alphaModFix/>
          </a:blip>
          <a:stretch>
            <a:fillRect/>
          </a:stretch>
        </p:blipFill>
        <p:spPr>
          <a:xfrm>
            <a:off x="6914175" y="910998"/>
            <a:ext cx="2020800" cy="1381901"/>
          </a:xfrm>
          <a:prstGeom prst="rect">
            <a:avLst/>
          </a:prstGeom>
          <a:noFill/>
          <a:ln>
            <a:noFill/>
          </a:ln>
        </p:spPr>
      </p:pic>
      <p:pic>
        <p:nvPicPr>
          <p:cNvPr id="89" name="Google Shape;89;p16"/>
          <p:cNvPicPr preferRelativeResize="0"/>
          <p:nvPr/>
        </p:nvPicPr>
        <p:blipFill>
          <a:blip r:embed="rId4">
            <a:alphaModFix/>
          </a:blip>
          <a:stretch>
            <a:fillRect/>
          </a:stretch>
        </p:blipFill>
        <p:spPr>
          <a:xfrm>
            <a:off x="5076000" y="1264625"/>
            <a:ext cx="1779700" cy="791475"/>
          </a:xfrm>
          <a:prstGeom prst="rect">
            <a:avLst/>
          </a:prstGeom>
          <a:noFill/>
          <a:ln>
            <a:noFill/>
          </a:ln>
        </p:spPr>
      </p:pic>
      <p:pic>
        <p:nvPicPr>
          <p:cNvPr id="90" name="Google Shape;90;p16"/>
          <p:cNvPicPr preferRelativeResize="0"/>
          <p:nvPr/>
        </p:nvPicPr>
        <p:blipFill>
          <a:blip r:embed="rId5">
            <a:alphaModFix/>
          </a:blip>
          <a:stretch>
            <a:fillRect/>
          </a:stretch>
        </p:blipFill>
        <p:spPr>
          <a:xfrm>
            <a:off x="5160275" y="2964200"/>
            <a:ext cx="2586963" cy="13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Notre personnage a besoin de bouger, alors codons ça!</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voulons changer la position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(verticale) du chat à moins qu'il saute donc nous allons utiliser le bloc ‘</a:t>
            </a:r>
            <a:r>
              <a:rPr lang="en" sz="1200">
                <a:solidFill>
                  <a:srgbClr val="FFFFFF"/>
                </a:solidFill>
                <a:highlight>
                  <a:srgbClr val="0000FF"/>
                </a:highlight>
                <a:latin typeface="Roboto Light"/>
                <a:ea typeface="Roboto Light"/>
                <a:cs typeface="Roboto Light"/>
                <a:sym typeface="Roboto Light"/>
              </a:rPr>
              <a:t>Ajouter … à y</a:t>
            </a:r>
            <a:r>
              <a:rPr lang="en" sz="1200">
                <a:solidFill>
                  <a:srgbClr val="FFFFFF"/>
                </a:solidFill>
                <a:latin typeface="Roboto Light"/>
                <a:ea typeface="Roboto Light"/>
                <a:cs typeface="Roboto Light"/>
                <a:sym typeface="Roboto Light"/>
              </a:rPr>
              <a:t>’. Mettons-le à </a:t>
            </a:r>
            <a:r>
              <a:rPr lang="en" sz="1200">
                <a:solidFill>
                  <a:srgbClr val="FFFFFF"/>
                </a:solidFill>
                <a:highlight>
                  <a:srgbClr val="0000FF"/>
                </a:highlight>
                <a:latin typeface="Roboto Light"/>
                <a:ea typeface="Roboto Light"/>
                <a:cs typeface="Roboto Light"/>
                <a:sym typeface="Roboto Light"/>
              </a:rPr>
              <a:t>-4</a:t>
            </a:r>
            <a:r>
              <a:rPr lang="en" sz="1200">
                <a:solidFill>
                  <a:srgbClr val="FFFFFF"/>
                </a:solidFill>
                <a:latin typeface="Roboto Light"/>
                <a:ea typeface="Roboto Light"/>
                <a:cs typeface="Roboto Light"/>
                <a:sym typeface="Roboto Light"/>
              </a:rPr>
              <a:t> (négatif = vers le bas, positif = vers le haut) pour qu’il tombe lentement.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Si on appuie sur ‘</a:t>
            </a:r>
            <a:r>
              <a:rPr lang="en" sz="1200">
                <a:solidFill>
                  <a:srgbClr val="FFFFFF"/>
                </a:solidFill>
                <a:highlight>
                  <a:srgbClr val="CCCCCC"/>
                </a:highlight>
                <a:latin typeface="Roboto Light"/>
                <a:ea typeface="Roboto Light"/>
                <a:cs typeface="Roboto Light"/>
                <a:sym typeface="Roboto Light"/>
              </a:rPr>
              <a:t>ESPACE</a:t>
            </a:r>
            <a:r>
              <a:rPr lang="en" sz="1200">
                <a:solidFill>
                  <a:srgbClr val="FFFFFF"/>
                </a:solidFill>
                <a:latin typeface="Roboto Light"/>
                <a:ea typeface="Roboto Light"/>
                <a:cs typeface="Roboto Light"/>
                <a:sym typeface="Roboto Light"/>
              </a:rPr>
              <a:t>’ notre personnage arrêtera de tomber momentanément et sautera dans l’air, nous aurons donc besoin d'un bloc ‘</a:t>
            </a:r>
            <a:r>
              <a:rPr lang="en" sz="1200">
                <a:solidFill>
                  <a:srgbClr val="FFFFFF"/>
                </a:solidFill>
                <a:highlight>
                  <a:srgbClr val="F1C232"/>
                </a:highlight>
                <a:latin typeface="Roboto Light"/>
                <a:ea typeface="Roboto Light"/>
                <a:cs typeface="Roboto Light"/>
                <a:sym typeface="Roboto Light"/>
              </a:rPr>
              <a:t>Si...alors</a:t>
            </a:r>
            <a:r>
              <a:rPr lang="en" sz="1200">
                <a:solidFill>
                  <a:srgbClr val="FFFFFF"/>
                </a:solidFill>
                <a:latin typeface="Roboto Light"/>
                <a:ea typeface="Roboto Light"/>
                <a:cs typeface="Roboto Light"/>
                <a:sym typeface="Roboto Light"/>
              </a:rPr>
              <a:t>’. Si on appuie ‘</a:t>
            </a:r>
            <a:r>
              <a:rPr lang="en" sz="1200">
                <a:solidFill>
                  <a:schemeClr val="lt1"/>
                </a:solidFill>
                <a:highlight>
                  <a:srgbClr val="CCCCCC"/>
                </a:highlight>
                <a:latin typeface="Roboto Light"/>
                <a:ea typeface="Roboto Light"/>
                <a:cs typeface="Roboto Light"/>
                <a:sym typeface="Roboto Light"/>
              </a:rPr>
              <a:t>ESPACE’</a:t>
            </a:r>
            <a:r>
              <a:rPr lang="en" sz="1200">
                <a:solidFill>
                  <a:srgbClr val="FFFFFF"/>
                </a:solidFill>
                <a:latin typeface="Roboto Light"/>
                <a:ea typeface="Roboto Light"/>
                <a:cs typeface="Roboto Light"/>
                <a:sym typeface="Roboto Light"/>
              </a:rPr>
              <a:t>, notre personnage saute, donc on va mettre un bloc ‘</a:t>
            </a:r>
            <a:r>
              <a:rPr lang="en" sz="1200">
                <a:solidFill>
                  <a:srgbClr val="FFFFFF"/>
                </a:solidFill>
                <a:highlight>
                  <a:srgbClr val="00FFFF"/>
                </a:highlight>
                <a:latin typeface="Roboto Light"/>
                <a:ea typeface="Roboto Light"/>
                <a:cs typeface="Roboto Light"/>
                <a:sym typeface="Roboto Light"/>
              </a:rPr>
              <a:t>Touche espace pressée</a:t>
            </a:r>
            <a:r>
              <a:rPr lang="en" sz="1200">
                <a:solidFill>
                  <a:srgbClr val="FFFFFF"/>
                </a:solidFill>
                <a:latin typeface="Roboto Light"/>
                <a:ea typeface="Roboto Light"/>
                <a:cs typeface="Roboto Light"/>
                <a:sym typeface="Roboto Light"/>
              </a:rPr>
              <a:t>’ comme condition.</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Maintenant, faisons sauter le personnage avec un autre bloc ‘</a:t>
            </a:r>
            <a:r>
              <a:rPr lang="en" sz="1200">
                <a:solidFill>
                  <a:schemeClr val="lt1"/>
                </a:solidFill>
                <a:highlight>
                  <a:srgbClr val="0000FF"/>
                </a:highlight>
                <a:latin typeface="Roboto Light"/>
                <a:ea typeface="Roboto Light"/>
                <a:cs typeface="Roboto Light"/>
                <a:sym typeface="Roboto Light"/>
              </a:rPr>
              <a:t>Ajouter … à y</a:t>
            </a:r>
            <a:r>
              <a:rPr lang="en" sz="1200">
                <a:solidFill>
                  <a:srgbClr val="FFFFFF"/>
                </a:solidFill>
                <a:latin typeface="Roboto Light"/>
                <a:ea typeface="Roboto Light"/>
                <a:cs typeface="Roboto Light"/>
                <a:sym typeface="Roboto Light"/>
              </a:rPr>
              <a:t>’. Cette fois-ci on utilise un nombre positif pour le faire monter.</a:t>
            </a:r>
            <a:endParaRPr sz="1200">
              <a:solidFill>
                <a:srgbClr val="FFFFFF"/>
              </a:solidFill>
              <a:latin typeface="Roboto Light"/>
              <a:ea typeface="Roboto Light"/>
              <a:cs typeface="Roboto Light"/>
              <a:sym typeface="Roboto Light"/>
            </a:endParaRPr>
          </a:p>
        </p:txBody>
      </p:sp>
      <p:pic>
        <p:nvPicPr>
          <p:cNvPr id="96" name="Google Shape;96;p17"/>
          <p:cNvPicPr preferRelativeResize="0"/>
          <p:nvPr/>
        </p:nvPicPr>
        <p:blipFill>
          <a:blip r:embed="rId3">
            <a:alphaModFix/>
          </a:blip>
          <a:stretch>
            <a:fillRect/>
          </a:stretch>
        </p:blipFill>
        <p:spPr>
          <a:xfrm>
            <a:off x="5230375" y="1325100"/>
            <a:ext cx="2527050" cy="1026975"/>
          </a:xfrm>
          <a:prstGeom prst="rect">
            <a:avLst/>
          </a:prstGeom>
          <a:noFill/>
          <a:ln>
            <a:noFill/>
          </a:ln>
        </p:spPr>
      </p:pic>
      <p:pic>
        <p:nvPicPr>
          <p:cNvPr id="97" name="Google Shape;97;p17"/>
          <p:cNvPicPr preferRelativeResize="0"/>
          <p:nvPr/>
        </p:nvPicPr>
        <p:blipFill>
          <a:blip r:embed="rId4">
            <a:alphaModFix/>
          </a:blip>
          <a:stretch>
            <a:fillRect/>
          </a:stretch>
        </p:blipFill>
        <p:spPr>
          <a:xfrm>
            <a:off x="5204538" y="2705525"/>
            <a:ext cx="2578725" cy="123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476325" y="409225"/>
            <a:ext cx="4239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Rendre notre personnage plus réactif</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Lorsque le personnage saute, il doit pointer vers le haut. Si vous vous changez languette de ‘</a:t>
            </a:r>
            <a:r>
              <a:rPr lang="en" sz="1200">
                <a:solidFill>
                  <a:srgbClr val="FFFFFF"/>
                </a:solidFill>
                <a:highlight>
                  <a:srgbClr val="CCCCCC"/>
                </a:highlight>
                <a:latin typeface="Roboto Light"/>
                <a:ea typeface="Roboto Light"/>
                <a:cs typeface="Roboto Light"/>
                <a:sym typeface="Roboto Light"/>
              </a:rPr>
              <a:t>SCRIPTS</a:t>
            </a:r>
            <a:r>
              <a:rPr lang="en" sz="1200">
                <a:solidFill>
                  <a:srgbClr val="FFFFFF"/>
                </a:solidFill>
                <a:latin typeface="Roboto Light"/>
                <a:ea typeface="Roboto Light"/>
                <a:cs typeface="Roboto Light"/>
                <a:sym typeface="Roboto Light"/>
              </a:rPr>
              <a:t>’ à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vous allez remarquez qu’il y a deux costumes au lutin. Le premier, ‘</a:t>
            </a:r>
            <a:r>
              <a:rPr lang="en" sz="1200">
                <a:solidFill>
                  <a:srgbClr val="FFFFFF"/>
                </a:solidFill>
                <a:highlight>
                  <a:srgbClr val="CCCCCC"/>
                </a:highlight>
                <a:latin typeface="Roboto Light"/>
                <a:ea typeface="Roboto Light"/>
                <a:cs typeface="Roboto Light"/>
                <a:sym typeface="Roboto Light"/>
              </a:rPr>
              <a:t>CHAT1</a:t>
            </a:r>
            <a:r>
              <a:rPr lang="en" sz="1200">
                <a:solidFill>
                  <a:srgbClr val="FFFFFF"/>
                </a:solidFill>
                <a:latin typeface="Roboto Light"/>
                <a:ea typeface="Roboto Light"/>
                <a:cs typeface="Roboto Light"/>
                <a:sym typeface="Roboto Light"/>
              </a:rPr>
              <a:t>’, est le costume où le chat pointe vers le bas et le deuxième, </a:t>
            </a:r>
            <a:r>
              <a:rPr lang="en" sz="1200">
                <a:solidFill>
                  <a:schemeClr val="lt1"/>
                </a:solidFill>
                <a:latin typeface="Roboto Light"/>
                <a:ea typeface="Roboto Light"/>
                <a:cs typeface="Roboto Light"/>
                <a:sym typeface="Roboto Light"/>
              </a:rPr>
              <a:t>‘</a:t>
            </a:r>
            <a:r>
              <a:rPr lang="en" sz="1200">
                <a:solidFill>
                  <a:schemeClr val="lt1"/>
                </a:solidFill>
                <a:highlight>
                  <a:srgbClr val="CCCCCC"/>
                </a:highlight>
                <a:latin typeface="Roboto Light"/>
                <a:ea typeface="Roboto Light"/>
                <a:cs typeface="Roboto Light"/>
                <a:sym typeface="Roboto Light"/>
              </a:rPr>
              <a:t>CHAT2</a:t>
            </a:r>
            <a:r>
              <a:rPr lang="en" sz="1200">
                <a:solidFill>
                  <a:schemeClr val="lt1"/>
                </a:solidFill>
                <a:latin typeface="Roboto Light"/>
                <a:ea typeface="Roboto Light"/>
                <a:cs typeface="Roboto Light"/>
                <a:sym typeface="Roboto Light"/>
              </a:rPr>
              <a:t>’ est le costume où le chat pointe vers le haut.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Puisque le chat pointe vers le haut lorsqu’il saute, on utilise le bloc ‘</a:t>
            </a:r>
            <a:r>
              <a:rPr lang="en" sz="1200">
                <a:solidFill>
                  <a:srgbClr val="FFFFFF"/>
                </a:solidFill>
                <a:highlight>
                  <a:srgbClr val="9900FF"/>
                </a:highlight>
                <a:latin typeface="Roboto Light"/>
                <a:ea typeface="Roboto Light"/>
                <a:cs typeface="Roboto Light"/>
                <a:sym typeface="Roboto Light"/>
              </a:rPr>
              <a:t>Basculer sur le costume ...</a:t>
            </a:r>
            <a:r>
              <a:rPr lang="en" sz="1200">
                <a:solidFill>
                  <a:srgbClr val="FFFFFF"/>
                </a:solidFill>
                <a:latin typeface="Roboto Light"/>
                <a:ea typeface="Roboto Light"/>
                <a:cs typeface="Roboto Light"/>
                <a:sym typeface="Roboto Light"/>
              </a:rPr>
              <a:t>‘ à l’intérieur des deux moitiés du bloc ‘</a:t>
            </a:r>
            <a:r>
              <a:rPr lang="en" sz="1200">
                <a:solidFill>
                  <a:srgbClr val="FFFFFF"/>
                </a:solidFill>
                <a:highlight>
                  <a:srgbClr val="F1C232"/>
                </a:highlight>
                <a:latin typeface="Roboto Light"/>
                <a:ea typeface="Roboto Light"/>
                <a:cs typeface="Roboto Light"/>
                <a:sym typeface="Roboto Light"/>
              </a:rPr>
              <a:t>Si </a:t>
            </a:r>
            <a:r>
              <a:rPr lang="en" sz="1200">
                <a:solidFill>
                  <a:srgbClr val="FFFFFF"/>
                </a:solidFill>
                <a:highlight>
                  <a:srgbClr val="00FFFF"/>
                </a:highlight>
                <a:latin typeface="Roboto Light"/>
                <a:ea typeface="Roboto Light"/>
                <a:cs typeface="Roboto Light"/>
                <a:sym typeface="Roboto Light"/>
              </a:rPr>
              <a:t>La touche espace est  pressée</a:t>
            </a:r>
            <a:r>
              <a:rPr lang="en" sz="1200">
                <a:solidFill>
                  <a:srgbClr val="FFFFFF"/>
                </a:solidFill>
                <a:highlight>
                  <a:srgbClr val="F1C232"/>
                </a:highlight>
                <a:latin typeface="Roboto Light"/>
                <a:ea typeface="Roboto Light"/>
                <a:cs typeface="Roboto Light"/>
                <a:sym typeface="Roboto Light"/>
              </a:rPr>
              <a:t>, …, sinon, …</a:t>
            </a:r>
            <a:r>
              <a:rPr lang="en" sz="1200">
                <a:solidFill>
                  <a:srgbClr val="FFFFFF"/>
                </a:solidFill>
                <a:latin typeface="Roboto Light"/>
                <a:ea typeface="Roboto Light"/>
                <a:cs typeface="Roboto Light"/>
                <a:sym typeface="Roboto Light"/>
              </a:rPr>
              <a:t>’. Si la touche espace est pressée, on change le costume à ‘</a:t>
            </a:r>
            <a:r>
              <a:rPr lang="en" sz="1200">
                <a:solidFill>
                  <a:srgbClr val="FFFFFF"/>
                </a:solidFill>
                <a:highlight>
                  <a:srgbClr val="CCCCCC"/>
                </a:highlight>
                <a:latin typeface="Roboto Light"/>
                <a:ea typeface="Roboto Light"/>
                <a:cs typeface="Roboto Light"/>
                <a:sym typeface="Roboto Light"/>
              </a:rPr>
              <a:t>CHAT2</a:t>
            </a:r>
            <a:r>
              <a:rPr lang="en" sz="1200">
                <a:solidFill>
                  <a:srgbClr val="FFFFFF"/>
                </a:solidFill>
                <a:latin typeface="Roboto Light"/>
                <a:ea typeface="Roboto Light"/>
                <a:cs typeface="Roboto Light"/>
                <a:sym typeface="Roboto Light"/>
              </a:rPr>
              <a:t>’, sinon on change le costume à ‘</a:t>
            </a:r>
            <a:r>
              <a:rPr lang="en" sz="1200">
                <a:solidFill>
                  <a:srgbClr val="FFFFFF"/>
                </a:solidFill>
                <a:highlight>
                  <a:srgbClr val="CCCCCC"/>
                </a:highlight>
                <a:latin typeface="Roboto Light"/>
                <a:ea typeface="Roboto Light"/>
                <a:cs typeface="Roboto Light"/>
                <a:sym typeface="Roboto Light"/>
              </a:rPr>
              <a:t>CHAT1</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N’oubliez pas de tester votre code avec le bouton vert dans votre écran de jeux!</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5456550" y="1588675"/>
            <a:ext cx="2296574" cy="147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Uh Oh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Quel est le problème avec notre code? Eh bien, il vérifie seulement si vous avez votre barre d'espace pressée ou pas une seule fois. Nous ne voulons pas ça! Nous voulons que notre programme vérifie CONSTAMMENT si notre personnage doit tomber ou sauter, et ne cesse pas de vérifier jusqu’à ce que le jeu soit terminé. Nous devrions donc mettre le code de mouvement du chat dans un bloc ‘</a:t>
            </a:r>
            <a:r>
              <a:rPr lang="en" sz="1200">
                <a:solidFill>
                  <a:srgbClr val="FFFFFF"/>
                </a:solidFill>
                <a:highlight>
                  <a:srgbClr val="F1C232"/>
                </a:highlight>
                <a:latin typeface="Roboto Light"/>
                <a:ea typeface="Roboto Light"/>
                <a:cs typeface="Roboto Light"/>
                <a:sym typeface="Roboto Light"/>
              </a:rPr>
              <a:t>Répéter jusqu’à ...</a:t>
            </a:r>
            <a:r>
              <a:rPr lang="en" sz="1200">
                <a:solidFill>
                  <a:srgbClr val="FFFFFF"/>
                </a:solidFill>
                <a:latin typeface="Roboto Light"/>
                <a:ea typeface="Roboto Light"/>
                <a:cs typeface="Roboto Light"/>
                <a:sym typeface="Roboto Light"/>
              </a:rPr>
              <a:t>’ et définir la condition à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Maintenant, tout devrait marcher correctement. Si vous appuyez sur</a:t>
            </a:r>
            <a:r>
              <a:rPr lang="en" sz="1200">
                <a:solidFill>
                  <a:srgbClr val="FFFFFF"/>
                </a:solidFill>
                <a:latin typeface="Roboto Light"/>
                <a:ea typeface="Roboto Light"/>
                <a:cs typeface="Roboto Light"/>
                <a:sym typeface="Roboto Light"/>
              </a:rPr>
              <a:t> ‘</a:t>
            </a:r>
            <a:r>
              <a:rPr lang="en" sz="1200">
                <a:solidFill>
                  <a:srgbClr val="FFFFFF"/>
                </a:solidFill>
                <a:highlight>
                  <a:srgbClr val="CCCCCC"/>
                </a:highlight>
                <a:latin typeface="Roboto Light"/>
                <a:ea typeface="Roboto Light"/>
                <a:cs typeface="Roboto Light"/>
                <a:sym typeface="Roboto Light"/>
              </a:rPr>
              <a:t>ESPACE</a:t>
            </a:r>
            <a:r>
              <a:rPr lang="en" sz="1200">
                <a:solidFill>
                  <a:srgbClr val="FFFFFF"/>
                </a:solidFill>
                <a:latin typeface="Roboto Light"/>
                <a:ea typeface="Roboto Light"/>
                <a:cs typeface="Roboto Light"/>
                <a:sym typeface="Roboto Light"/>
              </a:rPr>
              <a:t>’, le chat saute, sinon il tombe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5681875" y="704700"/>
            <a:ext cx="2885500" cy="3413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Roboto"/>
                <a:ea typeface="Roboto"/>
                <a:cs typeface="Roboto"/>
                <a:sym typeface="Roboto"/>
              </a:rPr>
              <a:t>La mort</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Nous avons presque terminé avec le personnage! Il nous manque que des touches finales. Rappelez-vous que vous perdez si le chat frappe le sol ou un bâtiment?</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Quand notre jeu commence, il faut vérifier si notre personnage touche un bâtiment ou le sol CONSTAMMENT. Utilisons un bloc ‘</a:t>
            </a:r>
            <a:r>
              <a:rPr lang="en" sz="1200">
                <a:solidFill>
                  <a:srgbClr val="FFFFFF"/>
                </a:solidFill>
                <a:highlight>
                  <a:srgbClr val="F1C232"/>
                </a:highlight>
                <a:latin typeface="Roboto Light"/>
                <a:ea typeface="Roboto Light"/>
                <a:cs typeface="Roboto Light"/>
                <a:sym typeface="Roboto Light"/>
              </a:rPr>
              <a:t>Répéter indéfiniment’</a:t>
            </a:r>
            <a:r>
              <a:rPr lang="en" sz="1200">
                <a:solidFill>
                  <a:srgbClr val="FFFFFF"/>
                </a:solidFill>
                <a:latin typeface="Roboto Light"/>
                <a:ea typeface="Roboto Light"/>
                <a:cs typeface="Roboto Light"/>
                <a:sym typeface="Roboto Light"/>
              </a:rPr>
              <a:t> qui vérifie cela et changeons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à 1 (game_over = 1 quand tu perds).</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“Si notre personnage touche les bâtiments </a:t>
            </a:r>
            <a:r>
              <a:rPr lang="en" sz="1200">
                <a:solidFill>
                  <a:srgbClr val="FFFFFF"/>
                </a:solidFill>
                <a:highlight>
                  <a:srgbClr val="00FF00"/>
                </a:highlight>
                <a:latin typeface="Roboto Light"/>
                <a:ea typeface="Roboto Light"/>
                <a:cs typeface="Roboto Light"/>
                <a:sym typeface="Roboto Light"/>
              </a:rPr>
              <a:t>OU</a:t>
            </a:r>
            <a:r>
              <a:rPr lang="en" sz="1200">
                <a:solidFill>
                  <a:srgbClr val="FFFFFF"/>
                </a:solidFill>
                <a:latin typeface="Roboto Light"/>
                <a:ea typeface="Roboto Light"/>
                <a:cs typeface="Roboto Light"/>
                <a:sym typeface="Roboto Light"/>
              </a:rPr>
              <a:t> le sol, nous voulons que le jeu soit terminé”. Donc on utilise le bloc ‘</a:t>
            </a:r>
            <a:r>
              <a:rPr lang="en" sz="1200">
                <a:solidFill>
                  <a:srgbClr val="FFFFFF"/>
                </a:solidFill>
                <a:highlight>
                  <a:srgbClr val="00FFFF"/>
                </a:highlight>
                <a:latin typeface="Roboto Light"/>
                <a:ea typeface="Roboto Light"/>
                <a:cs typeface="Roboto Light"/>
                <a:sym typeface="Roboto Light"/>
              </a:rPr>
              <a:t>… touché?</a:t>
            </a:r>
            <a:r>
              <a:rPr lang="en" sz="1200">
                <a:solidFill>
                  <a:srgbClr val="FFFFFF"/>
                </a:solidFill>
                <a:latin typeface="Roboto Light"/>
                <a:ea typeface="Roboto Light"/>
                <a:cs typeface="Roboto Light"/>
                <a:sym typeface="Roboto Light"/>
              </a:rPr>
              <a:t>’ comme condition. (Pour choisir la couleur, faites un clic gauche sur la case de couleur dans le bloc </a:t>
            </a:r>
            <a:r>
              <a:rPr lang="en" sz="1200">
                <a:solidFill>
                  <a:schemeClr val="lt1"/>
                </a:solidFill>
                <a:latin typeface="Roboto Light"/>
                <a:ea typeface="Roboto Light"/>
                <a:cs typeface="Roboto Light"/>
                <a:sym typeface="Roboto Light"/>
              </a:rPr>
              <a:t>‘</a:t>
            </a:r>
            <a:r>
              <a:rPr lang="en" sz="1200">
                <a:solidFill>
                  <a:schemeClr val="lt1"/>
                </a:solidFill>
                <a:highlight>
                  <a:srgbClr val="00FFFF"/>
                </a:highlight>
                <a:latin typeface="Roboto Light"/>
                <a:ea typeface="Roboto Light"/>
                <a:cs typeface="Roboto Light"/>
                <a:sym typeface="Roboto Light"/>
              </a:rPr>
              <a:t>… touché?</a:t>
            </a:r>
            <a:r>
              <a:rPr lang="en" sz="1200">
                <a:solidFill>
                  <a:schemeClr val="lt1"/>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 puis faites un clic gauche sur le sol dans l’écran de jeu). </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Maintenant, à chaque fois que votre personnage touche les obstacles (dans ce cas, </a:t>
            </a:r>
            <a:r>
              <a:rPr lang="en" sz="1200">
                <a:solidFill>
                  <a:srgbClr val="FFFFFF"/>
                </a:solidFill>
                <a:highlight>
                  <a:srgbClr val="CCCCCC"/>
                </a:highlight>
                <a:latin typeface="Roboto Light"/>
                <a:ea typeface="Roboto Light"/>
                <a:cs typeface="Roboto Light"/>
                <a:sym typeface="Roboto Light"/>
              </a:rPr>
              <a:t>OBSTACLE</a:t>
            </a:r>
            <a:r>
              <a:rPr lang="en" sz="1200">
                <a:solidFill>
                  <a:srgbClr val="FFFFFF"/>
                </a:solidFill>
                <a:latin typeface="Roboto Light"/>
                <a:ea typeface="Roboto Light"/>
                <a:cs typeface="Roboto Light"/>
                <a:sym typeface="Roboto Light"/>
              </a:rPr>
              <a:t>) ou le sol, le jeu s'arrêtera.</a:t>
            </a:r>
            <a:endParaRPr sz="1200">
              <a:solidFill>
                <a:srgbClr val="FFFFFF"/>
              </a:solidFill>
              <a:latin typeface="Roboto Light"/>
              <a:ea typeface="Roboto Light"/>
              <a:cs typeface="Roboto Light"/>
              <a:sym typeface="Roboto Light"/>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a:p>
            <a:pPr indent="0" lvl="0" marL="0" rtl="0" algn="just">
              <a:spcBef>
                <a:spcPts val="0"/>
              </a:spcBef>
              <a:spcAft>
                <a:spcPts val="0"/>
              </a:spcAft>
              <a:buNone/>
            </a:pPr>
            <a:r>
              <a:t/>
            </a:r>
            <a:endParaRPr b="1">
              <a:solidFill>
                <a:srgbClr val="FFFFFF"/>
              </a:solidFill>
              <a:latin typeface="Roboto"/>
              <a:ea typeface="Roboto"/>
              <a:cs typeface="Roboto"/>
              <a:sym typeface="Roboto"/>
            </a:endParaRPr>
          </a:p>
        </p:txBody>
      </p:sp>
      <p:pic>
        <p:nvPicPr>
          <p:cNvPr id="115" name="Google Shape;115;p20"/>
          <p:cNvPicPr preferRelativeResize="0"/>
          <p:nvPr/>
        </p:nvPicPr>
        <p:blipFill>
          <a:blip r:embed="rId3">
            <a:alphaModFix/>
          </a:blip>
          <a:stretch>
            <a:fillRect/>
          </a:stretch>
        </p:blipFill>
        <p:spPr>
          <a:xfrm>
            <a:off x="5651625" y="990325"/>
            <a:ext cx="1680125" cy="1318750"/>
          </a:xfrm>
          <a:prstGeom prst="rect">
            <a:avLst/>
          </a:prstGeom>
          <a:noFill/>
          <a:ln>
            <a:noFill/>
          </a:ln>
        </p:spPr>
      </p:pic>
      <p:pic>
        <p:nvPicPr>
          <p:cNvPr id="116" name="Google Shape;116;p20"/>
          <p:cNvPicPr preferRelativeResize="0"/>
          <p:nvPr/>
        </p:nvPicPr>
        <p:blipFill>
          <a:blip r:embed="rId4">
            <a:alphaModFix/>
          </a:blip>
          <a:stretch>
            <a:fillRect/>
          </a:stretch>
        </p:blipFill>
        <p:spPr>
          <a:xfrm>
            <a:off x="5651637" y="2432162"/>
            <a:ext cx="3218025" cy="457175"/>
          </a:xfrm>
          <a:prstGeom prst="rect">
            <a:avLst/>
          </a:prstGeom>
          <a:noFill/>
          <a:ln>
            <a:noFill/>
          </a:ln>
        </p:spPr>
      </p:pic>
      <p:pic>
        <p:nvPicPr>
          <p:cNvPr id="117" name="Google Shape;117;p20"/>
          <p:cNvPicPr preferRelativeResize="0"/>
          <p:nvPr/>
        </p:nvPicPr>
        <p:blipFill>
          <a:blip r:embed="rId5">
            <a:alphaModFix/>
          </a:blip>
          <a:stretch>
            <a:fillRect/>
          </a:stretch>
        </p:blipFill>
        <p:spPr>
          <a:xfrm>
            <a:off x="5608575" y="2941100"/>
            <a:ext cx="3458700" cy="14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Personnage: Fini!</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Maintenant, votre code du chat devrait ressembler à ceci:</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1766409" y="1724759"/>
            <a:ext cx="5779824" cy="291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