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Playfair Display"/>
      <p:regular r:id="rId32"/>
      <p:bold r:id="rId33"/>
      <p:italic r:id="rId34"/>
      <p:boldItalic r:id="rId35"/>
    </p:embeddedFont>
    <p:embeddedFont>
      <p:font typeface="Robo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PlayfairDisplay-bold.fntdata"/><Relationship Id="rId10" Type="http://schemas.openxmlformats.org/officeDocument/2006/relationships/slide" Target="slides/slide6.xml"/><Relationship Id="rId32" Type="http://schemas.openxmlformats.org/officeDocument/2006/relationships/font" Target="fonts/PlayfairDisplay-regular.fntdata"/><Relationship Id="rId13" Type="http://schemas.openxmlformats.org/officeDocument/2006/relationships/slide" Target="slides/slide9.xml"/><Relationship Id="rId35" Type="http://schemas.openxmlformats.org/officeDocument/2006/relationships/font" Target="fonts/PlayfairDisplay-boldItalic.fntdata"/><Relationship Id="rId12" Type="http://schemas.openxmlformats.org/officeDocument/2006/relationships/slide" Target="slides/slide8.xml"/><Relationship Id="rId34" Type="http://schemas.openxmlformats.org/officeDocument/2006/relationships/font" Target="fonts/PlayfairDisplay-italic.fntdata"/><Relationship Id="rId15" Type="http://schemas.openxmlformats.org/officeDocument/2006/relationships/slide" Target="slides/slide11.xml"/><Relationship Id="rId37" Type="http://schemas.openxmlformats.org/officeDocument/2006/relationships/font" Target="fonts/RobotoLight-bold.fntdata"/><Relationship Id="rId14" Type="http://schemas.openxmlformats.org/officeDocument/2006/relationships/slide" Target="slides/slide10.xml"/><Relationship Id="rId36" Type="http://schemas.openxmlformats.org/officeDocument/2006/relationships/font" Target="fonts/RobotoLight-regular.fntdata"/><Relationship Id="rId17" Type="http://schemas.openxmlformats.org/officeDocument/2006/relationships/slide" Target="slides/slide13.xml"/><Relationship Id="rId39" Type="http://schemas.openxmlformats.org/officeDocument/2006/relationships/font" Target="fonts/RobotoLight-boldItalic.fntdata"/><Relationship Id="rId16" Type="http://schemas.openxmlformats.org/officeDocument/2006/relationships/slide" Target="slides/slide12.xml"/><Relationship Id="rId38" Type="http://schemas.openxmlformats.org/officeDocument/2006/relationships/font" Target="fonts/Roboto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31fec70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1fec70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7f45cbc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f45cbc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7f45cbc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7f45cbc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7f45cbc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f45cbc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31fec702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1fec702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1fec702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1fec702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31fec702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1fec702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31fec702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1fec702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31fec702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1fec702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31fec702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1fec70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31fec70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1fec70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7f45cbc2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f45cbc2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ba779fa6b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ba779fa6b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7f45cbc2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7f45cbc2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31fec702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1fec702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f45cbc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f45cbc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f45cbc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f45cbc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31fec70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1fec70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7f45cbc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f45cbc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ba779fa6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ba779fa6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31fec702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1fec70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7f45cbc2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f45cbc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oo.gl/BAwbS2" TargetMode="External"/><Relationship Id="rId4" Type="http://schemas.openxmlformats.org/officeDocument/2006/relationships/image" Target="../media/image7.png"/><Relationship Id="rId5"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63725" y="4265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Flappy Cat</a:t>
            </a:r>
            <a:endParaRPr/>
          </a:p>
        </p:txBody>
      </p:sp>
      <p:pic>
        <p:nvPicPr>
          <p:cNvPr id="68" name="Google Shape;68;p13"/>
          <p:cNvPicPr preferRelativeResize="0"/>
          <p:nvPr/>
        </p:nvPicPr>
        <p:blipFill>
          <a:blip r:embed="rId3">
            <a:alphaModFix/>
          </a:blip>
          <a:stretch>
            <a:fillRect/>
          </a:stretch>
        </p:blipFill>
        <p:spPr>
          <a:xfrm>
            <a:off x="2459263" y="1668775"/>
            <a:ext cx="4225468" cy="3169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Our character needs to move, so let’s code that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Your first chunk of code placed your character in the right spot. This second chunk of code is going to make your character fall continuously unless you press space.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Test the current second chunk of code by pressing the green arrow to start the game and press your space key. Now stop the game by pressing the red stop sign.</a:t>
            </a:r>
            <a:endParaRPr sz="1200">
              <a:solidFill>
                <a:srgbClr val="FFFFFF"/>
              </a:solidFill>
              <a:latin typeface="Roboto Light"/>
              <a:ea typeface="Roboto Light"/>
              <a:cs typeface="Roboto Light"/>
              <a:sym typeface="Roboto Light"/>
            </a:endParaRPr>
          </a:p>
        </p:txBody>
      </p:sp>
      <p:pic>
        <p:nvPicPr>
          <p:cNvPr id="121" name="Google Shape;121;p22"/>
          <p:cNvPicPr preferRelativeResize="0"/>
          <p:nvPr/>
        </p:nvPicPr>
        <p:blipFill>
          <a:blip r:embed="rId3">
            <a:alphaModFix/>
          </a:blip>
          <a:stretch>
            <a:fillRect/>
          </a:stretch>
        </p:blipFill>
        <p:spPr>
          <a:xfrm>
            <a:off x="5104300" y="1050950"/>
            <a:ext cx="3075300" cy="312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Are you pressing space or not?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Say you want your game to know whether or not you’re pressing the space key, not just at the very start, but FOREVER.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fit a </a:t>
            </a:r>
            <a:r>
              <a:rPr lang="en" sz="1200">
                <a:solidFill>
                  <a:srgbClr val="FFFFFF"/>
                </a:solidFill>
                <a:highlight>
                  <a:srgbClr val="F1C232"/>
                </a:highlight>
                <a:latin typeface="Roboto Light"/>
                <a:ea typeface="Roboto Light"/>
                <a:cs typeface="Roboto Light"/>
                <a:sym typeface="Roboto Light"/>
              </a:rPr>
              <a:t>Forever</a:t>
            </a:r>
            <a:r>
              <a:rPr lang="en" sz="1200">
                <a:solidFill>
                  <a:srgbClr val="FFFFFF"/>
                </a:solidFill>
                <a:latin typeface="Roboto Light"/>
                <a:ea typeface="Roboto Light"/>
                <a:cs typeface="Roboto Light"/>
                <a:sym typeface="Roboto Light"/>
              </a:rPr>
              <a:t> block somewhere so that whenever you start a game, it will forever check if the space key is pressed or not.</a:t>
            </a:r>
            <a:endParaRPr sz="1200">
              <a:solidFill>
                <a:srgbClr val="FFFFFF"/>
              </a:solidFill>
              <a:latin typeface="Roboto Light"/>
              <a:ea typeface="Roboto Light"/>
              <a:cs typeface="Roboto Light"/>
              <a:sym typeface="Roboto Light"/>
            </a:endParaRPr>
          </a:p>
        </p:txBody>
      </p:sp>
      <p:pic>
        <p:nvPicPr>
          <p:cNvPr id="127" name="Google Shape;127;p23"/>
          <p:cNvPicPr preferRelativeResize="0"/>
          <p:nvPr/>
        </p:nvPicPr>
        <p:blipFill>
          <a:blip r:embed="rId3">
            <a:alphaModFix/>
          </a:blip>
          <a:stretch>
            <a:fillRect/>
          </a:stretch>
        </p:blipFill>
        <p:spPr>
          <a:xfrm>
            <a:off x="759175" y="2264725"/>
            <a:ext cx="3340164" cy="2520875"/>
          </a:xfrm>
          <a:prstGeom prst="rect">
            <a:avLst/>
          </a:prstGeom>
          <a:noFill/>
          <a:ln>
            <a:noFill/>
          </a:ln>
        </p:spPr>
      </p:pic>
      <p:pic>
        <p:nvPicPr>
          <p:cNvPr id="128" name="Google Shape;128;p23"/>
          <p:cNvPicPr preferRelativeResize="0"/>
          <p:nvPr/>
        </p:nvPicPr>
        <p:blipFill>
          <a:blip r:embed="rId4">
            <a:alphaModFix/>
          </a:blip>
          <a:stretch>
            <a:fillRect/>
          </a:stretch>
        </p:blipFill>
        <p:spPr>
          <a:xfrm>
            <a:off x="4665900" y="2268225"/>
            <a:ext cx="3340176" cy="25138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nvSpPr>
        <p:spPr>
          <a:xfrm>
            <a:off x="550125" y="357900"/>
            <a:ext cx="4264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Why is our character moving from side to side?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mentioned before, the x represents the horizontal position of an object.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Since we want our cat to jump and fall, and not move from left to right, </a:t>
            </a:r>
            <a:r>
              <a:rPr lang="en" sz="1200">
                <a:solidFill>
                  <a:srgbClr val="FFFFFF"/>
                </a:solidFill>
                <a:latin typeface="Roboto Light"/>
                <a:ea typeface="Roboto Light"/>
                <a:cs typeface="Roboto Light"/>
                <a:sym typeface="Roboto Light"/>
              </a:rPr>
              <a:t>we need to switch the </a:t>
            </a:r>
            <a:r>
              <a:rPr lang="en" sz="1200">
                <a:solidFill>
                  <a:srgbClr val="FFFFFF"/>
                </a:solidFill>
                <a:highlight>
                  <a:srgbClr val="0000FF"/>
                </a:highlight>
                <a:latin typeface="Roboto Light"/>
                <a:ea typeface="Roboto Light"/>
                <a:cs typeface="Roboto Light"/>
                <a:sym typeface="Roboto Light"/>
              </a:rPr>
              <a:t>Change x</a:t>
            </a:r>
            <a:r>
              <a:rPr lang="en" sz="1200">
                <a:solidFill>
                  <a:srgbClr val="0000FF"/>
                </a:solidFill>
                <a:highlight>
                  <a:srgbClr val="0000FF"/>
                </a:highlight>
                <a:latin typeface="Roboto Light"/>
                <a:ea typeface="Roboto Light"/>
                <a:cs typeface="Roboto Light"/>
                <a:sym typeface="Roboto Light"/>
              </a:rPr>
              <a:t> </a:t>
            </a:r>
            <a:r>
              <a:rPr lang="en" sz="1200">
                <a:solidFill>
                  <a:srgbClr val="F3F3F3"/>
                </a:solidFill>
                <a:highlight>
                  <a:srgbClr val="0000FF"/>
                </a:highlight>
                <a:latin typeface="Roboto Light"/>
                <a:ea typeface="Roboto Light"/>
                <a:cs typeface="Roboto Light"/>
                <a:sym typeface="Roboto Light"/>
              </a:rPr>
              <a:t>by </a:t>
            </a:r>
            <a:r>
              <a:rPr lang="en" sz="1200">
                <a:solidFill>
                  <a:srgbClr val="FFFFFF"/>
                </a:solidFill>
                <a:latin typeface="Roboto Light"/>
                <a:ea typeface="Roboto Light"/>
                <a:cs typeface="Roboto Light"/>
                <a:sym typeface="Roboto Light"/>
              </a:rPr>
              <a:t>with another block.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Test values to see what feels more natural for you. You should make the jump a much bigger value than the fall.</a:t>
            </a:r>
            <a:endParaRPr sz="1200">
              <a:solidFill>
                <a:srgbClr val="FFFFFF"/>
              </a:solidFill>
              <a:latin typeface="Roboto Light"/>
              <a:ea typeface="Roboto Light"/>
              <a:cs typeface="Roboto Light"/>
              <a:sym typeface="Roboto Light"/>
            </a:endParaRPr>
          </a:p>
        </p:txBody>
      </p:sp>
      <p:pic>
        <p:nvPicPr>
          <p:cNvPr id="134" name="Google Shape;134;p24"/>
          <p:cNvPicPr preferRelativeResize="0"/>
          <p:nvPr/>
        </p:nvPicPr>
        <p:blipFill>
          <a:blip r:embed="rId3">
            <a:alphaModFix/>
          </a:blip>
          <a:stretch>
            <a:fillRect/>
          </a:stretch>
        </p:blipFill>
        <p:spPr>
          <a:xfrm>
            <a:off x="5322900" y="1108050"/>
            <a:ext cx="3237449" cy="3068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nvSpPr>
        <p:spPr>
          <a:xfrm>
            <a:off x="550125" y="357900"/>
            <a:ext cx="4264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Character: Done!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Or almost, anyways. Right now, our cat does what we want it to do: jump and fall. You should have noticed by now that whenever you hit the floor, it’s GAME OVER!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We already coded it for, but don’t worry, you’ll be able to make changes for it later on.</a:t>
            </a:r>
            <a:endParaRPr sz="1200">
              <a:solidFill>
                <a:srgbClr val="FFFFFF"/>
              </a:solidFill>
              <a:latin typeface="Roboto Light"/>
              <a:ea typeface="Roboto Light"/>
              <a:cs typeface="Roboto Light"/>
              <a:sym typeface="Roboto Light"/>
            </a:endParaRPr>
          </a:p>
        </p:txBody>
      </p:sp>
      <p:pic>
        <p:nvPicPr>
          <p:cNvPr id="140" name="Google Shape;140;p25"/>
          <p:cNvPicPr preferRelativeResize="0"/>
          <p:nvPr/>
        </p:nvPicPr>
        <p:blipFill>
          <a:blip r:embed="rId3">
            <a:alphaModFix/>
          </a:blip>
          <a:stretch>
            <a:fillRect/>
          </a:stretch>
        </p:blipFill>
        <p:spPr>
          <a:xfrm>
            <a:off x="5057250" y="597950"/>
            <a:ext cx="3197100" cy="394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nvSpPr>
        <p:spPr>
          <a:xfrm>
            <a:off x="476325" y="409225"/>
            <a:ext cx="4098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Obstacle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Now onto the obstacles. On the left side of you screen, select ‘Obstacles’. You can now see the code for the obstacles.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Let’s put the disconnected blocks together first and test it out (you can somewhat ignore the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stuff, just don’t mess with it).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5384626" y="430425"/>
            <a:ext cx="2503125" cy="4257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nvSpPr>
        <p:spPr>
          <a:xfrm>
            <a:off x="476325" y="409225"/>
            <a:ext cx="3005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Variety, the spice of life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If you look at the ‘Costumes’ tab, we actually created 5 different variations of the obstacle, each requiring your character to be at a different spot to pass through safely.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52" name="Google Shape;152;p27"/>
          <p:cNvPicPr preferRelativeResize="0"/>
          <p:nvPr/>
        </p:nvPicPr>
        <p:blipFill>
          <a:blip r:embed="rId3">
            <a:alphaModFix/>
          </a:blip>
          <a:stretch>
            <a:fillRect/>
          </a:stretch>
        </p:blipFill>
        <p:spPr>
          <a:xfrm>
            <a:off x="3671475" y="630625"/>
            <a:ext cx="5002926" cy="342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Fixing the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When you test out the code, you should notice that there’s a LOT wrong with the current code.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Let’s first fix its movement: we want it to start out from the far-right  of the screen and glide to the far-left of the screen. Try to find a way to fix that.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Remember that </a:t>
            </a:r>
            <a:r>
              <a:rPr lang="en" sz="1200">
                <a:solidFill>
                  <a:srgbClr val="FFFFFF"/>
                </a:solidFill>
                <a:highlight>
                  <a:srgbClr val="0000FF"/>
                </a:highlight>
                <a:latin typeface="Roboto Light"/>
                <a:ea typeface="Roboto Light"/>
                <a:cs typeface="Roboto Light"/>
                <a:sym typeface="Roboto Light"/>
              </a:rPr>
              <a:t>x</a:t>
            </a:r>
            <a:r>
              <a:rPr lang="en" sz="1200">
                <a:solidFill>
                  <a:srgbClr val="FFFFFF"/>
                </a:solidFill>
                <a:latin typeface="Roboto Light"/>
                <a:ea typeface="Roboto Light"/>
                <a:cs typeface="Roboto Light"/>
                <a:sym typeface="Roboto Light"/>
              </a:rPr>
              <a:t> goes from -240 to 240.</a:t>
            </a:r>
            <a:endParaRPr sz="1200">
              <a:solidFill>
                <a:srgbClr val="FFFFFF"/>
              </a:solidFill>
              <a:latin typeface="Roboto Light"/>
              <a:ea typeface="Roboto Light"/>
              <a:cs typeface="Roboto Light"/>
              <a:sym typeface="Roboto Light"/>
            </a:endParaRPr>
          </a:p>
        </p:txBody>
      </p:sp>
      <p:pic>
        <p:nvPicPr>
          <p:cNvPr id="158" name="Google Shape;158;p28"/>
          <p:cNvPicPr preferRelativeResize="0"/>
          <p:nvPr/>
        </p:nvPicPr>
        <p:blipFill>
          <a:blip r:embed="rId3">
            <a:alphaModFix/>
          </a:blip>
          <a:stretch>
            <a:fillRect/>
          </a:stretch>
        </p:blipFill>
        <p:spPr>
          <a:xfrm>
            <a:off x="4783575" y="317050"/>
            <a:ext cx="3623200" cy="4581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Changing Costumes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Remember when we said that there were 5 different variations of the obstacle? Well </a:t>
            </a:r>
            <a:r>
              <a:rPr lang="en" sz="1200">
                <a:solidFill>
                  <a:srgbClr val="FFFFFF"/>
                </a:solidFill>
                <a:highlight>
                  <a:srgbClr val="FF9900"/>
                </a:highlight>
                <a:latin typeface="Roboto Light"/>
                <a:ea typeface="Roboto Light"/>
                <a:cs typeface="Roboto Light"/>
                <a:sym typeface="Roboto Light"/>
              </a:rPr>
              <a:t>choice</a:t>
            </a:r>
            <a:r>
              <a:rPr lang="en" sz="1200">
                <a:solidFill>
                  <a:srgbClr val="FFFFFF"/>
                </a:solidFill>
                <a:latin typeface="Roboto Light"/>
                <a:ea typeface="Roboto Light"/>
                <a:cs typeface="Roboto Light"/>
                <a:sym typeface="Roboto Light"/>
              </a:rPr>
              <a:t> is a variable that can take the value of either 1, 2, 3, 4 or 5. Depending on which value it takes, it should a different variation of the obstacle.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Right now, it’s only using variation 5.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Can you find a way for the game to generate all 5 variations?</a:t>
            </a:r>
            <a:endParaRPr sz="1200">
              <a:solidFill>
                <a:srgbClr val="FFFFFF"/>
              </a:solidFill>
              <a:latin typeface="Roboto Light"/>
              <a:ea typeface="Roboto Light"/>
              <a:cs typeface="Roboto Light"/>
              <a:sym typeface="Roboto Light"/>
            </a:endParaRPr>
          </a:p>
        </p:txBody>
      </p:sp>
      <p:pic>
        <p:nvPicPr>
          <p:cNvPr id="164" name="Google Shape;164;p29"/>
          <p:cNvPicPr preferRelativeResize="0"/>
          <p:nvPr/>
        </p:nvPicPr>
        <p:blipFill>
          <a:blip r:embed="rId3">
            <a:alphaModFix/>
          </a:blip>
          <a:stretch>
            <a:fillRect/>
          </a:stretch>
        </p:blipFill>
        <p:spPr>
          <a:xfrm>
            <a:off x="5497050" y="1229574"/>
            <a:ext cx="3148125" cy="2548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nvSpPr>
        <p:spPr>
          <a:xfrm>
            <a:off x="476325" y="409225"/>
            <a:ext cx="31617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Adjusting</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Now that you have a working character and obstacle, adjust their speed to make the game hard, but not impossible.</a:t>
            </a:r>
            <a:endParaRPr sz="1200">
              <a:solidFill>
                <a:srgbClr val="FFFFFF"/>
              </a:solidFill>
              <a:latin typeface="Roboto Light"/>
              <a:ea typeface="Roboto Light"/>
              <a:cs typeface="Roboto Light"/>
              <a:sym typeface="Roboto Light"/>
            </a:endParaRPr>
          </a:p>
        </p:txBody>
      </p:sp>
      <p:pic>
        <p:nvPicPr>
          <p:cNvPr id="170" name="Google Shape;170;p30"/>
          <p:cNvPicPr preferRelativeResize="0"/>
          <p:nvPr/>
        </p:nvPicPr>
        <p:blipFill>
          <a:blip r:embed="rId3">
            <a:alphaModFix/>
          </a:blip>
          <a:stretch>
            <a:fillRect/>
          </a:stretch>
        </p:blipFill>
        <p:spPr>
          <a:xfrm>
            <a:off x="4325375" y="889425"/>
            <a:ext cx="4176674" cy="31281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Congratulations!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You have now completed the base game of Flappy Cat!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Past this slides are a few more advanced challenges that will test the knowledge and skills you have developed during the making of Flappy Cat.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complete these by yourselves : ^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Or you know, you can have fun with the sprites and</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change how your character looks like!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176" name="Google Shape;176;p31"/>
          <p:cNvPicPr preferRelativeResize="0"/>
          <p:nvPr/>
        </p:nvPicPr>
        <p:blipFill>
          <a:blip r:embed="rId3">
            <a:alphaModFix/>
          </a:blip>
          <a:stretch>
            <a:fillRect/>
          </a:stretch>
        </p:blipFill>
        <p:spPr>
          <a:xfrm>
            <a:off x="3921100" y="1116000"/>
            <a:ext cx="4176674" cy="40275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543400" y="462900"/>
            <a:ext cx="4276500" cy="3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latin typeface="Roboto"/>
                <a:ea typeface="Roboto"/>
                <a:cs typeface="Roboto"/>
                <a:sym typeface="Roboto"/>
              </a:rPr>
              <a:t>Making Flappy Bird on Scratch</a:t>
            </a:r>
            <a:endParaRPr b="1">
              <a:solidFill>
                <a:srgbClr val="EFEFEF"/>
              </a:solidFill>
              <a:latin typeface="Roboto"/>
              <a:ea typeface="Roboto"/>
              <a:cs typeface="Roboto"/>
              <a:sym typeface="Roboto"/>
            </a:endParaRPr>
          </a:p>
          <a:p>
            <a:pPr indent="0" lvl="0" marL="0" rtl="0" algn="l">
              <a:spcBef>
                <a:spcPts val="0"/>
              </a:spcBef>
              <a:spcAft>
                <a:spcPts val="0"/>
              </a:spcAft>
              <a:buNone/>
            </a:pPr>
            <a:r>
              <a:t/>
            </a:r>
            <a:endParaRPr>
              <a:solidFill>
                <a:srgbClr val="EFEFEF"/>
              </a:solidFill>
              <a:latin typeface="Playfair Display"/>
              <a:ea typeface="Playfair Display"/>
              <a:cs typeface="Playfair Display"/>
              <a:sym typeface="Playfair Display"/>
            </a:endParaRPr>
          </a:p>
          <a:p>
            <a:pPr indent="0" lvl="0" marL="0" rtl="0" algn="l">
              <a:spcBef>
                <a:spcPts val="0"/>
              </a:spcBef>
              <a:spcAft>
                <a:spcPts val="0"/>
              </a:spcAft>
              <a:buNone/>
            </a:pPr>
            <a:r>
              <a:rPr lang="en" sz="1200">
                <a:solidFill>
                  <a:srgbClr val="EFEFEF"/>
                </a:solidFill>
                <a:latin typeface="Roboto Light"/>
                <a:ea typeface="Roboto Light"/>
                <a:cs typeface="Roboto Light"/>
                <a:sym typeface="Roboto Light"/>
              </a:rPr>
              <a:t>In this workshop, we’ll help you recreate the 2014 video game hit “Flappy Bird” using a beginner friendly programming language called “Scratch”. Our goal is to get students interested in sciences beyond the secondary school curriculum and in this workshop, we’re introducing you to </a:t>
            </a:r>
            <a:r>
              <a:rPr b="1" lang="en" sz="1200">
                <a:solidFill>
                  <a:srgbClr val="EFEFEF"/>
                </a:solidFill>
                <a:latin typeface="Roboto"/>
                <a:ea typeface="Roboto"/>
                <a:cs typeface="Roboto"/>
                <a:sym typeface="Roboto"/>
              </a:rPr>
              <a:t>programming</a:t>
            </a:r>
            <a:r>
              <a:rPr lang="en" sz="1200">
                <a:solidFill>
                  <a:srgbClr val="EFEFEF"/>
                </a:solidFill>
                <a:latin typeface="Roboto Light"/>
                <a:ea typeface="Roboto Light"/>
                <a:cs typeface="Roboto Light"/>
                <a:sym typeface="Roboto Light"/>
              </a:rPr>
              <a:t>, an important and </a:t>
            </a:r>
            <a:r>
              <a:rPr i="1" lang="en" sz="1200">
                <a:solidFill>
                  <a:srgbClr val="EFEFEF"/>
                </a:solidFill>
                <a:latin typeface="Roboto Light"/>
                <a:ea typeface="Roboto Light"/>
                <a:cs typeface="Roboto Light"/>
                <a:sym typeface="Roboto Light"/>
              </a:rPr>
              <a:t>fun </a:t>
            </a:r>
            <a:r>
              <a:rPr lang="en" sz="1200">
                <a:solidFill>
                  <a:srgbClr val="EFEFEF"/>
                </a:solidFill>
                <a:latin typeface="Roboto Light"/>
                <a:ea typeface="Roboto Light"/>
                <a:cs typeface="Roboto Light"/>
                <a:sym typeface="Roboto Light"/>
              </a:rPr>
              <a:t>tool in the field of science.</a:t>
            </a:r>
            <a:endParaRPr sz="1200">
              <a:solidFill>
                <a:srgbClr val="EFEFE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EFEFE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EFEFEF"/>
                </a:solidFill>
                <a:latin typeface="Roboto Light"/>
                <a:ea typeface="Roboto Light"/>
                <a:cs typeface="Roboto Light"/>
                <a:sym typeface="Roboto Light"/>
              </a:rPr>
              <a:t>First, let’s go on the Scratch website: </a:t>
            </a:r>
            <a:r>
              <a:rPr lang="en" sz="1000" u="sng">
                <a:solidFill>
                  <a:srgbClr val="EFEFEF"/>
                </a:solidFill>
                <a:latin typeface="Roboto"/>
                <a:ea typeface="Roboto"/>
                <a:cs typeface="Roboto"/>
                <a:sym typeface="Roboto"/>
                <a:hlinkClick r:id="rId3"/>
              </a:rPr>
              <a:t>https://goo.gl/BAwbS2</a:t>
            </a:r>
            <a:endParaRPr sz="1200">
              <a:solidFill>
                <a:srgbClr val="F3F3F3"/>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3F3F3"/>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3F3F3"/>
                </a:solidFill>
                <a:latin typeface="Roboto Light"/>
                <a:ea typeface="Roboto Light"/>
                <a:cs typeface="Roboto Light"/>
                <a:sym typeface="Roboto Light"/>
              </a:rPr>
              <a:t>In the ‘Create’ section, upload the </a:t>
            </a:r>
            <a:r>
              <a:rPr lang="en" sz="1200" u="sng">
                <a:solidFill>
                  <a:srgbClr val="F3F3F3"/>
                </a:solidFill>
                <a:latin typeface="Roboto Light"/>
                <a:ea typeface="Roboto Light"/>
                <a:cs typeface="Roboto Light"/>
                <a:sym typeface="Roboto Light"/>
              </a:rPr>
              <a:t>Flappy_Cat</a:t>
            </a:r>
            <a:r>
              <a:rPr lang="en" sz="1200" u="sng">
                <a:solidFill>
                  <a:srgbClr val="F3F3F3"/>
                </a:solidFill>
                <a:latin typeface="Roboto Light"/>
                <a:ea typeface="Roboto Light"/>
                <a:cs typeface="Roboto Light"/>
                <a:sym typeface="Roboto Light"/>
              </a:rPr>
              <a:t>.sb2</a:t>
            </a:r>
            <a:r>
              <a:rPr lang="en" sz="1200">
                <a:solidFill>
                  <a:srgbClr val="F3F3F3"/>
                </a:solidFill>
                <a:latin typeface="Roboto Light"/>
                <a:ea typeface="Roboto Light"/>
                <a:cs typeface="Roboto Light"/>
                <a:sym typeface="Roboto Light"/>
              </a:rPr>
              <a:t> file. If you don’t have the file already, you can download it here:</a:t>
            </a:r>
            <a:endParaRPr sz="1200">
              <a:solidFill>
                <a:srgbClr val="F3F3F3"/>
              </a:solidFill>
              <a:latin typeface="Roboto Light"/>
              <a:ea typeface="Roboto Light"/>
              <a:cs typeface="Roboto Light"/>
              <a:sym typeface="Roboto Light"/>
            </a:endParaRPr>
          </a:p>
        </p:txBody>
      </p:sp>
      <p:pic>
        <p:nvPicPr>
          <p:cNvPr id="74" name="Google Shape;74;p14"/>
          <p:cNvPicPr preferRelativeResize="0"/>
          <p:nvPr/>
        </p:nvPicPr>
        <p:blipFill>
          <a:blip r:embed="rId4">
            <a:alphaModFix/>
          </a:blip>
          <a:stretch>
            <a:fillRect/>
          </a:stretch>
        </p:blipFill>
        <p:spPr>
          <a:xfrm>
            <a:off x="4981625" y="494425"/>
            <a:ext cx="3791526" cy="1804025"/>
          </a:xfrm>
          <a:prstGeom prst="rect">
            <a:avLst/>
          </a:prstGeom>
          <a:noFill/>
          <a:ln>
            <a:noFill/>
          </a:ln>
        </p:spPr>
      </p:pic>
      <p:pic>
        <p:nvPicPr>
          <p:cNvPr id="75" name="Google Shape;75;p14"/>
          <p:cNvPicPr preferRelativeResize="0"/>
          <p:nvPr/>
        </p:nvPicPr>
        <p:blipFill>
          <a:blip r:embed="rId5">
            <a:alphaModFix/>
          </a:blip>
          <a:stretch>
            <a:fillRect/>
          </a:stretch>
        </p:blipFill>
        <p:spPr>
          <a:xfrm>
            <a:off x="5261650" y="2584750"/>
            <a:ext cx="3399127" cy="1647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nvSpPr>
        <p:spPr>
          <a:xfrm>
            <a:off x="4763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What’s my score?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Almost any game has a scoring system, so let’s add one to Flappy Cat. Notice that there’s already a ‘Score’ sprite with some starter code to help you figure this out.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The score should depend on how long you stay alive</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nvSpPr>
        <p:spPr>
          <a:xfrm>
            <a:off x="476325" y="409225"/>
            <a:ext cx="51327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 ‘Ground’ sprite!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make your game work without the ‘Ground’ sprite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Disconnect chunks of code to see what the ‘Ground’ sprite code does</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nvSpPr>
        <p:spPr>
          <a:xfrm>
            <a:off x="476325" y="409225"/>
            <a:ext cx="37185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Better Game Over screen</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of right now, our character and obstacle don’t disappear when the game is over. Find a fix.</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a:t>
            </a:r>
            <a:r>
              <a:rPr lang="en" sz="1200">
                <a:solidFill>
                  <a:srgbClr val="FFFFFF"/>
                </a:solidFill>
                <a:highlight>
                  <a:srgbClr val="9900FF"/>
                </a:highlight>
                <a:latin typeface="Roboto Light"/>
                <a:ea typeface="Roboto Light"/>
                <a:cs typeface="Roboto Light"/>
                <a:sym typeface="Roboto Light"/>
              </a:rPr>
              <a:t>Hide</a:t>
            </a:r>
            <a:r>
              <a:rPr lang="en" sz="1200">
                <a:solidFill>
                  <a:srgbClr val="FFFFFF"/>
                </a:solidFill>
                <a:latin typeface="Roboto Light"/>
                <a:ea typeface="Roboto Light"/>
                <a:cs typeface="Roboto Light"/>
                <a:sym typeface="Roboto Light"/>
              </a:rPr>
              <a:t> and </a:t>
            </a:r>
            <a:r>
              <a:rPr lang="en" sz="1200">
                <a:solidFill>
                  <a:schemeClr val="lt1"/>
                </a:solidFill>
                <a:highlight>
                  <a:srgbClr val="9900FF"/>
                </a:highlight>
                <a:latin typeface="Roboto Light"/>
                <a:ea typeface="Roboto Light"/>
                <a:cs typeface="Roboto Light"/>
                <a:sym typeface="Roboto Light"/>
              </a:rPr>
              <a:t>Show</a:t>
            </a:r>
            <a:r>
              <a:rPr lang="en" sz="1200">
                <a:solidFill>
                  <a:srgbClr val="FFFFFF"/>
                </a:solidFill>
                <a:latin typeface="Roboto Light"/>
                <a:ea typeface="Roboto Light"/>
                <a:cs typeface="Roboto Light"/>
                <a:sym typeface="Roboto Light"/>
              </a:rPr>
              <a:t> blocks</a:t>
            </a:r>
            <a:endParaRPr sz="1200">
              <a:solidFill>
                <a:srgbClr val="FFFFFF"/>
              </a:solidFill>
              <a:latin typeface="Roboto Light"/>
              <a:ea typeface="Roboto Light"/>
              <a:cs typeface="Roboto Light"/>
              <a:sym typeface="Roboto Light"/>
            </a:endParaRPr>
          </a:p>
        </p:txBody>
      </p:sp>
      <p:pic>
        <p:nvPicPr>
          <p:cNvPr id="192" name="Google Shape;192;p34"/>
          <p:cNvPicPr preferRelativeResize="0"/>
          <p:nvPr/>
        </p:nvPicPr>
        <p:blipFill>
          <a:blip r:embed="rId3">
            <a:alphaModFix/>
          </a:blip>
          <a:stretch>
            <a:fillRect/>
          </a:stretch>
        </p:blipFill>
        <p:spPr>
          <a:xfrm>
            <a:off x="4399350" y="771825"/>
            <a:ext cx="4176674" cy="31325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nvSpPr>
        <p:spPr>
          <a:xfrm>
            <a:off x="4763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Clones! (Hard)</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Right now, our game only generates one obstacle at a time, so it’s tooooo easy.</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To make it harder, we can actually create clones of the obstacles to make this possible:</a:t>
            </a:r>
            <a:endParaRPr sz="1200">
              <a:solidFill>
                <a:srgbClr val="FFFFFF"/>
              </a:solidFill>
              <a:latin typeface="Roboto Light"/>
              <a:ea typeface="Roboto Light"/>
              <a:cs typeface="Roboto Light"/>
              <a:sym typeface="Roboto Light"/>
            </a:endParaRPr>
          </a:p>
        </p:txBody>
      </p:sp>
      <p:pic>
        <p:nvPicPr>
          <p:cNvPr id="198" name="Google Shape;198;p35"/>
          <p:cNvPicPr preferRelativeResize="0"/>
          <p:nvPr/>
        </p:nvPicPr>
        <p:blipFill>
          <a:blip r:embed="rId3">
            <a:alphaModFix/>
          </a:blip>
          <a:stretch>
            <a:fillRect/>
          </a:stretch>
        </p:blipFill>
        <p:spPr>
          <a:xfrm>
            <a:off x="774496" y="2405550"/>
            <a:ext cx="3283824" cy="2463526"/>
          </a:xfrm>
          <a:prstGeom prst="rect">
            <a:avLst/>
          </a:prstGeom>
          <a:noFill/>
          <a:ln>
            <a:noFill/>
          </a:ln>
        </p:spPr>
      </p:pic>
      <p:sp>
        <p:nvSpPr>
          <p:cNvPr id="199" name="Google Shape;199;p35"/>
          <p:cNvSpPr txBox="1"/>
          <p:nvPr/>
        </p:nvSpPr>
        <p:spPr>
          <a:xfrm>
            <a:off x="46625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Here are the tools you need to make that possible: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200" name="Google Shape;200;p35"/>
          <p:cNvPicPr preferRelativeResize="0"/>
          <p:nvPr/>
        </p:nvPicPr>
        <p:blipFill>
          <a:blip r:embed="rId4">
            <a:alphaModFix/>
          </a:blip>
          <a:stretch>
            <a:fillRect/>
          </a:stretch>
        </p:blipFill>
        <p:spPr>
          <a:xfrm>
            <a:off x="5410345" y="2189450"/>
            <a:ext cx="2517604" cy="222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389100" y="328725"/>
            <a:ext cx="7451700" cy="4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What is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Scratch is a visual programming language that consists of combining blocks (think Lego and Megabloks) to create games, movies, etc.</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Under the ‘Scripts’ tab, you can see all the types of blocks that are available to you.</a:t>
            </a:r>
            <a:endParaRPr sz="1200">
              <a:solidFill>
                <a:srgbClr val="FFFFFF"/>
              </a:solidFill>
              <a:latin typeface="Roboto Light"/>
              <a:ea typeface="Roboto Light"/>
              <a:cs typeface="Roboto Light"/>
              <a:sym typeface="Roboto Light"/>
            </a:endParaRPr>
          </a:p>
        </p:txBody>
      </p:sp>
      <p:pic>
        <p:nvPicPr>
          <p:cNvPr id="81" name="Google Shape;81;p15"/>
          <p:cNvPicPr preferRelativeResize="0"/>
          <p:nvPr/>
        </p:nvPicPr>
        <p:blipFill>
          <a:blip r:embed="rId3">
            <a:alphaModFix/>
          </a:blip>
          <a:stretch>
            <a:fillRect/>
          </a:stretch>
        </p:blipFill>
        <p:spPr>
          <a:xfrm>
            <a:off x="819150" y="1428588"/>
            <a:ext cx="3505200" cy="231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nvSpPr>
        <p:spPr>
          <a:xfrm>
            <a:off x="381275" y="320875"/>
            <a:ext cx="7647600" cy="44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How to use</a:t>
            </a:r>
            <a:r>
              <a:rPr b="1" lang="en">
                <a:solidFill>
                  <a:srgbClr val="FFFFFF"/>
                </a:solidFill>
                <a:latin typeface="Roboto"/>
                <a:ea typeface="Roboto"/>
                <a:cs typeface="Roboto"/>
                <a:sym typeface="Roboto"/>
              </a:rPr>
              <a:t>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you can see, they are a LOT of types of blocks at your disposal, but don’t worry, here’s a reference form to each block type (when we mention specific blocks, they’ll be color coded so that you can easily locate them):</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0000FF"/>
                </a:highlight>
                <a:latin typeface="Roboto Light"/>
                <a:ea typeface="Roboto Light"/>
                <a:cs typeface="Roboto Light"/>
                <a:sym typeface="Roboto Light"/>
              </a:rPr>
              <a:t>MOTION</a:t>
            </a:r>
            <a:r>
              <a:rPr lang="en" sz="1200">
                <a:solidFill>
                  <a:srgbClr val="FFFFFF"/>
                </a:solidFill>
                <a:latin typeface="Roboto Light"/>
                <a:ea typeface="Roboto Light"/>
                <a:cs typeface="Roboto Light"/>
                <a:sym typeface="Roboto Light"/>
              </a:rPr>
              <a:t> : Everything that has to do with how your objects (character and obstacles alike) move.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9900FF"/>
                </a:highlight>
                <a:latin typeface="Roboto Light"/>
                <a:ea typeface="Roboto Light"/>
                <a:cs typeface="Roboto Light"/>
                <a:sym typeface="Roboto Light"/>
              </a:rPr>
              <a:t>LOOKS</a:t>
            </a:r>
            <a:r>
              <a:rPr lang="en" sz="1200">
                <a:solidFill>
                  <a:srgbClr val="FFFFFF"/>
                </a:solidFill>
                <a:latin typeface="Roboto Light"/>
                <a:ea typeface="Roboto Light"/>
                <a:cs typeface="Roboto Light"/>
                <a:sym typeface="Roboto Light"/>
              </a:rPr>
              <a:t> : The physical appearances of objects.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FF9900"/>
                </a:highlight>
                <a:latin typeface="Roboto Light"/>
                <a:ea typeface="Roboto Light"/>
                <a:cs typeface="Roboto Light"/>
                <a:sym typeface="Roboto Light"/>
              </a:rPr>
              <a:t>DATA</a:t>
            </a:r>
            <a:r>
              <a:rPr lang="en" sz="1200">
                <a:solidFill>
                  <a:srgbClr val="FFFFFF"/>
                </a:solidFill>
                <a:latin typeface="Roboto Light"/>
                <a:ea typeface="Roboto Light"/>
                <a:cs typeface="Roboto Light"/>
                <a:sym typeface="Roboto Light"/>
              </a:rPr>
              <a:t> :</a:t>
            </a:r>
            <a:r>
              <a:rPr lang="en" sz="1200">
                <a:solidFill>
                  <a:srgbClr val="FFFFFF"/>
                </a:solidFill>
                <a:latin typeface="Roboto Light"/>
                <a:ea typeface="Roboto Light"/>
                <a:cs typeface="Roboto Light"/>
                <a:sym typeface="Roboto Light"/>
              </a:rPr>
              <a:t> Variables. This is can be a challenging concept to understand but simply put, I can create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variables </a:t>
            </a:r>
            <a:r>
              <a:rPr lang="en" sz="1200">
                <a:solidFill>
                  <a:srgbClr val="FFFFFF"/>
                </a:solidFill>
                <a:highlight>
                  <a:srgbClr val="FF9900"/>
                </a:highlight>
                <a:latin typeface="Roboto Light"/>
                <a:ea typeface="Roboto Light"/>
                <a:cs typeface="Roboto Light"/>
                <a:sym typeface="Roboto Light"/>
              </a:rPr>
              <a:t>FirstNumber</a:t>
            </a:r>
            <a:r>
              <a:rPr lang="en" sz="1200">
                <a:solidFill>
                  <a:srgbClr val="FFFFFF"/>
                </a:solidFill>
                <a:latin typeface="Roboto Light"/>
                <a:ea typeface="Roboto Light"/>
                <a:cs typeface="Roboto Light"/>
                <a:sym typeface="Roboto Light"/>
              </a:rPr>
              <a:t> and </a:t>
            </a:r>
            <a:r>
              <a:rPr lang="en" sz="1200">
                <a:solidFill>
                  <a:srgbClr val="FFFFFF"/>
                </a:solidFill>
                <a:highlight>
                  <a:srgbClr val="FF9900"/>
                </a:highlight>
                <a:latin typeface="Roboto Light"/>
                <a:ea typeface="Roboto Light"/>
                <a:cs typeface="Roboto Light"/>
                <a:sym typeface="Roboto Light"/>
              </a:rPr>
              <a:t>SecondNumber</a:t>
            </a:r>
            <a:r>
              <a:rPr lang="en" sz="1200">
                <a:solidFill>
                  <a:srgbClr val="FFFFFF"/>
                </a:solidFill>
                <a:latin typeface="Roboto Light"/>
                <a:ea typeface="Roboto Light"/>
                <a:cs typeface="Roboto Light"/>
                <a:sym typeface="Roboto Light"/>
              </a:rPr>
              <a:t>, where I decided that </a:t>
            </a:r>
            <a:r>
              <a:rPr lang="en" sz="1200">
                <a:solidFill>
                  <a:schemeClr val="lt1"/>
                </a:solidFill>
                <a:highlight>
                  <a:srgbClr val="FF9900"/>
                </a:highlight>
                <a:latin typeface="Roboto Light"/>
                <a:ea typeface="Roboto Light"/>
                <a:cs typeface="Roboto Light"/>
                <a:sym typeface="Roboto Light"/>
              </a:rPr>
              <a:t>FirstNumber</a:t>
            </a:r>
            <a:r>
              <a:rPr lang="en" sz="1200">
                <a:solidFill>
                  <a:srgbClr val="FFFFFF"/>
                </a:solidFill>
                <a:latin typeface="Roboto Light"/>
                <a:ea typeface="Roboto Light"/>
                <a:cs typeface="Roboto Light"/>
                <a:sym typeface="Roboto Light"/>
              </a:rPr>
              <a:t> = 1 and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chemeClr val="lt1"/>
                </a:solidFill>
                <a:latin typeface="Roboto Light"/>
                <a:ea typeface="Roboto Light"/>
                <a:cs typeface="Roboto Light"/>
                <a:sym typeface="Roboto Light"/>
              </a:rPr>
              <a:t>                          </a:t>
            </a:r>
            <a:r>
              <a:rPr lang="en" sz="1200">
                <a:solidFill>
                  <a:schemeClr val="lt1"/>
                </a:solidFill>
                <a:highlight>
                  <a:srgbClr val="FF9900"/>
                </a:highlight>
                <a:latin typeface="Roboto Light"/>
                <a:ea typeface="Roboto Light"/>
                <a:cs typeface="Roboto Light"/>
                <a:sym typeface="Roboto Light"/>
              </a:rPr>
              <a:t>SecondNumber</a:t>
            </a:r>
            <a:r>
              <a:rPr lang="en" sz="1200">
                <a:solidFill>
                  <a:srgbClr val="FFFFFF"/>
                </a:solidFill>
                <a:latin typeface="Roboto Light"/>
                <a:ea typeface="Roboto Light"/>
                <a:cs typeface="Roboto Light"/>
                <a:sym typeface="Roboto Light"/>
              </a:rPr>
              <a:t>= 2. If I use them in a math expression, </a:t>
            </a:r>
            <a:r>
              <a:rPr lang="en" sz="1200">
                <a:solidFill>
                  <a:schemeClr val="lt1"/>
                </a:solidFill>
                <a:highlight>
                  <a:srgbClr val="FF9900"/>
                </a:highlight>
                <a:latin typeface="Roboto Light"/>
                <a:ea typeface="Roboto Light"/>
                <a:cs typeface="Roboto Light"/>
                <a:sym typeface="Roboto Light"/>
              </a:rPr>
              <a:t>FirstNumber</a:t>
            </a:r>
            <a:r>
              <a:rPr lang="en" sz="1200">
                <a:solidFill>
                  <a:srgbClr val="FFFFFF"/>
                </a:solidFill>
                <a:latin typeface="Roboto Light"/>
                <a:ea typeface="Roboto Light"/>
                <a:cs typeface="Roboto Light"/>
                <a:sym typeface="Roboto Light"/>
              </a:rPr>
              <a:t> + </a:t>
            </a:r>
            <a:r>
              <a:rPr lang="en" sz="1200">
                <a:solidFill>
                  <a:schemeClr val="lt1"/>
                </a:solidFill>
                <a:highlight>
                  <a:srgbClr val="FF9900"/>
                </a:highlight>
                <a:latin typeface="Roboto Light"/>
                <a:ea typeface="Roboto Light"/>
                <a:cs typeface="Roboto Light"/>
                <a:sym typeface="Roboto Light"/>
              </a:rPr>
              <a:t>SecondNumber</a:t>
            </a:r>
            <a:r>
              <a:rPr lang="en" sz="1200">
                <a:solidFill>
                  <a:srgbClr val="FFFFFF"/>
                </a:solidFill>
                <a:latin typeface="Roboto Light"/>
                <a:ea typeface="Roboto Light"/>
                <a:cs typeface="Roboto Light"/>
                <a:sym typeface="Roboto Light"/>
              </a:rPr>
              <a:t> = </a:t>
            </a:r>
            <a:r>
              <a:rPr b="1" lang="en" sz="1200">
                <a:solidFill>
                  <a:srgbClr val="FFFFFF"/>
                </a:solidFill>
                <a:latin typeface="Roboto"/>
                <a:ea typeface="Roboto"/>
                <a:cs typeface="Roboto"/>
                <a:sym typeface="Roboto"/>
              </a:rPr>
              <a:t>?</a:t>
            </a:r>
            <a:r>
              <a:rPr lang="en" sz="1200">
                <a:solidFill>
                  <a:srgbClr val="FFFFFF"/>
                </a:solidFill>
                <a:latin typeface="Roboto Light"/>
                <a:ea typeface="Roboto Light"/>
                <a:cs typeface="Roboto Light"/>
                <a:sym typeface="Roboto Light"/>
              </a:rPr>
              <a:t>. In this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case, </a:t>
            </a:r>
            <a:r>
              <a:rPr b="1" lang="en" sz="1200">
                <a:solidFill>
                  <a:srgbClr val="FFFFFF"/>
                </a:solidFill>
                <a:latin typeface="Roboto"/>
                <a:ea typeface="Roboto"/>
                <a:cs typeface="Roboto"/>
                <a:sym typeface="Roboto"/>
              </a:rPr>
              <a:t>?</a:t>
            </a:r>
            <a:r>
              <a:rPr lang="en" sz="1200">
                <a:solidFill>
                  <a:srgbClr val="FFFFFF"/>
                </a:solidFill>
                <a:latin typeface="Roboto Light"/>
                <a:ea typeface="Roboto Light"/>
                <a:cs typeface="Roboto Light"/>
                <a:sym typeface="Roboto Light"/>
              </a:rPr>
              <a:t> = 3, since 1 + 2 =3.</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F1C232"/>
                </a:highlight>
                <a:latin typeface="Roboto Light"/>
                <a:ea typeface="Roboto Light"/>
                <a:cs typeface="Roboto Light"/>
                <a:sym typeface="Roboto Light"/>
              </a:rPr>
              <a:t>CONTROL</a:t>
            </a:r>
            <a:r>
              <a:rPr lang="en" sz="1200">
                <a:solidFill>
                  <a:srgbClr val="FFFFFF"/>
                </a:solidFill>
                <a:latin typeface="Roboto Light"/>
                <a:ea typeface="Roboto Light"/>
                <a:cs typeface="Roboto Light"/>
                <a:sym typeface="Roboto Light"/>
              </a:rPr>
              <a:t> : If you need to perform an action determined by a condition, you need these blocks. A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simple example would be the action of drinking water. </a:t>
            </a:r>
            <a:r>
              <a:rPr lang="en" sz="1200">
                <a:solidFill>
                  <a:srgbClr val="FFFFFF"/>
                </a:solidFill>
                <a:highlight>
                  <a:srgbClr val="F1C232"/>
                </a:highlight>
                <a:latin typeface="Roboto Light"/>
                <a:ea typeface="Roboto Light"/>
                <a:cs typeface="Roboto Light"/>
                <a:sym typeface="Roboto Light"/>
              </a:rPr>
              <a:t>If </a:t>
            </a:r>
            <a:r>
              <a:rPr b="1" lang="en" sz="1200">
                <a:solidFill>
                  <a:srgbClr val="FFFFFF"/>
                </a:solidFill>
                <a:highlight>
                  <a:srgbClr val="F1C232"/>
                </a:highlight>
                <a:latin typeface="Roboto"/>
                <a:ea typeface="Roboto"/>
                <a:cs typeface="Roboto"/>
                <a:sym typeface="Roboto"/>
              </a:rPr>
              <a:t>you are thirsty</a:t>
            </a:r>
            <a:r>
              <a:rPr lang="en" sz="1200">
                <a:solidFill>
                  <a:srgbClr val="FFFFFF"/>
                </a:solidFill>
                <a:highlight>
                  <a:srgbClr val="F1C232"/>
                </a:highlight>
                <a:latin typeface="Roboto Light"/>
                <a:ea typeface="Roboto Light"/>
                <a:cs typeface="Roboto Light"/>
                <a:sym typeface="Roboto Light"/>
              </a:rPr>
              <a:t>, then</a:t>
            </a:r>
            <a:r>
              <a:rPr lang="en" sz="1200">
                <a:solidFill>
                  <a:srgbClr val="FFFFFF"/>
                </a:solidFill>
                <a:latin typeface="Roboto Light"/>
                <a:ea typeface="Roboto Light"/>
                <a:cs typeface="Roboto Light"/>
                <a:sym typeface="Roboto Light"/>
              </a:rPr>
              <a:t> drink a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cup of water. Feeling thirsty an event that will make you perform the act of drinking water.</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chemeClr val="accent5"/>
                </a:highlight>
                <a:latin typeface="Roboto Light"/>
                <a:ea typeface="Roboto Light"/>
                <a:cs typeface="Roboto Light"/>
                <a:sym typeface="Roboto Light"/>
              </a:rPr>
              <a:t>SENSING</a:t>
            </a:r>
            <a:r>
              <a:rPr lang="en" sz="1200">
                <a:solidFill>
                  <a:srgbClr val="FFFFFF"/>
                </a:solidFill>
                <a:latin typeface="Roboto Light"/>
                <a:ea typeface="Roboto Light"/>
                <a:cs typeface="Roboto Light"/>
                <a:sym typeface="Roboto Light"/>
              </a:rPr>
              <a:t> : Used to detect if you are pressing a key on your keyboard, holding down, or if your object is in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contact with another object.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6AA84F"/>
                </a:highlight>
                <a:latin typeface="Roboto Light"/>
                <a:ea typeface="Roboto Light"/>
                <a:cs typeface="Roboto Light"/>
                <a:sym typeface="Roboto Light"/>
              </a:rPr>
              <a:t>OPERATORS</a:t>
            </a:r>
            <a:r>
              <a:rPr lang="en" sz="1200">
                <a:solidFill>
                  <a:srgbClr val="FFFFFF"/>
                </a:solidFill>
                <a:latin typeface="Roboto Light"/>
                <a:ea typeface="Roboto Light"/>
                <a:cs typeface="Roboto Light"/>
                <a:sym typeface="Roboto Light"/>
              </a:rPr>
              <a:t> : Math and comparisons!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for the remaining block types, you don’t need to know them for this project.</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nvSpPr>
        <p:spPr>
          <a:xfrm>
            <a:off x="389100" y="328725"/>
            <a:ext cx="5946300" cy="22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Let’s review the games rules: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Your character is constantly falling and moving forward.</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While your character is moving, obstacles appear on your path.</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press the spacebar key, then your character jumps up.</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character hits an obstacle or the floor, then you lose.</a:t>
            </a:r>
            <a:endParaRPr sz="1200">
              <a:solidFill>
                <a:srgbClr val="FFFFFF"/>
              </a:solidFill>
              <a:latin typeface="Roboto Light"/>
              <a:ea typeface="Roboto Light"/>
              <a:cs typeface="Roboto Light"/>
              <a:sym typeface="Roboto Light"/>
            </a:endParaRPr>
          </a:p>
        </p:txBody>
      </p:sp>
      <p:pic>
        <p:nvPicPr>
          <p:cNvPr id="92" name="Google Shape;92;p17"/>
          <p:cNvPicPr preferRelativeResize="0"/>
          <p:nvPr/>
        </p:nvPicPr>
        <p:blipFill>
          <a:blip r:embed="rId3">
            <a:alphaModFix/>
          </a:blip>
          <a:stretch>
            <a:fillRect/>
          </a:stretch>
        </p:blipFill>
        <p:spPr>
          <a:xfrm>
            <a:off x="623288" y="2514300"/>
            <a:ext cx="3406976" cy="2329825"/>
          </a:xfrm>
          <a:prstGeom prst="rect">
            <a:avLst/>
          </a:prstGeom>
          <a:noFill/>
          <a:ln>
            <a:noFill/>
          </a:ln>
        </p:spPr>
      </p:pic>
      <p:pic>
        <p:nvPicPr>
          <p:cNvPr id="93" name="Google Shape;93;p17"/>
          <p:cNvPicPr preferRelativeResize="0"/>
          <p:nvPr/>
        </p:nvPicPr>
        <p:blipFill>
          <a:blip r:embed="rId4">
            <a:alphaModFix/>
          </a:blip>
          <a:stretch>
            <a:fillRect/>
          </a:stretch>
        </p:blipFill>
        <p:spPr>
          <a:xfrm>
            <a:off x="4272281" y="2514300"/>
            <a:ext cx="3406967" cy="232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nvSpPr>
        <p:spPr>
          <a:xfrm>
            <a:off x="389100" y="328725"/>
            <a:ext cx="5946300" cy="28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General tips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want to understand what the code does, instead of trying to figuring it out in your head, </a:t>
            </a:r>
            <a:r>
              <a:rPr b="1" lang="en" sz="1200">
                <a:solidFill>
                  <a:srgbClr val="FFFFFF"/>
                </a:solidFill>
                <a:latin typeface="Roboto"/>
                <a:ea typeface="Roboto"/>
                <a:cs typeface="Roboto"/>
                <a:sym typeface="Roboto"/>
              </a:rPr>
              <a:t>take out</a:t>
            </a:r>
            <a:r>
              <a:rPr lang="en" sz="1200">
                <a:solidFill>
                  <a:srgbClr val="FFFFFF"/>
                </a:solidFill>
                <a:latin typeface="Roboto Light"/>
                <a:ea typeface="Roboto Light"/>
                <a:cs typeface="Roboto Light"/>
                <a:sym typeface="Roboto Light"/>
              </a:rPr>
              <a:t> parts of a chunk of code and see what happens to your game without that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have trouble coming up with a solution, try formulating your solution in </a:t>
            </a:r>
            <a:r>
              <a:rPr b="1" lang="en" sz="1200">
                <a:solidFill>
                  <a:srgbClr val="FFFFFF"/>
                </a:solidFill>
                <a:latin typeface="Roboto"/>
                <a:ea typeface="Roboto"/>
                <a:cs typeface="Roboto"/>
                <a:sym typeface="Roboto"/>
              </a:rPr>
              <a:t>words and sentences</a:t>
            </a:r>
            <a:r>
              <a:rPr lang="en" sz="1200">
                <a:solidFill>
                  <a:srgbClr val="FFFFFF"/>
                </a:solidFill>
                <a:latin typeface="Roboto Light"/>
                <a:ea typeface="Roboto Light"/>
                <a:cs typeface="Roboto Light"/>
                <a:sym typeface="Roboto Light"/>
              </a:rPr>
              <a:t>, then translate it into block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code fails, you might want to</a:t>
            </a:r>
            <a:r>
              <a:rPr b="1" lang="en" sz="1200">
                <a:solidFill>
                  <a:srgbClr val="FFFFFF"/>
                </a:solidFill>
                <a:latin typeface="Roboto"/>
                <a:ea typeface="Roboto"/>
                <a:cs typeface="Roboto"/>
                <a:sym typeface="Roboto"/>
              </a:rPr>
              <a:t> reset</a:t>
            </a:r>
            <a:r>
              <a:rPr lang="en" sz="1200">
                <a:solidFill>
                  <a:srgbClr val="FFFFFF"/>
                </a:solidFill>
                <a:latin typeface="Roboto Light"/>
                <a:ea typeface="Roboto Light"/>
                <a:cs typeface="Roboto Light"/>
                <a:sym typeface="Roboto Light"/>
              </a:rPr>
              <a:t> your game (red stop sign, then green flag) to update it with your new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all else </a:t>
            </a:r>
            <a:r>
              <a:rPr b="1" lang="en" sz="1200">
                <a:solidFill>
                  <a:srgbClr val="FFFFFF"/>
                </a:solidFill>
                <a:latin typeface="Roboto"/>
                <a:ea typeface="Roboto"/>
                <a:cs typeface="Roboto"/>
                <a:sym typeface="Roboto"/>
              </a:rPr>
              <a:t>fails</a:t>
            </a:r>
            <a:r>
              <a:rPr lang="en" sz="1200">
                <a:solidFill>
                  <a:srgbClr val="FFFFFF"/>
                </a:solidFill>
                <a:latin typeface="Roboto Light"/>
                <a:ea typeface="Roboto Light"/>
                <a:cs typeface="Roboto Light"/>
                <a:sym typeface="Roboto Light"/>
              </a:rPr>
              <a:t>, raise your hand and we’ll come and help you.</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nvSpPr>
        <p:spPr>
          <a:xfrm>
            <a:off x="389100" y="328725"/>
            <a:ext cx="3547500" cy="28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The journey</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a:buAutoNum type="arabicPeriod"/>
            </a:pPr>
            <a:r>
              <a:rPr b="1" lang="en" sz="1200">
                <a:solidFill>
                  <a:srgbClr val="FFFFFF"/>
                </a:solidFill>
                <a:latin typeface="Roboto"/>
                <a:ea typeface="Roboto"/>
                <a:cs typeface="Roboto"/>
                <a:sym typeface="Roboto"/>
              </a:rPr>
              <a:t>SLIDES 8-13</a:t>
            </a:r>
            <a:endParaRPr b="1" sz="1200">
              <a:solidFill>
                <a:srgbClr val="FFFFFF"/>
              </a:solidFill>
              <a:latin typeface="Roboto"/>
              <a:ea typeface="Roboto"/>
              <a:cs typeface="Roboto"/>
              <a:sym typeface="Roboto"/>
            </a:endParaRPr>
          </a:p>
          <a:p>
            <a:pPr indent="457200" lvl="0" marL="457200" rtl="0" algn="l">
              <a:spcBef>
                <a:spcPts val="0"/>
              </a:spcBef>
              <a:spcAft>
                <a:spcPts val="0"/>
              </a:spcAft>
              <a:buNone/>
            </a:pPr>
            <a:r>
              <a:rPr lang="en" sz="1200">
                <a:solidFill>
                  <a:srgbClr val="FFFFFF"/>
                </a:solidFill>
                <a:latin typeface="Roboto Light"/>
                <a:ea typeface="Roboto Light"/>
                <a:cs typeface="Roboto Light"/>
                <a:sym typeface="Roboto Light"/>
              </a:rPr>
              <a:t>Creating a functional character</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a:buAutoNum type="arabicPeriod"/>
            </a:pPr>
            <a:r>
              <a:rPr b="1" lang="en" sz="1200">
                <a:solidFill>
                  <a:srgbClr val="FFFFFF"/>
                </a:solidFill>
                <a:latin typeface="Roboto"/>
                <a:ea typeface="Roboto"/>
                <a:cs typeface="Roboto"/>
                <a:sym typeface="Roboto"/>
              </a:rPr>
              <a:t>SLIDES 14-18</a:t>
            </a:r>
            <a:endParaRPr b="1" sz="1200">
              <a:solidFill>
                <a:srgbClr val="FFFFFF"/>
              </a:solidFill>
              <a:latin typeface="Roboto"/>
              <a:ea typeface="Roboto"/>
              <a:cs typeface="Roboto"/>
              <a:sym typeface="Roboto"/>
            </a:endParaRPr>
          </a:p>
          <a:p>
            <a:pPr indent="457200" lvl="0" marL="457200" rtl="0" algn="l">
              <a:spcBef>
                <a:spcPts val="0"/>
              </a:spcBef>
              <a:spcAft>
                <a:spcPts val="0"/>
              </a:spcAft>
              <a:buNone/>
            </a:pPr>
            <a:r>
              <a:rPr lang="en" sz="1200">
                <a:solidFill>
                  <a:srgbClr val="FFFFFF"/>
                </a:solidFill>
                <a:latin typeface="Roboto Light"/>
                <a:ea typeface="Roboto Light"/>
                <a:cs typeface="Roboto Light"/>
                <a:sym typeface="Roboto Light"/>
              </a:rPr>
              <a:t>Creating obstacles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a:buAutoNum type="arabicPeriod"/>
            </a:pPr>
            <a:r>
              <a:rPr b="1" lang="en" sz="1200">
                <a:solidFill>
                  <a:srgbClr val="FFFFFF"/>
                </a:solidFill>
                <a:latin typeface="Roboto"/>
                <a:ea typeface="Roboto"/>
                <a:cs typeface="Roboto"/>
                <a:sym typeface="Roboto"/>
              </a:rPr>
              <a:t>SLIDES 20-23</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Additional challenges</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nvSpPr>
        <p:spPr>
          <a:xfrm>
            <a:off x="556825" y="503150"/>
            <a:ext cx="4347300" cy="4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Now, let’s look at our code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109" name="Google Shape;109;p20"/>
          <p:cNvPicPr preferRelativeResize="0"/>
          <p:nvPr/>
        </p:nvPicPr>
        <p:blipFill>
          <a:blip r:embed="rId3">
            <a:alphaModFix/>
          </a:blip>
          <a:stretch>
            <a:fillRect/>
          </a:stretch>
        </p:blipFill>
        <p:spPr>
          <a:xfrm>
            <a:off x="1096975" y="1077600"/>
            <a:ext cx="6610424" cy="370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nvSpPr>
        <p:spPr>
          <a:xfrm>
            <a:off x="389100" y="328725"/>
            <a:ext cx="7898400" cy="22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The </a:t>
            </a:r>
            <a:r>
              <a:rPr lang="en" sz="1200">
                <a:solidFill>
                  <a:srgbClr val="FFFFFF"/>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 will place you character to the given x-y coordinates. The values of </a:t>
            </a:r>
            <a:r>
              <a:rPr lang="en" sz="1200">
                <a:solidFill>
                  <a:srgbClr val="FFFFFF"/>
                </a:solidFill>
                <a:highlight>
                  <a:srgbClr val="0000FF"/>
                </a:highlight>
                <a:latin typeface="Roboto Light"/>
                <a:ea typeface="Roboto Light"/>
                <a:cs typeface="Roboto Light"/>
                <a:sym typeface="Roboto Light"/>
              </a:rPr>
              <a:t>x</a:t>
            </a:r>
            <a:r>
              <a:rPr lang="en" sz="1200">
                <a:solidFill>
                  <a:srgbClr val="FFFFFF"/>
                </a:solidFill>
                <a:latin typeface="Roboto Light"/>
                <a:ea typeface="Roboto Light"/>
                <a:cs typeface="Roboto Light"/>
                <a:sym typeface="Roboto Light"/>
              </a:rPr>
              <a:t> are between -240 and 240 (left to right), the values of </a:t>
            </a:r>
            <a:r>
              <a:rPr lang="en" sz="1200">
                <a:solidFill>
                  <a:srgbClr val="FFFFFF"/>
                </a:solidFill>
                <a:highlight>
                  <a:srgbClr val="0000FF"/>
                </a:highlight>
                <a:latin typeface="Roboto Light"/>
                <a:ea typeface="Roboto Light"/>
                <a:cs typeface="Roboto Light"/>
                <a:sym typeface="Roboto Light"/>
              </a:rPr>
              <a:t>y</a:t>
            </a:r>
            <a:r>
              <a:rPr lang="en" sz="1200">
                <a:solidFill>
                  <a:srgbClr val="FFFFFF"/>
                </a:solidFill>
                <a:latin typeface="Roboto Light"/>
                <a:ea typeface="Roboto Light"/>
                <a:cs typeface="Roboto Light"/>
                <a:sym typeface="Roboto Light"/>
              </a:rPr>
              <a:t> are between -180 and 180 (down to up).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Right now, your character is WAY too big and isn’t in an easy position to dodge incoming obstacles. Try to find a way to put your character in a </a:t>
            </a:r>
            <a:r>
              <a:rPr lang="en" sz="1200">
                <a:solidFill>
                  <a:srgbClr val="FFFFFF"/>
                </a:solidFill>
                <a:latin typeface="Roboto Light"/>
                <a:ea typeface="Roboto Light"/>
                <a:cs typeface="Roboto Light"/>
                <a:sym typeface="Roboto Light"/>
              </a:rPr>
              <a:t>similar</a:t>
            </a:r>
            <a:r>
              <a:rPr lang="en" sz="1200">
                <a:solidFill>
                  <a:srgbClr val="FFFFFF"/>
                </a:solidFill>
                <a:latin typeface="Roboto Light"/>
                <a:ea typeface="Roboto Light"/>
                <a:cs typeface="Roboto Light"/>
                <a:sym typeface="Roboto Light"/>
              </a:rPr>
              <a:t> position and size as shown in the picture below by modifying the </a:t>
            </a:r>
            <a:r>
              <a:rPr lang="en" sz="1200">
                <a:solidFill>
                  <a:schemeClr val="lt1"/>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 and the </a:t>
            </a:r>
            <a:r>
              <a:rPr lang="en" sz="1200">
                <a:solidFill>
                  <a:srgbClr val="FFFFFF"/>
                </a:solidFill>
                <a:highlight>
                  <a:srgbClr val="9900FF"/>
                </a:highlight>
                <a:latin typeface="Roboto Light"/>
                <a:ea typeface="Roboto Light"/>
                <a:cs typeface="Roboto Light"/>
                <a:sym typeface="Roboto Light"/>
              </a:rPr>
              <a:t>Set size to</a:t>
            </a:r>
            <a:r>
              <a:rPr lang="en" sz="1200">
                <a:solidFill>
                  <a:srgbClr val="FFFFFF"/>
                </a:solidFill>
                <a:latin typeface="Roboto Light"/>
                <a:ea typeface="Roboto Light"/>
                <a:cs typeface="Roboto Light"/>
                <a:sym typeface="Roboto Light"/>
              </a:rPr>
              <a:t> block.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Look at the bottom-right corner of the picture! Also, if your character doesn’t change, press the green flag on the top corner. In fact, when you’re done, try dragging your character around and click on the green flag.</a:t>
            </a:r>
            <a:endParaRPr sz="1200">
              <a:solidFill>
                <a:srgbClr val="FFFFFF"/>
              </a:solidFill>
              <a:latin typeface="Roboto Light"/>
              <a:ea typeface="Roboto Light"/>
              <a:cs typeface="Roboto Light"/>
              <a:sym typeface="Roboto Light"/>
            </a:endParaRPr>
          </a:p>
        </p:txBody>
      </p:sp>
      <p:pic>
        <p:nvPicPr>
          <p:cNvPr id="115" name="Google Shape;115;p21"/>
          <p:cNvPicPr preferRelativeResize="0"/>
          <p:nvPr/>
        </p:nvPicPr>
        <p:blipFill>
          <a:blip r:embed="rId3">
            <a:alphaModFix/>
          </a:blip>
          <a:stretch>
            <a:fillRect/>
          </a:stretch>
        </p:blipFill>
        <p:spPr>
          <a:xfrm>
            <a:off x="2426225" y="1718850"/>
            <a:ext cx="3283876" cy="2576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