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9" r:id="rId5"/>
    <p:sldId id="258" r:id="rId6"/>
    <p:sldId id="26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C035C-B902-4F70-BDF3-9996C77E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20C70F-CE80-4F29-9FA7-F78385CE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E075F-EBA5-499B-B4EA-DF4CB071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36167-5D59-4401-9098-21EAC6D6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49F89-18D0-47EE-8784-166FD2E5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8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FFCE-2718-4A8D-838C-D8914A23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86218-E749-466C-B5E1-D982940FC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B27E7-4576-4900-BA8D-21E57191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D687-2FA0-4244-BEC5-23B238A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9720A-6A28-4DAE-88F7-4BA8D520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44FCF-D4E2-4C06-B3BD-D4D81652B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86ED6-8AEA-43CA-A2A6-10F236BF4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FBE5-64BC-4849-AC28-40326105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1C52D-8C19-4EFB-BA86-AF9E3DE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A6279-0C15-4A53-B5D3-FA46F6AE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7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153A-5F63-4048-8143-2A58BCC7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08F92-843D-4562-B879-18CE620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D7116-F98A-4C3C-9BF1-9178CB91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F5F4A-C4BC-4548-AB05-DA67A3C6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039B3-8BBB-48B3-A476-78490D33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9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F42E-E1EE-401E-8448-E594365A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5DEC3-FEFD-46E9-AFB5-4CD94A62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4FA5-959E-48CA-8944-17AD5D02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12E3A-60BA-46FF-BED5-422DDD19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17EE1-F088-40E6-BCB4-65E03846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CAAA8-237C-40D8-B10C-AFA11B94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D1F30-883A-4BB9-BC70-07476427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0542C-17B5-433D-A2F2-6579C3491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E7CA6-68CF-46AB-B9AD-4F164D7B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21A2E-A4D3-4E94-9CF4-B3DD63C9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A13FC-3DD6-4543-8A03-0FE5ADDE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74C83-B317-47C7-B57E-D93D019E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563D7-8771-4568-9854-9F8D577F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BA8DD-AB1B-4DC9-9CCA-D7778705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2DC7F4-E37D-47EB-820C-145C9AAE7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AFC8E2-C094-4B16-939A-414A2D816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BD4B-CB53-4111-A071-968344F9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F4CC9-2A73-4D90-B0D4-5C08C4D3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6BC37-7B2F-44D4-A2B2-24335630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0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F43DA-0CD8-47CD-BF6F-B1C5C9C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BA8337-52FB-42E0-B5FF-6C3C3638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92A4F-A1F2-44F4-A6BE-56D0807A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B3707-DF2D-46D8-AAC5-96BC2BBD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DE41F3-B2A3-4DF9-875E-45ED7377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CD17F-E4A7-443D-B253-D4DD81E0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07C7C9-4EB1-483A-BEC0-0EA9478A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1755F-B2B7-4284-A561-78465192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CC0C-BFF8-42E8-96DD-EE80157C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20D84-C806-42EE-843D-09DB9F0C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F29DB-47E6-4318-8323-2491BF4D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0A1D7-3929-4A5C-B3F3-98AF0692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F81ED-1172-4AA7-9FBF-04008D98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8305-B093-49B3-9E5E-12FC2EBF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32780-7A64-4B8E-ADF4-6FDBE42E3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C127D-F21B-4741-8EC4-239C0BE5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DEBD0-2F1F-4A8F-9305-4D178661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C5CDB-E661-493C-BD4E-0B641E0F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DAF87-8BCF-4FAE-9118-6807FFCC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8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65611-C248-42CB-921B-DF7B3471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7ADEB-B7C0-4592-B058-429E172C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0AAE6-F341-42B1-B386-9376A1FB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165D-1269-4409-9936-CF9E706CBCB2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07429-873A-41EF-8D35-0B3DB97D5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73C03-8607-4D73-B0AB-48C61986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40FB-CD39-486B-8C3D-7332340C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1E646-11A1-4CBD-95FB-E6B43E34740F}"/>
              </a:ext>
            </a:extLst>
          </p:cNvPr>
          <p:cNvSpPr txBox="1"/>
          <p:nvPr/>
        </p:nvSpPr>
        <p:spPr>
          <a:xfrm>
            <a:off x="693719" y="1367406"/>
            <a:ext cx="10804561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3400" marR="0" indent="-533400" algn="just" fontAlgn="base" latinLnBrk="1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  <a:tab pos="3429000" algn="l"/>
                <a:tab pos="3810000" algn="l"/>
                <a:tab pos="4191000" algn="l"/>
                <a:tab pos="4572000" algn="l"/>
                <a:tab pos="4953000" algn="l"/>
                <a:tab pos="5334000" algn="l"/>
                <a:tab pos="5715000" algn="l"/>
                <a:tab pos="6096000" algn="l"/>
                <a:tab pos="6477000" algn="l"/>
                <a:tab pos="6858000" algn="l"/>
                <a:tab pos="7239000" algn="l"/>
                <a:tab pos="7620000" algn="l"/>
                <a:tab pos="8001000" algn="l"/>
                <a:tab pos="8382000" algn="l"/>
                <a:tab pos="8763000" algn="l"/>
                <a:tab pos="9144000" algn="l"/>
                <a:tab pos="9525000" algn="l"/>
                <a:tab pos="9906000" algn="l"/>
                <a:tab pos="10287000" algn="l"/>
                <a:tab pos="10668000" algn="l"/>
                <a:tab pos="11049000" algn="l"/>
                <a:tab pos="11430000" algn="l"/>
                <a:tab pos="11811000" algn="l"/>
                <a:tab pos="12192000" algn="l"/>
              </a:tabLs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1.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정의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-16536670" algn="l"/>
                <a:tab pos="-15995650" algn="l"/>
                <a:tab pos="-15455900" algn="l"/>
                <a:tab pos="-14914880" algn="l"/>
                <a:tab pos="-14373860" algn="l"/>
                <a:tab pos="-13834110" algn="l"/>
                <a:tab pos="-13293090" algn="l"/>
                <a:tab pos="-12753340" algn="l"/>
                <a:tab pos="-1221232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4864100" algn="l"/>
                <a:tab pos="5405120" algn="l"/>
                <a:tab pos="5946140" algn="l"/>
                <a:tab pos="6485890" algn="l"/>
                <a:tab pos="7026910" algn="l"/>
                <a:tab pos="7566660" algn="l"/>
                <a:tab pos="8107680" algn="l"/>
                <a:tab pos="8648700" algn="l"/>
                <a:tab pos="9188450" algn="l"/>
                <a:tab pos="9729470" algn="l"/>
                <a:tab pos="10269220" algn="l"/>
                <a:tab pos="10810240" algn="l"/>
                <a:tab pos="11351260" algn="l"/>
                <a:tab pos="11891010" algn="l"/>
                <a:tab pos="12432030" algn="l"/>
              </a:tabLst>
            </a:pP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 SLA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란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갑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과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을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 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상호간 협의에 의하여 일정수준의 서비스를 명시하고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이를 문서화한 기술적인 계약서이다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-16536670" algn="l"/>
                <a:tab pos="-15995650" algn="l"/>
                <a:tab pos="-15455900" algn="l"/>
                <a:tab pos="-14914880" algn="l"/>
                <a:tab pos="-14373860" algn="l"/>
                <a:tab pos="-13834110" algn="l"/>
                <a:tab pos="-13293090" algn="l"/>
                <a:tab pos="-12753340" algn="l"/>
                <a:tab pos="-1221232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4864100" algn="l"/>
                <a:tab pos="5405120" algn="l"/>
                <a:tab pos="5946140" algn="l"/>
                <a:tab pos="6485890" algn="l"/>
                <a:tab pos="7026910" algn="l"/>
                <a:tab pos="7566660" algn="l"/>
                <a:tab pos="8107680" algn="l"/>
                <a:tab pos="8648700" algn="l"/>
                <a:tab pos="9188450" algn="l"/>
                <a:tab pos="9729470" algn="l"/>
                <a:tab pos="10269220" algn="l"/>
                <a:tab pos="10810240" algn="l"/>
                <a:tab pos="11351260" algn="l"/>
                <a:tab pos="11891010" algn="l"/>
                <a:tab pos="12432030" algn="l"/>
              </a:tabLst>
            </a:pP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따라서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SLA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는 대상 서비스에 대하여 정의하고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갑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과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을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 해야 할 일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그리고 그것을 평가할 수 있는 항목과</a:t>
            </a:r>
            <a:endParaRPr lang="en-US" altLang="ko-KR" sz="1800" kern="0" spc="0" dirty="0">
              <a:solidFill>
                <a:srgbClr val="282828"/>
              </a:solidFill>
              <a:effectLst/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-16536670" algn="l"/>
                <a:tab pos="-15995650" algn="l"/>
                <a:tab pos="-15455900" algn="l"/>
                <a:tab pos="-14914880" algn="l"/>
                <a:tab pos="-14373860" algn="l"/>
                <a:tab pos="-13834110" algn="l"/>
                <a:tab pos="-13293090" algn="l"/>
                <a:tab pos="-12753340" algn="l"/>
                <a:tab pos="-1221232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4864100" algn="l"/>
                <a:tab pos="5405120" algn="l"/>
                <a:tab pos="5946140" algn="l"/>
                <a:tab pos="6485890" algn="l"/>
                <a:tab pos="7026910" algn="l"/>
                <a:tab pos="7566660" algn="l"/>
                <a:tab pos="8107680" algn="l"/>
                <a:tab pos="8648700" algn="l"/>
                <a:tab pos="9188450" algn="l"/>
                <a:tab pos="9729470" algn="l"/>
                <a:tab pos="10269220" algn="l"/>
                <a:tab pos="10810240" algn="l"/>
                <a:tab pos="11351260" algn="l"/>
                <a:tab pos="11891010" algn="l"/>
                <a:tab pos="12432030" algn="l"/>
              </a:tabLst>
            </a:pP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 측정 방법에 대하여 구체적으로 기술하며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, 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양자 간의 협상과정을 통하여 현실적인 목표와 의미 있는</a:t>
            </a:r>
            <a:endParaRPr lang="en-US" altLang="ko-KR" sz="1800" kern="0" spc="0" dirty="0">
              <a:solidFill>
                <a:srgbClr val="282828"/>
              </a:solidFill>
              <a:effectLst/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-16536670" algn="l"/>
                <a:tab pos="-15995650" algn="l"/>
                <a:tab pos="-15455900" algn="l"/>
                <a:tab pos="-14914880" algn="l"/>
                <a:tab pos="-14373860" algn="l"/>
                <a:tab pos="-13834110" algn="l"/>
                <a:tab pos="-13293090" algn="l"/>
                <a:tab pos="-12753340" algn="l"/>
                <a:tab pos="-1221232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4864100" algn="l"/>
                <a:tab pos="5405120" algn="l"/>
                <a:tab pos="5946140" algn="l"/>
                <a:tab pos="6485890" algn="l"/>
                <a:tab pos="7026910" algn="l"/>
                <a:tab pos="7566660" algn="l"/>
                <a:tab pos="8107680" algn="l"/>
                <a:tab pos="8648700" algn="l"/>
                <a:tab pos="9188450" algn="l"/>
                <a:tab pos="9729470" algn="l"/>
                <a:tab pos="10269220" algn="l"/>
                <a:tab pos="10810240" algn="l"/>
                <a:tab pos="11351260" algn="l"/>
                <a:tab pos="11891010" algn="l"/>
                <a:tab pos="12432030" algn="l"/>
              </a:tabLst>
            </a:pP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 서비스수준의 측정지표를 포함한다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-16536670" algn="l"/>
                <a:tab pos="-15995650" algn="l"/>
                <a:tab pos="-15455900" algn="l"/>
                <a:tab pos="-14914880" algn="l"/>
                <a:tab pos="-14373860" algn="l"/>
                <a:tab pos="-13834110" algn="l"/>
                <a:tab pos="-13293090" algn="l"/>
                <a:tab pos="-12753340" algn="l"/>
                <a:tab pos="-1221232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4864100" algn="l"/>
                <a:tab pos="5405120" algn="l"/>
                <a:tab pos="5946140" algn="l"/>
                <a:tab pos="6485890" algn="l"/>
                <a:tab pos="7026910" algn="l"/>
                <a:tab pos="7566660" algn="l"/>
                <a:tab pos="8107680" algn="l"/>
                <a:tab pos="8648700" algn="l"/>
                <a:tab pos="9188450" algn="l"/>
                <a:tab pos="9729470" algn="l"/>
                <a:tab pos="10269220" algn="l"/>
                <a:tab pos="10810240" algn="l"/>
                <a:tab pos="11351260" algn="l"/>
                <a:tab pos="11891010" algn="l"/>
                <a:tab pos="12432030" algn="l"/>
              </a:tabLst>
            </a:pPr>
            <a:endParaRPr lang="en-US" altLang="ko-KR" sz="1050" kern="0" dirty="0">
              <a:solidFill>
                <a:srgbClr val="282828"/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tabLst>
                <a:tab pos="381000" algn="l"/>
                <a:tab pos="762000" algn="l"/>
                <a:tab pos="1143000" algn="l"/>
                <a:tab pos="1524000" algn="l"/>
                <a:tab pos="1905000" algn="l"/>
                <a:tab pos="2286000" algn="l"/>
                <a:tab pos="2667000" algn="l"/>
                <a:tab pos="3048000" algn="l"/>
                <a:tab pos="3429000" algn="l"/>
                <a:tab pos="3810000" algn="l"/>
                <a:tab pos="4191000" algn="l"/>
                <a:tab pos="4572000" algn="l"/>
                <a:tab pos="4953000" algn="l"/>
                <a:tab pos="5334000" algn="l"/>
                <a:tab pos="5715000" algn="l"/>
                <a:tab pos="6096000" algn="l"/>
                <a:tab pos="6477000" algn="l"/>
                <a:tab pos="6858000" algn="l"/>
                <a:tab pos="7239000" algn="l"/>
                <a:tab pos="7620000" algn="l"/>
                <a:tab pos="8001000" algn="l"/>
                <a:tab pos="8382000" algn="l"/>
                <a:tab pos="8763000" algn="l"/>
                <a:tab pos="9144000" algn="l"/>
                <a:tab pos="9525000" algn="l"/>
                <a:tab pos="9906000" algn="l"/>
                <a:tab pos="10287000" algn="l"/>
                <a:tab pos="10668000" algn="l"/>
                <a:tab pos="11049000" algn="l"/>
                <a:tab pos="11430000" algn="l"/>
                <a:tab pos="11811000" algn="l"/>
                <a:tab pos="12192000" algn="l"/>
              </a:tabLs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2.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목적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  <a:tab pos="2560320" algn="l"/>
                <a:tab pos="2926080" algn="l"/>
                <a:tab pos="3291840" algn="l"/>
                <a:tab pos="3657600" algn="l"/>
                <a:tab pos="4023360" algn="l"/>
                <a:tab pos="4389120" algn="l"/>
                <a:tab pos="4754880" algn="l"/>
                <a:tab pos="5120640" algn="l"/>
                <a:tab pos="5486400" algn="l"/>
                <a:tab pos="5852160" algn="l"/>
                <a:tab pos="6217920" algn="l"/>
                <a:tab pos="6583680" algn="l"/>
                <a:tab pos="6949440" algn="l"/>
                <a:tab pos="7315200" algn="l"/>
                <a:tab pos="7680960" algn="l"/>
                <a:tab pos="8046720" algn="l"/>
                <a:tab pos="8412480" algn="l"/>
                <a:tab pos="8778240" algn="l"/>
                <a:tab pos="9144000" algn="l"/>
                <a:tab pos="9509760" algn="l"/>
                <a:tab pos="9875520" algn="l"/>
                <a:tab pos="10241280" algn="l"/>
                <a:tab pos="10607040" algn="l"/>
                <a:tab pos="10972800" algn="l"/>
                <a:tab pos="11338560" algn="l"/>
                <a:tab pos="1170432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 서비스수준협약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(Service Level Agreement,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SLA)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 목적은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</a:t>
            </a:r>
            <a:r>
              <a:rPr lang="en-US" altLang="ko-KR" kern="0" dirty="0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시스템 유지보수 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업무 수행과</a:t>
            </a:r>
            <a:endParaRPr lang="en-US" altLang="ko-KR" sz="1800" kern="0" spc="-10" dirty="0">
              <a:solidFill>
                <a:srgbClr val="000000"/>
              </a:solidFill>
              <a:effectLst/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  <a:tab pos="2560320" algn="l"/>
                <a:tab pos="2926080" algn="l"/>
                <a:tab pos="3291840" algn="l"/>
                <a:tab pos="3657600" algn="l"/>
                <a:tab pos="4023360" algn="l"/>
                <a:tab pos="4389120" algn="l"/>
                <a:tab pos="4754880" algn="l"/>
                <a:tab pos="5120640" algn="l"/>
                <a:tab pos="5486400" algn="l"/>
                <a:tab pos="5852160" algn="l"/>
                <a:tab pos="6217920" algn="l"/>
                <a:tab pos="6583680" algn="l"/>
                <a:tab pos="6949440" algn="l"/>
                <a:tab pos="7315200" algn="l"/>
                <a:tab pos="7680960" algn="l"/>
                <a:tab pos="8046720" algn="l"/>
                <a:tab pos="8412480" algn="l"/>
                <a:tab pos="8778240" algn="l"/>
                <a:tab pos="9144000" algn="l"/>
                <a:tab pos="9509760" algn="l"/>
                <a:tab pos="9875520" algn="l"/>
                <a:tab pos="10241280" algn="l"/>
                <a:tab pos="10607040" algn="l"/>
                <a:tab pos="10972800" algn="l"/>
                <a:tab pos="11338560" algn="l"/>
                <a:tab pos="11704320" algn="l"/>
              </a:tabLst>
            </a:pP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 관련하여 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＂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을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＂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고딕 Bold" panose="020D0804000000000000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제공하는 서비스 수준과 이를 평가하기 위한 기준을 규정하는데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F84FD-380D-43A3-8671-DC0BD55B7389}"/>
              </a:ext>
            </a:extLst>
          </p:cNvPr>
          <p:cNvSpPr txBox="1"/>
          <p:nvPr/>
        </p:nvSpPr>
        <p:spPr>
          <a:xfrm>
            <a:off x="693719" y="478172"/>
            <a:ext cx="805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서비스수준협약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(SLA : Service Level Agreement)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01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D05F00-368E-40C6-BA18-B910ECCF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12" y="553673"/>
            <a:ext cx="7480111" cy="53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831E47-B6DE-4496-895D-1AB7D5B61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83347"/>
              </p:ext>
            </p:extLst>
          </p:nvPr>
        </p:nvGraphicFramePr>
        <p:xfrm>
          <a:off x="792279" y="1094702"/>
          <a:ext cx="4787497" cy="386017"/>
        </p:xfrm>
        <a:graphic>
          <a:graphicData uri="http://schemas.openxmlformats.org/drawingml/2006/table">
            <a:tbl>
              <a:tblPr/>
              <a:tblGrid>
                <a:gridCol w="4787497">
                  <a:extLst>
                    <a:ext uri="{9D8B030D-6E8A-4147-A177-3AD203B41FA5}">
                      <a16:colId xmlns:a16="http://schemas.microsoft.com/office/drawing/2014/main" val="1725208563"/>
                    </a:ext>
                  </a:extLst>
                </a:gridCol>
              </a:tblGrid>
              <a:tr h="2934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종합평가 점수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∑ (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지표별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달성도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×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지표별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가중치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돋움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930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C0404C-F121-4C43-B6CC-3F1E0D0384FD}"/>
              </a:ext>
            </a:extLst>
          </p:cNvPr>
          <p:cNvSpPr txBox="1"/>
          <p:nvPr/>
        </p:nvSpPr>
        <p:spPr>
          <a:xfrm>
            <a:off x="693719" y="357625"/>
            <a:ext cx="823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0" dirty="0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서비스수준관리 측정지표를 통한 종합평가 점수 산정</a:t>
            </a:r>
            <a:endParaRPr lang="ko-KR" altLang="en-US" sz="2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07A374-8536-4318-92E5-6086C2692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39547"/>
              </p:ext>
            </p:extLst>
          </p:nvPr>
        </p:nvGraphicFramePr>
        <p:xfrm>
          <a:off x="7545419" y="2085682"/>
          <a:ext cx="4392116" cy="4351343"/>
        </p:xfrm>
        <a:graphic>
          <a:graphicData uri="http://schemas.openxmlformats.org/drawingml/2006/table">
            <a:tbl>
              <a:tblPr/>
              <a:tblGrid>
                <a:gridCol w="774998">
                  <a:extLst>
                    <a:ext uri="{9D8B030D-6E8A-4147-A177-3AD203B41FA5}">
                      <a16:colId xmlns:a16="http://schemas.microsoft.com/office/drawing/2014/main" val="1818427270"/>
                    </a:ext>
                  </a:extLst>
                </a:gridCol>
                <a:gridCol w="479349">
                  <a:extLst>
                    <a:ext uri="{9D8B030D-6E8A-4147-A177-3AD203B41FA5}">
                      <a16:colId xmlns:a16="http://schemas.microsoft.com/office/drawing/2014/main" val="2218629799"/>
                    </a:ext>
                  </a:extLst>
                </a:gridCol>
                <a:gridCol w="1065120">
                  <a:extLst>
                    <a:ext uri="{9D8B030D-6E8A-4147-A177-3AD203B41FA5}">
                      <a16:colId xmlns:a16="http://schemas.microsoft.com/office/drawing/2014/main" val="3474430643"/>
                    </a:ext>
                  </a:extLst>
                </a:gridCol>
                <a:gridCol w="547493">
                  <a:extLst>
                    <a:ext uri="{9D8B030D-6E8A-4147-A177-3AD203B41FA5}">
                      <a16:colId xmlns:a16="http://schemas.microsoft.com/office/drawing/2014/main" val="1369180759"/>
                    </a:ext>
                  </a:extLst>
                </a:gridCol>
                <a:gridCol w="688276">
                  <a:extLst>
                    <a:ext uri="{9D8B030D-6E8A-4147-A177-3AD203B41FA5}">
                      <a16:colId xmlns:a16="http://schemas.microsoft.com/office/drawing/2014/main" val="160191661"/>
                    </a:ext>
                  </a:extLst>
                </a:gridCol>
                <a:gridCol w="836880">
                  <a:extLst>
                    <a:ext uri="{9D8B030D-6E8A-4147-A177-3AD203B41FA5}">
                      <a16:colId xmlns:a16="http://schemas.microsoft.com/office/drawing/2014/main" val="4276226610"/>
                    </a:ext>
                  </a:extLst>
                </a:gridCol>
              </a:tblGrid>
              <a:tr h="288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부문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평가지표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가중치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(%)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목표수준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최소수준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87028"/>
                  </a:ext>
                </a:extLst>
              </a:tr>
              <a:tr h="306785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가용성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장비별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가동률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업무시스템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H/W)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124240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업무지원시스템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(H/W)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405649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업무시스템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S/W)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40034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백업 및 재해 복구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89465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네트워크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235304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정보보안시스템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253239"/>
                  </a:ext>
                </a:extLst>
              </a:tr>
              <a:tr h="28889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장애관리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장애발생률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1.06%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4.26%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13524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점검후장애발생률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1.06%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4.26%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70703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장애복구시간준수율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018293"/>
                  </a:ext>
                </a:extLst>
              </a:tr>
              <a:tr h="28889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이행관리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지원요청 이행률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494898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정기점검 적기 실시율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22516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제안이행률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716193"/>
                  </a:ext>
                </a:extLst>
              </a:tr>
              <a:tr h="2888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원인분석완료율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808266"/>
                  </a:ext>
                </a:extLst>
              </a:tr>
              <a:tr h="28889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합 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1000" algn="l"/>
                          <a:tab pos="762000" algn="l"/>
                          <a:tab pos="1143000" algn="l"/>
                          <a:tab pos="1524000" algn="l"/>
                          <a:tab pos="1905000" algn="l"/>
                          <a:tab pos="2286000" algn="l"/>
                          <a:tab pos="2667000" algn="l"/>
                          <a:tab pos="3048000" algn="l"/>
                          <a:tab pos="3429000" algn="l"/>
                          <a:tab pos="3810000" algn="l"/>
                          <a:tab pos="4191000" algn="l"/>
                          <a:tab pos="4572000" algn="l"/>
                          <a:tab pos="4953000" algn="l"/>
                          <a:tab pos="5334000" algn="l"/>
                          <a:tab pos="5715000" algn="l"/>
                          <a:tab pos="6096000" algn="l"/>
                          <a:tab pos="6477000" algn="l"/>
                          <a:tab pos="6858000" algn="l"/>
                          <a:tab pos="7239000" algn="l"/>
                          <a:tab pos="7620000" algn="l"/>
                          <a:tab pos="8001000" algn="l"/>
                          <a:tab pos="8382000" algn="l"/>
                          <a:tab pos="8763000" algn="l"/>
                          <a:tab pos="9144000" algn="l"/>
                          <a:tab pos="9525000" algn="l"/>
                          <a:tab pos="9906000" algn="l"/>
                          <a:tab pos="10287000" algn="l"/>
                          <a:tab pos="10668000" algn="l"/>
                          <a:tab pos="11049000" algn="l"/>
                          <a:tab pos="11430000" algn="l"/>
                          <a:tab pos="11811000" algn="l"/>
                          <a:tab pos="12192000" algn="l"/>
                        </a:tabLs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54630" marR="54630" marT="15104" marB="151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0345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14A557-AF7C-4C8C-9360-66C7CA2DDE32}"/>
              </a:ext>
            </a:extLst>
          </p:cNvPr>
          <p:cNvSpPr txBox="1"/>
          <p:nvPr/>
        </p:nvSpPr>
        <p:spPr>
          <a:xfrm>
            <a:off x="7545417" y="1702965"/>
            <a:ext cx="320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평가지표</a:t>
            </a:r>
            <a:r>
              <a:rPr lang="ko-KR" altLang="en-US" sz="1800" kern="0" spc="-3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별 목표 수준 및 가중치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972BBF-5BDB-4B13-BE8F-33CC6DD29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11816"/>
              </p:ext>
            </p:extLst>
          </p:nvPr>
        </p:nvGraphicFramePr>
        <p:xfrm>
          <a:off x="792279" y="2085682"/>
          <a:ext cx="6606809" cy="4353243"/>
        </p:xfrm>
        <a:graphic>
          <a:graphicData uri="http://schemas.openxmlformats.org/drawingml/2006/table">
            <a:tbl>
              <a:tblPr/>
              <a:tblGrid>
                <a:gridCol w="1253664">
                  <a:extLst>
                    <a:ext uri="{9D8B030D-6E8A-4147-A177-3AD203B41FA5}">
                      <a16:colId xmlns:a16="http://schemas.microsoft.com/office/drawing/2014/main" val="2822242412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2090669049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1327758860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3497986987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798674955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1944602824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3083203752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820491325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1337686611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3296984102"/>
                    </a:ext>
                  </a:extLst>
                </a:gridCol>
                <a:gridCol w="486868">
                  <a:extLst>
                    <a:ext uri="{9D8B030D-6E8A-4147-A177-3AD203B41FA5}">
                      <a16:colId xmlns:a16="http://schemas.microsoft.com/office/drawing/2014/main" val="2358742857"/>
                    </a:ext>
                  </a:extLst>
                </a:gridCol>
                <a:gridCol w="484465">
                  <a:extLst>
                    <a:ext uri="{9D8B030D-6E8A-4147-A177-3AD203B41FA5}">
                      <a16:colId xmlns:a16="http://schemas.microsoft.com/office/drawing/2014/main" val="2475683342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달성도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평가지표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2014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장비별 가동률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99.98%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99.97%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99.95%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99.94%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99.93%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99.92%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99.91%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99.90%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99.89%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99.88%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4386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장애발생률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1.06%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1.38%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1.70%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2.02%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2.34%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2.66%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3.30%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3.62%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3.94%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4.26%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0936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점검후장애발생률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1.06%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1.38%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1.70%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2.02%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2.34%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2.66%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2.98%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3.30%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3.62%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3.94%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4.26%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0959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장애복구시간준수율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98.00%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94.00%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92.00%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90.00%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88.00%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84.00%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82.00%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45033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지원요청 이행률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98.00%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94.00%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92.00%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90.00%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88.00%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84.00%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82.00%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3469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</a:t>
                      </a:r>
                      <a:r>
                        <a:rPr lang="ko-KR" altLang="en-US" sz="900" kern="0" spc="-5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기점검 적기실시율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98.00%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97.00%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95.00%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94.00%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93.00%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92.00%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91.00%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74111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제안이행률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99.00%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98.00%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97.00%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95.00%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94.00%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93.00%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92.00%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91.00%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05513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원인분석완료율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100.0%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98.00%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94.00%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92.00%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90.00%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88.00%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86.00%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84.00%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82.00%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80.00%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81908" marR="81908" marT="40954" marB="4095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001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C273E1-A608-4E52-AF5C-7BA0EC72DA73}"/>
              </a:ext>
            </a:extLst>
          </p:cNvPr>
          <p:cNvSpPr txBox="1"/>
          <p:nvPr/>
        </p:nvSpPr>
        <p:spPr>
          <a:xfrm>
            <a:off x="792279" y="170296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kern="0" spc="-3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평가지표별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나눔고딕 Bold" panose="020D0804000000000000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달성도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5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173E14-95D1-41EE-A9B5-98ACCE6F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1057013"/>
            <a:ext cx="11048301" cy="5457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5525A-1978-4A49-A618-A915EFC51FFB}"/>
              </a:ext>
            </a:extLst>
          </p:cNvPr>
          <p:cNvSpPr txBox="1"/>
          <p:nvPr/>
        </p:nvSpPr>
        <p:spPr>
          <a:xfrm>
            <a:off x="693719" y="357625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0" dirty="0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월간 가동률 데이터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890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8CE7C7-EF4F-41E7-AAC1-6852422C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1242936"/>
            <a:ext cx="11291582" cy="4808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B6F5FC-E10C-4CDC-B7B9-5AECB8AAA150}"/>
              </a:ext>
            </a:extLst>
          </p:cNvPr>
          <p:cNvSpPr txBox="1"/>
          <p:nvPr/>
        </p:nvSpPr>
        <p:spPr>
          <a:xfrm>
            <a:off x="693719" y="478172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0" dirty="0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월간 </a:t>
            </a:r>
            <a:r>
              <a:rPr lang="ko-KR" altLang="en-US" sz="2800" kern="0" dirty="0" err="1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장비별</a:t>
            </a:r>
            <a:r>
              <a:rPr lang="ko-KR" altLang="en-US" sz="2800" kern="0" dirty="0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가동률 계산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788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AD79CE-1FCB-4F3E-A5D9-DE2AF433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2136306"/>
            <a:ext cx="9048750" cy="1962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B29A0-EC2F-43C7-BA84-391E570DD207}"/>
              </a:ext>
            </a:extLst>
          </p:cNvPr>
          <p:cNvSpPr txBox="1"/>
          <p:nvPr/>
        </p:nvSpPr>
        <p:spPr>
          <a:xfrm>
            <a:off x="693719" y="478172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월간 가용성 관리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07E62-5C83-481D-AAE5-2454E0D3EA2D}"/>
              </a:ext>
            </a:extLst>
          </p:cNvPr>
          <p:cNvSpPr txBox="1"/>
          <p:nvPr/>
        </p:nvSpPr>
        <p:spPr>
          <a:xfrm>
            <a:off x="1325461" y="1384183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월간 </a:t>
            </a:r>
            <a:r>
              <a:rPr lang="ko-KR" altLang="en-US" dirty="0" err="1"/>
              <a:t>장비별</a:t>
            </a:r>
            <a:r>
              <a:rPr lang="ko-KR" altLang="en-US" dirty="0"/>
              <a:t> 가동률을 측정하여 서비스 목표 대비 실적을 평가</a:t>
            </a:r>
          </a:p>
        </p:txBody>
      </p:sp>
    </p:spTree>
    <p:extLst>
      <p:ext uri="{BB962C8B-B14F-4D97-AF65-F5344CB8AC3E}">
        <p14:creationId xmlns:p14="http://schemas.microsoft.com/office/powerpoint/2010/main" val="26052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B29A0-EC2F-43C7-BA84-391E570DD207}"/>
              </a:ext>
            </a:extLst>
          </p:cNvPr>
          <p:cNvSpPr txBox="1"/>
          <p:nvPr/>
        </p:nvSpPr>
        <p:spPr>
          <a:xfrm>
            <a:off x="693719" y="47817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월간 실적 관리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07E62-5C83-481D-AAE5-2454E0D3EA2D}"/>
              </a:ext>
            </a:extLst>
          </p:cNvPr>
          <p:cNvSpPr txBox="1"/>
          <p:nvPr/>
        </p:nvSpPr>
        <p:spPr>
          <a:xfrm>
            <a:off x="1325461" y="1384183"/>
            <a:ext cx="91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월간 </a:t>
            </a:r>
            <a:r>
              <a:rPr lang="ko-KR" altLang="en-US" dirty="0" err="1"/>
              <a:t>장비별</a:t>
            </a:r>
            <a:r>
              <a:rPr lang="ko-KR" altLang="en-US" dirty="0"/>
              <a:t> 가용성</a:t>
            </a:r>
            <a:r>
              <a:rPr lang="en-US" altLang="ko-KR" dirty="0"/>
              <a:t>, </a:t>
            </a:r>
            <a:r>
              <a:rPr lang="ko-KR" altLang="en-US" dirty="0"/>
              <a:t>장애관리</a:t>
            </a:r>
            <a:r>
              <a:rPr lang="en-US" altLang="ko-KR" dirty="0"/>
              <a:t>, </a:t>
            </a:r>
            <a:r>
              <a:rPr lang="ko-KR" altLang="en-US" dirty="0"/>
              <a:t>이행관리 실적을 측정하여 서비스 목표 대비 실적을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8F74E-FDB8-4468-A73A-1CC499D5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2236016"/>
            <a:ext cx="9201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E93C38-908E-4645-B231-1424B786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78" y="739782"/>
            <a:ext cx="7076975" cy="5901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7D938-0F0B-4757-A6D2-09B51D63291A}"/>
              </a:ext>
            </a:extLst>
          </p:cNvPr>
          <p:cNvSpPr txBox="1"/>
          <p:nvPr/>
        </p:nvSpPr>
        <p:spPr>
          <a:xfrm>
            <a:off x="693719" y="47817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0" dirty="0">
                <a:solidFill>
                  <a:srgbClr val="00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년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나눔고딕 Bold" panose="020D0804000000000000" pitchFamily="50" charset="-127"/>
                <a:ea typeface="나눔고딕 Bold" panose="020D0804000000000000" pitchFamily="50" charset="-127"/>
              </a:rPr>
              <a:t>간 관리 내역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17624-C16F-4821-9E5B-A4BA00E25070}"/>
              </a:ext>
            </a:extLst>
          </p:cNvPr>
          <p:cNvSpPr txBox="1"/>
          <p:nvPr/>
        </p:nvSpPr>
        <p:spPr>
          <a:xfrm>
            <a:off x="693719" y="1652631"/>
            <a:ext cx="259000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월별 </a:t>
            </a:r>
            <a:r>
              <a:rPr lang="en-US" altLang="ko-KR" dirty="0"/>
              <a:t>SLA </a:t>
            </a:r>
            <a:r>
              <a:rPr lang="ko-KR" altLang="en-US" dirty="0"/>
              <a:t>측정 내역을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누적하여 년간 </a:t>
            </a:r>
            <a:r>
              <a:rPr lang="en-US" altLang="ko-KR" dirty="0"/>
              <a:t>SLA</a:t>
            </a:r>
            <a:r>
              <a:rPr lang="ko-KR" altLang="en-US" dirty="0"/>
              <a:t>측정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보고서를 작성 </a:t>
            </a:r>
          </a:p>
        </p:txBody>
      </p:sp>
    </p:spTree>
    <p:extLst>
      <p:ext uri="{BB962C8B-B14F-4D97-AF65-F5344CB8AC3E}">
        <p14:creationId xmlns:p14="http://schemas.microsoft.com/office/powerpoint/2010/main" val="31602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0BEB91-3C8D-41F4-B623-74FA8333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34" y="578839"/>
            <a:ext cx="7179936" cy="58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2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DCA9D3-8824-4CC4-8615-C82F2B3D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2" y="461394"/>
            <a:ext cx="7202375" cy="61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9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506</Words>
  <Application>Microsoft Office PowerPoint</Application>
  <PresentationFormat>와이드스크린</PresentationFormat>
  <Paragraphs>197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굴림체</vt:lpstr>
      <vt:lpstr>나눔고딕 Bold</vt:lpstr>
      <vt:lpstr>맑은 고딕</vt:lpstr>
      <vt:lpstr>바탕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2020-11-02T04:42:24Z</dcterms:created>
  <dcterms:modified xsi:type="dcterms:W3CDTF">2020-11-02T08:11:49Z</dcterms:modified>
</cp:coreProperties>
</file>