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EB578-5C18-49B0-ABBF-E285CE22F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4F83C-E5C5-475B-958B-505D574CF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C2E-83D9-487E-8B11-F19BECAE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280E6-B39D-4FE1-8928-3177C3DF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FE84C-EC3F-4FF8-8EB3-D02EBA16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1865-2B4D-4AAF-9100-C435B0C0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F35D4-37DF-4A45-9186-D121F384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DD400-4AD1-47B7-A5AF-D0528F6E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71796-67C0-4F5B-92F1-EB819035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CA7C6-0019-43C9-972E-DCA6D97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D05505-BCD8-4E08-9A00-4E8EA4E87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E28E9-C067-4206-899D-DC111ED0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6C7A2-50BF-4731-872E-B2D78BF8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1A135-2070-425C-BB42-D4E15AA5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F33BA-581D-4306-935B-278AF2C6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3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43B79-325A-4416-B84C-02BF965B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D6DF6-E417-4EC1-B238-FA30214A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1700E-D70A-481E-BEA3-7B787249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5DDEA-B7EB-4B5A-B04F-003D1E3A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B8704-B758-4978-992D-97F38A29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4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8F3C0-5052-493D-B270-000F6E42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539E0-5D77-42D6-9037-A037CCCC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DFB49-0FD5-4785-9941-23C04591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F14B-5C50-40F7-A61C-87260C47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5C9E4-E038-4943-A190-343979A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2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58D1A-0DDD-454D-BEBD-203A475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B76E-F1EA-4055-BB4B-6B9B2030E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AFA16-193E-4956-B3D6-BFE8E34F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1A82A-0A6F-4B3C-B29C-4F2D23D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ECE37-8EE9-4170-89E3-74085254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00400-D161-42C1-B39B-73F44365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9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CA40-0D03-4FA3-9CFE-F700822E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92462-D9CA-431B-B060-4CE372F5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AA5CA-1001-4DA6-A389-A885C76F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91F8F1-C543-4CC4-967F-611B5B53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3949B-CEC6-488C-AB63-4233B4B74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77C2F6-F4CB-4DB4-9567-2FF25623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5B1E3-8686-473C-9D9C-7F4F9C6D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0700EB-94BD-4FA1-AF67-93D8567E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4ED15-BAA3-438F-A198-09053713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4D0682-D9A7-4CB1-A341-4EEDC16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17B089-8133-4D57-AD20-32B75199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496B3-3D4C-421E-ACB7-61E68B9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2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E05DB8-37A4-4874-8E1A-FFA92C33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33BAF-38C6-499F-8E3B-BBDE918C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BAE9B-9582-4E70-BBD0-845564ED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8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D900C-2257-4AAD-8D9A-328CF245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A4F03-BB3B-4650-9F47-30899077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DD84E-D3F4-4ED1-AB0F-317487C6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53244-7120-46D3-99AC-E11287EC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E89E4-AA7A-466C-87FD-B2615FE1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21622-B711-4583-9B45-71EEA0C3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4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9FB1-0F36-4CF6-8148-9C68AA67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DECBB-8508-4AD3-B4B0-A29AD9D63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79542-EEC3-4A3B-809B-02F8D9B9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FA274-C2C8-4519-949A-E54A6527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8A2DB-591B-4250-814A-91FD3C66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75057-2EDB-45D6-829B-B4A28852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44ECF-0DC6-4AC8-BCE6-38A2C2BA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F590E-5E49-4EF7-A12C-91FBDF7E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8AACE-A7D3-4B8C-89ED-99D09DDF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8938-9DB3-447F-A8DA-47AFDC3A386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7BD75-16BA-4B27-AD1D-7C3D714EF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EF15F-A8C5-46DB-9136-751137BB5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C7A1-A2DC-44F2-BBA2-FFBF8F77B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897D-7F73-4C6B-ABF0-85A60003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00" y="1233643"/>
            <a:ext cx="9981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산업현장의 </a:t>
            </a:r>
            <a:r>
              <a:rPr lang="en-US" altLang="ko-KR" sz="3600" b="1" dirty="0"/>
              <a:t>IoT </a:t>
            </a:r>
            <a:r>
              <a:rPr lang="ko-KR" altLang="en-US" sz="3600" b="1" dirty="0"/>
              <a:t>데이터 수집 및 예측 분석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0E4B1-F7FC-469D-9DF6-CBA185D0E956}"/>
              </a:ext>
            </a:extLst>
          </p:cNvPr>
          <p:cNvSpPr txBox="1"/>
          <p:nvPr/>
        </p:nvSpPr>
        <p:spPr>
          <a:xfrm>
            <a:off x="8307238" y="4572000"/>
            <a:ext cx="222528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산업인공지능학과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2020254018 </a:t>
            </a:r>
            <a:r>
              <a:rPr lang="ko-KR" altLang="en-US" dirty="0"/>
              <a:t>강윤구</a:t>
            </a:r>
          </a:p>
        </p:txBody>
      </p:sp>
    </p:spTree>
    <p:extLst>
      <p:ext uri="{BB962C8B-B14F-4D97-AF65-F5344CB8AC3E}">
        <p14:creationId xmlns:p14="http://schemas.microsoft.com/office/powerpoint/2010/main" val="221736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62447-7129-48D8-8FA0-FE3A16BC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706944"/>
            <a:ext cx="7239000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FDAC3-D129-451A-876A-8CCF5C930C49}"/>
              </a:ext>
            </a:extLst>
          </p:cNvPr>
          <p:cNvSpPr txBox="1"/>
          <p:nvPr/>
        </p:nvSpPr>
        <p:spPr>
          <a:xfrm>
            <a:off x="544888" y="4930300"/>
            <a:ext cx="385233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도장</a:t>
            </a:r>
            <a:r>
              <a:rPr lang="en-US" altLang="ko-KR" sz="1600" dirty="0"/>
              <a:t>, </a:t>
            </a:r>
            <a:r>
              <a:rPr lang="ko-KR" altLang="en-US" sz="1600" dirty="0"/>
              <a:t>건조 설비의 온도</a:t>
            </a:r>
            <a:r>
              <a:rPr lang="en-US" altLang="ko-KR" sz="1600" dirty="0"/>
              <a:t>, </a:t>
            </a:r>
            <a:r>
              <a:rPr lang="ko-KR" altLang="en-US" sz="1600" dirty="0"/>
              <a:t>압력</a:t>
            </a:r>
            <a:r>
              <a:rPr lang="en-US" altLang="ko-KR" sz="1600" dirty="0"/>
              <a:t>, </a:t>
            </a:r>
            <a:r>
              <a:rPr lang="ko-KR" altLang="en-US" sz="1600" dirty="0"/>
              <a:t>전류 </a:t>
            </a:r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2B3A1-ACE7-45E1-9D80-86ED7873E58A}"/>
              </a:ext>
            </a:extLst>
          </p:cNvPr>
          <p:cNvSpPr txBox="1"/>
          <p:nvPr/>
        </p:nvSpPr>
        <p:spPr>
          <a:xfrm>
            <a:off x="544888" y="5989213"/>
            <a:ext cx="834715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압력 </a:t>
            </a:r>
            <a:r>
              <a:rPr lang="en-US" altLang="ko-KR" sz="1600" dirty="0"/>
              <a:t>Data</a:t>
            </a:r>
            <a:r>
              <a:rPr lang="ko-KR" altLang="en-US" sz="1600" dirty="0"/>
              <a:t>와 가동시간에 대한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수집하여 집진기의 소모품 교체시기</a:t>
            </a:r>
            <a:r>
              <a:rPr lang="en-US" altLang="ko-KR" sz="1600" dirty="0"/>
              <a:t>/</a:t>
            </a:r>
            <a:r>
              <a:rPr lang="ko-KR" altLang="en-US" sz="1600" dirty="0"/>
              <a:t>정비시기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C211B-513B-4B9B-840C-54D2B75ED610}"/>
              </a:ext>
            </a:extLst>
          </p:cNvPr>
          <p:cNvSpPr txBox="1"/>
          <p:nvPr/>
        </p:nvSpPr>
        <p:spPr>
          <a:xfrm>
            <a:off x="544888" y="4531477"/>
            <a:ext cx="142058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217C0-4FA3-4362-877B-1CDDDED52453}"/>
              </a:ext>
            </a:extLst>
          </p:cNvPr>
          <p:cNvSpPr txBox="1"/>
          <p:nvPr/>
        </p:nvSpPr>
        <p:spPr>
          <a:xfrm>
            <a:off x="544888" y="5619881"/>
            <a:ext cx="118974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ko-KR" altLang="en-US" dirty="0"/>
              <a:t>분석 목적</a:t>
            </a:r>
          </a:p>
        </p:txBody>
      </p:sp>
    </p:spTree>
    <p:extLst>
      <p:ext uri="{BB962C8B-B14F-4D97-AF65-F5344CB8AC3E}">
        <p14:creationId xmlns:p14="http://schemas.microsoft.com/office/powerpoint/2010/main" val="251088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7E499-6DCF-40AE-9A13-15F8750BA3B2}"/>
              </a:ext>
            </a:extLst>
          </p:cNvPr>
          <p:cNvSpPr txBox="1"/>
          <p:nvPr/>
        </p:nvSpPr>
        <p:spPr>
          <a:xfrm>
            <a:off x="844063" y="1593061"/>
            <a:ext cx="39088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from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sklearn.linear_model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LinearRegression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numpy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np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matplotlib.pyplot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plt</a:t>
            </a:r>
            <a:endParaRPr lang="ko-KR" altLang="en-US" sz="1100" dirty="0"/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pd.read_csv</a:t>
            </a:r>
            <a:r>
              <a:rPr lang="ko-KR" altLang="en-US" sz="1100" dirty="0"/>
              <a:t>('IOT_data_2.csv')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X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[["EC1"]]</a:t>
            </a:r>
          </a:p>
          <a:p>
            <a:r>
              <a:rPr lang="ko-KR" altLang="en-US" sz="1100" dirty="0" err="1"/>
              <a:t>y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[["</a:t>
            </a:r>
            <a:r>
              <a:rPr lang="ko-KR" altLang="en-US" sz="1100" dirty="0" err="1"/>
              <a:t>pressure</a:t>
            </a:r>
            <a:r>
              <a:rPr lang="ko-KR" altLang="en-US" sz="1100" dirty="0"/>
              <a:t>"]]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model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LinearRegression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 err="1"/>
              <a:t>model.fit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y.values.reshape</a:t>
            </a:r>
            <a:r>
              <a:rPr lang="ko-KR" altLang="en-US" sz="1100" dirty="0"/>
              <a:t>(-1,1))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('기울기 =', </a:t>
            </a:r>
            <a:r>
              <a:rPr lang="ko-KR" altLang="en-US" sz="1100" dirty="0" err="1"/>
              <a:t>model.coef</a:t>
            </a:r>
            <a:r>
              <a:rPr lang="ko-KR" altLang="en-US" sz="1100" dirty="0"/>
              <a:t>_)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('절편 =', </a:t>
            </a:r>
            <a:r>
              <a:rPr lang="ko-KR" altLang="en-US" sz="1100" dirty="0" err="1"/>
              <a:t>model.intercept</a:t>
            </a:r>
            <a:r>
              <a:rPr lang="ko-KR" altLang="en-US" sz="1100" dirty="0"/>
              <a:t>_)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y_pred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model.predict</a:t>
            </a:r>
            <a:r>
              <a:rPr lang="ko-KR" altLang="en-US" sz="1100" dirty="0"/>
              <a:t>(</a:t>
            </a:r>
            <a:r>
              <a:rPr lang="en-US" altLang="ko-KR" sz="1100" dirty="0"/>
              <a:t>X</a:t>
            </a:r>
            <a:r>
              <a:rPr lang="ko-KR" altLang="en-US" sz="1100" dirty="0"/>
              <a:t>.</a:t>
            </a:r>
            <a:r>
              <a:rPr lang="ko-KR" altLang="en-US" sz="1100" dirty="0" err="1"/>
              <a:t>values.reshape</a:t>
            </a:r>
            <a:r>
              <a:rPr lang="ko-KR" altLang="en-US" sz="1100" dirty="0"/>
              <a:t>(-1,1))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("EC1")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pressure</a:t>
            </a:r>
            <a:r>
              <a:rPr lang="ko-KR" altLang="en-US" sz="1100" dirty="0"/>
              <a:t>")</a:t>
            </a:r>
          </a:p>
          <a:p>
            <a:r>
              <a:rPr lang="ko-KR" altLang="en-US" sz="1100" dirty="0" err="1"/>
              <a:t>plt.plot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, '</a:t>
            </a:r>
            <a:r>
              <a:rPr lang="ko-KR" altLang="en-US" sz="1100" dirty="0" err="1"/>
              <a:t>o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plt.plot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y_pred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color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red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6728B-D189-4F17-A917-E194B5CDE744}"/>
              </a:ext>
            </a:extLst>
          </p:cNvPr>
          <p:cNvCxnSpPr/>
          <p:nvPr/>
        </p:nvCxnSpPr>
        <p:spPr>
          <a:xfrm>
            <a:off x="3758083" y="2411602"/>
            <a:ext cx="3466681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EBDEFF-F98D-4A53-9B47-D383C159B07B}"/>
              </a:ext>
            </a:extLst>
          </p:cNvPr>
          <p:cNvSpPr txBox="1"/>
          <p:nvPr/>
        </p:nvSpPr>
        <p:spPr>
          <a:xfrm>
            <a:off x="7666891" y="22269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불러옴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CDCE37-C880-4AF9-8BC5-429C482A455B}"/>
              </a:ext>
            </a:extLst>
          </p:cNvPr>
          <p:cNvCxnSpPr/>
          <p:nvPr/>
        </p:nvCxnSpPr>
        <p:spPr>
          <a:xfrm>
            <a:off x="3758083" y="4232029"/>
            <a:ext cx="3466681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70CF80-9D57-4D27-8F37-20E8268E460B}"/>
              </a:ext>
            </a:extLst>
          </p:cNvPr>
          <p:cNvSpPr txBox="1"/>
          <p:nvPr/>
        </p:nvSpPr>
        <p:spPr>
          <a:xfrm>
            <a:off x="7666891" y="404736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선형 회귀 모델 생성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A63D5C-0840-4630-B6E4-F6DE0C07944F}"/>
              </a:ext>
            </a:extLst>
          </p:cNvPr>
          <p:cNvCxnSpPr/>
          <p:nvPr/>
        </p:nvCxnSpPr>
        <p:spPr>
          <a:xfrm>
            <a:off x="3758083" y="4636977"/>
            <a:ext cx="3466681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388363-57AA-4169-A9D2-B8699A872848}"/>
              </a:ext>
            </a:extLst>
          </p:cNvPr>
          <p:cNvSpPr txBox="1"/>
          <p:nvPr/>
        </p:nvSpPr>
        <p:spPr>
          <a:xfrm>
            <a:off x="7666891" y="4452311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기울기</a:t>
            </a:r>
            <a:r>
              <a:rPr lang="en-US" altLang="ko-KR" dirty="0"/>
              <a:t>, </a:t>
            </a:r>
            <a:r>
              <a:rPr lang="ko-KR" altLang="en-US" dirty="0"/>
              <a:t>절편 확인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6DAF9D-205B-408E-810E-8623C26E54C7}"/>
              </a:ext>
            </a:extLst>
          </p:cNvPr>
          <p:cNvCxnSpPr>
            <a:cxnSpLocks/>
          </p:cNvCxnSpPr>
          <p:nvPr/>
        </p:nvCxnSpPr>
        <p:spPr>
          <a:xfrm>
            <a:off x="4019341" y="5075082"/>
            <a:ext cx="3205423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267BF2-52DF-4B1F-AEA3-76FF557F8AB3}"/>
              </a:ext>
            </a:extLst>
          </p:cNvPr>
          <p:cNvSpPr txBox="1"/>
          <p:nvPr/>
        </p:nvSpPr>
        <p:spPr>
          <a:xfrm>
            <a:off x="7666891" y="4890416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값으로 </a:t>
            </a:r>
            <a:r>
              <a:rPr lang="en-US" altLang="ko-KR" dirty="0"/>
              <a:t>y</a:t>
            </a:r>
            <a:r>
              <a:rPr lang="ko-KR" altLang="en-US" dirty="0"/>
              <a:t>값 예측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2BBE89-624E-4BD0-B4F4-6B1376F96B41}"/>
              </a:ext>
            </a:extLst>
          </p:cNvPr>
          <p:cNvCxnSpPr>
            <a:cxnSpLocks/>
          </p:cNvCxnSpPr>
          <p:nvPr/>
        </p:nvCxnSpPr>
        <p:spPr>
          <a:xfrm>
            <a:off x="4019341" y="5780142"/>
            <a:ext cx="3205423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2B20DD-8C14-42B9-95BC-2F174DAA1FF6}"/>
              </a:ext>
            </a:extLst>
          </p:cNvPr>
          <p:cNvSpPr txBox="1"/>
          <p:nvPr/>
        </p:nvSpPr>
        <p:spPr>
          <a:xfrm>
            <a:off x="7666891" y="55954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값 표시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14927C-0FDF-4C4A-B5F9-FA2728C40D86}"/>
              </a:ext>
            </a:extLst>
          </p:cNvPr>
          <p:cNvSpPr txBox="1"/>
          <p:nvPr/>
        </p:nvSpPr>
        <p:spPr>
          <a:xfrm>
            <a:off x="844063" y="488811"/>
            <a:ext cx="379462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선형회귀분석 모델 사용</a:t>
            </a:r>
          </a:p>
        </p:txBody>
      </p:sp>
    </p:spTree>
    <p:extLst>
      <p:ext uri="{BB962C8B-B14F-4D97-AF65-F5344CB8AC3E}">
        <p14:creationId xmlns:p14="http://schemas.microsoft.com/office/powerpoint/2010/main" val="226943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27B5FA-E966-483C-AEB6-0B88D3EB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54" y="342382"/>
            <a:ext cx="56864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64AD62-ACFB-4F95-9B19-DCFD987B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6" y="1022632"/>
            <a:ext cx="5067247" cy="22807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57672CD-6963-4927-B0DE-A8C8068BBE13}"/>
              </a:ext>
            </a:extLst>
          </p:cNvPr>
          <p:cNvSpPr/>
          <p:nvPr/>
        </p:nvSpPr>
        <p:spPr>
          <a:xfrm>
            <a:off x="8430567" y="1939338"/>
            <a:ext cx="2582426" cy="944545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9B5678A3-933C-417B-BB28-1A08D7B35AC9}"/>
              </a:ext>
            </a:extLst>
          </p:cNvPr>
          <p:cNvSpPr/>
          <p:nvPr/>
        </p:nvSpPr>
        <p:spPr>
          <a:xfrm>
            <a:off x="9837336" y="3067266"/>
            <a:ext cx="1336431" cy="238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399"/>
              <a:gd name="adj6" fmla="val -2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초기 전원 </a:t>
            </a:r>
            <a:r>
              <a:rPr lang="ko-KR" altLang="en-US" sz="1200" dirty="0" err="1"/>
              <a:t>켤때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CACF14-0EFB-4671-BE1F-1C4311413279}"/>
              </a:ext>
            </a:extLst>
          </p:cNvPr>
          <p:cNvSpPr/>
          <p:nvPr/>
        </p:nvSpPr>
        <p:spPr>
          <a:xfrm>
            <a:off x="6301991" y="2144493"/>
            <a:ext cx="1525675" cy="198538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682D925C-0000-4901-B2D1-6121444286E7}"/>
              </a:ext>
            </a:extLst>
          </p:cNvPr>
          <p:cNvSpPr/>
          <p:nvPr/>
        </p:nvSpPr>
        <p:spPr>
          <a:xfrm>
            <a:off x="8070502" y="3865272"/>
            <a:ext cx="1162211" cy="2646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399"/>
              <a:gd name="adj6" fmla="val -2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오류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C0D59-68A0-4B94-8184-9340A24C089D}"/>
              </a:ext>
            </a:extLst>
          </p:cNvPr>
          <p:cNvSpPr txBox="1"/>
          <p:nvPr/>
        </p:nvSpPr>
        <p:spPr>
          <a:xfrm>
            <a:off x="640216" y="392618"/>
            <a:ext cx="118974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ko-KR" altLang="en-US" dirty="0"/>
              <a:t>분석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6A6D8-F1E9-46C3-A4DE-89D8998E95CC}"/>
              </a:ext>
            </a:extLst>
          </p:cNvPr>
          <p:cNvSpPr txBox="1"/>
          <p:nvPr/>
        </p:nvSpPr>
        <p:spPr>
          <a:xfrm>
            <a:off x="640216" y="4846906"/>
            <a:ext cx="9818714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선형회귀모델을 사용하여 가동시간에 따른 압력 </a:t>
            </a:r>
            <a:r>
              <a:rPr lang="en-US" altLang="ko-KR" sz="1600" dirty="0"/>
              <a:t>Data</a:t>
            </a:r>
            <a:r>
              <a:rPr lang="ko-KR" altLang="en-US" sz="1600" dirty="0"/>
              <a:t>를 분석 하였으나 </a:t>
            </a:r>
            <a:r>
              <a:rPr lang="en-US" altLang="ko-KR" sz="1600" dirty="0"/>
              <a:t>Data</a:t>
            </a:r>
            <a:r>
              <a:rPr lang="ko-KR" altLang="en-US" sz="1600" dirty="0"/>
              <a:t>가 너무 적고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대부분 같은 값</a:t>
            </a:r>
            <a:r>
              <a:rPr lang="en-US" altLang="ko-KR" sz="1600" dirty="0"/>
              <a:t>(7~9</a:t>
            </a:r>
            <a:r>
              <a:rPr lang="ko-KR" altLang="en-US" sz="1600" dirty="0"/>
              <a:t>사이</a:t>
            </a:r>
            <a:r>
              <a:rPr lang="en-US" altLang="ko-KR" sz="1600" dirty="0"/>
              <a:t>)</a:t>
            </a:r>
            <a:r>
              <a:rPr lang="ko-KR" altLang="en-US" sz="1600" dirty="0"/>
              <a:t>이 많아 분포도가 넓게 나타나지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다른 분석 알고리즘을 사용하여 보다 효율적인 분석 결과를 도출할 필요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압력 데이터가 </a:t>
            </a:r>
            <a:r>
              <a:rPr lang="en-US" altLang="ko-KR" sz="1600" dirty="0"/>
              <a:t>7</a:t>
            </a:r>
            <a:r>
              <a:rPr lang="ko-KR" altLang="en-US" sz="1600" dirty="0"/>
              <a:t>이하로 떨어지면 알람 등을 통하여 집진기의 정비 및 소모품 교체를 실시 할 수 있도록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현장에서 사용하는 프로그램에 적용 가능 </a:t>
            </a:r>
          </a:p>
        </p:txBody>
      </p:sp>
    </p:spTree>
    <p:extLst>
      <p:ext uri="{BB962C8B-B14F-4D97-AF65-F5344CB8AC3E}">
        <p14:creationId xmlns:p14="http://schemas.microsoft.com/office/powerpoint/2010/main" val="11421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281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산업현장의 IoT 데이터 수집 및 예측 분석 결과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2021-04-28T13:09:26Z</dcterms:created>
  <dcterms:modified xsi:type="dcterms:W3CDTF">2021-05-09T14:35:27Z</dcterms:modified>
</cp:coreProperties>
</file>