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5883-4DED-416F-9673-1715D110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CF15C-67BC-48B8-B05F-7BF5DF6D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6F802-FB99-4821-A10B-0BA2F02E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558A-DA67-4BED-90D2-092AB684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BCC6B-1EF1-45D4-9ADC-2E4D1CE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2FA3-F51E-4BF1-94F4-31EBA6FD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F5869-E212-4AAA-A42D-761630AD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1E0B1-2D59-4D23-B9C1-CE2F2C5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12C6C-EB2F-4C45-8A4F-2E58BD6F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29B80-C958-48EA-B821-5BA5425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709AE-FE83-430E-AB6E-39314C3A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DB40F-150D-44C4-888E-113439BF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553D1-7437-4622-9DEB-B839749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B9AAC-0BAE-4989-BFD2-D49FED3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B7457-09A1-4760-833E-CBCB9476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8CF6C-F98F-4936-8A9F-4B53E02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EB44-A0E1-42E5-BC30-D3099BEC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0C59-B2D9-4723-A1ED-D3D0F727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0D445-B488-42C0-87CF-3CBFD6E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E0603-F736-403B-8BDF-15A64622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0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A5836-A84C-4ECA-89B1-E6232183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BCEDB-013B-4B01-8DDC-3457C907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7667-E31F-447C-A592-0099398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7B5DC-76A6-4689-B683-608C457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4A9C9-8090-4B5B-B123-E087C329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DFBCA-4CAE-40ED-A9B0-1BFB8965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E0668-254C-43C9-8940-0A5304DA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F1529-2D7F-4436-9526-E8463E08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2E31-8EB9-4DFF-B448-5E3EC7B1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1F9FE-AFE2-45E1-BF6C-C346C3C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1F288-01E6-40E7-8CEF-69D25F1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A536-4E80-40FF-B519-F8002E12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48E29-1706-429B-932A-F6ACA9C6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1FAAB-1892-426C-98C1-03C1C64E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EB685-C664-4472-89ED-237628D09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15F0A-23B0-4495-AF11-18E5AF87E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DF1A3F-3F4A-4A48-AE20-FCDCA5B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880549-2712-4176-A19C-230EAB78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3676C-BD10-4174-9154-9173B2F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3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5A65F-5486-404C-B2A1-D49933C1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1B8544-19D5-442C-BA2A-80F4D459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C05BEF-3451-4F45-B518-17F6B7F4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5561A-B029-4EB7-A950-9C59B6F0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D059B-E65D-4B72-99C0-ED420F89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E5D59-215E-469C-8B6A-58DD10DF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147E4-91B8-4805-A1FC-E65DB3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57F40-A921-4E9A-9A0F-4F403FC5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67A20-FBFB-49CA-AB90-A4016095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C8E04-E46F-46CE-9397-54F2F0E7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BB81A-7CE7-420A-ACEF-214DAFD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CA934-9F0F-48BB-92E4-6EF60F8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0A09A-DAD0-4E6E-B0E6-0478258A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722D8-35BB-4712-8CCD-A2AABE1C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659FC5-9FDD-45CF-9A72-3F9164D5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3437B-95A8-4FF8-A777-96560412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EA72F-34B5-441E-A21A-F7E93663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48ACF-ED12-444D-B7DE-A8B2102C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98430-BE79-4E78-84F5-85C592A6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8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A787-E12D-46BC-8F2F-8CFBBF2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B7EB1-DCA5-4222-9B77-181F5E604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B75E9-98D0-45BC-842F-77347A18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5A8-64FE-4EA1-930F-46BBC767BB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04135-746D-4573-8FF3-FBA27D53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D7CE-C30D-43F2-BAFC-0858E2CD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9275-8E04-4184-81C4-8C43D2B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8CD40A-F7E7-47E2-8E73-3C8671F3166A}"/>
              </a:ext>
            </a:extLst>
          </p:cNvPr>
          <p:cNvSpPr txBox="1"/>
          <p:nvPr/>
        </p:nvSpPr>
        <p:spPr>
          <a:xfrm>
            <a:off x="2481869" y="1728316"/>
            <a:ext cx="7228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/>
              <a:t>딥러링</a:t>
            </a:r>
            <a:r>
              <a:rPr lang="ko-KR" altLang="en-US" sz="4000" dirty="0"/>
              <a:t> 실제 </a:t>
            </a:r>
            <a:r>
              <a:rPr lang="en-US" altLang="ko-KR" sz="4000" dirty="0"/>
              <a:t>: 13</a:t>
            </a:r>
            <a:r>
              <a:rPr lang="ko-KR" altLang="en-US" sz="4000" dirty="0"/>
              <a:t>주차 실습과제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5C03E-E5FE-452B-85DD-A7C0E94F5C6D}"/>
              </a:ext>
            </a:extLst>
          </p:cNvPr>
          <p:cNvSpPr txBox="1"/>
          <p:nvPr/>
        </p:nvSpPr>
        <p:spPr>
          <a:xfrm>
            <a:off x="8386691" y="4280598"/>
            <a:ext cx="2646878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산업인공지능학과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2020254018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강윤구</a:t>
            </a:r>
          </a:p>
        </p:txBody>
      </p:sp>
    </p:spTree>
    <p:extLst>
      <p:ext uri="{BB962C8B-B14F-4D97-AF65-F5344CB8AC3E}">
        <p14:creationId xmlns:p14="http://schemas.microsoft.com/office/powerpoint/2010/main" val="18447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2EEA6-4718-4FAC-9E41-1F7618A0E824}"/>
              </a:ext>
            </a:extLst>
          </p:cNvPr>
          <p:cNvSpPr txBox="1"/>
          <p:nvPr/>
        </p:nvSpPr>
        <p:spPr>
          <a:xfrm>
            <a:off x="622997" y="472273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1-1)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6-1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을 수행하여 결과를 정리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96F6F-D99B-42AD-ACF4-C4FD9B936063}"/>
              </a:ext>
            </a:extLst>
          </p:cNvPr>
          <p:cNvSpPr txBox="1"/>
          <p:nvPr/>
        </p:nvSpPr>
        <p:spPr>
          <a:xfrm>
            <a:off x="6096000" y="2143712"/>
            <a:ext cx="53402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</a:t>
            </a:r>
            <a:r>
              <a:rPr lang="en-US" altLang="ko-KR" dirty="0"/>
              <a:t>30</a:t>
            </a:r>
            <a:r>
              <a:rPr lang="ko-KR" altLang="en-US" dirty="0"/>
              <a:t>회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정확률은 </a:t>
            </a:r>
            <a:r>
              <a:rPr lang="en-US" altLang="ko-KR" dirty="0"/>
              <a:t>99.25%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9A81D-3F9B-40A7-AF8E-780CF420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3" y="1283946"/>
            <a:ext cx="4900718" cy="4936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245B3-704B-4355-A90A-2D6C0D55F68E}"/>
              </a:ext>
            </a:extLst>
          </p:cNvPr>
          <p:cNvSpPr txBox="1"/>
          <p:nvPr/>
        </p:nvSpPr>
        <p:spPr>
          <a:xfrm>
            <a:off x="5287993" y="5420165"/>
            <a:ext cx="6439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https://github.com/Yunkoo-GIT/Programming/blob/main/20210603.ipynb</a:t>
            </a:r>
          </a:p>
        </p:txBody>
      </p:sp>
    </p:spTree>
    <p:extLst>
      <p:ext uri="{BB962C8B-B14F-4D97-AF65-F5344CB8AC3E}">
        <p14:creationId xmlns:p14="http://schemas.microsoft.com/office/powerpoint/2010/main" val="20208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2EEA6-4718-4FAC-9E41-1F7618A0E824}"/>
              </a:ext>
            </a:extLst>
          </p:cNvPr>
          <p:cNvSpPr txBox="1"/>
          <p:nvPr/>
        </p:nvSpPr>
        <p:spPr>
          <a:xfrm>
            <a:off x="622997" y="472273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1-2)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6-2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를 수행하여 결과를 정리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96F6F-D99B-42AD-ACF4-C4FD9B936063}"/>
              </a:ext>
            </a:extLst>
          </p:cNvPr>
          <p:cNvSpPr txBox="1"/>
          <p:nvPr/>
        </p:nvSpPr>
        <p:spPr>
          <a:xfrm>
            <a:off x="6096000" y="2143712"/>
            <a:ext cx="53402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</a:t>
            </a:r>
            <a:r>
              <a:rPr lang="en-US" altLang="ko-KR" dirty="0"/>
              <a:t>12</a:t>
            </a:r>
            <a:r>
              <a:rPr lang="ko-KR" altLang="en-US" dirty="0"/>
              <a:t>회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정확률은 </a:t>
            </a:r>
            <a:r>
              <a:rPr lang="en-US" altLang="ko-KR" dirty="0"/>
              <a:t>99.19%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59EC3-ECC0-4D81-AC1D-73788CE7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3" y="1237880"/>
            <a:ext cx="4646431" cy="4967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48CC3-AC3C-4380-AD94-776277B5FF0D}"/>
              </a:ext>
            </a:extLst>
          </p:cNvPr>
          <p:cNvSpPr txBox="1"/>
          <p:nvPr/>
        </p:nvSpPr>
        <p:spPr>
          <a:xfrm>
            <a:off x="5287993" y="5420165"/>
            <a:ext cx="6439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https://github.com/Yunkoo-GIT/Programming/blob/main/20210603.ipynb</a:t>
            </a:r>
          </a:p>
        </p:txBody>
      </p:sp>
    </p:spTree>
    <p:extLst>
      <p:ext uri="{BB962C8B-B14F-4D97-AF65-F5344CB8AC3E}">
        <p14:creationId xmlns:p14="http://schemas.microsoft.com/office/powerpoint/2010/main" val="285913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6E32A-1BA7-46B3-9328-18B024C2CEAC}"/>
              </a:ext>
            </a:extLst>
          </p:cNvPr>
          <p:cNvSpPr txBox="1"/>
          <p:nvPr/>
        </p:nvSpPr>
        <p:spPr>
          <a:xfrm>
            <a:off x="622997" y="472273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2-1)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6-1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의 동작을 설명</a:t>
            </a:r>
            <a:endParaRPr lang="ko-KR" altLang="en-US" dirty="0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1D339C42-B35B-4526-BE5E-77B1410D881F}"/>
              </a:ext>
            </a:extLst>
          </p:cNvPr>
          <p:cNvSpPr/>
          <p:nvPr/>
        </p:nvSpPr>
        <p:spPr>
          <a:xfrm>
            <a:off x="6395933" y="1367817"/>
            <a:ext cx="4364334" cy="562708"/>
          </a:xfrm>
          <a:prstGeom prst="accentBorderCallout1">
            <a:avLst>
              <a:gd name="adj1" fmla="val 18750"/>
              <a:gd name="adj2" fmla="val -8333"/>
              <a:gd name="adj3" fmla="val 130525"/>
              <a:gd name="adj4" fmla="val -864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MNIST </a:t>
            </a:r>
            <a:r>
              <a:rPr lang="ko-KR" altLang="en-US" sz="1200" dirty="0">
                <a:solidFill>
                  <a:schemeClr val="tx1"/>
                </a:solidFill>
              </a:rPr>
              <a:t>데이터셋을 읽어 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학습데이터 </a:t>
            </a:r>
            <a:r>
              <a:rPr lang="en-US" altLang="ko-KR" sz="1200" dirty="0">
                <a:solidFill>
                  <a:schemeClr val="tx1"/>
                </a:solidFill>
              </a:rPr>
              <a:t>60000</a:t>
            </a:r>
            <a:r>
              <a:rPr lang="ko-KR" altLang="en-US" sz="1200" dirty="0">
                <a:solidFill>
                  <a:schemeClr val="tx1"/>
                </a:solidFill>
              </a:rPr>
              <a:t>개와 테스트 데이터 </a:t>
            </a:r>
            <a:r>
              <a:rPr lang="en-US" altLang="ko-KR" sz="1200" dirty="0">
                <a:solidFill>
                  <a:schemeClr val="tx1"/>
                </a:solidFill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</a:rPr>
              <a:t>로 나눔</a:t>
            </a:r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04E50922-10A7-485D-A8DA-0CFE501708AD}"/>
              </a:ext>
            </a:extLst>
          </p:cNvPr>
          <p:cNvSpPr/>
          <p:nvPr/>
        </p:nvSpPr>
        <p:spPr>
          <a:xfrm>
            <a:off x="6478661" y="2826502"/>
            <a:ext cx="3251936" cy="390212"/>
          </a:xfrm>
          <a:prstGeom prst="accentBorderCallout1">
            <a:avLst>
              <a:gd name="adj1" fmla="val 18750"/>
              <a:gd name="adj2" fmla="val -8333"/>
              <a:gd name="adj3" fmla="val 66930"/>
              <a:gd name="adj4" fmla="val -924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LeNet-5 </a:t>
            </a:r>
            <a:r>
              <a:rPr lang="ko-KR" altLang="en-US" sz="1200" dirty="0">
                <a:solidFill>
                  <a:schemeClr val="tx1"/>
                </a:solidFill>
              </a:rPr>
              <a:t>신경망 모델 설계</a:t>
            </a:r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6AF40314-4991-4F26-83F0-4AA9575E7F1B}"/>
              </a:ext>
            </a:extLst>
          </p:cNvPr>
          <p:cNvSpPr/>
          <p:nvPr/>
        </p:nvSpPr>
        <p:spPr>
          <a:xfrm>
            <a:off x="6198982" y="4170050"/>
            <a:ext cx="2487818" cy="390212"/>
          </a:xfrm>
          <a:prstGeom prst="accentBorderCallout1">
            <a:avLst>
              <a:gd name="adj1" fmla="val 18750"/>
              <a:gd name="adj2" fmla="val -8333"/>
              <a:gd name="adj3" fmla="val 31155"/>
              <a:gd name="adj4" fmla="val -1048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신경망 모델 </a:t>
            </a:r>
            <a:r>
              <a:rPr lang="ko-KR" altLang="en-US" sz="1200" dirty="0" err="1">
                <a:solidFill>
                  <a:schemeClr val="tx1"/>
                </a:solidFill>
              </a:rPr>
              <a:t>정확률</a:t>
            </a:r>
            <a:r>
              <a:rPr lang="ko-KR" altLang="en-US" sz="1200" dirty="0">
                <a:solidFill>
                  <a:schemeClr val="tx1"/>
                </a:solidFill>
              </a:rPr>
              <a:t> 평가</a:t>
            </a:r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85C7A0A6-3630-47E5-A982-DB81C98BDD3A}"/>
              </a:ext>
            </a:extLst>
          </p:cNvPr>
          <p:cNvSpPr/>
          <p:nvPr/>
        </p:nvSpPr>
        <p:spPr>
          <a:xfrm>
            <a:off x="6198982" y="5207122"/>
            <a:ext cx="3426488" cy="306476"/>
          </a:xfrm>
          <a:prstGeom prst="accentBorderCallout1">
            <a:avLst>
              <a:gd name="adj1" fmla="val 18750"/>
              <a:gd name="adj2" fmla="val -8333"/>
              <a:gd name="adj3" fmla="val 37787"/>
              <a:gd name="adj4" fmla="val -899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정확률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손실함수 그래프 출력</a:t>
            </a:r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8399923E-8D14-4C79-B12A-A6F38A19606D}"/>
              </a:ext>
            </a:extLst>
          </p:cNvPr>
          <p:cNvSpPr/>
          <p:nvPr/>
        </p:nvSpPr>
        <p:spPr>
          <a:xfrm>
            <a:off x="6478660" y="3435266"/>
            <a:ext cx="2867130" cy="438777"/>
          </a:xfrm>
          <a:prstGeom prst="accentBorderCallout1">
            <a:avLst>
              <a:gd name="adj1" fmla="val 18750"/>
              <a:gd name="adj2" fmla="val -8333"/>
              <a:gd name="adj3" fmla="val 71144"/>
              <a:gd name="adj4" fmla="val -1355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신경망 모델을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97B12-FD71-4FA4-A401-4FCA3F3A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" y="1057264"/>
            <a:ext cx="4347619" cy="54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6E32A-1BA7-46B3-9328-18B024C2CEAC}"/>
              </a:ext>
            </a:extLst>
          </p:cNvPr>
          <p:cNvSpPr txBox="1"/>
          <p:nvPr/>
        </p:nvSpPr>
        <p:spPr>
          <a:xfrm>
            <a:off x="622997" y="472273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2-1)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프로그램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6-2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의 동작을 설명</a:t>
            </a:r>
            <a:endParaRPr lang="ko-KR" altLang="en-US" dirty="0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1D339C42-B35B-4526-BE5E-77B1410D881F}"/>
              </a:ext>
            </a:extLst>
          </p:cNvPr>
          <p:cNvSpPr/>
          <p:nvPr/>
        </p:nvSpPr>
        <p:spPr>
          <a:xfrm>
            <a:off x="6395933" y="1367817"/>
            <a:ext cx="4364334" cy="562708"/>
          </a:xfrm>
          <a:prstGeom prst="accentBorderCallout1">
            <a:avLst>
              <a:gd name="adj1" fmla="val 18750"/>
              <a:gd name="adj2" fmla="val -8333"/>
              <a:gd name="adj3" fmla="val 130525"/>
              <a:gd name="adj4" fmla="val -864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MNIST </a:t>
            </a:r>
            <a:r>
              <a:rPr lang="ko-KR" altLang="en-US" sz="1200" dirty="0">
                <a:solidFill>
                  <a:schemeClr val="tx1"/>
                </a:solidFill>
              </a:rPr>
              <a:t>데이터셋을 읽어 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학습데이터 </a:t>
            </a:r>
            <a:r>
              <a:rPr lang="en-US" altLang="ko-KR" sz="1200" dirty="0">
                <a:solidFill>
                  <a:schemeClr val="tx1"/>
                </a:solidFill>
              </a:rPr>
              <a:t>60000</a:t>
            </a:r>
            <a:r>
              <a:rPr lang="ko-KR" altLang="en-US" sz="1200" dirty="0">
                <a:solidFill>
                  <a:schemeClr val="tx1"/>
                </a:solidFill>
              </a:rPr>
              <a:t>개와 테스트 데이터 </a:t>
            </a:r>
            <a:r>
              <a:rPr lang="en-US" altLang="ko-KR" sz="1200" dirty="0">
                <a:solidFill>
                  <a:schemeClr val="tx1"/>
                </a:solidFill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</a:rPr>
              <a:t>로 나눔</a:t>
            </a:r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04E50922-10A7-485D-A8DA-0CFE501708AD}"/>
              </a:ext>
            </a:extLst>
          </p:cNvPr>
          <p:cNvSpPr/>
          <p:nvPr/>
        </p:nvSpPr>
        <p:spPr>
          <a:xfrm>
            <a:off x="6478661" y="2826502"/>
            <a:ext cx="3251936" cy="390212"/>
          </a:xfrm>
          <a:prstGeom prst="accentBorderCallout1">
            <a:avLst>
              <a:gd name="adj1" fmla="val 18750"/>
              <a:gd name="adj2" fmla="val -8333"/>
              <a:gd name="adj3" fmla="val 51455"/>
              <a:gd name="adj4" fmla="val -1118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컨볼루션</a:t>
            </a:r>
            <a:r>
              <a:rPr lang="ko-KR" altLang="en-US" sz="1200" dirty="0">
                <a:solidFill>
                  <a:schemeClr val="tx1"/>
                </a:solidFill>
              </a:rPr>
              <a:t> 신경망 모델 설계</a:t>
            </a:r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6AF40314-4991-4F26-83F0-4AA9575E7F1B}"/>
              </a:ext>
            </a:extLst>
          </p:cNvPr>
          <p:cNvSpPr/>
          <p:nvPr/>
        </p:nvSpPr>
        <p:spPr>
          <a:xfrm>
            <a:off x="6198982" y="4170050"/>
            <a:ext cx="2487818" cy="390212"/>
          </a:xfrm>
          <a:prstGeom prst="accentBorderCallout1">
            <a:avLst>
              <a:gd name="adj1" fmla="val 18750"/>
              <a:gd name="adj2" fmla="val -8333"/>
              <a:gd name="adj3" fmla="val 35576"/>
              <a:gd name="adj4" fmla="val -1398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신경망 모델 </a:t>
            </a:r>
            <a:r>
              <a:rPr lang="ko-KR" altLang="en-US" sz="1200" dirty="0" err="1">
                <a:solidFill>
                  <a:schemeClr val="tx1"/>
                </a:solidFill>
              </a:rPr>
              <a:t>정확률</a:t>
            </a:r>
            <a:r>
              <a:rPr lang="ko-KR" altLang="en-US" sz="1200" dirty="0">
                <a:solidFill>
                  <a:schemeClr val="tx1"/>
                </a:solidFill>
              </a:rPr>
              <a:t> 평가</a:t>
            </a:r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85C7A0A6-3630-47E5-A982-DB81C98BDD3A}"/>
              </a:ext>
            </a:extLst>
          </p:cNvPr>
          <p:cNvSpPr/>
          <p:nvPr/>
        </p:nvSpPr>
        <p:spPr>
          <a:xfrm>
            <a:off x="6198982" y="5207122"/>
            <a:ext cx="3426488" cy="306476"/>
          </a:xfrm>
          <a:prstGeom prst="accentBorderCallout1">
            <a:avLst>
              <a:gd name="adj1" fmla="val 18750"/>
              <a:gd name="adj2" fmla="val -8333"/>
              <a:gd name="adj3" fmla="val 37787"/>
              <a:gd name="adj4" fmla="val -899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정확률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손실함수 그래프 출력</a:t>
            </a:r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8399923E-8D14-4C79-B12A-A6F38A19606D}"/>
              </a:ext>
            </a:extLst>
          </p:cNvPr>
          <p:cNvSpPr/>
          <p:nvPr/>
        </p:nvSpPr>
        <p:spPr>
          <a:xfrm>
            <a:off x="6478660" y="3435266"/>
            <a:ext cx="2867130" cy="438777"/>
          </a:xfrm>
          <a:prstGeom prst="accentBorderCallout1">
            <a:avLst>
              <a:gd name="adj1" fmla="val 18750"/>
              <a:gd name="adj2" fmla="val -8333"/>
              <a:gd name="adj3" fmla="val 71144"/>
              <a:gd name="adj4" fmla="val -1355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신경망 모델을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B4AD0-371B-439C-92A4-DEBB20F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" y="1076663"/>
            <a:ext cx="3879992" cy="55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2021-05-17T08:41:24Z</dcterms:created>
  <dcterms:modified xsi:type="dcterms:W3CDTF">2021-06-08T11:06:05Z</dcterms:modified>
</cp:coreProperties>
</file>