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B5883-4DED-416F-9673-1715D1105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CF15C-67BC-48B8-B05F-7BF5DF6D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6F802-FB99-4821-A10B-0BA2F02E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4558A-DA67-4BED-90D2-092AB684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BCC6B-1EF1-45D4-9ADC-2E4D1CE3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62FA3-F51E-4BF1-94F4-31EBA6FD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F5869-E212-4AAA-A42D-761630AD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1E0B1-2D59-4D23-B9C1-CE2F2C5B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12C6C-EB2F-4C45-8A4F-2E58BD6F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29B80-C958-48EA-B821-5BA5425C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8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A709AE-FE83-430E-AB6E-39314C3A8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DDB40F-150D-44C4-888E-113439BFB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553D1-7437-4622-9DEB-B839749A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B9AAC-0BAE-4989-BFD2-D49FED38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B7457-09A1-4760-833E-CBCB9476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9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8CF6C-F98F-4936-8A9F-4B53E02C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7EB44-A0E1-42E5-BC30-D3099BEC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30C59-B2D9-4723-A1ED-D3D0F727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0D445-B488-42C0-87CF-3CBFD6EB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E0603-F736-403B-8BDF-15A64622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0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A5836-A84C-4ECA-89B1-E6232183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BCEDB-013B-4B01-8DDC-3457C9073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7667-E31F-447C-A592-0099398A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7B5DC-76A6-4689-B683-608C4571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4A9C9-8090-4B5B-B123-E087C329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DFBCA-4CAE-40ED-A9B0-1BFB8965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E0668-254C-43C9-8940-0A5304DAE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F1529-2D7F-4436-9526-E8463E08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F2E31-8EB9-4DFF-B448-5E3EC7B1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F1F9FE-AFE2-45E1-BF6C-C346C3C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1F288-01E6-40E7-8CEF-69D25F1D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5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A536-4E80-40FF-B519-F8002E12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48E29-1706-429B-932A-F6ACA9C6E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1FAAB-1892-426C-98C1-03C1C64E7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1EB685-C664-4472-89ED-237628D09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15F0A-23B0-4495-AF11-18E5AF87E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DF1A3F-3F4A-4A48-AE20-FCDCA5B3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880549-2712-4176-A19C-230EAB78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53676C-BD10-4174-9154-9173B2F2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3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5A65F-5486-404C-B2A1-D49933C1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1B8544-19D5-442C-BA2A-80F4D459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C05BEF-3451-4F45-B518-17F6B7F4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5561A-B029-4EB7-A950-9C59B6F0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2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D059B-E65D-4B72-99C0-ED420F89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1E5D59-215E-469C-8B6A-58DD10DF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7147E4-91B8-4805-A1FC-E65DB3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1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57F40-A921-4E9A-9A0F-4F403FC5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67A20-FBFB-49CA-AB90-A40160954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7C8E04-E46F-46CE-9397-54F2F0E7B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BB81A-7CE7-420A-ACEF-214DAFD2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CA934-9F0F-48BB-92E4-6EF60F85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40A09A-DAD0-4E6E-B0E6-0478258A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722D8-35BB-4712-8CCD-A2AABE1C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659FC5-9FDD-45CF-9A72-3F9164D50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73437B-95A8-4FF8-A777-96560412F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EA72F-34B5-441E-A21A-F7E93663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48ACF-ED12-444D-B7DE-A8B2102C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98430-BE79-4E78-84F5-85C592A6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8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A787-E12D-46BC-8F2F-8CFBBF2E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B7EB1-DCA5-4222-9B77-181F5E604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B75E9-98D0-45BC-842F-77347A18A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C5A8-64FE-4EA1-930F-46BBC767BBE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04135-746D-4573-8FF3-FBA27D53E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DD7CE-C30D-43F2-BAFC-0858E2CD8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8CD40A-F7E7-47E2-8E73-3C8671F3166A}"/>
              </a:ext>
            </a:extLst>
          </p:cNvPr>
          <p:cNvSpPr txBox="1"/>
          <p:nvPr/>
        </p:nvSpPr>
        <p:spPr>
          <a:xfrm>
            <a:off x="2481869" y="1728316"/>
            <a:ext cx="7228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/>
              <a:t>딥러링</a:t>
            </a:r>
            <a:r>
              <a:rPr lang="ko-KR" altLang="en-US" sz="4000" dirty="0"/>
              <a:t> 실제 </a:t>
            </a:r>
            <a:r>
              <a:rPr lang="en-US" altLang="ko-KR" sz="4000" dirty="0"/>
              <a:t>: 11</a:t>
            </a:r>
            <a:r>
              <a:rPr lang="ko-KR" altLang="en-US" sz="4000" dirty="0"/>
              <a:t>주차 실습과제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5C03E-E5FE-452B-85DD-A7C0E94F5C6D}"/>
              </a:ext>
            </a:extLst>
          </p:cNvPr>
          <p:cNvSpPr txBox="1"/>
          <p:nvPr/>
        </p:nvSpPr>
        <p:spPr>
          <a:xfrm>
            <a:off x="8386691" y="4280598"/>
            <a:ext cx="2646878" cy="16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산업인공지능학과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2020254018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강윤구</a:t>
            </a:r>
          </a:p>
        </p:txBody>
      </p:sp>
    </p:spTree>
    <p:extLst>
      <p:ext uri="{BB962C8B-B14F-4D97-AF65-F5344CB8AC3E}">
        <p14:creationId xmlns:p14="http://schemas.microsoft.com/office/powerpoint/2010/main" val="184475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32EEA6-4718-4FAC-9E41-1F7618A0E824}"/>
              </a:ext>
            </a:extLst>
          </p:cNvPr>
          <p:cNvSpPr txBox="1"/>
          <p:nvPr/>
        </p:nvSpPr>
        <p:spPr>
          <a:xfrm>
            <a:off x="622997" y="472273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1-1)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프로그램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4-4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를 수행하여 결과를 정리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A1507AD-9BBD-439C-8355-C7FAC83E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7" y="1092814"/>
            <a:ext cx="6724952" cy="31480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696F6F-D99B-42AD-ACF4-C4FD9B936063}"/>
              </a:ext>
            </a:extLst>
          </p:cNvPr>
          <p:cNvSpPr txBox="1"/>
          <p:nvPr/>
        </p:nvSpPr>
        <p:spPr>
          <a:xfrm>
            <a:off x="1145512" y="4742822"/>
            <a:ext cx="821891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총소요시간은 약 </a:t>
            </a:r>
            <a:r>
              <a:rPr lang="en-US" altLang="ko-KR" dirty="0"/>
              <a:t>211.67</a:t>
            </a:r>
            <a:r>
              <a:rPr lang="ko-KR" altLang="en-US" dirty="0"/>
              <a:t>초이며</a:t>
            </a:r>
            <a:r>
              <a:rPr lang="en-US" altLang="ko-KR" dirty="0"/>
              <a:t>, 77</a:t>
            </a:r>
            <a:r>
              <a:rPr lang="ko-KR" altLang="en-US" dirty="0"/>
              <a:t>회 진행하여</a:t>
            </a:r>
            <a:r>
              <a:rPr lang="en-US" altLang="ko-KR" dirty="0"/>
              <a:t>, </a:t>
            </a:r>
            <a:r>
              <a:rPr lang="ko-KR" altLang="en-US" dirty="0"/>
              <a:t>최종 </a:t>
            </a:r>
            <a:r>
              <a:rPr lang="en-US" altLang="ko-KR" dirty="0"/>
              <a:t>loss </a:t>
            </a:r>
            <a:r>
              <a:rPr lang="ko-KR" altLang="en-US" dirty="0"/>
              <a:t>는 </a:t>
            </a:r>
            <a:r>
              <a:rPr lang="en-US" altLang="ko-KR" dirty="0"/>
              <a:t>0.00088886 </a:t>
            </a:r>
            <a:r>
              <a:rPr lang="ko-KR" altLang="en-US" dirty="0"/>
              <a:t>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정확률은 </a:t>
            </a:r>
            <a:r>
              <a:rPr lang="en-US" altLang="ko-KR" dirty="0"/>
              <a:t>97.78% </a:t>
            </a:r>
            <a:r>
              <a:rPr lang="ko-KR" altLang="en-US" dirty="0"/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202083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76E32A-1BA7-46B3-9328-18B024C2CEAC}"/>
              </a:ext>
            </a:extLst>
          </p:cNvPr>
          <p:cNvSpPr txBox="1"/>
          <p:nvPr/>
        </p:nvSpPr>
        <p:spPr>
          <a:xfrm>
            <a:off x="622997" y="472273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1-2)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프로그램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4-4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의 동작을 설명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AEA58F-F4D8-4334-A58A-EF646D08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7" y="934497"/>
            <a:ext cx="7572442" cy="5662246"/>
          </a:xfrm>
          <a:prstGeom prst="rect">
            <a:avLst/>
          </a:prstGeom>
        </p:spPr>
      </p:pic>
      <p:sp>
        <p:nvSpPr>
          <p:cNvPr id="11" name="설명선: 선(테두리 및 강조선) 10">
            <a:extLst>
              <a:ext uri="{FF2B5EF4-FFF2-40B4-BE49-F238E27FC236}">
                <a16:creationId xmlns:a16="http://schemas.microsoft.com/office/drawing/2014/main" id="{1D339C42-B35B-4526-BE5E-77B1410D881F}"/>
              </a:ext>
            </a:extLst>
          </p:cNvPr>
          <p:cNvSpPr/>
          <p:nvPr/>
        </p:nvSpPr>
        <p:spPr>
          <a:xfrm>
            <a:off x="6013272" y="2120203"/>
            <a:ext cx="4364334" cy="562708"/>
          </a:xfrm>
          <a:prstGeom prst="accentBorderCallout1">
            <a:avLst>
              <a:gd name="adj1" fmla="val 18750"/>
              <a:gd name="adj2" fmla="val -8333"/>
              <a:gd name="adj3" fmla="val 72270"/>
              <a:gd name="adj4" fmla="val -494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MNIST </a:t>
            </a:r>
            <a:r>
              <a:rPr lang="ko-KR" altLang="en-US" sz="1200" dirty="0">
                <a:solidFill>
                  <a:schemeClr val="tx1"/>
                </a:solidFill>
              </a:rPr>
              <a:t>데이터셋을 </a:t>
            </a:r>
            <a:r>
              <a:rPr lang="ko-KR" altLang="en-US" sz="1200" dirty="0" err="1">
                <a:solidFill>
                  <a:schemeClr val="tx1"/>
                </a:solidFill>
              </a:rPr>
              <a:t>읽어옴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학습데이터 </a:t>
            </a:r>
            <a:r>
              <a:rPr lang="en-US" altLang="ko-KR" sz="1200" dirty="0">
                <a:solidFill>
                  <a:schemeClr val="tx1"/>
                </a:solidFill>
              </a:rPr>
              <a:t>60000</a:t>
            </a:r>
            <a:r>
              <a:rPr lang="ko-KR" altLang="en-US" sz="1200" dirty="0">
                <a:solidFill>
                  <a:schemeClr val="tx1"/>
                </a:solidFill>
              </a:rPr>
              <a:t>개와 나머지는 테스트 데이터로 나눔</a:t>
            </a:r>
          </a:p>
        </p:txBody>
      </p:sp>
      <p:sp>
        <p:nvSpPr>
          <p:cNvPr id="12" name="설명선: 선(테두리 및 강조선) 11">
            <a:extLst>
              <a:ext uri="{FF2B5EF4-FFF2-40B4-BE49-F238E27FC236}">
                <a16:creationId xmlns:a16="http://schemas.microsoft.com/office/drawing/2014/main" id="{04E50922-10A7-485D-A8DA-0CFE501708AD}"/>
              </a:ext>
            </a:extLst>
          </p:cNvPr>
          <p:cNvSpPr/>
          <p:nvPr/>
        </p:nvSpPr>
        <p:spPr>
          <a:xfrm>
            <a:off x="6095999" y="3578888"/>
            <a:ext cx="5228493" cy="390212"/>
          </a:xfrm>
          <a:prstGeom prst="accentBorderCallout1">
            <a:avLst>
              <a:gd name="adj1" fmla="val 18750"/>
              <a:gd name="adj2" fmla="val -8333"/>
              <a:gd name="adj3" fmla="val -10444"/>
              <a:gd name="adj4" fmla="val -590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다층퍼셉트론</a:t>
            </a:r>
            <a:r>
              <a:rPr lang="ko-KR" altLang="en-US" sz="1200" dirty="0">
                <a:solidFill>
                  <a:schemeClr val="tx1"/>
                </a:solidFill>
              </a:rPr>
              <a:t> 분류기에서 </a:t>
            </a:r>
            <a:r>
              <a:rPr lang="ko-KR" altLang="en-US" sz="1200" dirty="0" err="1">
                <a:solidFill>
                  <a:schemeClr val="tx1"/>
                </a:solidFill>
              </a:rPr>
              <a:t>은닉층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100, </a:t>
            </a:r>
            <a:r>
              <a:rPr lang="ko-KR" altLang="en-US" sz="1200" dirty="0">
                <a:solidFill>
                  <a:schemeClr val="tx1"/>
                </a:solidFill>
              </a:rPr>
              <a:t>배치크기 </a:t>
            </a:r>
            <a:r>
              <a:rPr lang="en-US" altLang="ko-KR" sz="1200" dirty="0">
                <a:solidFill>
                  <a:schemeClr val="tx1"/>
                </a:solidFill>
              </a:rPr>
              <a:t>512</a:t>
            </a:r>
            <a:r>
              <a:rPr lang="ko-KR" altLang="en-US" sz="1200" dirty="0">
                <a:solidFill>
                  <a:schemeClr val="tx1"/>
                </a:solidFill>
              </a:rPr>
              <a:t>로 세팅</a:t>
            </a:r>
          </a:p>
        </p:txBody>
      </p:sp>
      <p:sp>
        <p:nvSpPr>
          <p:cNvPr id="13" name="설명선: 선(테두리 및 강조선) 12">
            <a:extLst>
              <a:ext uri="{FF2B5EF4-FFF2-40B4-BE49-F238E27FC236}">
                <a16:creationId xmlns:a16="http://schemas.microsoft.com/office/drawing/2014/main" id="{6AF40314-4991-4F26-83F0-4AA9575E7F1B}"/>
              </a:ext>
            </a:extLst>
          </p:cNvPr>
          <p:cNvSpPr/>
          <p:nvPr/>
        </p:nvSpPr>
        <p:spPr>
          <a:xfrm>
            <a:off x="5816321" y="4922436"/>
            <a:ext cx="3426488" cy="390212"/>
          </a:xfrm>
          <a:prstGeom prst="accentBorderCallout1">
            <a:avLst>
              <a:gd name="adj1" fmla="val 18750"/>
              <a:gd name="adj2" fmla="val -8333"/>
              <a:gd name="adj3" fmla="val 37787"/>
              <a:gd name="adj4" fmla="val -899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예측 결과와 </a:t>
            </a:r>
            <a:r>
              <a:rPr lang="en-US" altLang="ko-KR" sz="1200" dirty="0" err="1">
                <a:solidFill>
                  <a:schemeClr val="tx1"/>
                </a:solidFill>
              </a:rPr>
              <a:t>y_test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혼동행렬 구성</a:t>
            </a:r>
          </a:p>
        </p:txBody>
      </p:sp>
      <p:sp>
        <p:nvSpPr>
          <p:cNvPr id="14" name="설명선: 선(테두리 및 강조선) 13">
            <a:extLst>
              <a:ext uri="{FF2B5EF4-FFF2-40B4-BE49-F238E27FC236}">
                <a16:creationId xmlns:a16="http://schemas.microsoft.com/office/drawing/2014/main" id="{85C7A0A6-3630-47E5-A982-DB81C98BDD3A}"/>
              </a:ext>
            </a:extLst>
          </p:cNvPr>
          <p:cNvSpPr/>
          <p:nvPr/>
        </p:nvSpPr>
        <p:spPr>
          <a:xfrm>
            <a:off x="5816321" y="5959508"/>
            <a:ext cx="3426488" cy="306476"/>
          </a:xfrm>
          <a:prstGeom prst="accentBorderCallout1">
            <a:avLst>
              <a:gd name="adj1" fmla="val 18750"/>
              <a:gd name="adj2" fmla="val -8333"/>
              <a:gd name="adj3" fmla="val 37787"/>
              <a:gd name="adj4" fmla="val -899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정확률</a:t>
            </a:r>
            <a:r>
              <a:rPr lang="ko-KR" altLang="en-US" sz="1200" dirty="0">
                <a:solidFill>
                  <a:schemeClr val="tx1"/>
                </a:solidFill>
              </a:rPr>
              <a:t> 계산 및 출력</a:t>
            </a:r>
          </a:p>
        </p:txBody>
      </p:sp>
      <p:sp>
        <p:nvSpPr>
          <p:cNvPr id="15" name="설명선: 선(테두리 및 강조선) 14">
            <a:extLst>
              <a:ext uri="{FF2B5EF4-FFF2-40B4-BE49-F238E27FC236}">
                <a16:creationId xmlns:a16="http://schemas.microsoft.com/office/drawing/2014/main" id="{8399923E-8D14-4C79-B12A-A6F38A19606D}"/>
              </a:ext>
            </a:extLst>
          </p:cNvPr>
          <p:cNvSpPr/>
          <p:nvPr/>
        </p:nvSpPr>
        <p:spPr>
          <a:xfrm>
            <a:off x="6095999" y="4187652"/>
            <a:ext cx="2867130" cy="438777"/>
          </a:xfrm>
          <a:prstGeom prst="accentBorderCallout1">
            <a:avLst>
              <a:gd name="adj1" fmla="val 18750"/>
              <a:gd name="adj2" fmla="val -8333"/>
              <a:gd name="adj3" fmla="val 16096"/>
              <a:gd name="adj4" fmla="val -13462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학습결과를 테스트 데이터셋으로 </a:t>
            </a:r>
            <a:r>
              <a:rPr lang="ko-KR" altLang="en-US" sz="1200" dirty="0">
                <a:solidFill>
                  <a:schemeClr val="tx1"/>
                </a:solidFill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33073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3AC3E-E9CE-40C2-A828-6CB425F1B35A}"/>
              </a:ext>
            </a:extLst>
          </p:cNvPr>
          <p:cNvSpPr txBox="1"/>
          <p:nvPr/>
        </p:nvSpPr>
        <p:spPr>
          <a:xfrm>
            <a:off x="622997" y="472273"/>
            <a:ext cx="905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2)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batch size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128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로 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은닉층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사이즈를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50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인 경우에 수행하여 결과를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비교하시오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333B42-7278-417E-935E-0018538D9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7" y="921992"/>
            <a:ext cx="5004080" cy="2342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2E5BB9-57A0-4D95-8DB8-A6D6528635C7}"/>
              </a:ext>
            </a:extLst>
          </p:cNvPr>
          <p:cNvSpPr txBox="1"/>
          <p:nvPr/>
        </p:nvSpPr>
        <p:spPr>
          <a:xfrm>
            <a:off x="974691" y="3264459"/>
            <a:ext cx="3208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batch size = 512, hidden layer = 100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8A1CA37-E75B-46B6-9BD2-AFC18715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98654"/>
            <a:ext cx="5004081" cy="23381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2A4438-0EA6-4B99-A4B8-53B855A885B1}"/>
              </a:ext>
            </a:extLst>
          </p:cNvPr>
          <p:cNvSpPr txBox="1"/>
          <p:nvPr/>
        </p:nvSpPr>
        <p:spPr>
          <a:xfrm>
            <a:off x="6447693" y="6078526"/>
            <a:ext cx="310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batch size = 128, hidden layer = 50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83E8ACC-35CB-4932-B24B-982F7B901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21992"/>
            <a:ext cx="5004080" cy="23381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4CB9B6-B339-4715-976F-932E7859F023}"/>
              </a:ext>
            </a:extLst>
          </p:cNvPr>
          <p:cNvSpPr txBox="1"/>
          <p:nvPr/>
        </p:nvSpPr>
        <p:spPr>
          <a:xfrm>
            <a:off x="6451052" y="3260115"/>
            <a:ext cx="3208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batch size = 128</a:t>
            </a:r>
            <a:r>
              <a:rPr lang="en-US" altLang="ko-KR" sz="1400" dirty="0">
                <a:solidFill>
                  <a:srgbClr val="00B0F0"/>
                </a:solidFill>
              </a:rPr>
              <a:t>, hidden layer = 100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73E838-6411-442E-A728-47A7A7925A6F}"/>
              </a:ext>
            </a:extLst>
          </p:cNvPr>
          <p:cNvSpPr txBox="1"/>
          <p:nvPr/>
        </p:nvSpPr>
        <p:spPr>
          <a:xfrm>
            <a:off x="974691" y="6077950"/>
            <a:ext cx="310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batch size = 512, </a:t>
            </a:r>
            <a:r>
              <a:rPr lang="en-US" altLang="ko-KR" sz="1400" dirty="0">
                <a:solidFill>
                  <a:srgbClr val="FF0000"/>
                </a:solidFill>
              </a:rPr>
              <a:t>hidden layer = 50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4B59CD4-F048-43EE-BFC1-8C87FD7AF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97" y="3698655"/>
            <a:ext cx="5004080" cy="23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2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90F9B5-A993-479B-B834-8B3002F05EE2}"/>
              </a:ext>
            </a:extLst>
          </p:cNvPr>
          <p:cNvSpPr txBox="1"/>
          <p:nvPr/>
        </p:nvSpPr>
        <p:spPr>
          <a:xfrm>
            <a:off x="944544" y="1045028"/>
            <a:ext cx="8039637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총소요시간은 별다른 차이가 없으며</a:t>
            </a:r>
            <a:r>
              <a:rPr lang="en-US" altLang="ko-KR" dirty="0"/>
              <a:t>, </a:t>
            </a:r>
            <a:r>
              <a:rPr lang="ko-KR" altLang="en-US" dirty="0"/>
              <a:t>진행횟수도 비슷함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loss </a:t>
            </a:r>
            <a:r>
              <a:rPr lang="ko-KR" altLang="en-US" dirty="0"/>
              <a:t>는 </a:t>
            </a:r>
            <a:r>
              <a:rPr lang="en-US" altLang="ko-KR" dirty="0"/>
              <a:t>0.0008888 </a:t>
            </a:r>
            <a:r>
              <a:rPr lang="ko-KR" altLang="en-US" dirty="0"/>
              <a:t>과 </a:t>
            </a:r>
            <a:r>
              <a:rPr lang="en-US" altLang="ko-KR" dirty="0"/>
              <a:t>0.00165585 </a:t>
            </a:r>
            <a:r>
              <a:rPr lang="ko-KR" altLang="en-US" dirty="0"/>
              <a:t>로 약간의 차이가 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정확률은 </a:t>
            </a:r>
            <a:r>
              <a:rPr lang="en-US" altLang="ko-KR" dirty="0"/>
              <a:t>97.78% </a:t>
            </a:r>
            <a:r>
              <a:rPr lang="ko-KR" altLang="en-US" dirty="0"/>
              <a:t>과 </a:t>
            </a:r>
            <a:r>
              <a:rPr lang="en-US" altLang="ko-KR" dirty="0"/>
              <a:t>97.41%</a:t>
            </a:r>
            <a:r>
              <a:rPr lang="ko-KR" altLang="en-US" dirty="0"/>
              <a:t> 로 약간의 차이가 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batch size </a:t>
            </a:r>
            <a:r>
              <a:rPr lang="ko-KR" altLang="en-US" dirty="0"/>
              <a:t>를 줄이면 횟수가 </a:t>
            </a:r>
            <a:r>
              <a:rPr lang="ko-KR" altLang="en-US" dirty="0" err="1"/>
              <a:t>줄어듬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hidden layer </a:t>
            </a:r>
            <a:r>
              <a:rPr lang="ko-KR" altLang="en-US" dirty="0"/>
              <a:t>를 줄이면 횟수가 늘고 정확률이 떨어짐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 batch</a:t>
            </a:r>
            <a:r>
              <a:rPr lang="ko-KR" altLang="en-US" dirty="0"/>
              <a:t> </a:t>
            </a:r>
            <a:r>
              <a:rPr lang="en-US" altLang="ko-KR" dirty="0"/>
              <a:t>size, hidden layer </a:t>
            </a:r>
            <a:r>
              <a:rPr lang="ko-KR" altLang="en-US" dirty="0"/>
              <a:t>의 값을 조정하면 정확률과 횟수에 영향을 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24FF4B-0136-40A5-A27B-3A2692DC667F}"/>
              </a:ext>
            </a:extLst>
          </p:cNvPr>
          <p:cNvSpPr txBox="1"/>
          <p:nvPr/>
        </p:nvSpPr>
        <p:spPr>
          <a:xfrm>
            <a:off x="622997" y="47227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3) </a:t>
            </a:r>
            <a:r>
              <a:rPr lang="ko-KR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76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188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2021-05-17T08:41:24Z</dcterms:created>
  <dcterms:modified xsi:type="dcterms:W3CDTF">2021-05-17T10:56:19Z</dcterms:modified>
</cp:coreProperties>
</file>