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31" r:id="rId6"/>
    <p:sldId id="343" r:id="rId7"/>
    <p:sldId id="349" r:id="rId8"/>
    <p:sldId id="348" r:id="rId9"/>
    <p:sldId id="345" r:id="rId10"/>
    <p:sldId id="335" r:id="rId11"/>
    <p:sldId id="346" r:id="rId12"/>
    <p:sldId id="328" r:id="rId13"/>
    <p:sldId id="350" r:id="rId14"/>
    <p:sldId id="336" r:id="rId15"/>
    <p:sldId id="347" r:id="rId16"/>
    <p:sldId id="268" r:id="rId1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539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3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5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76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06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5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14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7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xcelsior-cjh.tistory.com/187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notesSlide" Target="../notesSlides/notesSlide6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2022.  6.  15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[20-5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강윤구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김병근</a:t>
            </a: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1200329"/>
            <a:chOff x="157020" y="3061083"/>
            <a:chExt cx="8712968" cy="120032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#1 </a:t>
              </a:r>
              <a:r>
                <a:rPr lang="ko-KR" altLang="en-US" sz="44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 defTabSz="1330292" eaLnBrk="0" hangingPunct="0">
                <a:buSzPct val="100000"/>
                <a:defRPr/>
              </a:pPr>
              <a:r>
                <a:rPr lang="en-US" altLang="ko-KR" sz="28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(CNN</a:t>
              </a:r>
              <a:r>
                <a:rPr lang="ko-KR" altLang="en-US" sz="28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을 이용한 </a:t>
              </a:r>
              <a:r>
                <a:rPr lang="en-US" altLang="ko-KR" sz="28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Wafer </a:t>
              </a:r>
              <a:r>
                <a:rPr lang="ko-KR" altLang="en-US" sz="28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불량 검출</a:t>
              </a:r>
              <a:r>
                <a:rPr lang="en-US" altLang="ko-KR" sz="28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실험 결과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 및 결과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t="1317" r="2237" b="3869"/>
          <a:stretch/>
        </p:blipFill>
        <p:spPr>
          <a:xfrm>
            <a:off x="3347864" y="2148512"/>
            <a:ext cx="2441597" cy="162584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69" y="2015850"/>
            <a:ext cx="1267002" cy="17577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34675" y="1280007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Case.2)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교차검증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API(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cross_val_score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746168" y="1750040"/>
            <a:ext cx="1264398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INPUT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2051720" y="1750040"/>
            <a:ext cx="1264945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PARAMETERS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1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3355174" y="1760923"/>
            <a:ext cx="2823482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RESULT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995936" y="2844065"/>
            <a:ext cx="206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학습시간</a:t>
            </a: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531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 </a:t>
            </a: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</a:t>
            </a:r>
            <a:endParaRPr lang="en-US" altLang="ko-KR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 99.76%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052426" y="2148363"/>
            <a:ext cx="18722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Epoch: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23528" y="3999042"/>
            <a:ext cx="5465933" cy="36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Case.3) </a:t>
            </a:r>
            <a:r>
              <a:rPr lang="en-US" altLang="ko-KR" sz="1470" b="1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lang="en-US" altLang="ko-K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14" y="4692625"/>
            <a:ext cx="1267002" cy="1757742"/>
          </a:xfrm>
          <a:prstGeom prst="rect">
            <a:avLst/>
          </a:prstGeom>
        </p:spPr>
      </p:pic>
      <p:sp>
        <p:nvSpPr>
          <p:cNvPr id="36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773419" y="4437112"/>
            <a:ext cx="1264398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INPUT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2116652" y="4437112"/>
            <a:ext cx="2095308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PARAMETERS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111944" y="4905185"/>
            <a:ext cx="2100015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Epoch: 15</a:t>
            </a: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Batch size: 1024</a:t>
            </a:r>
          </a:p>
          <a:p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활성화함수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Padding = same</a:t>
            </a:r>
          </a:p>
          <a:p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Optimizer: 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4269544" y="4437111"/>
            <a:ext cx="4088565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RESULT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678" y="4770137"/>
            <a:ext cx="2404148" cy="171542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477" y="4781985"/>
            <a:ext cx="2452598" cy="173911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672181" y="5371980"/>
            <a:ext cx="2060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학습시간</a:t>
            </a: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48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 </a:t>
            </a: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</a:t>
            </a:r>
            <a:endParaRPr lang="en-US" altLang="ko-KR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acc.: 99.88%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acc.:99.75%</a:t>
            </a:r>
          </a:p>
        </p:txBody>
      </p:sp>
    </p:spTree>
    <p:extLst>
      <p:ext uri="{BB962C8B-B14F-4D97-AF65-F5344CB8AC3E}">
        <p14:creationId xmlns:p14="http://schemas.microsoft.com/office/powerpoint/2010/main" val="272708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결과 및 토의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분류 성능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Confusion matrix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FF0000"/>
                </a:solidFill>
                <a:latin typeface="+mn-ea"/>
              </a:rPr>
              <a:t>    (</a:t>
            </a:r>
            <a:r>
              <a:rPr lang="ko-KR" altLang="en-US" sz="1600" i="1" dirty="0">
                <a:solidFill>
                  <a:srgbClr val="FF0000"/>
                </a:solidFill>
                <a:latin typeface="+mn-ea"/>
              </a:rPr>
              <a:t>오류를 잡지 못해</a:t>
            </a:r>
            <a:r>
              <a:rPr lang="en-US" altLang="ko-KR" sz="1600" i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600" i="1" dirty="0">
                <a:solidFill>
                  <a:srgbClr val="FF0000"/>
                </a:solidFill>
                <a:latin typeface="+mn-ea"/>
              </a:rPr>
              <a:t>확인 못 함</a:t>
            </a:r>
            <a:r>
              <a:rPr lang="en-US" altLang="ko-KR" sz="1600" i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57CE83-A631-4F97-B4D5-A931F02A9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18" y="41133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_x1087156376">
            <a:extLst>
              <a:ext uri="{FF2B5EF4-FFF2-40B4-BE49-F238E27FC236}">
                <a16:creationId xmlns:a16="http://schemas.microsoft.com/office/drawing/2014/main" id="{D771F088-14B0-44BF-880F-C9F4AB4F6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9"/>
          <a:stretch/>
        </p:blipFill>
        <p:spPr bwMode="auto">
          <a:xfrm>
            <a:off x="3913480" y="1134208"/>
            <a:ext cx="2859424" cy="267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1241124" y="4059055"/>
            <a:ext cx="7172619" cy="1896162"/>
            <a:chOff x="126638" y="4507638"/>
            <a:chExt cx="8890723" cy="2350362"/>
          </a:xfrm>
        </p:grpSpPr>
        <p:pic>
          <p:nvPicPr>
            <p:cNvPr id="12" name="_x768306360">
              <a:extLst>
                <a:ext uri="{FF2B5EF4-FFF2-40B4-BE49-F238E27FC236}">
                  <a16:creationId xmlns:a16="http://schemas.microsoft.com/office/drawing/2014/main" id="{6ABBF84B-1004-459F-969C-BE760E0CD6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" t="8864" r="2761"/>
            <a:stretch/>
          </p:blipFill>
          <p:spPr bwMode="auto">
            <a:xfrm>
              <a:off x="126638" y="4507638"/>
              <a:ext cx="8890723" cy="2350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4E393BF-16FE-480F-8DB7-C750CF016D6E}"/>
                </a:ext>
              </a:extLst>
            </p:cNvPr>
            <p:cNvSpPr/>
            <p:nvPr/>
          </p:nvSpPr>
          <p:spPr>
            <a:xfrm>
              <a:off x="311107" y="5179570"/>
              <a:ext cx="8706254" cy="193646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88617" y="4494584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i="1" dirty="0">
                <a:latin typeface="+mn-ea"/>
              </a:rPr>
              <a:t>논문</a:t>
            </a:r>
            <a:endParaRPr lang="ko-KR" altLang="en-US" sz="1600" b="1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295979"/>
              </p:ext>
            </p:extLst>
          </p:nvPr>
        </p:nvGraphicFramePr>
        <p:xfrm>
          <a:off x="1315534" y="6010400"/>
          <a:ext cx="717262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60">
                  <a:extLst>
                    <a:ext uri="{9D8B030D-6E8A-4147-A177-3AD203B41FA5}">
                      <a16:colId xmlns:a16="http://schemas.microsoft.com/office/drawing/2014/main" val="537605122"/>
                    </a:ext>
                  </a:extLst>
                </a:gridCol>
                <a:gridCol w="1024660">
                  <a:extLst>
                    <a:ext uri="{9D8B030D-6E8A-4147-A177-3AD203B41FA5}">
                      <a16:colId xmlns:a16="http://schemas.microsoft.com/office/drawing/2014/main" val="124001369"/>
                    </a:ext>
                  </a:extLst>
                </a:gridCol>
                <a:gridCol w="1024660">
                  <a:extLst>
                    <a:ext uri="{9D8B030D-6E8A-4147-A177-3AD203B41FA5}">
                      <a16:colId xmlns:a16="http://schemas.microsoft.com/office/drawing/2014/main" val="3424337156"/>
                    </a:ext>
                  </a:extLst>
                </a:gridCol>
                <a:gridCol w="1024660">
                  <a:extLst>
                    <a:ext uri="{9D8B030D-6E8A-4147-A177-3AD203B41FA5}">
                      <a16:colId xmlns:a16="http://schemas.microsoft.com/office/drawing/2014/main" val="196741478"/>
                    </a:ext>
                  </a:extLst>
                </a:gridCol>
                <a:gridCol w="1024660">
                  <a:extLst>
                    <a:ext uri="{9D8B030D-6E8A-4147-A177-3AD203B41FA5}">
                      <a16:colId xmlns:a16="http://schemas.microsoft.com/office/drawing/2014/main" val="3754116776"/>
                    </a:ext>
                  </a:extLst>
                </a:gridCol>
                <a:gridCol w="1024660">
                  <a:extLst>
                    <a:ext uri="{9D8B030D-6E8A-4147-A177-3AD203B41FA5}">
                      <a16:colId xmlns:a16="http://schemas.microsoft.com/office/drawing/2014/main" val="3360681650"/>
                    </a:ext>
                  </a:extLst>
                </a:gridCol>
                <a:gridCol w="1024660">
                  <a:extLst>
                    <a:ext uri="{9D8B030D-6E8A-4147-A177-3AD203B41FA5}">
                      <a16:colId xmlns:a16="http://schemas.microsoft.com/office/drawing/2014/main" val="804251869"/>
                    </a:ext>
                  </a:extLst>
                </a:gridCol>
              </a:tblGrid>
              <a:tr h="293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Classifier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Train Acc.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Vaild</a:t>
                      </a:r>
                      <a:r>
                        <a:rPr lang="en-US" altLang="ko-KR" sz="1400" b="1" dirty="0"/>
                        <a:t> Acc.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Test Acc.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Precision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Recall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F1-Score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36433"/>
                  </a:ext>
                </a:extLst>
              </a:tr>
              <a:tr h="2934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#1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99.88%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99.75%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4363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254229" y="6130534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i="1">
                <a:latin typeface="+mn-ea"/>
              </a:rPr>
              <a:t>프로젝트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6028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/>
                <a:ea typeface="HY견고딕"/>
              </a:rPr>
              <a:t>결과 및 토의</a:t>
            </a:r>
            <a:endParaRPr lang="en-US" altLang="ko-KR" sz="3200" dirty="0">
              <a:solidFill>
                <a:schemeClr val="tx2"/>
              </a:solidFill>
              <a:latin typeface="HY견고딕"/>
              <a:ea typeface="HY견고딕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1188035"/>
            <a:ext cx="8706254" cy="47089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b="1" dirty="0">
                <a:latin typeface="+mn-ea"/>
              </a:rPr>
              <a:t>1) </a:t>
            </a:r>
            <a:r>
              <a:rPr lang="ko-KR" altLang="en-US" b="1" dirty="0">
                <a:latin typeface="+mn-ea"/>
              </a:rPr>
              <a:t>처음 알게 됨</a:t>
            </a:r>
            <a:endParaRPr lang="en-US" altLang="ko-KR" b="1" dirty="0">
              <a:latin typeface="+mn-ea"/>
            </a:endParaRPr>
          </a:p>
          <a:p>
            <a:pPr>
              <a:lnSpc>
                <a:spcPts val="2415"/>
              </a:lnSpc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   .pickle 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파일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속도 높음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15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Image file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도 배열로 변환 되지만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미리 배열로 저장한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pkl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파일이 있다는 것을 알게 됨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15"/>
              </a:lnSpc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   .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에 대해 알게 됨</a:t>
            </a:r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15"/>
              </a:lnSpc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15"/>
              </a:lnSpc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2) 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연구결과 고찰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15"/>
              </a:lnSpc>
            </a:pP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    .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데이터 증강을 통한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별 데이터 수의 균형 필요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불균형은 무조건 문제 임</a:t>
            </a:r>
            <a:r>
              <a:rPr lang="en-US" altLang="ko-K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15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. Labeling, 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표준화된 해상도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데이터와 분류 </a:t>
            </a: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별 수량의 균형을 맞춘다면</a:t>
            </a: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>
              <a:lnSpc>
                <a:spcPts val="2415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알고리즘 성능의 차이는 있으나</a:t>
            </a: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만족할 만 한 정확도를 낼 수 있다고 확인 됨</a:t>
            </a:r>
            <a:endParaRPr lang="en-US" altLang="ko-KR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15"/>
              </a:lnSpc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15"/>
              </a:lnSpc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3) </a:t>
            </a:r>
            <a:r>
              <a:rPr lang="ko-KR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느낀점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15"/>
              </a:lnSpc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강윤구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김현용교수님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도규원교수님의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노고에 감사드립니다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ts val="2415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이번 연구의 데이터 증량과 여러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모델별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성능 비교를 통해 딥러닝 이해에 많은 도움이 되었습니다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ts val="2415"/>
              </a:lnSpc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김병근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도규원교수님 감사합니다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김현용교수님의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딥러닝 관련 전문성에 감사하였습니다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ts val="2415"/>
              </a:lnSpc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정말 괜찮은 수업 과정이 였으며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2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학년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학기에 배웠으면 논문에 상당히 도움이 되었다고 생각합니다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99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수행방법 및 기여도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968603"/>
            <a:ext cx="8340522" cy="215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수행방법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20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각자의 장</a:t>
            </a:r>
            <a:r>
              <a:rPr lang="en-US" altLang="ko-KR" sz="1600" dirty="0">
                <a:latin typeface="+mn-ea"/>
              </a:rPr>
              <a:t>.</a:t>
            </a:r>
            <a:r>
              <a:rPr lang="ko-KR" altLang="en-US" sz="1600" dirty="0">
                <a:latin typeface="+mn-ea"/>
              </a:rPr>
              <a:t>단점을 고려하여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준비 영역과 실행 영역으로 분장 함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회사는 다르지만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분장한 내용에 맞게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과제를 수행 함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업무분장 및 기여도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08577"/>
              </p:ext>
            </p:extLst>
          </p:nvPr>
        </p:nvGraphicFramePr>
        <p:xfrm>
          <a:off x="1095534" y="3280811"/>
          <a:ext cx="6390463" cy="2268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95">
                  <a:extLst>
                    <a:ext uri="{9D8B030D-6E8A-4147-A177-3AD203B41FA5}">
                      <a16:colId xmlns:a16="http://schemas.microsoft.com/office/drawing/2014/main" val="4190510126"/>
                    </a:ext>
                  </a:extLst>
                </a:gridCol>
                <a:gridCol w="784543">
                  <a:extLst>
                    <a:ext uri="{9D8B030D-6E8A-4147-A177-3AD203B41FA5}">
                      <a16:colId xmlns:a16="http://schemas.microsoft.com/office/drawing/2014/main" val="3714030234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966296135"/>
                    </a:ext>
                  </a:extLst>
                </a:gridCol>
                <a:gridCol w="1142925">
                  <a:extLst>
                    <a:ext uri="{9D8B030D-6E8A-4147-A177-3AD203B41FA5}">
                      <a16:colId xmlns:a16="http://schemas.microsoft.com/office/drawing/2014/main" val="2955174181"/>
                    </a:ext>
                  </a:extLst>
                </a:gridCol>
              </a:tblGrid>
              <a:tr h="4587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693972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강윤구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데이터 셋 확보 및 증량</a:t>
                      </a:r>
                      <a:endParaRPr lang="en-US" altLang="ko-KR" sz="16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자료 작성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545196"/>
                  </a:ext>
                </a:extLst>
              </a:tr>
              <a:tr h="9049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50%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코딩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학습</a:t>
                      </a:r>
                      <a:endParaRPr lang="en-US" altLang="ko-KR" sz="16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/>
                        <a:t>결과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66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Data Set </a:t>
            </a:r>
            <a:r>
              <a:rPr lang="ko-KR" altLang="en-US" sz="2000" b="1" dirty="0">
                <a:latin typeface="+mn-ea"/>
              </a:rPr>
              <a:t>준비 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468" y="1764365"/>
            <a:ext cx="4686687" cy="1290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56601" y="1377123"/>
            <a:ext cx="9941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ko-KR" altLang="en-US" sz="1470" b="1" dirty="0">
                <a:latin typeface="Arial" panose="020B0604020202020204" pitchFamily="34" charset="0"/>
                <a:cs typeface="Arial" panose="020B0604020202020204" pitchFamily="34" charset="0"/>
              </a:rPr>
              <a:t>데이터 원본</a:t>
            </a: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(Pickle): </a:t>
            </a:r>
            <a:r>
              <a:rPr lang="en-US" altLang="ko-KR" sz="1470" b="1" dirty="0" err="1">
                <a:latin typeface="Arial" panose="020B0604020202020204" pitchFamily="34" charset="0"/>
                <a:cs typeface="Arial" panose="020B0604020202020204" pitchFamily="34" charset="0"/>
              </a:rPr>
              <a:t>LSWMD.pkl</a:t>
            </a:r>
            <a:r>
              <a:rPr lang="en-US" altLang="ko-KR" sz="105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900" dirty="0"/>
              <a:t>https://www.kaggle.com/code/kcs93023/keras-wafer-classification-cnn2d-with-augmentation/data</a:t>
            </a:r>
            <a:r>
              <a:rPr lang="en-US" altLang="ko-KR" sz="1050" dirty="0"/>
              <a:t>)</a:t>
            </a:r>
            <a:endParaRPr lang="en-US" altLang="ko-K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t="2964"/>
          <a:stretch/>
        </p:blipFill>
        <p:spPr>
          <a:xfrm>
            <a:off x="707598" y="1764365"/>
            <a:ext cx="1945827" cy="129082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233251"/>
              </p:ext>
            </p:extLst>
          </p:nvPr>
        </p:nvGraphicFramePr>
        <p:xfrm>
          <a:off x="741838" y="3789040"/>
          <a:ext cx="1994905" cy="817671"/>
        </p:xfrm>
        <a:graphic>
          <a:graphicData uri="http://schemas.openxmlformats.org/drawingml/2006/table">
            <a:tbl>
              <a:tblPr/>
              <a:tblGrid>
                <a:gridCol w="719474">
                  <a:extLst>
                    <a:ext uri="{9D8B030D-6E8A-4147-A177-3AD203B41FA5}">
                      <a16:colId xmlns:a16="http://schemas.microsoft.com/office/drawing/2014/main" val="2270105312"/>
                    </a:ext>
                  </a:extLst>
                </a:gridCol>
                <a:gridCol w="719474">
                  <a:extLst>
                    <a:ext uri="{9D8B030D-6E8A-4147-A177-3AD203B41FA5}">
                      <a16:colId xmlns:a16="http://schemas.microsoft.com/office/drawing/2014/main" val="3375829109"/>
                    </a:ext>
                  </a:extLst>
                </a:gridCol>
                <a:gridCol w="555957">
                  <a:extLst>
                    <a:ext uri="{9D8B030D-6E8A-4147-A177-3AD203B41FA5}">
                      <a16:colId xmlns:a16="http://schemas.microsoft.com/office/drawing/2014/main" val="1422868005"/>
                    </a:ext>
                  </a:extLst>
                </a:gridCol>
              </a:tblGrid>
              <a:tr h="272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Total</a:t>
                      </a: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811,457 </a:t>
                      </a: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759442"/>
                  </a:ext>
                </a:extLst>
              </a:tr>
              <a:tr h="272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no-Label</a:t>
                      </a: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638,507 </a:t>
                      </a: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78.7%</a:t>
                      </a: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128626"/>
                  </a:ext>
                </a:extLst>
              </a:tr>
              <a:tr h="2725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Label</a:t>
                      </a: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172,950 </a:t>
                      </a: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21.3%</a:t>
                      </a:r>
                    </a:p>
                  </a:txBody>
                  <a:tcPr marL="9999" marR="9999" marT="9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1063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56601" y="3356992"/>
            <a:ext cx="9139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70" dirty="0"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ko-KR" altLang="en-US" sz="1470" b="1" dirty="0">
                <a:latin typeface="Arial" panose="020B0604020202020204" pitchFamily="34" charset="0"/>
                <a:cs typeface="Arial" panose="020B0604020202020204" pitchFamily="34" charset="0"/>
              </a:rPr>
              <a:t>데이터 구성 내역</a:t>
            </a:r>
            <a:endParaRPr lang="en-US" altLang="ko-K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5"/>
          <a:srcRect l="28053" t="806"/>
          <a:stretch/>
        </p:blipFill>
        <p:spPr>
          <a:xfrm>
            <a:off x="5272244" y="4948773"/>
            <a:ext cx="3701485" cy="1427866"/>
          </a:xfrm>
          <a:prstGeom prst="rect">
            <a:avLst/>
          </a:prstGeom>
        </p:spPr>
      </p:pic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548209"/>
              </p:ext>
            </p:extLst>
          </p:nvPr>
        </p:nvGraphicFramePr>
        <p:xfrm>
          <a:off x="2989648" y="4218136"/>
          <a:ext cx="1988580" cy="824121"/>
        </p:xfrm>
        <a:graphic>
          <a:graphicData uri="http://schemas.openxmlformats.org/drawingml/2006/table">
            <a:tbl>
              <a:tblPr/>
              <a:tblGrid>
                <a:gridCol w="584492">
                  <a:extLst>
                    <a:ext uri="{9D8B030D-6E8A-4147-A177-3AD203B41FA5}">
                      <a16:colId xmlns:a16="http://schemas.microsoft.com/office/drawing/2014/main" val="227010531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37582910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422868005"/>
                    </a:ext>
                  </a:extLst>
                </a:gridCol>
              </a:tblGrid>
              <a:tr h="2747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Total</a:t>
                      </a: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172,950 </a:t>
                      </a: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759442"/>
                  </a:ext>
                </a:extLst>
              </a:tr>
              <a:tr h="2747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</a:t>
                      </a: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147,431</a:t>
                      </a: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85.2%</a:t>
                      </a: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128626"/>
                  </a:ext>
                </a:extLst>
              </a:tr>
              <a:tr h="2747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NG</a:t>
                      </a: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25,519</a:t>
                      </a: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14.8%</a:t>
                      </a:r>
                    </a:p>
                  </a:txBody>
                  <a:tcPr marL="8231" marR="8231" marT="82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410633"/>
                  </a:ext>
                </a:extLst>
              </a:tr>
            </a:tbl>
          </a:graphicData>
        </a:graphic>
      </p:graphicFrame>
      <p:sp>
        <p:nvSpPr>
          <p:cNvPr id="22" name="왼쪽 대괄호 21"/>
          <p:cNvSpPr/>
          <p:nvPr/>
        </p:nvSpPr>
        <p:spPr>
          <a:xfrm>
            <a:off x="2917640" y="4149489"/>
            <a:ext cx="68584" cy="93600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/>
          <p:cNvSpPr/>
          <p:nvPr/>
        </p:nvSpPr>
        <p:spPr>
          <a:xfrm rot="16200000">
            <a:off x="2765679" y="4406237"/>
            <a:ext cx="156243" cy="144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왼쪽 대괄호 23"/>
          <p:cNvSpPr/>
          <p:nvPr/>
        </p:nvSpPr>
        <p:spPr>
          <a:xfrm>
            <a:off x="5146814" y="4583558"/>
            <a:ext cx="68584" cy="172800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/>
          <p:cNvSpPr/>
          <p:nvPr/>
        </p:nvSpPr>
        <p:spPr>
          <a:xfrm rot="16200000">
            <a:off x="4994853" y="4840306"/>
            <a:ext cx="156243" cy="1440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5292082" y="4288406"/>
            <a:ext cx="3681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ko-KR" altLang="en-US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불량 </a:t>
            </a:r>
            <a:r>
              <a:rPr lang="en-US" altLang="ko-KR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별 데이터</a:t>
            </a:r>
            <a:r>
              <a:rPr lang="en-US" altLang="ko-KR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개수 불균형</a:t>
            </a:r>
            <a:endParaRPr lang="en-US" altLang="ko-KR" sz="13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415"/>
              </a:lnSpc>
            </a:pPr>
            <a:r>
              <a:rPr lang="en-US" altLang="ko-KR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ko-KR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</a:t>
            </a:r>
            <a:r>
              <a:rPr lang="ko-KR" alt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필요</a:t>
            </a:r>
            <a:endParaRPr lang="en-US" altLang="ko-KR" sz="13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973321" y="3816288"/>
            <a:ext cx="2534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ko-KR" altLang="en-US" sz="13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라벨링</a:t>
            </a:r>
            <a:r>
              <a:rPr lang="ko-KR" altLang="en-US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된 </a:t>
            </a:r>
            <a:r>
              <a:rPr lang="en-US" altLang="ko-KR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sz="13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구성 내역</a:t>
            </a:r>
            <a:endParaRPr lang="en-US" altLang="ko-KR" sz="13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79660" y="2091998"/>
            <a:ext cx="1720750" cy="10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28"/>
          <p:cNvCxnSpPr>
            <a:stCxn id="28" idx="2"/>
            <a:endCxn id="30" idx="1"/>
          </p:cNvCxnSpPr>
          <p:nvPr/>
        </p:nvCxnSpPr>
        <p:spPr>
          <a:xfrm rot="16200000" flipH="1">
            <a:off x="4031479" y="3016052"/>
            <a:ext cx="182707" cy="36559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305629" y="309014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다양한 행렬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해상도</a:t>
            </a:r>
            <a:r>
              <a:rPr lang="en-US" altLang="ko-KR" sz="12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ko-KR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존재</a:t>
            </a:r>
            <a:endParaRPr lang="en-US" altLang="ko-KR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83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spc="-73" dirty="0">
                <a:latin typeface="+mn-ea"/>
                <a:cs typeface="Arial Unicode MS" pitchFamily="50" charset="-127"/>
              </a:rPr>
              <a:t>불량 유형</a:t>
            </a:r>
            <a:r>
              <a:rPr lang="en-US" altLang="ko-KR" sz="1600" spc="-73" dirty="0">
                <a:latin typeface="+mn-ea"/>
                <a:cs typeface="Arial Unicode MS" pitchFamily="50" charset="-127"/>
              </a:rPr>
              <a:t>(Failure Class)</a:t>
            </a:r>
            <a:endParaRPr lang="en-US" altLang="ko-KR" sz="1600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20" y="1812001"/>
            <a:ext cx="8142805" cy="406527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51521" y="1340768"/>
            <a:ext cx="8610646" cy="365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7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: 9</a:t>
            </a:r>
            <a:r>
              <a:rPr lang="ko-KR" altLang="en-US" sz="147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개의 </a:t>
            </a:r>
            <a:r>
              <a:rPr lang="en-US" altLang="ko-KR" sz="147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Class(OK:1, NG:8)</a:t>
            </a:r>
            <a:r>
              <a:rPr lang="ko-KR" altLang="en-US" sz="147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다양한 해상도 존재</a:t>
            </a:r>
            <a:endParaRPr lang="en-US" altLang="ko-KR" sz="105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8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Data augmentation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“</a:t>
            </a:r>
            <a:r>
              <a:rPr lang="en-US" altLang="ko-KR" sz="2000" b="1" dirty="0" err="1">
                <a:solidFill>
                  <a:srgbClr val="0000FF"/>
                </a:solidFill>
                <a:latin typeface="+mn-ea"/>
              </a:rPr>
              <a:t>AutoEncoder</a:t>
            </a:r>
            <a:r>
              <a:rPr lang="en-US" altLang="ko-KR" sz="2000" b="1" dirty="0">
                <a:solidFill>
                  <a:srgbClr val="0000FF"/>
                </a:solidFill>
                <a:latin typeface="+mn-ea"/>
              </a:rPr>
              <a:t>”</a:t>
            </a:r>
          </a:p>
          <a:p>
            <a:pPr>
              <a:lnSpc>
                <a:spcPts val="2300"/>
              </a:lnSpc>
            </a:pPr>
            <a:endParaRPr lang="en-US" altLang="ko-KR" sz="1600" b="1" u="sng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3855" t="2941" r="3471" b="2941"/>
          <a:stretch/>
        </p:blipFill>
        <p:spPr>
          <a:xfrm>
            <a:off x="251520" y="2078306"/>
            <a:ext cx="1440000" cy="144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081" y="2078306"/>
            <a:ext cx="1481653" cy="144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296" y="2078306"/>
            <a:ext cx="1457705" cy="1440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956195" y="5347400"/>
            <a:ext cx="2153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인공지능 신경망의 일종 </a:t>
            </a:r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입력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은닉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 err="1">
                <a:latin typeface="+mn-ea"/>
              </a:rPr>
              <a:t>출력층으로</a:t>
            </a:r>
            <a:r>
              <a:rPr lang="ko-KR" altLang="en-US" sz="1200" dirty="0">
                <a:latin typeface="+mn-ea"/>
              </a:rPr>
              <a:t> 구성</a:t>
            </a:r>
            <a:endParaRPr lang="ko-KR" altLang="en-US" sz="12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5592007" y="5110935"/>
            <a:ext cx="1331710" cy="1312760"/>
            <a:chOff x="434232" y="2103022"/>
            <a:chExt cx="2140993" cy="211052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1560" y="2103022"/>
              <a:ext cx="1963665" cy="1872207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1209025" y="3183406"/>
              <a:ext cx="800858" cy="3241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Latent</a:t>
              </a:r>
              <a:endParaRPr lang="en-US" altLang="ko-KR" sz="11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34232" y="3967328"/>
              <a:ext cx="18473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492955" y="1636747"/>
            <a:ext cx="936104" cy="352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00"/>
              </a:lnSpc>
            </a:pPr>
            <a:r>
              <a:rPr lang="ko-KR" altLang="en-US" sz="1400" b="1" dirty="0">
                <a:latin typeface="+mn-ea"/>
              </a:rPr>
              <a:t>원본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blackWhite">
          <a:xfrm rot="10800000" flipH="1">
            <a:off x="2436204" y="2078306"/>
            <a:ext cx="542193" cy="305311"/>
          </a:xfrm>
          <a:prstGeom prst="rightArrow">
            <a:avLst>
              <a:gd name="adj1" fmla="val 48481"/>
              <a:gd name="adj2" fmla="val 49389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lIns="0" tIns="0" rIns="0" bIns="0" anchor="ctr"/>
          <a:lstStyle>
            <a:lvl1pPr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SzTx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42476" y="2443317"/>
            <a:ext cx="2023054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u="sng" dirty="0">
                <a:latin typeface="+mn-ea"/>
              </a:rPr>
              <a:t>Encoding</a:t>
            </a:r>
            <a:endParaRPr lang="en-US" altLang="ko-KR" sz="1300" dirty="0">
              <a:latin typeface="+mn-ea"/>
            </a:endParaRPr>
          </a:p>
          <a:p>
            <a:r>
              <a:rPr lang="en-US" altLang="ko-KR" sz="1300" dirty="0">
                <a:latin typeface="+mn-ea"/>
              </a:rPr>
              <a:t>+ Noise</a:t>
            </a:r>
            <a:r>
              <a:rPr lang="ko-KR" altLang="en-US" sz="1300" dirty="0">
                <a:latin typeface="+mn-ea"/>
              </a:rPr>
              <a:t>추가</a:t>
            </a:r>
            <a:endParaRPr lang="en-US" altLang="ko-KR" sz="1300" dirty="0">
              <a:latin typeface="+mn-ea"/>
            </a:endParaRPr>
          </a:p>
          <a:p>
            <a:r>
              <a:rPr lang="en-US" altLang="ko-KR" sz="1300" dirty="0">
                <a:latin typeface="+mn-ea"/>
              </a:rPr>
              <a:t>(</a:t>
            </a:r>
            <a:r>
              <a:rPr lang="en-US" altLang="ko-KR" sz="1300" dirty="0" err="1">
                <a:latin typeface="+mn-ea"/>
              </a:rPr>
              <a:t>Numpy.random.normal</a:t>
            </a:r>
            <a:r>
              <a:rPr lang="en-US" altLang="ko-KR" sz="1300" dirty="0">
                <a:latin typeface="+mn-ea"/>
              </a:rPr>
              <a:t>)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7939" y="4631841"/>
            <a:ext cx="2321080" cy="189278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065945" y="4252772"/>
            <a:ext cx="2119811" cy="387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200" dirty="0">
                <a:latin typeface="+mn-ea"/>
              </a:rPr>
              <a:t>※ </a:t>
            </a:r>
            <a:r>
              <a:rPr lang="en-US" altLang="ko-KR" sz="1200" dirty="0" err="1">
                <a:latin typeface="+mn-ea"/>
              </a:rPr>
              <a:t>AutoEncoder</a:t>
            </a:r>
            <a:r>
              <a:rPr lang="en-US" altLang="ko-KR" sz="1200" dirty="0">
                <a:latin typeface="+mn-ea"/>
              </a:rPr>
              <a:t> model </a:t>
            </a:r>
            <a:r>
              <a:rPr lang="ko-KR" altLang="en-US" sz="1200" dirty="0">
                <a:latin typeface="+mn-ea"/>
              </a:rPr>
              <a:t>학습</a:t>
            </a:r>
            <a:endParaRPr lang="en-US" altLang="ko-KR" sz="1200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92043" y="1636747"/>
            <a:ext cx="1376146" cy="352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altLang="ko-KR" sz="1400" b="1" dirty="0">
                <a:latin typeface="+mn-ea"/>
              </a:rPr>
              <a:t>Noise</a:t>
            </a:r>
            <a:r>
              <a:rPr lang="ko-KR" altLang="en-US" sz="1400" b="1" dirty="0">
                <a:latin typeface="+mn-ea"/>
              </a:rPr>
              <a:t>추가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31174" y="1628453"/>
            <a:ext cx="1376146" cy="352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00"/>
              </a:lnSpc>
            </a:pPr>
            <a:r>
              <a:rPr lang="ko-KR" altLang="en-US" sz="1400" b="1" dirty="0">
                <a:latin typeface="+mn-ea"/>
              </a:rPr>
              <a:t>복원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blackWhite">
          <a:xfrm rot="10800000" flipH="1">
            <a:off x="5949418" y="2078306"/>
            <a:ext cx="542193" cy="305311"/>
          </a:xfrm>
          <a:prstGeom prst="rightArrow">
            <a:avLst>
              <a:gd name="adj1" fmla="val 48481"/>
              <a:gd name="adj2" fmla="val 49389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lIns="0" tIns="0" rIns="0" bIns="0" anchor="ctr"/>
          <a:lstStyle>
            <a:lvl1pPr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SzTx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47151" y="2388121"/>
            <a:ext cx="17171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b="1" u="sng" dirty="0">
                <a:latin typeface="+mn-ea"/>
              </a:rPr>
              <a:t>Decoding</a:t>
            </a:r>
            <a:endParaRPr lang="en-US" altLang="ko-KR" sz="1300" dirty="0">
              <a:latin typeface="+mn-ea"/>
            </a:endParaRPr>
          </a:p>
          <a:p>
            <a:r>
              <a:rPr lang="en-US" altLang="ko-KR" sz="1300" dirty="0">
                <a:latin typeface="+mn-ea"/>
              </a:rPr>
              <a:t>+ Image, Label </a:t>
            </a:r>
            <a:r>
              <a:rPr lang="ko-KR" altLang="en-US" sz="1300" dirty="0">
                <a:latin typeface="+mn-ea"/>
              </a:rPr>
              <a:t>증강</a:t>
            </a:r>
            <a:endParaRPr lang="en-US" altLang="ko-KR" sz="1300" dirty="0">
              <a:latin typeface="+mn-ea"/>
            </a:endParaRPr>
          </a:p>
        </p:txBody>
      </p:sp>
      <p:cxnSp>
        <p:nvCxnSpPr>
          <p:cNvPr id="32" name="꺾인 연결선 31"/>
          <p:cNvCxnSpPr>
            <a:stCxn id="24" idx="0"/>
            <a:endCxn id="21" idx="2"/>
          </p:cNvCxnSpPr>
          <p:nvPr/>
        </p:nvCxnSpPr>
        <p:spPr>
          <a:xfrm rot="16200000" flipV="1">
            <a:off x="2813228" y="3176590"/>
            <a:ext cx="1496027" cy="141447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24" idx="0"/>
            <a:endCxn id="31" idx="2"/>
          </p:cNvCxnSpPr>
          <p:nvPr/>
        </p:nvCxnSpPr>
        <p:spPr>
          <a:xfrm rot="5400000" flipH="1" flipV="1">
            <a:off x="4411461" y="2737583"/>
            <a:ext cx="1751277" cy="2037241"/>
          </a:xfrm>
          <a:prstGeom prst="bentConnector3">
            <a:avLst>
              <a:gd name="adj1" fmla="val 4288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592007" y="4824436"/>
            <a:ext cx="22653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hlinkClick r:id="rId8"/>
              </a:rPr>
              <a:t>https://excelsior-cjh.tistory.com/187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데이터 구성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해상 도</a:t>
            </a:r>
            <a:r>
              <a:rPr lang="en-US" altLang="ko-KR" sz="1400" dirty="0">
                <a:latin typeface="+mn-ea"/>
              </a:rPr>
              <a:t>: 26*26</a:t>
            </a:r>
            <a:r>
              <a:rPr lang="ko-KR" altLang="en-US" sz="1400" dirty="0">
                <a:latin typeface="+mn-ea"/>
              </a:rPr>
              <a:t>의 데이터를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가장 데이터가 많은 </a:t>
            </a:r>
            <a:r>
              <a:rPr lang="en-US" altLang="ko-KR" sz="1400" dirty="0" err="1">
                <a:latin typeface="+mn-ea"/>
              </a:rPr>
              <a:t>Nono</a:t>
            </a:r>
            <a:r>
              <a:rPr lang="en-US" altLang="ko-KR" sz="1400" dirty="0">
                <a:latin typeface="+mn-ea"/>
              </a:rPr>
              <a:t> class</a:t>
            </a:r>
            <a:r>
              <a:rPr lang="ko-KR" altLang="en-US" sz="1400" dirty="0">
                <a:latin typeface="+mn-ea"/>
              </a:rPr>
              <a:t>기준으로 데이터 증강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학습 비</a:t>
            </a:r>
            <a:r>
              <a:rPr lang="en-US" altLang="ko-KR" sz="1400" dirty="0">
                <a:latin typeface="+mn-ea"/>
              </a:rPr>
              <a:t>: </a:t>
            </a:r>
            <a:r>
              <a:rPr lang="en-US" altLang="ko-KR" sz="1400" dirty="0" err="1">
                <a:latin typeface="+mn-ea"/>
              </a:rPr>
              <a:t>Train:Test</a:t>
            </a:r>
            <a:r>
              <a:rPr lang="en-US" altLang="ko-KR" sz="1400" dirty="0">
                <a:latin typeface="+mn-ea"/>
              </a:rPr>
              <a:t>=8:2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352" y="3092682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00"/>
          </a:p>
        </p:txBody>
      </p:sp>
      <p:sp>
        <p:nvSpPr>
          <p:cNvPr id="45" name="AutoShape 5"/>
          <p:cNvSpPr>
            <a:spLocks noChangeArrowheads="1"/>
          </p:cNvSpPr>
          <p:nvPr/>
        </p:nvSpPr>
        <p:spPr bwMode="blackWhite">
          <a:xfrm rot="16200000" flipH="1">
            <a:off x="5218459" y="4996598"/>
            <a:ext cx="542193" cy="891553"/>
          </a:xfrm>
          <a:prstGeom prst="rightArrow">
            <a:avLst>
              <a:gd name="adj1" fmla="val 48481"/>
              <a:gd name="adj2" fmla="val 49389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lIns="0" tIns="0" rIns="0" bIns="0" anchor="ctr"/>
          <a:lstStyle>
            <a:lvl1pPr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SzTx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619923" y="2867139"/>
            <a:ext cx="788999" cy="633524"/>
            <a:chOff x="5780692" y="3608909"/>
            <a:chExt cx="1324685" cy="723535"/>
          </a:xfrm>
        </p:grpSpPr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FE3E73D3-0F2D-4864-9531-FEE209AD1196}"/>
                </a:ext>
              </a:extLst>
            </p:cNvPr>
            <p:cNvSpPr/>
            <p:nvPr/>
          </p:nvSpPr>
          <p:spPr>
            <a:xfrm>
              <a:off x="5841355" y="3608909"/>
              <a:ext cx="1128712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48" name="TextBox 53"/>
            <p:cNvSpPr txBox="1">
              <a:spLocks noChangeArrowheads="1"/>
            </p:cNvSpPr>
            <p:nvPr/>
          </p:nvSpPr>
          <p:spPr bwMode="auto">
            <a:xfrm>
              <a:off x="5780692" y="3647009"/>
              <a:ext cx="1324685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Edge-</a:t>
              </a:r>
              <a:r>
                <a:rPr lang="en-US" altLang="ko-KR" sz="1100" dirty="0" err="1">
                  <a:ea typeface="굴림" panose="020B0600000101010101" pitchFamily="50" charset="-127"/>
                </a:rPr>
                <a:t>Loc</a:t>
              </a:r>
              <a:endParaRPr lang="en-US" altLang="ko-KR" sz="1100" dirty="0">
                <a:ea typeface="굴림" panose="020B0600000101010101" pitchFamily="50" charset="-127"/>
              </a:endParaRP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296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(2.1%)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49" name="모서리가 둥근 직사각형 73">
              <a:extLst>
                <a:ext uri="{FF2B5EF4-FFF2-40B4-BE49-F238E27FC236}">
                  <a16:creationId xmlns:a16="http://schemas.microsoft.com/office/drawing/2014/main" id="{E676F1E1-26C5-474F-B2D2-9C0C62AD28C6}"/>
                </a:ext>
              </a:extLst>
            </p:cNvPr>
            <p:cNvSpPr/>
            <p:nvPr/>
          </p:nvSpPr>
          <p:spPr>
            <a:xfrm>
              <a:off x="5839767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130068" y="2867139"/>
            <a:ext cx="675111" cy="633524"/>
            <a:chOff x="3121374" y="3608909"/>
            <a:chExt cx="1133475" cy="723535"/>
          </a:xfrm>
        </p:grpSpPr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E9B5C071-ACA3-4B72-A40C-FBDFB5F67C71}"/>
                </a:ext>
              </a:extLst>
            </p:cNvPr>
            <p:cNvSpPr/>
            <p:nvPr/>
          </p:nvSpPr>
          <p:spPr>
            <a:xfrm>
              <a:off x="3126136" y="3608909"/>
              <a:ext cx="1128713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52" name="TextBox 35"/>
            <p:cNvSpPr txBox="1">
              <a:spLocks noChangeArrowheads="1"/>
            </p:cNvSpPr>
            <p:nvPr/>
          </p:nvSpPr>
          <p:spPr bwMode="auto">
            <a:xfrm>
              <a:off x="3145647" y="3647009"/>
              <a:ext cx="1020563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Center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90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(0.6%)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53" name="모서리가 둥근 직사각형 73">
              <a:extLst>
                <a:ext uri="{FF2B5EF4-FFF2-40B4-BE49-F238E27FC236}">
                  <a16:creationId xmlns:a16="http://schemas.microsoft.com/office/drawing/2014/main" id="{59003D14-F079-4C65-9BC6-55FC361429CA}"/>
                </a:ext>
              </a:extLst>
            </p:cNvPr>
            <p:cNvSpPr/>
            <p:nvPr/>
          </p:nvSpPr>
          <p:spPr>
            <a:xfrm>
              <a:off x="3121374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330164" y="2867139"/>
            <a:ext cx="853118" cy="633524"/>
            <a:chOff x="7145479" y="3608909"/>
            <a:chExt cx="1432339" cy="723535"/>
          </a:xfrm>
        </p:grpSpPr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2F4D129A-ACFC-4296-B6A5-3DA93C94CD5E}"/>
                </a:ext>
              </a:extLst>
            </p:cNvPr>
            <p:cNvSpPr/>
            <p:nvPr/>
          </p:nvSpPr>
          <p:spPr>
            <a:xfrm>
              <a:off x="7290742" y="3608909"/>
              <a:ext cx="1128713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56" name="TextBox 56"/>
            <p:cNvSpPr txBox="1">
              <a:spLocks noChangeArrowheads="1"/>
            </p:cNvSpPr>
            <p:nvPr/>
          </p:nvSpPr>
          <p:spPr bwMode="auto">
            <a:xfrm>
              <a:off x="7145479" y="3647009"/>
              <a:ext cx="1432339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Edge-Ring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31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(0.2%)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57" name="모서리가 둥근 직사각형 73">
              <a:extLst>
                <a:ext uri="{FF2B5EF4-FFF2-40B4-BE49-F238E27FC236}">
                  <a16:creationId xmlns:a16="http://schemas.microsoft.com/office/drawing/2014/main" id="{78DE5574-8EE0-46B3-BD82-44C5F1EDF5C7}"/>
                </a:ext>
              </a:extLst>
            </p:cNvPr>
            <p:cNvSpPr/>
            <p:nvPr/>
          </p:nvSpPr>
          <p:spPr>
            <a:xfrm>
              <a:off x="7295505" y="3608909"/>
              <a:ext cx="1128712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893533" y="2867139"/>
            <a:ext cx="673220" cy="633524"/>
            <a:chOff x="4390380" y="3608909"/>
            <a:chExt cx="1130300" cy="723535"/>
          </a:xfrm>
        </p:grpSpPr>
        <p:sp>
          <p:nvSpPr>
            <p:cNvPr id="59" name="모서리가 둥근 직사각형 58">
              <a:extLst>
                <a:ext uri="{FF2B5EF4-FFF2-40B4-BE49-F238E27FC236}">
                  <a16:creationId xmlns:a16="http://schemas.microsoft.com/office/drawing/2014/main" id="{227D5F2D-AA69-4E3E-845C-001C85CF702B}"/>
                </a:ext>
              </a:extLst>
            </p:cNvPr>
            <p:cNvSpPr/>
            <p:nvPr/>
          </p:nvSpPr>
          <p:spPr>
            <a:xfrm>
              <a:off x="4390380" y="3608909"/>
              <a:ext cx="1128712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60" name="TextBox 48"/>
            <p:cNvSpPr txBox="1">
              <a:spLocks noChangeArrowheads="1"/>
            </p:cNvSpPr>
            <p:nvPr/>
          </p:nvSpPr>
          <p:spPr bwMode="auto">
            <a:xfrm>
              <a:off x="4495304" y="3647009"/>
              <a:ext cx="1004414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Donut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1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(0.0%)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61" name="모서리가 둥근 직사각형 73">
              <a:extLst>
                <a:ext uri="{FF2B5EF4-FFF2-40B4-BE49-F238E27FC236}">
                  <a16:creationId xmlns:a16="http://schemas.microsoft.com/office/drawing/2014/main" id="{30FA411A-3BF4-4FAC-9835-84CFF6D46205}"/>
                </a:ext>
              </a:extLst>
            </p:cNvPr>
            <p:cNvSpPr/>
            <p:nvPr/>
          </p:nvSpPr>
          <p:spPr>
            <a:xfrm>
              <a:off x="4391967" y="3608909"/>
              <a:ext cx="1128713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180149" y="2867139"/>
            <a:ext cx="675111" cy="633524"/>
            <a:chOff x="8925274" y="3608909"/>
            <a:chExt cx="1133475" cy="723535"/>
          </a:xfrm>
        </p:grpSpPr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64" name="TextBox 57"/>
            <p:cNvSpPr txBox="1">
              <a:spLocks noChangeArrowheads="1"/>
            </p:cNvSpPr>
            <p:nvPr/>
          </p:nvSpPr>
          <p:spPr bwMode="auto">
            <a:xfrm>
              <a:off x="9028329" y="3647009"/>
              <a:ext cx="1004414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 err="1">
                  <a:ea typeface="굴림" panose="020B0600000101010101" pitchFamily="50" charset="-127"/>
                </a:rPr>
                <a:t>Loc</a:t>
              </a:r>
              <a:endParaRPr lang="en-US" altLang="ko-KR" sz="1100" dirty="0">
                <a:ea typeface="굴림" panose="020B0600000101010101" pitchFamily="50" charset="-127"/>
              </a:endParaRP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297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(2.1%)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65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830392" y="2387586"/>
            <a:ext cx="1430200" cy="313337"/>
            <a:chOff x="5778724" y="5652070"/>
            <a:chExt cx="1676169" cy="357856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E235C5F0-F315-4642-A715-15B3B5D7F5FB}"/>
                </a:ext>
              </a:extLst>
            </p:cNvPr>
            <p:cNvGrpSpPr/>
            <p:nvPr/>
          </p:nvGrpSpPr>
          <p:grpSpPr>
            <a:xfrm>
              <a:off x="5953556" y="5880056"/>
              <a:ext cx="1292324" cy="115560"/>
              <a:chOff x="5489889" y="584684"/>
              <a:chExt cx="1543555" cy="108012"/>
            </a:xfrm>
            <a:solidFill>
              <a:schemeClr val="bg1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0" name="직각 삼각형 69">
                <a:extLst>
                  <a:ext uri="{FF2B5EF4-FFF2-40B4-BE49-F238E27FC236}">
                    <a16:creationId xmlns:a16="http://schemas.microsoft.com/office/drawing/2014/main" id="{B3151266-A965-426F-A7BA-FC410AE84684}"/>
                  </a:ext>
                </a:extLst>
              </p:cNvPr>
              <p:cNvSpPr/>
              <p:nvPr/>
            </p:nvSpPr>
            <p:spPr>
              <a:xfrm flipH="1" flipV="1">
                <a:off x="6276703" y="584684"/>
                <a:ext cx="756741" cy="108012"/>
              </a:xfrm>
              <a:prstGeom prst="rtTriangle">
                <a:avLst/>
              </a:prstGeom>
              <a:grpFill/>
              <a:ln>
                <a:noFill/>
              </a:ln>
              <a:effectLst>
                <a:outerShdw blurRad="88900" dist="139700" dir="5400000" sx="103000" sy="103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 sz="1400"/>
              </a:p>
            </p:txBody>
          </p:sp>
          <p:sp>
            <p:nvSpPr>
              <p:cNvPr id="71" name="직각 삼각형 70">
                <a:extLst>
                  <a:ext uri="{FF2B5EF4-FFF2-40B4-BE49-F238E27FC236}">
                    <a16:creationId xmlns:a16="http://schemas.microsoft.com/office/drawing/2014/main" id="{20C09FEA-A1E5-4ED7-9692-2EF2E33FB23E}"/>
                  </a:ext>
                </a:extLst>
              </p:cNvPr>
              <p:cNvSpPr/>
              <p:nvPr/>
            </p:nvSpPr>
            <p:spPr>
              <a:xfrm flipV="1">
                <a:off x="5489889" y="584684"/>
                <a:ext cx="756741" cy="108012"/>
              </a:xfrm>
              <a:prstGeom prst="rtTriangle">
                <a:avLst/>
              </a:prstGeom>
              <a:grpFill/>
              <a:ln>
                <a:noFill/>
              </a:ln>
              <a:effectLst>
                <a:outerShdw blurRad="88900" dist="139700" dir="4800000" sx="103000" sy="103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 sz="1400"/>
              </a:p>
            </p:txBody>
          </p:sp>
        </p:grp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80728E11-E04C-4C3B-A6D3-39C9E65F5C4E}"/>
                </a:ext>
              </a:extLst>
            </p:cNvPr>
            <p:cNvSpPr/>
            <p:nvPr/>
          </p:nvSpPr>
          <p:spPr>
            <a:xfrm>
              <a:off x="5834411" y="5652070"/>
              <a:ext cx="1517650" cy="352425"/>
            </a:xfrm>
            <a:prstGeom prst="round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4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69" name="TextBox 34"/>
            <p:cNvSpPr txBox="1">
              <a:spLocks noChangeArrowheads="1"/>
            </p:cNvSpPr>
            <p:nvPr/>
          </p:nvSpPr>
          <p:spPr bwMode="auto">
            <a:xfrm>
              <a:off x="5778724" y="5658420"/>
              <a:ext cx="1676169" cy="351506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400" dirty="0">
                  <a:ea typeface="굴림" panose="020B0600000101010101" pitchFamily="50" charset="-127"/>
                </a:rPr>
                <a:t>26*26 size </a:t>
              </a:r>
              <a:r>
                <a:rPr lang="ko-KR" altLang="en-US" sz="1400" dirty="0">
                  <a:ea typeface="굴림" panose="020B0600000101010101" pitchFamily="50" charset="-127"/>
                </a:rPr>
                <a:t>추출</a:t>
              </a: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943613" y="2867139"/>
            <a:ext cx="719737" cy="633524"/>
            <a:chOff x="8925274" y="3608909"/>
            <a:chExt cx="1208400" cy="723535"/>
          </a:xfrm>
        </p:grpSpPr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76" name="TextBox 57"/>
            <p:cNvSpPr txBox="1">
              <a:spLocks noChangeArrowheads="1"/>
            </p:cNvSpPr>
            <p:nvPr/>
          </p:nvSpPr>
          <p:spPr bwMode="auto">
            <a:xfrm>
              <a:off x="8927408" y="3647009"/>
              <a:ext cx="1206266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Near-full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16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(0.1%)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77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6707079" y="2867139"/>
            <a:ext cx="719737" cy="633524"/>
            <a:chOff x="8925274" y="3608909"/>
            <a:chExt cx="1208400" cy="723535"/>
          </a:xfrm>
        </p:grpSpPr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0" name="TextBox 57"/>
            <p:cNvSpPr txBox="1">
              <a:spLocks noChangeArrowheads="1"/>
            </p:cNvSpPr>
            <p:nvPr/>
          </p:nvSpPr>
          <p:spPr bwMode="auto">
            <a:xfrm>
              <a:off x="8927408" y="3647009"/>
              <a:ext cx="1206266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Random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74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(0.5%)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81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7481609" y="2867139"/>
            <a:ext cx="691681" cy="633524"/>
            <a:chOff x="8925274" y="3608909"/>
            <a:chExt cx="1161295" cy="723535"/>
          </a:xfrm>
        </p:grpSpPr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4" name="TextBox 57"/>
            <p:cNvSpPr txBox="1">
              <a:spLocks noChangeArrowheads="1"/>
            </p:cNvSpPr>
            <p:nvPr/>
          </p:nvSpPr>
          <p:spPr bwMode="auto">
            <a:xfrm>
              <a:off x="8974502" y="3647009"/>
              <a:ext cx="1112067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Scratch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72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(0.5%)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85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8245069" y="2867139"/>
            <a:ext cx="698898" cy="633524"/>
            <a:chOff x="8925274" y="3608909"/>
            <a:chExt cx="1173413" cy="723535"/>
          </a:xfrm>
        </p:grpSpPr>
        <p:sp>
          <p:nvSpPr>
            <p:cNvPr id="87" name="모서리가 둥근 직사각형 86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88" name="TextBox 57"/>
            <p:cNvSpPr txBox="1">
              <a:spLocks noChangeArrowheads="1"/>
            </p:cNvSpPr>
            <p:nvPr/>
          </p:nvSpPr>
          <p:spPr bwMode="auto">
            <a:xfrm>
              <a:off x="8962397" y="3647009"/>
              <a:ext cx="1136290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None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13,489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(93.9%)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89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3618032" y="4380337"/>
            <a:ext cx="788999" cy="929597"/>
            <a:chOff x="5780690" y="3270771"/>
            <a:chExt cx="1324686" cy="1061673"/>
          </a:xfrm>
        </p:grpSpPr>
        <p:sp>
          <p:nvSpPr>
            <p:cNvPr id="91" name="모서리가 둥근 직사각형 90">
              <a:extLst>
                <a:ext uri="{FF2B5EF4-FFF2-40B4-BE49-F238E27FC236}">
                  <a16:creationId xmlns:a16="http://schemas.microsoft.com/office/drawing/2014/main" id="{FE3E73D3-0F2D-4864-9531-FEE209AD1196}"/>
                </a:ext>
              </a:extLst>
            </p:cNvPr>
            <p:cNvSpPr/>
            <p:nvPr/>
          </p:nvSpPr>
          <p:spPr>
            <a:xfrm>
              <a:off x="5841355" y="3608909"/>
              <a:ext cx="1128712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ea typeface="굴림" panose="020B0600000101010101" pitchFamily="50" charset="-127"/>
              </a:endParaRPr>
            </a:p>
          </p:txBody>
        </p:sp>
        <p:sp>
          <p:nvSpPr>
            <p:cNvPr id="92" name="TextBox 53"/>
            <p:cNvSpPr txBox="1">
              <a:spLocks noChangeArrowheads="1"/>
            </p:cNvSpPr>
            <p:nvPr/>
          </p:nvSpPr>
          <p:spPr bwMode="auto">
            <a:xfrm>
              <a:off x="5780690" y="3647009"/>
              <a:ext cx="1324686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Edge-</a:t>
              </a:r>
              <a:r>
                <a:rPr lang="en-US" altLang="ko-KR" sz="1100" dirty="0" err="1">
                  <a:ea typeface="굴림" panose="020B0600000101010101" pitchFamily="50" charset="-127"/>
                </a:rPr>
                <a:t>Loc</a:t>
              </a:r>
              <a:endParaRPr lang="en-US" altLang="ko-KR" sz="1100" dirty="0">
                <a:ea typeface="굴림" panose="020B0600000101010101" pitchFamily="50" charset="-127"/>
              </a:endParaRP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13,912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(12.8%)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93" name="모서리가 둥근 직사각형 73">
              <a:extLst>
                <a:ext uri="{FF2B5EF4-FFF2-40B4-BE49-F238E27FC236}">
                  <a16:creationId xmlns:a16="http://schemas.microsoft.com/office/drawing/2014/main" id="{E676F1E1-26C5-474F-B2D2-9C0C62AD28C6}"/>
                </a:ext>
              </a:extLst>
            </p:cNvPr>
            <p:cNvSpPr/>
            <p:nvPr/>
          </p:nvSpPr>
          <p:spPr>
            <a:xfrm>
              <a:off x="5839767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0F0BB50-8768-4286-94D2-0D76963CF976}"/>
                </a:ext>
              </a:extLst>
            </p:cNvPr>
            <p:cNvSpPr/>
            <p:nvPr/>
          </p:nvSpPr>
          <p:spPr>
            <a:xfrm>
              <a:off x="6371580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108171" y="4380337"/>
            <a:ext cx="695116" cy="929597"/>
            <a:chOff x="3087787" y="3270771"/>
            <a:chExt cx="1167062" cy="1061673"/>
          </a:xfrm>
        </p:grpSpPr>
        <p:grpSp>
          <p:nvGrpSpPr>
            <p:cNvPr id="96" name="그룹 95"/>
            <p:cNvGrpSpPr/>
            <p:nvPr/>
          </p:nvGrpSpPr>
          <p:grpSpPr>
            <a:xfrm>
              <a:off x="3087787" y="3608909"/>
              <a:ext cx="1167062" cy="723535"/>
              <a:chOff x="3087787" y="3608909"/>
              <a:chExt cx="1167062" cy="723535"/>
            </a:xfrm>
          </p:grpSpPr>
          <p:sp>
            <p:nvSpPr>
              <p:cNvPr id="98" name="모서리가 둥근 직사각형 97">
                <a:extLst>
                  <a:ext uri="{FF2B5EF4-FFF2-40B4-BE49-F238E27FC236}">
                    <a16:creationId xmlns:a16="http://schemas.microsoft.com/office/drawing/2014/main" id="{E9B5C071-ACA3-4B72-A40C-FBDFB5F67C71}"/>
                  </a:ext>
                </a:extLst>
              </p:cNvPr>
              <p:cNvSpPr/>
              <p:nvPr/>
            </p:nvSpPr>
            <p:spPr>
              <a:xfrm>
                <a:off x="3126136" y="3608909"/>
                <a:ext cx="1128713" cy="71082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lang="ko-KR" altLang="en-US" sz="1100">
                  <a:solidFill>
                    <a:srgbClr val="FFFFFF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99" name="TextBox 35"/>
              <p:cNvSpPr txBox="1">
                <a:spLocks noChangeArrowheads="1"/>
              </p:cNvSpPr>
              <p:nvPr/>
            </p:nvSpPr>
            <p:spPr bwMode="auto">
              <a:xfrm>
                <a:off x="3087787" y="3647009"/>
                <a:ext cx="1136291" cy="685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ko-KR" sz="1100" dirty="0">
                    <a:ea typeface="굴림" panose="020B0600000101010101" pitchFamily="50" charset="-127"/>
                  </a:rPr>
                  <a:t>Center</a:t>
                </a:r>
              </a:p>
              <a:p>
                <a:pPr algn="ctr" eaLnBrk="1" hangingPunct="1"/>
                <a:r>
                  <a:rPr lang="en-US" altLang="ko-KR" sz="1100" dirty="0">
                    <a:ea typeface="굴림" panose="020B0600000101010101" pitchFamily="50" charset="-127"/>
                  </a:rPr>
                  <a:t>13,500</a:t>
                </a:r>
              </a:p>
              <a:p>
                <a:pPr algn="ctr" eaLnBrk="1" hangingPunct="1"/>
                <a:r>
                  <a:rPr lang="en-US" altLang="ko-KR" sz="1100" dirty="0">
                    <a:ea typeface="굴림" panose="020B0600000101010101" pitchFamily="50" charset="-127"/>
                  </a:rPr>
                  <a:t>(12.4%)</a:t>
                </a:r>
                <a:endParaRPr lang="ko-KR" altLang="en-US" sz="1100" dirty="0">
                  <a:ea typeface="굴림" panose="020B0600000101010101" pitchFamily="50" charset="-127"/>
                </a:endParaRPr>
              </a:p>
            </p:txBody>
          </p:sp>
          <p:sp>
            <p:nvSpPr>
              <p:cNvPr id="100" name="모서리가 둥근 직사각형 73">
                <a:extLst>
                  <a:ext uri="{FF2B5EF4-FFF2-40B4-BE49-F238E27FC236}">
                    <a16:creationId xmlns:a16="http://schemas.microsoft.com/office/drawing/2014/main" id="{59003D14-F079-4C65-9BC6-55FC361429CA}"/>
                  </a:ext>
                </a:extLst>
              </p:cNvPr>
              <p:cNvSpPr/>
              <p:nvPr/>
            </p:nvSpPr>
            <p:spPr>
              <a:xfrm>
                <a:off x="3121374" y="3608909"/>
                <a:ext cx="1130300" cy="71437"/>
              </a:xfrm>
              <a:custGeom>
                <a:avLst/>
                <a:gdLst/>
                <a:ahLst/>
                <a:cxnLst/>
                <a:rect l="l" t="t" r="r" b="b"/>
                <a:pathLst>
                  <a:path w="1152128" h="72678">
                    <a:moveTo>
                      <a:pt x="60008" y="0"/>
                    </a:moveTo>
                    <a:lnTo>
                      <a:pt x="1092120" y="0"/>
                    </a:lnTo>
                    <a:cubicBezTo>
                      <a:pt x="1125262" y="0"/>
                      <a:pt x="1152128" y="26866"/>
                      <a:pt x="1152128" y="60008"/>
                    </a:cubicBezTo>
                    <a:lnTo>
                      <a:pt x="1152128" y="72678"/>
                    </a:lnTo>
                    <a:lnTo>
                      <a:pt x="0" y="72678"/>
                    </a:lnTo>
                    <a:lnTo>
                      <a:pt x="0" y="60008"/>
                    </a:lnTo>
                    <a:cubicBezTo>
                      <a:pt x="0" y="26866"/>
                      <a:pt x="26866" y="0"/>
                      <a:pt x="60008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ko-KR" altLang="en-US" sz="110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8E40CFA-F152-465A-83A8-24241564AF2F}"/>
                </a:ext>
              </a:extLst>
            </p:cNvPr>
            <p:cNvSpPr/>
            <p:nvPr/>
          </p:nvSpPr>
          <p:spPr>
            <a:xfrm>
              <a:off x="3624611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4328274" y="4380337"/>
            <a:ext cx="853118" cy="929597"/>
            <a:chOff x="7145477" y="3270771"/>
            <a:chExt cx="1432338" cy="1061673"/>
          </a:xfrm>
        </p:grpSpPr>
        <p:sp>
          <p:nvSpPr>
            <p:cNvPr id="102" name="모서리가 둥근 직사각형 101">
              <a:extLst>
                <a:ext uri="{FF2B5EF4-FFF2-40B4-BE49-F238E27FC236}">
                  <a16:creationId xmlns:a16="http://schemas.microsoft.com/office/drawing/2014/main" id="{2F4D129A-ACFC-4296-B6A5-3DA93C94CD5E}"/>
                </a:ext>
              </a:extLst>
            </p:cNvPr>
            <p:cNvSpPr/>
            <p:nvPr/>
          </p:nvSpPr>
          <p:spPr>
            <a:xfrm>
              <a:off x="7290742" y="3608909"/>
              <a:ext cx="1128713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3" name="TextBox 56"/>
            <p:cNvSpPr txBox="1">
              <a:spLocks noChangeArrowheads="1"/>
            </p:cNvSpPr>
            <p:nvPr/>
          </p:nvSpPr>
          <p:spPr bwMode="auto">
            <a:xfrm>
              <a:off x="7145477" y="3647009"/>
              <a:ext cx="1432338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Edge-Ring</a:t>
              </a:r>
            </a:p>
            <a:p>
              <a:pPr algn="ctr"/>
              <a:r>
                <a:rPr lang="en-US" altLang="ko-KR" sz="1100" dirty="0">
                  <a:ea typeface="굴림" panose="020B0600000101010101" pitchFamily="50" charset="-127"/>
                </a:rPr>
                <a:t>13,454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(12.4%)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104" name="모서리가 둥근 직사각형 73">
              <a:extLst>
                <a:ext uri="{FF2B5EF4-FFF2-40B4-BE49-F238E27FC236}">
                  <a16:creationId xmlns:a16="http://schemas.microsoft.com/office/drawing/2014/main" id="{78DE5574-8EE0-46B3-BD82-44C5F1EDF5C7}"/>
                </a:ext>
              </a:extLst>
            </p:cNvPr>
            <p:cNvSpPr/>
            <p:nvPr/>
          </p:nvSpPr>
          <p:spPr>
            <a:xfrm>
              <a:off x="7295505" y="3608909"/>
              <a:ext cx="1128712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624A99D4-86CF-40F7-ABB5-5D3D7F4F1515}"/>
                </a:ext>
              </a:extLst>
            </p:cNvPr>
            <p:cNvSpPr/>
            <p:nvPr/>
          </p:nvSpPr>
          <p:spPr>
            <a:xfrm>
              <a:off x="7798742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2891642" y="4380337"/>
            <a:ext cx="700009" cy="929597"/>
            <a:chOff x="4390380" y="3270771"/>
            <a:chExt cx="1175277" cy="1061673"/>
          </a:xfrm>
        </p:grpSpPr>
        <p:sp>
          <p:nvSpPr>
            <p:cNvPr id="107" name="모서리가 둥근 직사각형 106">
              <a:extLst>
                <a:ext uri="{FF2B5EF4-FFF2-40B4-BE49-F238E27FC236}">
                  <a16:creationId xmlns:a16="http://schemas.microsoft.com/office/drawing/2014/main" id="{227D5F2D-AA69-4E3E-845C-001C85CF702B}"/>
                </a:ext>
              </a:extLst>
            </p:cNvPr>
            <p:cNvSpPr/>
            <p:nvPr/>
          </p:nvSpPr>
          <p:spPr>
            <a:xfrm>
              <a:off x="4390380" y="3608909"/>
              <a:ext cx="1128712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08" name="TextBox 48"/>
            <p:cNvSpPr txBox="1">
              <a:spLocks noChangeArrowheads="1"/>
            </p:cNvSpPr>
            <p:nvPr/>
          </p:nvSpPr>
          <p:spPr bwMode="auto">
            <a:xfrm>
              <a:off x="4429367" y="3647009"/>
              <a:ext cx="1136290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Donut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13,402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(12.3%)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109" name="모서리가 둥근 직사각형 73">
              <a:extLst>
                <a:ext uri="{FF2B5EF4-FFF2-40B4-BE49-F238E27FC236}">
                  <a16:creationId xmlns:a16="http://schemas.microsoft.com/office/drawing/2014/main" id="{30FA411A-3BF4-4FAC-9835-84CFF6D46205}"/>
                </a:ext>
              </a:extLst>
            </p:cNvPr>
            <p:cNvSpPr/>
            <p:nvPr/>
          </p:nvSpPr>
          <p:spPr>
            <a:xfrm>
              <a:off x="4391967" y="3608909"/>
              <a:ext cx="1128713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AC35286B-9DAE-4B93-ABA8-9C9B9CD2B06E}"/>
                </a:ext>
              </a:extLst>
            </p:cNvPr>
            <p:cNvSpPr/>
            <p:nvPr/>
          </p:nvSpPr>
          <p:spPr>
            <a:xfrm>
              <a:off x="4909492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5178252" y="4380337"/>
            <a:ext cx="698896" cy="929597"/>
            <a:chOff x="8925274" y="3270771"/>
            <a:chExt cx="1173409" cy="1061673"/>
          </a:xfrm>
        </p:grpSpPr>
        <p:sp>
          <p:nvSpPr>
            <p:cNvPr id="112" name="모서리가 둥근 직사각형 111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13" name="TextBox 57"/>
            <p:cNvSpPr txBox="1">
              <a:spLocks noChangeArrowheads="1"/>
            </p:cNvSpPr>
            <p:nvPr/>
          </p:nvSpPr>
          <p:spPr bwMode="auto">
            <a:xfrm>
              <a:off x="8962394" y="3647009"/>
              <a:ext cx="1136289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 err="1">
                  <a:ea typeface="굴림" panose="020B0600000101010101" pitchFamily="50" charset="-127"/>
                </a:rPr>
                <a:t>Loc</a:t>
              </a:r>
              <a:endParaRPr lang="en-US" altLang="ko-KR" sz="1100" dirty="0">
                <a:ea typeface="굴림" panose="020B0600000101010101" pitchFamily="50" charset="-127"/>
              </a:endParaRPr>
            </a:p>
            <a:p>
              <a:pPr algn="ctr"/>
              <a:r>
                <a:rPr lang="en-US" altLang="ko-KR" sz="1100" dirty="0">
                  <a:ea typeface="굴림" panose="020B0600000101010101" pitchFamily="50" charset="-127"/>
                </a:rPr>
                <a:t>13,959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(12.8%)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114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ABF2D61-D2B4-42D4-A95A-463EA1FFD504}"/>
                </a:ext>
              </a:extLst>
            </p:cNvPr>
            <p:cNvSpPr/>
            <p:nvPr/>
          </p:nvSpPr>
          <p:spPr>
            <a:xfrm>
              <a:off x="9453911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116" name="그룹 115"/>
          <p:cNvGrpSpPr/>
          <p:nvPr/>
        </p:nvGrpSpPr>
        <p:grpSpPr>
          <a:xfrm>
            <a:off x="5941724" y="4380337"/>
            <a:ext cx="719732" cy="929597"/>
            <a:chOff x="8925274" y="3270771"/>
            <a:chExt cx="1208391" cy="1061673"/>
          </a:xfrm>
        </p:grpSpPr>
        <p:sp>
          <p:nvSpPr>
            <p:cNvPr id="117" name="모서리가 둥근 직사각형 116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18" name="TextBox 57"/>
            <p:cNvSpPr txBox="1">
              <a:spLocks noChangeArrowheads="1"/>
            </p:cNvSpPr>
            <p:nvPr/>
          </p:nvSpPr>
          <p:spPr bwMode="auto">
            <a:xfrm>
              <a:off x="8927400" y="3647009"/>
              <a:ext cx="1206265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Near-full</a:t>
              </a:r>
            </a:p>
            <a:p>
              <a:pPr algn="ctr"/>
              <a:r>
                <a:rPr lang="en-US" altLang="ko-KR" sz="1100" dirty="0">
                  <a:ea typeface="굴림" panose="020B0600000101010101" pitchFamily="50" charset="-127"/>
                </a:rPr>
                <a:t>13,424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(12.3%)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119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5ABF2D61-D2B4-42D4-A95A-463EA1FFD504}"/>
                </a:ext>
              </a:extLst>
            </p:cNvPr>
            <p:cNvSpPr/>
            <p:nvPr/>
          </p:nvSpPr>
          <p:spPr>
            <a:xfrm>
              <a:off x="9453911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6705188" y="4380337"/>
            <a:ext cx="719737" cy="929597"/>
            <a:chOff x="8925274" y="3270771"/>
            <a:chExt cx="1208400" cy="1061673"/>
          </a:xfrm>
        </p:grpSpPr>
        <p:sp>
          <p:nvSpPr>
            <p:cNvPr id="122" name="모서리가 둥근 직사각형 121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23" name="TextBox 57"/>
            <p:cNvSpPr txBox="1">
              <a:spLocks noChangeArrowheads="1"/>
            </p:cNvSpPr>
            <p:nvPr/>
          </p:nvSpPr>
          <p:spPr bwMode="auto">
            <a:xfrm>
              <a:off x="8927408" y="3647009"/>
              <a:ext cx="1206266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Random</a:t>
              </a:r>
            </a:p>
            <a:p>
              <a:pPr algn="ctr"/>
              <a:r>
                <a:rPr lang="en-US" altLang="ko-KR" sz="1100" dirty="0">
                  <a:ea typeface="굴림" panose="020B0600000101010101" pitchFamily="50" charset="-127"/>
                </a:rPr>
                <a:t>13,542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(12.5%)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124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5ABF2D61-D2B4-42D4-A95A-463EA1FFD504}"/>
                </a:ext>
              </a:extLst>
            </p:cNvPr>
            <p:cNvSpPr/>
            <p:nvPr/>
          </p:nvSpPr>
          <p:spPr>
            <a:xfrm>
              <a:off x="9453911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7479723" y="4380337"/>
            <a:ext cx="698897" cy="929597"/>
            <a:chOff x="8925274" y="3270771"/>
            <a:chExt cx="1173409" cy="1061673"/>
          </a:xfrm>
        </p:grpSpPr>
        <p:sp>
          <p:nvSpPr>
            <p:cNvPr id="127" name="모서리가 둥근 직사각형 126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28" name="TextBox 57"/>
            <p:cNvSpPr txBox="1">
              <a:spLocks noChangeArrowheads="1"/>
            </p:cNvSpPr>
            <p:nvPr/>
          </p:nvSpPr>
          <p:spPr bwMode="auto">
            <a:xfrm>
              <a:off x="8962392" y="3647009"/>
              <a:ext cx="1136291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Scratch</a:t>
              </a:r>
            </a:p>
            <a:p>
              <a:pPr algn="ctr"/>
              <a:r>
                <a:rPr lang="en-US" altLang="ko-KR" sz="1100" dirty="0">
                  <a:ea typeface="굴림" panose="020B0600000101010101" pitchFamily="50" charset="-127"/>
                </a:rPr>
                <a:t>13,536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(12.4%)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129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5ABF2D61-D2B4-42D4-A95A-463EA1FFD504}"/>
                </a:ext>
              </a:extLst>
            </p:cNvPr>
            <p:cNvSpPr/>
            <p:nvPr/>
          </p:nvSpPr>
          <p:spPr>
            <a:xfrm>
              <a:off x="9453911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8243178" y="4380337"/>
            <a:ext cx="698898" cy="929597"/>
            <a:chOff x="8925274" y="3270771"/>
            <a:chExt cx="1173413" cy="1061673"/>
          </a:xfrm>
        </p:grpSpPr>
        <p:sp>
          <p:nvSpPr>
            <p:cNvPr id="132" name="모서리가 둥근 직사각형 131">
              <a:extLst>
                <a:ext uri="{FF2B5EF4-FFF2-40B4-BE49-F238E27FC236}">
                  <a16:creationId xmlns:a16="http://schemas.microsoft.com/office/drawing/2014/main" id="{3FC53DDE-44C1-43A6-9C4D-CFC43ACA2DD7}"/>
                </a:ext>
              </a:extLst>
            </p:cNvPr>
            <p:cNvSpPr/>
            <p:nvPr/>
          </p:nvSpPr>
          <p:spPr>
            <a:xfrm>
              <a:off x="8925274" y="3608909"/>
              <a:ext cx="1130300" cy="7108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33" name="TextBox 57"/>
            <p:cNvSpPr txBox="1">
              <a:spLocks noChangeArrowheads="1"/>
            </p:cNvSpPr>
            <p:nvPr/>
          </p:nvSpPr>
          <p:spPr bwMode="auto">
            <a:xfrm>
              <a:off x="8962397" y="3647009"/>
              <a:ext cx="1136290" cy="685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None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13,489</a:t>
              </a:r>
            </a:p>
            <a:p>
              <a:pPr algn="ctr" eaLnBrk="1" hangingPunct="1"/>
              <a:r>
                <a:rPr lang="en-US" altLang="ko-KR" sz="1100" dirty="0">
                  <a:ea typeface="굴림" panose="020B0600000101010101" pitchFamily="50" charset="-127"/>
                </a:rPr>
                <a:t>(12.4%)</a:t>
              </a:r>
              <a:endParaRPr lang="ko-KR" altLang="en-US" sz="1100" dirty="0">
                <a:ea typeface="굴림" panose="020B0600000101010101" pitchFamily="50" charset="-127"/>
              </a:endParaRPr>
            </a:p>
          </p:txBody>
        </p:sp>
        <p:sp>
          <p:nvSpPr>
            <p:cNvPr id="134" name="모서리가 둥근 직사각형 73">
              <a:extLst>
                <a:ext uri="{FF2B5EF4-FFF2-40B4-BE49-F238E27FC236}">
                  <a16:creationId xmlns:a16="http://schemas.microsoft.com/office/drawing/2014/main" id="{D4434E37-7EBD-4D80-AB11-4417BAFA7913}"/>
                </a:ext>
              </a:extLst>
            </p:cNvPr>
            <p:cNvSpPr/>
            <p:nvPr/>
          </p:nvSpPr>
          <p:spPr>
            <a:xfrm>
              <a:off x="8928449" y="3608909"/>
              <a:ext cx="1130300" cy="71437"/>
            </a:xfrm>
            <a:custGeom>
              <a:avLst/>
              <a:gdLst/>
              <a:ahLst/>
              <a:cxnLst/>
              <a:rect l="l" t="t" r="r" b="b"/>
              <a:pathLst>
                <a:path w="1152128" h="72678">
                  <a:moveTo>
                    <a:pt x="60008" y="0"/>
                  </a:moveTo>
                  <a:lnTo>
                    <a:pt x="1092120" y="0"/>
                  </a:lnTo>
                  <a:cubicBezTo>
                    <a:pt x="1125262" y="0"/>
                    <a:pt x="1152128" y="26866"/>
                    <a:pt x="1152128" y="60008"/>
                  </a:cubicBezTo>
                  <a:lnTo>
                    <a:pt x="1152128" y="72678"/>
                  </a:lnTo>
                  <a:lnTo>
                    <a:pt x="0" y="72678"/>
                  </a:lnTo>
                  <a:lnTo>
                    <a:pt x="0" y="60008"/>
                  </a:lnTo>
                  <a:cubicBezTo>
                    <a:pt x="0" y="26866"/>
                    <a:pt x="26866" y="0"/>
                    <a:pt x="60008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ko-KR" altLang="en-US" sz="1100">
                <a:solidFill>
                  <a:prstClr val="white"/>
                </a:solidFill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5ABF2D61-D2B4-42D4-A95A-463EA1FFD504}"/>
                </a:ext>
              </a:extLst>
            </p:cNvPr>
            <p:cNvSpPr/>
            <p:nvPr/>
          </p:nvSpPr>
          <p:spPr>
            <a:xfrm>
              <a:off x="9453911" y="3270771"/>
              <a:ext cx="73025" cy="730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ko-KR" altLang="en-US" sz="1100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</p:grpSp>
      <p:sp>
        <p:nvSpPr>
          <p:cNvPr id="136" name="AutoShape 5"/>
          <p:cNvSpPr>
            <a:spLocks noChangeArrowheads="1"/>
          </p:cNvSpPr>
          <p:nvPr/>
        </p:nvSpPr>
        <p:spPr bwMode="blackWhite">
          <a:xfrm rot="16200000" flipH="1">
            <a:off x="5175930" y="3598890"/>
            <a:ext cx="671341" cy="891553"/>
          </a:xfrm>
          <a:prstGeom prst="rightArrow">
            <a:avLst>
              <a:gd name="adj1" fmla="val 48481"/>
              <a:gd name="adj2" fmla="val 49389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eaVert" lIns="0" tIns="0" rIns="0" bIns="0" anchor="ctr"/>
          <a:lstStyle>
            <a:lvl1pPr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SzTx/>
            </a:pPr>
            <a:endParaRPr lang="ko-KR" altLang="en-US" sz="1400">
              <a:ea typeface="굴림" panose="020B0600000101010101" pitchFamily="50" charset="-127"/>
            </a:endParaRPr>
          </a:p>
        </p:txBody>
      </p:sp>
      <p:pic>
        <p:nvPicPr>
          <p:cNvPr id="137" name="그림 136"/>
          <p:cNvPicPr>
            <a:picLocks noChangeAspect="1"/>
          </p:cNvPicPr>
          <p:nvPr/>
        </p:nvPicPr>
        <p:blipFill rotWithShape="1">
          <a:blip r:embed="rId3"/>
          <a:srcRect l="28053" t="806"/>
          <a:stretch/>
        </p:blipFill>
        <p:spPr>
          <a:xfrm>
            <a:off x="43677" y="2776686"/>
            <a:ext cx="2029287" cy="803303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38225" y="2401143"/>
            <a:ext cx="220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&lt;Class 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별 데이터 구성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38225" y="4254237"/>
            <a:ext cx="1998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증강 후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0" name="그림 1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3" y="4569487"/>
            <a:ext cx="1968942" cy="836069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326437" y="3645024"/>
            <a:ext cx="24135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양품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수량 수준으로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ctr"/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각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별 약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+13,400ea</a:t>
            </a:r>
          </a:p>
          <a:p>
            <a:pPr algn="ctr"/>
            <a:r>
              <a:rPr lang="en-US" altLang="ko-KR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ko-KR" sz="9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AutoEncoder</a:t>
            </a:r>
            <a:r>
              <a:rPr lang="en-US" altLang="ko-KR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42" name="타원 141"/>
          <p:cNvSpPr/>
          <p:nvPr/>
        </p:nvSpPr>
        <p:spPr>
          <a:xfrm>
            <a:off x="4414612" y="5603251"/>
            <a:ext cx="1021484" cy="1048229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</a:t>
            </a:r>
          </a:p>
          <a:p>
            <a:pPr algn="ctr"/>
            <a:r>
              <a:rPr lang="en-US" altLang="ko-KR" sz="1400" dirty="0"/>
              <a:t>80%</a:t>
            </a:r>
            <a:endParaRPr lang="ko-KR" altLang="en-US" sz="1400" dirty="0"/>
          </a:p>
        </p:txBody>
      </p:sp>
      <p:sp>
        <p:nvSpPr>
          <p:cNvPr id="143" name="타원 142"/>
          <p:cNvSpPr/>
          <p:nvPr/>
        </p:nvSpPr>
        <p:spPr>
          <a:xfrm>
            <a:off x="5575661" y="5882977"/>
            <a:ext cx="476307" cy="488777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44" name="직사각형 143"/>
          <p:cNvSpPr/>
          <p:nvPr/>
        </p:nvSpPr>
        <p:spPr>
          <a:xfrm>
            <a:off x="5436096" y="5865755"/>
            <a:ext cx="7420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Test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20%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690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5"/>
              </a:lnSpc>
            </a:pPr>
            <a:r>
              <a:rPr lang="ko-KR" altLang="en-US" sz="2000" b="1" spc="-62" dirty="0">
                <a:latin typeface="+mn-ea"/>
                <a:cs typeface="Arial Unicode MS" pitchFamily="50" charset="-127"/>
              </a:rPr>
              <a:t>연구방향</a:t>
            </a:r>
            <a:r>
              <a:rPr lang="en-US" altLang="ko-KR" sz="2000" b="1" spc="-62" dirty="0">
                <a:latin typeface="+mn-ea"/>
                <a:cs typeface="Arial Unicode MS" pitchFamily="50" charset="-127"/>
              </a:rPr>
              <a:t>: Case </a:t>
            </a:r>
            <a:r>
              <a:rPr lang="ko-KR" altLang="en-US" sz="2000" b="1" spc="-62" dirty="0">
                <a:latin typeface="+mn-ea"/>
                <a:cs typeface="Arial Unicode MS" pitchFamily="50" charset="-127"/>
              </a:rPr>
              <a:t>별 성능 비교</a:t>
            </a:r>
            <a:endParaRPr lang="ko-KR" altLang="en-US" sz="1400" spc="-62" dirty="0">
              <a:latin typeface="+mn-ea"/>
              <a:cs typeface="Arial Unicode MS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</a:t>
            </a: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83260" y="1268760"/>
            <a:ext cx="8394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Case.1) </a:t>
            </a:r>
            <a:r>
              <a:rPr lang="en-US" altLang="ko-KR" sz="1400" b="1" dirty="0" err="1"/>
              <a:t>Tensorflow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데이터 불균형 상태로 학습 →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400" b="1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과적합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(Overfitting)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여부 확인</a:t>
            </a:r>
            <a:endParaRPr lang="en-US" altLang="ko-K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21401" y="4253026"/>
            <a:ext cx="4986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Case.2) 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교차검증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API(</a:t>
            </a:r>
            <a:r>
              <a:rPr lang="en-US" altLang="ko-KR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cross_val_score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8" name="Rectangle 4"/>
          <p:cNvSpPr>
            <a:spLocks noChangeArrowheads="1"/>
          </p:cNvSpPr>
          <p:nvPr/>
        </p:nvSpPr>
        <p:spPr bwMode="auto">
          <a:xfrm>
            <a:off x="585405" y="6271406"/>
            <a:ext cx="8373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ea typeface="굴림" panose="020B0600000101010101" pitchFamily="50" charset="-127"/>
              </a:rPr>
              <a:t>(26,26,3)</a:t>
            </a:r>
          </a:p>
        </p:txBody>
      </p:sp>
      <p:sp>
        <p:nvSpPr>
          <p:cNvPr id="79" name="Rectangle 5"/>
          <p:cNvSpPr>
            <a:spLocks noChangeArrowheads="1"/>
          </p:cNvSpPr>
          <p:nvPr/>
        </p:nvSpPr>
        <p:spPr bwMode="auto">
          <a:xfrm>
            <a:off x="2364537" y="6196794"/>
            <a:ext cx="1331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activation='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relu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padding='same'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ea typeface="굴림" panose="020B0600000101010101" pitchFamily="50" charset="-127"/>
            </a:endParaRPr>
          </a:p>
        </p:txBody>
      </p:sp>
      <p:grpSp>
        <p:nvGrpSpPr>
          <p:cNvPr id="80" name="Group 6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509182" y="5172659"/>
            <a:ext cx="1059266" cy="914400"/>
            <a:chOff x="484" y="719"/>
            <a:chExt cx="864" cy="576"/>
          </a:xfrm>
          <a:solidFill>
            <a:schemeClr val="bg1">
              <a:lumMod val="85000"/>
            </a:schemeClr>
          </a:solidFill>
        </p:grpSpPr>
        <p:sp>
          <p:nvSpPr>
            <p:cNvPr id="81" name="Freeform 7"/>
            <p:cNvSpPr>
              <a:spLocks/>
            </p:cNvSpPr>
            <p:nvPr>
              <p:custDataLst>
                <p:tags r:id="rId47"/>
              </p:custDataLst>
            </p:nvPr>
          </p:nvSpPr>
          <p:spPr bwMode="blackWhite">
            <a:xfrm>
              <a:off x="484" y="719"/>
              <a:ext cx="864" cy="576"/>
            </a:xfrm>
            <a:custGeom>
              <a:avLst/>
              <a:gdLst>
                <a:gd name="T0" fmla="*/ 0 w 864"/>
                <a:gd name="T1" fmla="*/ 0 h 576"/>
                <a:gd name="T2" fmla="*/ 760 w 864"/>
                <a:gd name="T3" fmla="*/ 0 h 576"/>
                <a:gd name="T4" fmla="*/ 864 w 864"/>
                <a:gd name="T5" fmla="*/ 288 h 576"/>
                <a:gd name="T6" fmla="*/ 760 w 864"/>
                <a:gd name="T7" fmla="*/ 576 h 576"/>
                <a:gd name="T8" fmla="*/ 0 w 864"/>
                <a:gd name="T9" fmla="*/ 576 h 576"/>
                <a:gd name="T10" fmla="*/ 0 w 864"/>
                <a:gd name="T11" fmla="*/ 288 h 576"/>
                <a:gd name="T12" fmla="*/ 0 w 864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576"/>
                <a:gd name="T23" fmla="*/ 864 w 864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576">
                  <a:moveTo>
                    <a:pt x="0" y="0"/>
                  </a:moveTo>
                  <a:lnTo>
                    <a:pt x="760" y="0"/>
                  </a:lnTo>
                  <a:lnTo>
                    <a:pt x="864" y="288"/>
                  </a:lnTo>
                  <a:lnTo>
                    <a:pt x="760" y="576"/>
                  </a:lnTo>
                  <a:lnTo>
                    <a:pt x="0" y="576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2" name="Rectangle 8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blackWhite">
            <a:xfrm>
              <a:off x="516" y="751"/>
              <a:ext cx="728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dirty="0">
                  <a:ea typeface="굴림" panose="020B0600000101010101" pitchFamily="50" charset="-127"/>
                </a:rPr>
                <a:t>Input Size</a:t>
              </a:r>
            </a:p>
          </p:txBody>
        </p:sp>
      </p:grpSp>
      <p:grpSp>
        <p:nvGrpSpPr>
          <p:cNvPr id="83" name="Group 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438492" y="5172659"/>
            <a:ext cx="1060493" cy="914400"/>
            <a:chOff x="1242" y="719"/>
            <a:chExt cx="865" cy="576"/>
          </a:xfrm>
          <a:solidFill>
            <a:schemeClr val="bg1">
              <a:lumMod val="85000"/>
            </a:schemeClr>
          </a:solidFill>
        </p:grpSpPr>
        <p:sp>
          <p:nvSpPr>
            <p:cNvPr id="84" name="Freeform 10"/>
            <p:cNvSpPr>
              <a:spLocks/>
            </p:cNvSpPr>
            <p:nvPr>
              <p:custDataLst>
                <p:tags r:id="rId45"/>
              </p:custDataLst>
            </p:nvPr>
          </p:nvSpPr>
          <p:spPr bwMode="blackWhite">
            <a:xfrm>
              <a:off x="1242" y="719"/>
              <a:ext cx="865" cy="576"/>
            </a:xfrm>
            <a:custGeom>
              <a:avLst/>
              <a:gdLst>
                <a:gd name="T0" fmla="*/ 0 w 865"/>
                <a:gd name="T1" fmla="*/ 0 h 576"/>
                <a:gd name="T2" fmla="*/ 761 w 865"/>
                <a:gd name="T3" fmla="*/ 0 h 576"/>
                <a:gd name="T4" fmla="*/ 865 w 865"/>
                <a:gd name="T5" fmla="*/ 288 h 576"/>
                <a:gd name="T6" fmla="*/ 761 w 865"/>
                <a:gd name="T7" fmla="*/ 576 h 576"/>
                <a:gd name="T8" fmla="*/ 0 w 865"/>
                <a:gd name="T9" fmla="*/ 576 h 576"/>
                <a:gd name="T10" fmla="*/ 104 w 865"/>
                <a:gd name="T11" fmla="*/ 288 h 576"/>
                <a:gd name="T12" fmla="*/ 0 w 865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5"/>
                <a:gd name="T22" fmla="*/ 0 h 576"/>
                <a:gd name="T23" fmla="*/ 865 w 865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5" h="576">
                  <a:moveTo>
                    <a:pt x="0" y="0"/>
                  </a:moveTo>
                  <a:lnTo>
                    <a:pt x="761" y="0"/>
                  </a:lnTo>
                  <a:lnTo>
                    <a:pt x="865" y="288"/>
                  </a:lnTo>
                  <a:lnTo>
                    <a:pt x="761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5" name="Rectangle 11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blackWhite">
            <a:xfrm>
              <a:off x="1378" y="751"/>
              <a:ext cx="626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dirty="0">
                  <a:ea typeface="굴림" panose="020B0600000101010101" pitchFamily="50" charset="-127"/>
                </a:rPr>
                <a:t>Conv2D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Layer.1</a:t>
              </a:r>
            </a:p>
          </p:txBody>
        </p:sp>
      </p:grpSp>
      <p:grpSp>
        <p:nvGrpSpPr>
          <p:cNvPr id="86" name="Group 1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370256" y="5172659"/>
            <a:ext cx="1061719" cy="914400"/>
            <a:chOff x="2002" y="719"/>
            <a:chExt cx="866" cy="576"/>
          </a:xfrm>
          <a:solidFill>
            <a:schemeClr val="bg1">
              <a:lumMod val="85000"/>
            </a:schemeClr>
          </a:solidFill>
        </p:grpSpPr>
        <p:sp>
          <p:nvSpPr>
            <p:cNvPr id="87" name="Freeform 13"/>
            <p:cNvSpPr>
              <a:spLocks/>
            </p:cNvSpPr>
            <p:nvPr>
              <p:custDataLst>
                <p:tags r:id="rId43"/>
              </p:custDataLst>
            </p:nvPr>
          </p:nvSpPr>
          <p:spPr bwMode="blackWhite">
            <a:xfrm>
              <a:off x="2002" y="719"/>
              <a:ext cx="866" cy="576"/>
            </a:xfrm>
            <a:custGeom>
              <a:avLst/>
              <a:gdLst>
                <a:gd name="T0" fmla="*/ 0 w 866"/>
                <a:gd name="T1" fmla="*/ 0 h 576"/>
                <a:gd name="T2" fmla="*/ 762 w 866"/>
                <a:gd name="T3" fmla="*/ 0 h 576"/>
                <a:gd name="T4" fmla="*/ 866 w 866"/>
                <a:gd name="T5" fmla="*/ 288 h 576"/>
                <a:gd name="T6" fmla="*/ 762 w 866"/>
                <a:gd name="T7" fmla="*/ 576 h 576"/>
                <a:gd name="T8" fmla="*/ 0 w 866"/>
                <a:gd name="T9" fmla="*/ 576 h 576"/>
                <a:gd name="T10" fmla="*/ 104 w 866"/>
                <a:gd name="T11" fmla="*/ 288 h 576"/>
                <a:gd name="T12" fmla="*/ 0 w 866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6"/>
                <a:gd name="T22" fmla="*/ 0 h 576"/>
                <a:gd name="T23" fmla="*/ 866 w 866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6" h="576">
                  <a:moveTo>
                    <a:pt x="0" y="0"/>
                  </a:moveTo>
                  <a:lnTo>
                    <a:pt x="762" y="0"/>
                  </a:lnTo>
                  <a:lnTo>
                    <a:pt x="866" y="288"/>
                  </a:lnTo>
                  <a:lnTo>
                    <a:pt x="762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8" name="Rectangle 14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blackWhite">
            <a:xfrm>
              <a:off x="2138" y="751"/>
              <a:ext cx="627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200" b="1" dirty="0">
                  <a:ea typeface="굴림" panose="020B0600000101010101" pitchFamily="50" charset="-127"/>
                </a:rPr>
                <a:t>Conv2D</a:t>
              </a:r>
            </a:p>
            <a:p>
              <a:pPr algn="ctr"/>
              <a:r>
                <a:rPr lang="en-US" altLang="ko-KR" sz="1200" dirty="0">
                  <a:ea typeface="굴림" panose="020B0600000101010101" pitchFamily="50" charset="-127"/>
                </a:rPr>
                <a:t>Layer.2</a:t>
              </a:r>
            </a:p>
          </p:txBody>
        </p:sp>
      </p:grpSp>
      <p:grpSp>
        <p:nvGrpSpPr>
          <p:cNvPr id="89" name="Group 15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305697" y="5172659"/>
            <a:ext cx="1060493" cy="914400"/>
            <a:chOff x="2759" y="719"/>
            <a:chExt cx="865" cy="576"/>
          </a:xfrm>
          <a:solidFill>
            <a:schemeClr val="bg1">
              <a:lumMod val="85000"/>
            </a:schemeClr>
          </a:solidFill>
        </p:grpSpPr>
        <p:sp>
          <p:nvSpPr>
            <p:cNvPr id="90" name="Freeform 16"/>
            <p:cNvSpPr>
              <a:spLocks/>
            </p:cNvSpPr>
            <p:nvPr>
              <p:custDataLst>
                <p:tags r:id="rId41"/>
              </p:custDataLst>
            </p:nvPr>
          </p:nvSpPr>
          <p:spPr bwMode="blackWhite">
            <a:xfrm>
              <a:off x="2759" y="719"/>
              <a:ext cx="865" cy="576"/>
            </a:xfrm>
            <a:custGeom>
              <a:avLst/>
              <a:gdLst>
                <a:gd name="T0" fmla="*/ 0 w 865"/>
                <a:gd name="T1" fmla="*/ 0 h 576"/>
                <a:gd name="T2" fmla="*/ 761 w 865"/>
                <a:gd name="T3" fmla="*/ 0 h 576"/>
                <a:gd name="T4" fmla="*/ 865 w 865"/>
                <a:gd name="T5" fmla="*/ 288 h 576"/>
                <a:gd name="T6" fmla="*/ 761 w 865"/>
                <a:gd name="T7" fmla="*/ 576 h 576"/>
                <a:gd name="T8" fmla="*/ 0 w 865"/>
                <a:gd name="T9" fmla="*/ 576 h 576"/>
                <a:gd name="T10" fmla="*/ 104 w 865"/>
                <a:gd name="T11" fmla="*/ 288 h 576"/>
                <a:gd name="T12" fmla="*/ 0 w 865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5"/>
                <a:gd name="T22" fmla="*/ 0 h 576"/>
                <a:gd name="T23" fmla="*/ 865 w 865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5" h="576">
                  <a:moveTo>
                    <a:pt x="0" y="0"/>
                  </a:moveTo>
                  <a:lnTo>
                    <a:pt x="761" y="0"/>
                  </a:lnTo>
                  <a:lnTo>
                    <a:pt x="865" y="288"/>
                  </a:lnTo>
                  <a:lnTo>
                    <a:pt x="761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1" name="Rectangle 17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blackWhite">
            <a:xfrm>
              <a:off x="2895" y="751"/>
              <a:ext cx="626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200" b="1" dirty="0">
                  <a:ea typeface="굴림" panose="020B0600000101010101" pitchFamily="50" charset="-127"/>
                </a:rPr>
                <a:t>Conv2D</a:t>
              </a:r>
            </a:p>
            <a:p>
              <a:pPr algn="ctr"/>
              <a:r>
                <a:rPr lang="en-US" altLang="ko-KR" sz="1200" dirty="0">
                  <a:ea typeface="굴림" panose="020B0600000101010101" pitchFamily="50" charset="-127"/>
                </a:rPr>
                <a:t>Layer.3</a:t>
              </a:r>
            </a:p>
          </p:txBody>
        </p:sp>
      </p:grpSp>
      <p:grpSp>
        <p:nvGrpSpPr>
          <p:cNvPr id="92" name="Group 1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238682" y="5172659"/>
            <a:ext cx="1060493" cy="914400"/>
            <a:chOff x="3520" y="719"/>
            <a:chExt cx="865" cy="576"/>
          </a:xfrm>
          <a:solidFill>
            <a:schemeClr val="bg1">
              <a:lumMod val="85000"/>
            </a:schemeClr>
          </a:solidFill>
        </p:grpSpPr>
        <p:sp>
          <p:nvSpPr>
            <p:cNvPr id="93" name="Freeform 19"/>
            <p:cNvSpPr>
              <a:spLocks/>
            </p:cNvSpPr>
            <p:nvPr>
              <p:custDataLst>
                <p:tags r:id="rId39"/>
              </p:custDataLst>
            </p:nvPr>
          </p:nvSpPr>
          <p:spPr bwMode="blackWhite">
            <a:xfrm>
              <a:off x="3520" y="719"/>
              <a:ext cx="865" cy="576"/>
            </a:xfrm>
            <a:custGeom>
              <a:avLst/>
              <a:gdLst>
                <a:gd name="T0" fmla="*/ 0 w 865"/>
                <a:gd name="T1" fmla="*/ 0 h 576"/>
                <a:gd name="T2" fmla="*/ 761 w 865"/>
                <a:gd name="T3" fmla="*/ 0 h 576"/>
                <a:gd name="T4" fmla="*/ 865 w 865"/>
                <a:gd name="T5" fmla="*/ 288 h 576"/>
                <a:gd name="T6" fmla="*/ 761 w 865"/>
                <a:gd name="T7" fmla="*/ 576 h 576"/>
                <a:gd name="T8" fmla="*/ 0 w 865"/>
                <a:gd name="T9" fmla="*/ 576 h 576"/>
                <a:gd name="T10" fmla="*/ 104 w 865"/>
                <a:gd name="T11" fmla="*/ 288 h 576"/>
                <a:gd name="T12" fmla="*/ 0 w 865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5"/>
                <a:gd name="T22" fmla="*/ 0 h 576"/>
                <a:gd name="T23" fmla="*/ 865 w 865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5" h="576">
                  <a:moveTo>
                    <a:pt x="0" y="0"/>
                  </a:moveTo>
                  <a:lnTo>
                    <a:pt x="761" y="0"/>
                  </a:lnTo>
                  <a:lnTo>
                    <a:pt x="865" y="288"/>
                  </a:lnTo>
                  <a:lnTo>
                    <a:pt x="761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4" name="Rectangle 20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blackWhite">
            <a:xfrm>
              <a:off x="3656" y="751"/>
              <a:ext cx="626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dirty="0">
                  <a:ea typeface="굴림" panose="020B0600000101010101" pitchFamily="50" charset="-127"/>
                </a:rPr>
                <a:t>Flatten</a:t>
              </a:r>
            </a:p>
          </p:txBody>
        </p:sp>
      </p:grpSp>
      <p:grpSp>
        <p:nvGrpSpPr>
          <p:cNvPr id="95" name="Group 24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5171674" y="5172659"/>
            <a:ext cx="1059267" cy="914400"/>
            <a:chOff x="4275" y="719"/>
            <a:chExt cx="864" cy="576"/>
          </a:xfrm>
          <a:solidFill>
            <a:schemeClr val="bg1">
              <a:lumMod val="85000"/>
            </a:schemeClr>
          </a:solidFill>
        </p:grpSpPr>
        <p:sp>
          <p:nvSpPr>
            <p:cNvPr id="96" name="Freeform 25"/>
            <p:cNvSpPr>
              <a:spLocks/>
            </p:cNvSpPr>
            <p:nvPr>
              <p:custDataLst>
                <p:tags r:id="rId37"/>
              </p:custDataLst>
            </p:nvPr>
          </p:nvSpPr>
          <p:spPr bwMode="blackWhite">
            <a:xfrm>
              <a:off x="4275" y="719"/>
              <a:ext cx="864" cy="576"/>
            </a:xfrm>
            <a:custGeom>
              <a:avLst/>
              <a:gdLst>
                <a:gd name="T0" fmla="*/ 0 w 864"/>
                <a:gd name="T1" fmla="*/ 0 h 576"/>
                <a:gd name="T2" fmla="*/ 760 w 864"/>
                <a:gd name="T3" fmla="*/ 0 h 576"/>
                <a:gd name="T4" fmla="*/ 864 w 864"/>
                <a:gd name="T5" fmla="*/ 288 h 576"/>
                <a:gd name="T6" fmla="*/ 760 w 864"/>
                <a:gd name="T7" fmla="*/ 576 h 576"/>
                <a:gd name="T8" fmla="*/ 0 w 864"/>
                <a:gd name="T9" fmla="*/ 576 h 576"/>
                <a:gd name="T10" fmla="*/ 104 w 864"/>
                <a:gd name="T11" fmla="*/ 288 h 576"/>
                <a:gd name="T12" fmla="*/ 0 w 864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576"/>
                <a:gd name="T23" fmla="*/ 864 w 864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576">
                  <a:moveTo>
                    <a:pt x="0" y="0"/>
                  </a:moveTo>
                  <a:lnTo>
                    <a:pt x="760" y="0"/>
                  </a:lnTo>
                  <a:lnTo>
                    <a:pt x="864" y="288"/>
                  </a:lnTo>
                  <a:lnTo>
                    <a:pt x="760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7" name="Rectangle 26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blackWhite">
            <a:xfrm>
              <a:off x="4411" y="751"/>
              <a:ext cx="625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dirty="0">
                  <a:ea typeface="굴림" panose="020B0600000101010101" pitchFamily="50" charset="-127"/>
                </a:rPr>
                <a:t>Dens</a:t>
              </a:r>
            </a:p>
            <a:p>
              <a:pPr algn="ctr"/>
              <a:r>
                <a:rPr lang="en-US" altLang="ko-KR" sz="1200" dirty="0">
                  <a:ea typeface="굴림" panose="020B0600000101010101" pitchFamily="50" charset="-127"/>
                </a:rPr>
                <a:t>Layer.1</a:t>
              </a:r>
            </a:p>
          </p:txBody>
        </p:sp>
      </p:grpSp>
      <p:sp>
        <p:nvSpPr>
          <p:cNvPr id="98" name="Rectangle 27"/>
          <p:cNvSpPr>
            <a:spLocks noChangeArrowheads="1"/>
          </p:cNvSpPr>
          <p:nvPr/>
        </p:nvSpPr>
        <p:spPr bwMode="auto">
          <a:xfrm>
            <a:off x="5592354" y="6223162"/>
            <a:ext cx="13582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activation='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relu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ea typeface="굴림" panose="020B0600000101010101" pitchFamily="50" charset="-127"/>
            </a:endParaRPr>
          </a:p>
        </p:txBody>
      </p:sp>
      <p:grpSp>
        <p:nvGrpSpPr>
          <p:cNvPr id="99" name="Group 24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104752" y="5172659"/>
            <a:ext cx="1059267" cy="914400"/>
            <a:chOff x="4275" y="719"/>
            <a:chExt cx="864" cy="576"/>
          </a:xfrm>
          <a:solidFill>
            <a:schemeClr val="bg1">
              <a:lumMod val="85000"/>
            </a:schemeClr>
          </a:solidFill>
        </p:grpSpPr>
        <p:sp>
          <p:nvSpPr>
            <p:cNvPr id="100" name="Freeform 25"/>
            <p:cNvSpPr>
              <a:spLocks/>
            </p:cNvSpPr>
            <p:nvPr>
              <p:custDataLst>
                <p:tags r:id="rId35"/>
              </p:custDataLst>
            </p:nvPr>
          </p:nvSpPr>
          <p:spPr bwMode="blackWhite">
            <a:xfrm>
              <a:off x="4275" y="719"/>
              <a:ext cx="864" cy="576"/>
            </a:xfrm>
            <a:custGeom>
              <a:avLst/>
              <a:gdLst>
                <a:gd name="T0" fmla="*/ 0 w 864"/>
                <a:gd name="T1" fmla="*/ 0 h 576"/>
                <a:gd name="T2" fmla="*/ 760 w 864"/>
                <a:gd name="T3" fmla="*/ 0 h 576"/>
                <a:gd name="T4" fmla="*/ 864 w 864"/>
                <a:gd name="T5" fmla="*/ 288 h 576"/>
                <a:gd name="T6" fmla="*/ 760 w 864"/>
                <a:gd name="T7" fmla="*/ 576 h 576"/>
                <a:gd name="T8" fmla="*/ 0 w 864"/>
                <a:gd name="T9" fmla="*/ 576 h 576"/>
                <a:gd name="T10" fmla="*/ 104 w 864"/>
                <a:gd name="T11" fmla="*/ 288 h 576"/>
                <a:gd name="T12" fmla="*/ 0 w 864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576"/>
                <a:gd name="T23" fmla="*/ 864 w 864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576">
                  <a:moveTo>
                    <a:pt x="0" y="0"/>
                  </a:moveTo>
                  <a:lnTo>
                    <a:pt x="760" y="0"/>
                  </a:lnTo>
                  <a:lnTo>
                    <a:pt x="864" y="288"/>
                  </a:lnTo>
                  <a:lnTo>
                    <a:pt x="760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1" name="Rectangle 26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blackWhite">
            <a:xfrm>
              <a:off x="4411" y="751"/>
              <a:ext cx="625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dirty="0">
                  <a:ea typeface="굴림" panose="020B0600000101010101" pitchFamily="50" charset="-127"/>
                </a:rPr>
                <a:t>Dens</a:t>
              </a:r>
            </a:p>
            <a:p>
              <a:pPr algn="ctr"/>
              <a:r>
                <a:rPr lang="en-US" altLang="ko-KR" sz="1200" dirty="0">
                  <a:ea typeface="굴림" panose="020B0600000101010101" pitchFamily="50" charset="-127"/>
                </a:rPr>
                <a:t>Layer.2</a:t>
              </a:r>
            </a:p>
          </p:txBody>
        </p:sp>
      </p:grpSp>
      <p:grpSp>
        <p:nvGrpSpPr>
          <p:cNvPr id="102" name="Group 24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7033587" y="5172659"/>
            <a:ext cx="1059267" cy="914400"/>
            <a:chOff x="4275" y="719"/>
            <a:chExt cx="864" cy="576"/>
          </a:xfrm>
          <a:solidFill>
            <a:schemeClr val="bg1">
              <a:lumMod val="85000"/>
            </a:schemeClr>
          </a:solidFill>
        </p:grpSpPr>
        <p:sp>
          <p:nvSpPr>
            <p:cNvPr id="103" name="Freeform 25"/>
            <p:cNvSpPr>
              <a:spLocks/>
            </p:cNvSpPr>
            <p:nvPr>
              <p:custDataLst>
                <p:tags r:id="rId33"/>
              </p:custDataLst>
            </p:nvPr>
          </p:nvSpPr>
          <p:spPr bwMode="blackWhite">
            <a:xfrm>
              <a:off x="4275" y="719"/>
              <a:ext cx="864" cy="576"/>
            </a:xfrm>
            <a:custGeom>
              <a:avLst/>
              <a:gdLst>
                <a:gd name="T0" fmla="*/ 0 w 864"/>
                <a:gd name="T1" fmla="*/ 0 h 576"/>
                <a:gd name="T2" fmla="*/ 760 w 864"/>
                <a:gd name="T3" fmla="*/ 0 h 576"/>
                <a:gd name="T4" fmla="*/ 864 w 864"/>
                <a:gd name="T5" fmla="*/ 288 h 576"/>
                <a:gd name="T6" fmla="*/ 760 w 864"/>
                <a:gd name="T7" fmla="*/ 576 h 576"/>
                <a:gd name="T8" fmla="*/ 0 w 864"/>
                <a:gd name="T9" fmla="*/ 576 h 576"/>
                <a:gd name="T10" fmla="*/ 104 w 864"/>
                <a:gd name="T11" fmla="*/ 288 h 576"/>
                <a:gd name="T12" fmla="*/ 0 w 864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576"/>
                <a:gd name="T23" fmla="*/ 864 w 864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576">
                  <a:moveTo>
                    <a:pt x="0" y="0"/>
                  </a:moveTo>
                  <a:lnTo>
                    <a:pt x="760" y="0"/>
                  </a:lnTo>
                  <a:lnTo>
                    <a:pt x="864" y="288"/>
                  </a:lnTo>
                  <a:lnTo>
                    <a:pt x="760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4" name="Rectangle 26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blackWhite">
            <a:xfrm>
              <a:off x="4411" y="751"/>
              <a:ext cx="625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dirty="0">
                  <a:ea typeface="굴림" panose="020B0600000101010101" pitchFamily="50" charset="-127"/>
                </a:rPr>
                <a:t>Dens</a:t>
              </a:r>
            </a:p>
            <a:p>
              <a:pPr algn="ctr"/>
              <a:r>
                <a:rPr lang="en-US" altLang="ko-KR" sz="1200" dirty="0">
                  <a:ea typeface="굴림" panose="020B0600000101010101" pitchFamily="50" charset="-127"/>
                </a:rPr>
                <a:t>Layer.3</a:t>
              </a:r>
            </a:p>
          </p:txBody>
        </p:sp>
      </p:grpSp>
      <p:sp>
        <p:nvSpPr>
          <p:cNvPr id="105" name="Rectangle 27"/>
          <p:cNvSpPr>
            <a:spLocks noChangeArrowheads="1"/>
          </p:cNvSpPr>
          <p:nvPr/>
        </p:nvSpPr>
        <p:spPr bwMode="auto">
          <a:xfrm>
            <a:off x="7101690" y="6228020"/>
            <a:ext cx="8929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activation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=‘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softmax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ea typeface="굴림" panose="020B0600000101010101" pitchFamily="50" charset="-127"/>
            </a:endParaRPr>
          </a:p>
        </p:txBody>
      </p:sp>
      <p:sp>
        <p:nvSpPr>
          <p:cNvPr id="106" name="오른쪽 대괄호 105"/>
          <p:cNvSpPr/>
          <p:nvPr/>
        </p:nvSpPr>
        <p:spPr>
          <a:xfrm rot="5400000">
            <a:off x="2766579" y="4715265"/>
            <a:ext cx="144016" cy="2800190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오른쪽 대괄호 106"/>
          <p:cNvSpPr/>
          <p:nvPr/>
        </p:nvSpPr>
        <p:spPr>
          <a:xfrm rot="5400000">
            <a:off x="6029517" y="5202081"/>
            <a:ext cx="162800" cy="1845342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21259" y="4642510"/>
            <a:ext cx="4986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Case.3) </a:t>
            </a:r>
            <a:r>
              <a:rPr lang="en-US" altLang="ko-KR" sz="1400" b="1" dirty="0" err="1"/>
              <a:t>Tensorflow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</a:p>
        </p:txBody>
      </p:sp>
      <p:sp>
        <p:nvSpPr>
          <p:cNvPr id="132" name="Rectangle 5"/>
          <p:cNvSpPr>
            <a:spLocks noChangeArrowheads="1"/>
          </p:cNvSpPr>
          <p:nvPr/>
        </p:nvSpPr>
        <p:spPr bwMode="auto">
          <a:xfrm>
            <a:off x="5608885" y="4787860"/>
            <a:ext cx="32532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 b="1" dirty="0">
                <a:solidFill>
                  <a:srgbClr val="0000FF"/>
                </a:solidFill>
              </a:rPr>
              <a:t>Optimizer=‘Adam’</a:t>
            </a:r>
          </a:p>
          <a:p>
            <a:r>
              <a:rPr lang="en-US" altLang="ko-KR" sz="1200" b="1" dirty="0">
                <a:solidFill>
                  <a:srgbClr val="0000FF"/>
                </a:solidFill>
                <a:ea typeface="굴림" panose="020B0600000101010101" pitchFamily="50" charset="-127"/>
              </a:rPr>
              <a:t>Loss = ‘</a:t>
            </a:r>
            <a:r>
              <a:rPr lang="en-US" altLang="ko-KR" sz="1200" b="1" dirty="0" err="1">
                <a:solidFill>
                  <a:srgbClr val="0000FF"/>
                </a:solidFill>
              </a:rPr>
              <a:t>categorical_crossentropy</a:t>
            </a:r>
            <a:r>
              <a:rPr lang="en-US" altLang="ko-KR" sz="1200" b="1" dirty="0">
                <a:solidFill>
                  <a:srgbClr val="0000FF"/>
                </a:solidFill>
                <a:ea typeface="굴림" panose="020B0600000101010101" pitchFamily="50" charset="-127"/>
              </a:rPr>
              <a:t>’</a:t>
            </a:r>
          </a:p>
        </p:txBody>
      </p:sp>
      <p:sp>
        <p:nvSpPr>
          <p:cNvPr id="133" name="Rectangle 4"/>
          <p:cNvSpPr>
            <a:spLocks noChangeArrowheads="1"/>
          </p:cNvSpPr>
          <p:nvPr/>
        </p:nvSpPr>
        <p:spPr bwMode="auto">
          <a:xfrm>
            <a:off x="492510" y="3117205"/>
            <a:ext cx="8373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ea typeface="굴림" panose="020B0600000101010101" pitchFamily="50" charset="-127"/>
              </a:rPr>
              <a:t>(26,26,3)</a:t>
            </a:r>
          </a:p>
        </p:txBody>
      </p:sp>
      <p:sp>
        <p:nvSpPr>
          <p:cNvPr id="134" name="Rectangle 5"/>
          <p:cNvSpPr>
            <a:spLocks noChangeArrowheads="1"/>
          </p:cNvSpPr>
          <p:nvPr/>
        </p:nvSpPr>
        <p:spPr bwMode="auto">
          <a:xfrm>
            <a:off x="2271642" y="3042593"/>
            <a:ext cx="13319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activation='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relu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', padding='same'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ea typeface="굴림" panose="020B0600000101010101" pitchFamily="50" charset="-127"/>
            </a:endParaRPr>
          </a:p>
        </p:txBody>
      </p:sp>
      <p:grpSp>
        <p:nvGrpSpPr>
          <p:cNvPr id="135" name="Group 6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416287" y="2018458"/>
            <a:ext cx="1059266" cy="914400"/>
            <a:chOff x="484" y="719"/>
            <a:chExt cx="864" cy="576"/>
          </a:xfrm>
          <a:solidFill>
            <a:schemeClr val="bg1">
              <a:lumMod val="85000"/>
            </a:schemeClr>
          </a:solidFill>
        </p:grpSpPr>
        <p:sp>
          <p:nvSpPr>
            <p:cNvPr id="136" name="Freeform 7"/>
            <p:cNvSpPr>
              <a:spLocks/>
            </p:cNvSpPr>
            <p:nvPr>
              <p:custDataLst>
                <p:tags r:id="rId31"/>
              </p:custDataLst>
            </p:nvPr>
          </p:nvSpPr>
          <p:spPr bwMode="blackWhite">
            <a:xfrm>
              <a:off x="484" y="719"/>
              <a:ext cx="864" cy="576"/>
            </a:xfrm>
            <a:custGeom>
              <a:avLst/>
              <a:gdLst>
                <a:gd name="T0" fmla="*/ 0 w 864"/>
                <a:gd name="T1" fmla="*/ 0 h 576"/>
                <a:gd name="T2" fmla="*/ 760 w 864"/>
                <a:gd name="T3" fmla="*/ 0 h 576"/>
                <a:gd name="T4" fmla="*/ 864 w 864"/>
                <a:gd name="T5" fmla="*/ 288 h 576"/>
                <a:gd name="T6" fmla="*/ 760 w 864"/>
                <a:gd name="T7" fmla="*/ 576 h 576"/>
                <a:gd name="T8" fmla="*/ 0 w 864"/>
                <a:gd name="T9" fmla="*/ 576 h 576"/>
                <a:gd name="T10" fmla="*/ 0 w 864"/>
                <a:gd name="T11" fmla="*/ 288 h 576"/>
                <a:gd name="T12" fmla="*/ 0 w 864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576"/>
                <a:gd name="T23" fmla="*/ 864 w 864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576">
                  <a:moveTo>
                    <a:pt x="0" y="0"/>
                  </a:moveTo>
                  <a:lnTo>
                    <a:pt x="760" y="0"/>
                  </a:lnTo>
                  <a:lnTo>
                    <a:pt x="864" y="288"/>
                  </a:lnTo>
                  <a:lnTo>
                    <a:pt x="760" y="576"/>
                  </a:lnTo>
                  <a:lnTo>
                    <a:pt x="0" y="576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7" name="Rectangle 8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blackWhite">
            <a:xfrm>
              <a:off x="516" y="751"/>
              <a:ext cx="728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dirty="0">
                  <a:ea typeface="굴림" panose="020B0600000101010101" pitchFamily="50" charset="-127"/>
                </a:rPr>
                <a:t>Input Size</a:t>
              </a:r>
            </a:p>
          </p:txBody>
        </p:sp>
      </p:grpSp>
      <p:grpSp>
        <p:nvGrpSpPr>
          <p:cNvPr id="138" name="Group 9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345597" y="2018458"/>
            <a:ext cx="1060493" cy="914400"/>
            <a:chOff x="1242" y="719"/>
            <a:chExt cx="865" cy="576"/>
          </a:xfrm>
          <a:solidFill>
            <a:schemeClr val="bg1">
              <a:lumMod val="85000"/>
            </a:schemeClr>
          </a:solidFill>
        </p:grpSpPr>
        <p:sp>
          <p:nvSpPr>
            <p:cNvPr id="139" name="Freeform 10"/>
            <p:cNvSpPr>
              <a:spLocks/>
            </p:cNvSpPr>
            <p:nvPr>
              <p:custDataLst>
                <p:tags r:id="rId29"/>
              </p:custDataLst>
            </p:nvPr>
          </p:nvSpPr>
          <p:spPr bwMode="blackWhite">
            <a:xfrm>
              <a:off x="1242" y="719"/>
              <a:ext cx="865" cy="576"/>
            </a:xfrm>
            <a:custGeom>
              <a:avLst/>
              <a:gdLst>
                <a:gd name="T0" fmla="*/ 0 w 865"/>
                <a:gd name="T1" fmla="*/ 0 h 576"/>
                <a:gd name="T2" fmla="*/ 761 w 865"/>
                <a:gd name="T3" fmla="*/ 0 h 576"/>
                <a:gd name="T4" fmla="*/ 865 w 865"/>
                <a:gd name="T5" fmla="*/ 288 h 576"/>
                <a:gd name="T6" fmla="*/ 761 w 865"/>
                <a:gd name="T7" fmla="*/ 576 h 576"/>
                <a:gd name="T8" fmla="*/ 0 w 865"/>
                <a:gd name="T9" fmla="*/ 576 h 576"/>
                <a:gd name="T10" fmla="*/ 104 w 865"/>
                <a:gd name="T11" fmla="*/ 288 h 576"/>
                <a:gd name="T12" fmla="*/ 0 w 865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5"/>
                <a:gd name="T22" fmla="*/ 0 h 576"/>
                <a:gd name="T23" fmla="*/ 865 w 865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5" h="576">
                  <a:moveTo>
                    <a:pt x="0" y="0"/>
                  </a:moveTo>
                  <a:lnTo>
                    <a:pt x="761" y="0"/>
                  </a:lnTo>
                  <a:lnTo>
                    <a:pt x="865" y="288"/>
                  </a:lnTo>
                  <a:lnTo>
                    <a:pt x="761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0" name="Rectangle 1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blackWhite">
            <a:xfrm>
              <a:off x="1378" y="751"/>
              <a:ext cx="626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dirty="0">
                  <a:ea typeface="굴림" panose="020B0600000101010101" pitchFamily="50" charset="-127"/>
                </a:rPr>
                <a:t>Conv2D</a:t>
              </a:r>
            </a:p>
            <a:p>
              <a:pPr algn="ctr" eaLnBrk="1" hangingPunct="1"/>
              <a:r>
                <a:rPr lang="en-US" altLang="ko-KR" sz="1200" dirty="0">
                  <a:ea typeface="굴림" panose="020B0600000101010101" pitchFamily="50" charset="-127"/>
                </a:rPr>
                <a:t>Layer.1</a:t>
              </a:r>
            </a:p>
          </p:txBody>
        </p:sp>
      </p:grpSp>
      <p:grpSp>
        <p:nvGrpSpPr>
          <p:cNvPr id="141" name="Group 12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2277361" y="2018458"/>
            <a:ext cx="1061719" cy="914400"/>
            <a:chOff x="2002" y="719"/>
            <a:chExt cx="866" cy="576"/>
          </a:xfrm>
          <a:solidFill>
            <a:schemeClr val="bg1">
              <a:lumMod val="85000"/>
            </a:schemeClr>
          </a:solidFill>
        </p:grpSpPr>
        <p:sp>
          <p:nvSpPr>
            <p:cNvPr id="142" name="Freeform 13"/>
            <p:cNvSpPr>
              <a:spLocks/>
            </p:cNvSpPr>
            <p:nvPr>
              <p:custDataLst>
                <p:tags r:id="rId27"/>
              </p:custDataLst>
            </p:nvPr>
          </p:nvSpPr>
          <p:spPr bwMode="blackWhite">
            <a:xfrm>
              <a:off x="2002" y="719"/>
              <a:ext cx="866" cy="576"/>
            </a:xfrm>
            <a:custGeom>
              <a:avLst/>
              <a:gdLst>
                <a:gd name="T0" fmla="*/ 0 w 866"/>
                <a:gd name="T1" fmla="*/ 0 h 576"/>
                <a:gd name="T2" fmla="*/ 762 w 866"/>
                <a:gd name="T3" fmla="*/ 0 h 576"/>
                <a:gd name="T4" fmla="*/ 866 w 866"/>
                <a:gd name="T5" fmla="*/ 288 h 576"/>
                <a:gd name="T6" fmla="*/ 762 w 866"/>
                <a:gd name="T7" fmla="*/ 576 h 576"/>
                <a:gd name="T8" fmla="*/ 0 w 866"/>
                <a:gd name="T9" fmla="*/ 576 h 576"/>
                <a:gd name="T10" fmla="*/ 104 w 866"/>
                <a:gd name="T11" fmla="*/ 288 h 576"/>
                <a:gd name="T12" fmla="*/ 0 w 866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6"/>
                <a:gd name="T22" fmla="*/ 0 h 576"/>
                <a:gd name="T23" fmla="*/ 866 w 866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6" h="576">
                  <a:moveTo>
                    <a:pt x="0" y="0"/>
                  </a:moveTo>
                  <a:lnTo>
                    <a:pt x="762" y="0"/>
                  </a:lnTo>
                  <a:lnTo>
                    <a:pt x="866" y="288"/>
                  </a:lnTo>
                  <a:lnTo>
                    <a:pt x="762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" name="Rectangle 14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blackWhite">
            <a:xfrm>
              <a:off x="2138" y="751"/>
              <a:ext cx="627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200" b="1" dirty="0">
                  <a:ea typeface="굴림" panose="020B0600000101010101" pitchFamily="50" charset="-127"/>
                </a:rPr>
                <a:t>Conv2D</a:t>
              </a:r>
            </a:p>
            <a:p>
              <a:pPr algn="ctr"/>
              <a:r>
                <a:rPr lang="en-US" altLang="ko-KR" sz="1200" dirty="0">
                  <a:ea typeface="굴림" panose="020B0600000101010101" pitchFamily="50" charset="-127"/>
                </a:rPr>
                <a:t>Layer.2</a:t>
              </a:r>
            </a:p>
          </p:txBody>
        </p:sp>
      </p:grpSp>
      <p:grpSp>
        <p:nvGrpSpPr>
          <p:cNvPr id="144" name="Group 15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3212802" y="2018458"/>
            <a:ext cx="1060493" cy="914400"/>
            <a:chOff x="2759" y="719"/>
            <a:chExt cx="865" cy="576"/>
          </a:xfrm>
          <a:solidFill>
            <a:schemeClr val="bg1">
              <a:lumMod val="85000"/>
            </a:schemeClr>
          </a:solidFill>
        </p:grpSpPr>
        <p:sp>
          <p:nvSpPr>
            <p:cNvPr id="145" name="Freeform 16"/>
            <p:cNvSpPr>
              <a:spLocks/>
            </p:cNvSpPr>
            <p:nvPr>
              <p:custDataLst>
                <p:tags r:id="rId25"/>
              </p:custDataLst>
            </p:nvPr>
          </p:nvSpPr>
          <p:spPr bwMode="blackWhite">
            <a:xfrm>
              <a:off x="2759" y="719"/>
              <a:ext cx="865" cy="576"/>
            </a:xfrm>
            <a:custGeom>
              <a:avLst/>
              <a:gdLst>
                <a:gd name="T0" fmla="*/ 0 w 865"/>
                <a:gd name="T1" fmla="*/ 0 h 576"/>
                <a:gd name="T2" fmla="*/ 761 w 865"/>
                <a:gd name="T3" fmla="*/ 0 h 576"/>
                <a:gd name="T4" fmla="*/ 865 w 865"/>
                <a:gd name="T5" fmla="*/ 288 h 576"/>
                <a:gd name="T6" fmla="*/ 761 w 865"/>
                <a:gd name="T7" fmla="*/ 576 h 576"/>
                <a:gd name="T8" fmla="*/ 0 w 865"/>
                <a:gd name="T9" fmla="*/ 576 h 576"/>
                <a:gd name="T10" fmla="*/ 104 w 865"/>
                <a:gd name="T11" fmla="*/ 288 h 576"/>
                <a:gd name="T12" fmla="*/ 0 w 865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5"/>
                <a:gd name="T22" fmla="*/ 0 h 576"/>
                <a:gd name="T23" fmla="*/ 865 w 865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5" h="576">
                  <a:moveTo>
                    <a:pt x="0" y="0"/>
                  </a:moveTo>
                  <a:lnTo>
                    <a:pt x="761" y="0"/>
                  </a:lnTo>
                  <a:lnTo>
                    <a:pt x="865" y="288"/>
                  </a:lnTo>
                  <a:lnTo>
                    <a:pt x="761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6" name="Rectangle 17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blackWhite">
            <a:xfrm>
              <a:off x="2895" y="751"/>
              <a:ext cx="626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ko-KR" sz="1200" b="1" dirty="0">
                  <a:ea typeface="굴림" panose="020B0600000101010101" pitchFamily="50" charset="-127"/>
                </a:rPr>
                <a:t>Conv2D</a:t>
              </a:r>
            </a:p>
            <a:p>
              <a:pPr algn="ctr"/>
              <a:r>
                <a:rPr lang="en-US" altLang="ko-KR" sz="1200" dirty="0">
                  <a:ea typeface="굴림" panose="020B0600000101010101" pitchFamily="50" charset="-127"/>
                </a:rPr>
                <a:t>Layer.3</a:t>
              </a:r>
            </a:p>
          </p:txBody>
        </p:sp>
      </p:grpSp>
      <p:grpSp>
        <p:nvGrpSpPr>
          <p:cNvPr id="147" name="Group 18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4145787" y="2018458"/>
            <a:ext cx="1060493" cy="914400"/>
            <a:chOff x="3520" y="719"/>
            <a:chExt cx="865" cy="576"/>
          </a:xfrm>
          <a:solidFill>
            <a:schemeClr val="bg1">
              <a:lumMod val="85000"/>
            </a:schemeClr>
          </a:solidFill>
        </p:grpSpPr>
        <p:sp>
          <p:nvSpPr>
            <p:cNvPr id="148" name="Freeform 19"/>
            <p:cNvSpPr>
              <a:spLocks/>
            </p:cNvSpPr>
            <p:nvPr>
              <p:custDataLst>
                <p:tags r:id="rId23"/>
              </p:custDataLst>
            </p:nvPr>
          </p:nvSpPr>
          <p:spPr bwMode="blackWhite">
            <a:xfrm>
              <a:off x="3520" y="719"/>
              <a:ext cx="865" cy="576"/>
            </a:xfrm>
            <a:custGeom>
              <a:avLst/>
              <a:gdLst>
                <a:gd name="T0" fmla="*/ 0 w 865"/>
                <a:gd name="T1" fmla="*/ 0 h 576"/>
                <a:gd name="T2" fmla="*/ 761 w 865"/>
                <a:gd name="T3" fmla="*/ 0 h 576"/>
                <a:gd name="T4" fmla="*/ 865 w 865"/>
                <a:gd name="T5" fmla="*/ 288 h 576"/>
                <a:gd name="T6" fmla="*/ 761 w 865"/>
                <a:gd name="T7" fmla="*/ 576 h 576"/>
                <a:gd name="T8" fmla="*/ 0 w 865"/>
                <a:gd name="T9" fmla="*/ 576 h 576"/>
                <a:gd name="T10" fmla="*/ 104 w 865"/>
                <a:gd name="T11" fmla="*/ 288 h 576"/>
                <a:gd name="T12" fmla="*/ 0 w 865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5"/>
                <a:gd name="T22" fmla="*/ 0 h 576"/>
                <a:gd name="T23" fmla="*/ 865 w 865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5" h="576">
                  <a:moveTo>
                    <a:pt x="0" y="0"/>
                  </a:moveTo>
                  <a:lnTo>
                    <a:pt x="761" y="0"/>
                  </a:lnTo>
                  <a:lnTo>
                    <a:pt x="865" y="288"/>
                  </a:lnTo>
                  <a:lnTo>
                    <a:pt x="761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9" name="Rectangle 20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blackWhite">
            <a:xfrm>
              <a:off x="3656" y="751"/>
              <a:ext cx="626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dirty="0">
                  <a:ea typeface="굴림" panose="020B0600000101010101" pitchFamily="50" charset="-127"/>
                </a:rPr>
                <a:t>Flatten</a:t>
              </a:r>
            </a:p>
          </p:txBody>
        </p:sp>
      </p:grpSp>
      <p:grpSp>
        <p:nvGrpSpPr>
          <p:cNvPr id="150" name="Group 24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5078779" y="2018458"/>
            <a:ext cx="1059267" cy="914400"/>
            <a:chOff x="4275" y="719"/>
            <a:chExt cx="864" cy="576"/>
          </a:xfrm>
          <a:solidFill>
            <a:schemeClr val="bg1">
              <a:lumMod val="85000"/>
            </a:schemeClr>
          </a:solidFill>
        </p:grpSpPr>
        <p:sp>
          <p:nvSpPr>
            <p:cNvPr id="151" name="Freeform 25"/>
            <p:cNvSpPr>
              <a:spLocks/>
            </p:cNvSpPr>
            <p:nvPr>
              <p:custDataLst>
                <p:tags r:id="rId21"/>
              </p:custDataLst>
            </p:nvPr>
          </p:nvSpPr>
          <p:spPr bwMode="blackWhite">
            <a:xfrm>
              <a:off x="4275" y="719"/>
              <a:ext cx="864" cy="576"/>
            </a:xfrm>
            <a:custGeom>
              <a:avLst/>
              <a:gdLst>
                <a:gd name="T0" fmla="*/ 0 w 864"/>
                <a:gd name="T1" fmla="*/ 0 h 576"/>
                <a:gd name="T2" fmla="*/ 760 w 864"/>
                <a:gd name="T3" fmla="*/ 0 h 576"/>
                <a:gd name="T4" fmla="*/ 864 w 864"/>
                <a:gd name="T5" fmla="*/ 288 h 576"/>
                <a:gd name="T6" fmla="*/ 760 w 864"/>
                <a:gd name="T7" fmla="*/ 576 h 576"/>
                <a:gd name="T8" fmla="*/ 0 w 864"/>
                <a:gd name="T9" fmla="*/ 576 h 576"/>
                <a:gd name="T10" fmla="*/ 104 w 864"/>
                <a:gd name="T11" fmla="*/ 288 h 576"/>
                <a:gd name="T12" fmla="*/ 0 w 864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576"/>
                <a:gd name="T23" fmla="*/ 864 w 864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576">
                  <a:moveTo>
                    <a:pt x="0" y="0"/>
                  </a:moveTo>
                  <a:lnTo>
                    <a:pt x="760" y="0"/>
                  </a:lnTo>
                  <a:lnTo>
                    <a:pt x="864" y="288"/>
                  </a:lnTo>
                  <a:lnTo>
                    <a:pt x="760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2" name="Rectangle 26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blackWhite">
            <a:xfrm>
              <a:off x="4411" y="751"/>
              <a:ext cx="625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dirty="0">
                  <a:ea typeface="굴림" panose="020B0600000101010101" pitchFamily="50" charset="-127"/>
                </a:rPr>
                <a:t>Dens</a:t>
              </a:r>
            </a:p>
            <a:p>
              <a:pPr algn="ctr"/>
              <a:r>
                <a:rPr lang="en-US" altLang="ko-KR" sz="1200" dirty="0">
                  <a:ea typeface="굴림" panose="020B0600000101010101" pitchFamily="50" charset="-127"/>
                </a:rPr>
                <a:t>Layer.1</a:t>
              </a:r>
            </a:p>
          </p:txBody>
        </p:sp>
      </p:grpSp>
      <p:sp>
        <p:nvSpPr>
          <p:cNvPr id="153" name="Rectangle 27"/>
          <p:cNvSpPr>
            <a:spLocks noChangeArrowheads="1"/>
          </p:cNvSpPr>
          <p:nvPr/>
        </p:nvSpPr>
        <p:spPr bwMode="auto">
          <a:xfrm>
            <a:off x="5499459" y="3068961"/>
            <a:ext cx="13582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activation='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relu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ea typeface="굴림" panose="020B0600000101010101" pitchFamily="50" charset="-127"/>
            </a:endParaRPr>
          </a:p>
        </p:txBody>
      </p:sp>
      <p:grpSp>
        <p:nvGrpSpPr>
          <p:cNvPr id="154" name="Group 24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6011857" y="2018458"/>
            <a:ext cx="1059267" cy="914400"/>
            <a:chOff x="4275" y="719"/>
            <a:chExt cx="864" cy="576"/>
          </a:xfrm>
          <a:solidFill>
            <a:schemeClr val="bg1">
              <a:lumMod val="85000"/>
            </a:schemeClr>
          </a:solidFill>
        </p:grpSpPr>
        <p:sp>
          <p:nvSpPr>
            <p:cNvPr id="155" name="Freeform 25"/>
            <p:cNvSpPr>
              <a:spLocks/>
            </p:cNvSpPr>
            <p:nvPr>
              <p:custDataLst>
                <p:tags r:id="rId19"/>
              </p:custDataLst>
            </p:nvPr>
          </p:nvSpPr>
          <p:spPr bwMode="blackWhite">
            <a:xfrm>
              <a:off x="4275" y="719"/>
              <a:ext cx="864" cy="576"/>
            </a:xfrm>
            <a:custGeom>
              <a:avLst/>
              <a:gdLst>
                <a:gd name="T0" fmla="*/ 0 w 864"/>
                <a:gd name="T1" fmla="*/ 0 h 576"/>
                <a:gd name="T2" fmla="*/ 760 w 864"/>
                <a:gd name="T3" fmla="*/ 0 h 576"/>
                <a:gd name="T4" fmla="*/ 864 w 864"/>
                <a:gd name="T5" fmla="*/ 288 h 576"/>
                <a:gd name="T6" fmla="*/ 760 w 864"/>
                <a:gd name="T7" fmla="*/ 576 h 576"/>
                <a:gd name="T8" fmla="*/ 0 w 864"/>
                <a:gd name="T9" fmla="*/ 576 h 576"/>
                <a:gd name="T10" fmla="*/ 104 w 864"/>
                <a:gd name="T11" fmla="*/ 288 h 576"/>
                <a:gd name="T12" fmla="*/ 0 w 864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576"/>
                <a:gd name="T23" fmla="*/ 864 w 864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576">
                  <a:moveTo>
                    <a:pt x="0" y="0"/>
                  </a:moveTo>
                  <a:lnTo>
                    <a:pt x="760" y="0"/>
                  </a:lnTo>
                  <a:lnTo>
                    <a:pt x="864" y="288"/>
                  </a:lnTo>
                  <a:lnTo>
                    <a:pt x="760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6" name="Rectangle 26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blackWhite">
            <a:xfrm>
              <a:off x="4411" y="751"/>
              <a:ext cx="625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dirty="0">
                  <a:ea typeface="굴림" panose="020B0600000101010101" pitchFamily="50" charset="-127"/>
                </a:rPr>
                <a:t>Dens</a:t>
              </a:r>
            </a:p>
            <a:p>
              <a:pPr algn="ctr"/>
              <a:r>
                <a:rPr lang="en-US" altLang="ko-KR" sz="1200" dirty="0">
                  <a:ea typeface="굴림" panose="020B0600000101010101" pitchFamily="50" charset="-127"/>
                </a:rPr>
                <a:t>Layer.2</a:t>
              </a:r>
            </a:p>
          </p:txBody>
        </p:sp>
      </p:grpSp>
      <p:grpSp>
        <p:nvGrpSpPr>
          <p:cNvPr id="157" name="Group 24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6940692" y="2018458"/>
            <a:ext cx="1059267" cy="914400"/>
            <a:chOff x="4275" y="719"/>
            <a:chExt cx="864" cy="576"/>
          </a:xfrm>
          <a:solidFill>
            <a:schemeClr val="bg1">
              <a:lumMod val="85000"/>
            </a:schemeClr>
          </a:solidFill>
        </p:grpSpPr>
        <p:sp>
          <p:nvSpPr>
            <p:cNvPr id="158" name="Freeform 25"/>
            <p:cNvSpPr>
              <a:spLocks/>
            </p:cNvSpPr>
            <p:nvPr>
              <p:custDataLst>
                <p:tags r:id="rId17"/>
              </p:custDataLst>
            </p:nvPr>
          </p:nvSpPr>
          <p:spPr bwMode="blackWhite">
            <a:xfrm>
              <a:off x="4275" y="719"/>
              <a:ext cx="864" cy="576"/>
            </a:xfrm>
            <a:custGeom>
              <a:avLst/>
              <a:gdLst>
                <a:gd name="T0" fmla="*/ 0 w 864"/>
                <a:gd name="T1" fmla="*/ 0 h 576"/>
                <a:gd name="T2" fmla="*/ 760 w 864"/>
                <a:gd name="T3" fmla="*/ 0 h 576"/>
                <a:gd name="T4" fmla="*/ 864 w 864"/>
                <a:gd name="T5" fmla="*/ 288 h 576"/>
                <a:gd name="T6" fmla="*/ 760 w 864"/>
                <a:gd name="T7" fmla="*/ 576 h 576"/>
                <a:gd name="T8" fmla="*/ 0 w 864"/>
                <a:gd name="T9" fmla="*/ 576 h 576"/>
                <a:gd name="T10" fmla="*/ 104 w 864"/>
                <a:gd name="T11" fmla="*/ 288 h 576"/>
                <a:gd name="T12" fmla="*/ 0 w 864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64"/>
                <a:gd name="T22" fmla="*/ 0 h 576"/>
                <a:gd name="T23" fmla="*/ 864 w 864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64" h="576">
                  <a:moveTo>
                    <a:pt x="0" y="0"/>
                  </a:moveTo>
                  <a:lnTo>
                    <a:pt x="760" y="0"/>
                  </a:lnTo>
                  <a:lnTo>
                    <a:pt x="864" y="288"/>
                  </a:lnTo>
                  <a:lnTo>
                    <a:pt x="760" y="576"/>
                  </a:lnTo>
                  <a:lnTo>
                    <a:pt x="0" y="576"/>
                  </a:lnTo>
                  <a:lnTo>
                    <a:pt x="104" y="28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lIns="45720" tIns="0" rIns="45720" bIns="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59" name="Rectangle 2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blackWhite">
            <a:xfrm>
              <a:off x="4411" y="751"/>
              <a:ext cx="625" cy="4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0" rIns="45720" bIns="0" anchor="ctr"/>
            <a:lstStyle>
              <a:lvl1pPr defTabSz="895350">
                <a:buSzPct val="120000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95350">
                <a:buSzPct val="120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95350"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95350">
                <a:buSzPct val="8900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95350"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95350" eaLnBrk="0" fontAlgn="base" hangingPunct="0">
                <a:spcBef>
                  <a:spcPct val="0"/>
                </a:spcBef>
                <a:spcAft>
                  <a:spcPct val="0"/>
                </a:spcAft>
                <a:buSzPct val="7500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ko-KR" sz="1200" b="1" dirty="0">
                  <a:ea typeface="굴림" panose="020B0600000101010101" pitchFamily="50" charset="-127"/>
                </a:rPr>
                <a:t>Dens</a:t>
              </a:r>
            </a:p>
            <a:p>
              <a:pPr algn="ctr"/>
              <a:r>
                <a:rPr lang="en-US" altLang="ko-KR" sz="1200" dirty="0">
                  <a:ea typeface="굴림" panose="020B0600000101010101" pitchFamily="50" charset="-127"/>
                </a:rPr>
                <a:t>Layer.3</a:t>
              </a:r>
            </a:p>
          </p:txBody>
        </p:sp>
      </p:grpSp>
      <p:sp>
        <p:nvSpPr>
          <p:cNvPr id="160" name="Rectangle 27"/>
          <p:cNvSpPr>
            <a:spLocks noChangeArrowheads="1"/>
          </p:cNvSpPr>
          <p:nvPr/>
        </p:nvSpPr>
        <p:spPr bwMode="auto">
          <a:xfrm>
            <a:off x="7008795" y="3073819"/>
            <a:ext cx="8929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activation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=‘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softmax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ea typeface="굴림" panose="020B0600000101010101" pitchFamily="50" charset="-127"/>
            </a:endParaRPr>
          </a:p>
        </p:txBody>
      </p:sp>
      <p:sp>
        <p:nvSpPr>
          <p:cNvPr id="161" name="오른쪽 대괄호 160"/>
          <p:cNvSpPr/>
          <p:nvPr/>
        </p:nvSpPr>
        <p:spPr>
          <a:xfrm rot="5400000">
            <a:off x="2673684" y="1561064"/>
            <a:ext cx="144016" cy="2800190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대괄호 161"/>
          <p:cNvSpPr/>
          <p:nvPr/>
        </p:nvSpPr>
        <p:spPr>
          <a:xfrm rot="5400000">
            <a:off x="5936622" y="2047880"/>
            <a:ext cx="162800" cy="1845342"/>
          </a:xfrm>
          <a:prstGeom prst="rightBracket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Rectangle 5"/>
          <p:cNvSpPr>
            <a:spLocks noChangeArrowheads="1"/>
          </p:cNvSpPr>
          <p:nvPr/>
        </p:nvSpPr>
        <p:spPr bwMode="auto">
          <a:xfrm>
            <a:off x="5524421" y="1628800"/>
            <a:ext cx="32532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787400">
              <a:buSzPct val="12000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87400">
              <a:buSzPct val="120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87400"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87400">
              <a:buSzPct val="8900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87400"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87400" eaLnBrk="0" fontAlgn="base" hangingPunct="0">
              <a:spcBef>
                <a:spcPct val="0"/>
              </a:spcBef>
              <a:spcAft>
                <a:spcPct val="0"/>
              </a:spcAft>
              <a:buSzPct val="7500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ko-KR" sz="1200" b="1" dirty="0">
                <a:solidFill>
                  <a:srgbClr val="0000FF"/>
                </a:solidFill>
              </a:rPr>
              <a:t>Optimizer=‘Adam’</a:t>
            </a:r>
          </a:p>
          <a:p>
            <a:r>
              <a:rPr lang="en-US" altLang="ko-KR" sz="1200" b="1" dirty="0">
                <a:solidFill>
                  <a:srgbClr val="0000FF"/>
                </a:solidFill>
                <a:ea typeface="굴림" panose="020B0600000101010101" pitchFamily="50" charset="-127"/>
              </a:rPr>
              <a:t>Loss = ‘</a:t>
            </a:r>
            <a:r>
              <a:rPr lang="en-US" altLang="ko-KR" sz="1200" b="1" dirty="0" err="1">
                <a:solidFill>
                  <a:srgbClr val="0000FF"/>
                </a:solidFill>
              </a:rPr>
              <a:t>categorical_crossentropy</a:t>
            </a:r>
            <a:r>
              <a:rPr lang="en-US" altLang="ko-KR" sz="1200" b="1" dirty="0">
                <a:solidFill>
                  <a:srgbClr val="0000FF"/>
                </a:solidFill>
                <a:ea typeface="굴림" panose="020B0600000101010101" pitchFamily="50" charset="-127"/>
              </a:rPr>
              <a:t>’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99927" y="3861048"/>
            <a:ext cx="769469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472226" y="3724833"/>
            <a:ext cx="2891862" cy="25883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Data augmentation </a:t>
            </a:r>
            <a:r>
              <a:rPr lang="ko-KR" altLang="en-US" dirty="0"/>
              <a:t>후</a:t>
            </a: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CNN </a:t>
            </a:r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구조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4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주요 코드 및 실행 결과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프레임워크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tensorflow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vscode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59" y="2506307"/>
            <a:ext cx="5043133" cy="27985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792" y="2106197"/>
            <a:ext cx="3301420" cy="31986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56315" y="2106197"/>
            <a:ext cx="4986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00" b="1" dirty="0" err="1"/>
              <a:t>Tensorflow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</a:p>
        </p:txBody>
      </p:sp>
    </p:spTree>
    <p:extLst>
      <p:ext uri="{BB962C8B-B14F-4D97-AF65-F5344CB8AC3E}">
        <p14:creationId xmlns:p14="http://schemas.microsoft.com/office/powerpoint/2010/main" val="405503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38" y="4492256"/>
            <a:ext cx="2268352" cy="162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학습 방법 및 결과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딥러닝 학습 조건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93396"/>
              </p:ext>
            </p:extLst>
          </p:nvPr>
        </p:nvGraphicFramePr>
        <p:xfrm>
          <a:off x="521796" y="1412776"/>
          <a:ext cx="4821396" cy="1080120"/>
        </p:xfrm>
        <a:graphic>
          <a:graphicData uri="http://schemas.openxmlformats.org/drawingml/2006/table">
            <a:tbl>
              <a:tblPr/>
              <a:tblGrid>
                <a:gridCol w="1140351">
                  <a:extLst>
                    <a:ext uri="{9D8B030D-6E8A-4147-A177-3AD203B41FA5}">
                      <a16:colId xmlns:a16="http://schemas.microsoft.com/office/drawing/2014/main" val="3643417055"/>
                    </a:ext>
                  </a:extLst>
                </a:gridCol>
                <a:gridCol w="3681045">
                  <a:extLst>
                    <a:ext uri="{9D8B030D-6E8A-4147-A177-3AD203B41FA5}">
                      <a16:colId xmlns:a16="http://schemas.microsoft.com/office/drawing/2014/main" val="3160727649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r>
                        <a:rPr lang="en-US" altLang="ko-KR" sz="14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425519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CPU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5993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AMD Ryzen7 2700X 8-Core 3.70Ghz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30106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RAM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64GB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776585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GPU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5993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NVIDIA </a:t>
                      </a:r>
                      <a:r>
                        <a:rPr lang="en-US" altLang="ko-KR" sz="14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GeForceGT</a:t>
                      </a:r>
                      <a:r>
                        <a:rPr lang="en-US" altLang="ko-KR" sz="1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1030 2GB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7112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2961034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>
                <a:latin typeface="+mn-ea"/>
              </a:rPr>
              <a:t>실험 결과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49742" y="3534761"/>
            <a:ext cx="546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15"/>
              </a:lnSpc>
            </a:pP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Case.1) </a:t>
            </a:r>
            <a:r>
              <a:rPr lang="ko-KR" altLang="en-US" sz="1470" b="1" dirty="0" err="1">
                <a:latin typeface="Arial" panose="020B0604020202020204" pitchFamily="34" charset="0"/>
                <a:cs typeface="Arial" panose="020B0604020202020204" pitchFamily="34" charset="0"/>
              </a:rPr>
              <a:t>데이터셋의</a:t>
            </a: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ko-KR" altLang="en-US" sz="1470" b="1" dirty="0">
                <a:latin typeface="Arial" panose="020B0604020202020204" pitchFamily="34" charset="0"/>
                <a:cs typeface="Arial" panose="020B0604020202020204" pitchFamily="34" charset="0"/>
              </a:rPr>
              <a:t>불균형을</a:t>
            </a: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470" b="1" dirty="0">
                <a:latin typeface="Arial" panose="020B0604020202020204" pitchFamily="34" charset="0"/>
                <a:cs typeface="Arial" panose="020B0604020202020204" pitchFamily="34" charset="0"/>
              </a:rPr>
              <a:t>그대로 학습</a:t>
            </a:r>
            <a:r>
              <a:rPr lang="en-US" altLang="ko-KR" sz="1470" b="1" dirty="0">
                <a:latin typeface="Arial" panose="020B0604020202020204" pitchFamily="34" charset="0"/>
                <a:cs typeface="Arial" panose="020B0604020202020204" pitchFamily="34" charset="0"/>
              </a:rPr>
              <a:t>(overfitting)</a:t>
            </a:r>
            <a:endParaRPr lang="en-US" altLang="ko-KR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95" y="4281808"/>
            <a:ext cx="1267002" cy="1943371"/>
          </a:xfrm>
          <a:prstGeom prst="rect">
            <a:avLst/>
          </a:prstGeom>
        </p:spPr>
      </p:pic>
      <p:sp>
        <p:nvSpPr>
          <p:cNvPr id="23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539900" y="4026296"/>
            <a:ext cx="1264398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INPUT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4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2009857" y="4026296"/>
            <a:ext cx="2058087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PARAMETERS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5" name="모서리가 둥근 직사각형 73">
            <a:extLst>
              <a:ext uri="{FF2B5EF4-FFF2-40B4-BE49-F238E27FC236}">
                <a16:creationId xmlns:a16="http://schemas.microsoft.com/office/drawing/2014/main" id="{59003D14-F079-4C65-9BC6-55FC361429CA}"/>
              </a:ext>
            </a:extLst>
          </p:cNvPr>
          <p:cNvSpPr/>
          <p:nvPr/>
        </p:nvSpPr>
        <p:spPr>
          <a:xfrm>
            <a:off x="4273503" y="4026296"/>
            <a:ext cx="4853299" cy="244307"/>
          </a:xfrm>
          <a:custGeom>
            <a:avLst/>
            <a:gdLst/>
            <a:ahLst/>
            <a:cxnLst/>
            <a:rect l="l" t="t" r="r" b="b"/>
            <a:pathLst>
              <a:path w="1152128" h="72678">
                <a:moveTo>
                  <a:pt x="60008" y="0"/>
                </a:moveTo>
                <a:lnTo>
                  <a:pt x="1092120" y="0"/>
                </a:lnTo>
                <a:cubicBezTo>
                  <a:pt x="1125262" y="0"/>
                  <a:pt x="1152128" y="26866"/>
                  <a:pt x="1152128" y="60008"/>
                </a:cubicBezTo>
                <a:lnTo>
                  <a:pt x="1152128" y="72678"/>
                </a:lnTo>
                <a:lnTo>
                  <a:pt x="0" y="72678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RESULT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2005151" y="4450454"/>
            <a:ext cx="2560451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Epoch: 10</a:t>
            </a: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Batch size: 100</a:t>
            </a:r>
          </a:p>
          <a:p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활성화함수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Padding = same</a:t>
            </a:r>
          </a:p>
          <a:p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300" dirty="0">
                <a:latin typeface="Arial" panose="020B0604020202020204" pitchFamily="34" charset="0"/>
                <a:cs typeface="Arial" panose="020B0604020202020204" pitchFamily="34" charset="0"/>
              </a:rPr>
              <a:t>Optimizer: </a:t>
            </a:r>
            <a:r>
              <a:rPr lang="en-US" altLang="ko-KR" sz="1300" dirty="0" err="1"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endParaRPr lang="en-US" altLang="ko-KR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503" y="4470502"/>
            <a:ext cx="2348934" cy="165093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4988568" y="5204506"/>
            <a:ext cx="2060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학습시간</a:t>
            </a: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 </a:t>
            </a:r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r>
              <a:rPr lang="ko-KR" alt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</a:t>
            </a:r>
            <a:endParaRPr lang="en-US" altLang="ko-KR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acc.: 99.7%</a:t>
            </a:r>
          </a:p>
          <a:p>
            <a:r>
              <a:rPr lang="en-US" altLang="ko-KR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acc.: 91.2%</a:t>
            </a:r>
          </a:p>
          <a:p>
            <a:endParaRPr lang="en-US" altLang="ko-KR" sz="1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539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Shap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SingleBoat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A2EDF-CBB7-475B-B0D9-861160A98246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df922d41-91bf-45f8-8b2c-e1591bc010d5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9761</TotalTime>
  <Words>788</Words>
  <Application>Microsoft Office PowerPoint</Application>
  <PresentationFormat>화면 슬라이드 쇼(4:3)</PresentationFormat>
  <Paragraphs>287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Arial Unicode MS</vt:lpstr>
      <vt:lpstr>HY견고딕</vt:lpstr>
      <vt:lpstr>HY헤드라인M</vt:lpstr>
      <vt:lpstr>굴림</vt:lpstr>
      <vt:lpstr>맑은 고딕</vt:lpstr>
      <vt:lpstr>문체부 제목 돋음체</vt:lpstr>
      <vt:lpstr>바른돋움 3</vt:lpstr>
      <vt:lpstr>-윤고딕330</vt:lpstr>
      <vt:lpstr>-윤고딕340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user</cp:lastModifiedBy>
  <cp:revision>396</cp:revision>
  <cp:lastPrinted>2019-09-16T00:28:29Z</cp:lastPrinted>
  <dcterms:created xsi:type="dcterms:W3CDTF">2017-03-29T07:13:25Z</dcterms:created>
  <dcterms:modified xsi:type="dcterms:W3CDTF">2022-06-12T08:52:24Z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