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59" r:id="rId6"/>
    <p:sldId id="354" r:id="rId7"/>
    <p:sldId id="363" r:id="rId8"/>
    <p:sldId id="361" r:id="rId9"/>
    <p:sldId id="356" r:id="rId10"/>
    <p:sldId id="364" r:id="rId11"/>
    <p:sldId id="366" r:id="rId12"/>
    <p:sldId id="358" r:id="rId13"/>
    <p:sldId id="367" r:id="rId14"/>
    <p:sldId id="268" r:id="rId15"/>
  </p:sldIdLst>
  <p:sldSz cx="10799763" cy="7199313"/>
  <p:notesSz cx="6797675" cy="9926638"/>
  <p:defaultTextStyle>
    <a:defPPr>
      <a:defRPr lang="ko-KR"/>
    </a:defPPr>
    <a:lvl1pPr marL="0" algn="l" defTabSz="1028517" rtl="0" eaLnBrk="1" latinLnBrk="1" hangingPunct="1">
      <a:defRPr sz="2025" kern="1200">
        <a:solidFill>
          <a:schemeClr val="tx1"/>
        </a:solidFill>
        <a:latin typeface="+mn-lt"/>
        <a:ea typeface="+mn-ea"/>
        <a:cs typeface="+mn-cs"/>
      </a:defRPr>
    </a:lvl1pPr>
    <a:lvl2pPr marL="514259" algn="l" defTabSz="1028517" rtl="0" eaLnBrk="1" latinLnBrk="1" hangingPunct="1">
      <a:defRPr sz="2025" kern="1200">
        <a:solidFill>
          <a:schemeClr val="tx1"/>
        </a:solidFill>
        <a:latin typeface="+mn-lt"/>
        <a:ea typeface="+mn-ea"/>
        <a:cs typeface="+mn-cs"/>
      </a:defRPr>
    </a:lvl2pPr>
    <a:lvl3pPr marL="1028517" algn="l" defTabSz="1028517" rtl="0" eaLnBrk="1" latinLnBrk="1" hangingPunct="1">
      <a:defRPr sz="2025" kern="1200">
        <a:solidFill>
          <a:schemeClr val="tx1"/>
        </a:solidFill>
        <a:latin typeface="+mn-lt"/>
        <a:ea typeface="+mn-ea"/>
        <a:cs typeface="+mn-cs"/>
      </a:defRPr>
    </a:lvl3pPr>
    <a:lvl4pPr marL="1542776" algn="l" defTabSz="1028517" rtl="0" eaLnBrk="1" latinLnBrk="1" hangingPunct="1">
      <a:defRPr sz="2025" kern="1200">
        <a:solidFill>
          <a:schemeClr val="tx1"/>
        </a:solidFill>
        <a:latin typeface="+mn-lt"/>
        <a:ea typeface="+mn-ea"/>
        <a:cs typeface="+mn-cs"/>
      </a:defRPr>
    </a:lvl4pPr>
    <a:lvl5pPr marL="2057034" algn="l" defTabSz="1028517" rtl="0" eaLnBrk="1" latinLnBrk="1" hangingPunct="1">
      <a:defRPr sz="2025" kern="1200">
        <a:solidFill>
          <a:schemeClr val="tx1"/>
        </a:solidFill>
        <a:latin typeface="+mn-lt"/>
        <a:ea typeface="+mn-ea"/>
        <a:cs typeface="+mn-cs"/>
      </a:defRPr>
    </a:lvl5pPr>
    <a:lvl6pPr marL="2571293" algn="l" defTabSz="1028517" rtl="0" eaLnBrk="1" latinLnBrk="1" hangingPunct="1">
      <a:defRPr sz="2025" kern="1200">
        <a:solidFill>
          <a:schemeClr val="tx1"/>
        </a:solidFill>
        <a:latin typeface="+mn-lt"/>
        <a:ea typeface="+mn-ea"/>
        <a:cs typeface="+mn-cs"/>
      </a:defRPr>
    </a:lvl6pPr>
    <a:lvl7pPr marL="3085551" algn="l" defTabSz="1028517" rtl="0" eaLnBrk="1" latinLnBrk="1" hangingPunct="1">
      <a:defRPr sz="2025" kern="1200">
        <a:solidFill>
          <a:schemeClr val="tx1"/>
        </a:solidFill>
        <a:latin typeface="+mn-lt"/>
        <a:ea typeface="+mn-ea"/>
        <a:cs typeface="+mn-cs"/>
      </a:defRPr>
    </a:lvl7pPr>
    <a:lvl8pPr marL="3599810" algn="l" defTabSz="1028517" rtl="0" eaLnBrk="1" latinLnBrk="1" hangingPunct="1">
      <a:defRPr sz="2025" kern="1200">
        <a:solidFill>
          <a:schemeClr val="tx1"/>
        </a:solidFill>
        <a:latin typeface="+mn-lt"/>
        <a:ea typeface="+mn-ea"/>
        <a:cs typeface="+mn-cs"/>
      </a:defRPr>
    </a:lvl8pPr>
    <a:lvl9pPr marL="4114068" algn="l" defTabSz="1028517" rtl="0" eaLnBrk="1" latinLnBrk="1" hangingPunct="1">
      <a:defRPr sz="20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orient="horz" pos="4267" userDrawn="1">
          <p15:clr>
            <a:srgbClr val="A4A3A4"/>
          </p15:clr>
        </p15:guide>
        <p15:guide id="3" orient="horz" pos="744" userDrawn="1">
          <p15:clr>
            <a:srgbClr val="A4A3A4"/>
          </p15:clr>
        </p15:guide>
        <p15:guide id="4" pos="3402" userDrawn="1">
          <p15:clr>
            <a:srgbClr val="A4A3A4"/>
          </p15:clr>
        </p15:guide>
        <p15:guide id="5" orient="horz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973"/>
    <a:srgbClr val="FFFFCC"/>
    <a:srgbClr val="A5D6E3"/>
    <a:srgbClr val="76C0D4"/>
    <a:srgbClr val="8BB7FF"/>
    <a:srgbClr val="50AEC8"/>
    <a:srgbClr val="79C1D5"/>
    <a:srgbClr val="5B89C1"/>
    <a:srgbClr val="528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6BB31-223A-4E64-B0EC-DD8176011CA1}" v="246" dt="2021-09-01T11:07:14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3148" autoAdjust="0"/>
  </p:normalViewPr>
  <p:slideViewPr>
    <p:cSldViewPr>
      <p:cViewPr varScale="1">
        <p:scale>
          <a:sx n="97" d="100"/>
          <a:sy n="97" d="100"/>
        </p:scale>
        <p:origin x="1404" y="90"/>
      </p:cViewPr>
      <p:guideLst>
        <p:guide orient="horz" pos="2268"/>
        <p:guide orient="horz" pos="4267"/>
        <p:guide orient="horz" pos="744"/>
        <p:guide pos="3402"/>
        <p:guide orient="horz"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08013" y="744538"/>
            <a:ext cx="55816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517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514259" algn="l" defTabSz="1028517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1028517" algn="l" defTabSz="1028517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542776" algn="l" defTabSz="1028517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2057034" algn="l" defTabSz="1028517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2571293" algn="l" defTabSz="1028517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3085551" algn="l" defTabSz="1028517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3599810" algn="l" defTabSz="1028517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4114068" algn="l" defTabSz="1028517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08013" y="744538"/>
            <a:ext cx="558165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51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08013" y="744538"/>
            <a:ext cx="558165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15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08013" y="744538"/>
            <a:ext cx="558165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0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08013" y="744538"/>
            <a:ext cx="558165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41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08013" y="744538"/>
            <a:ext cx="558165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853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08013" y="744538"/>
            <a:ext cx="558165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613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08013" y="744538"/>
            <a:ext cx="558165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6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08013" y="744538"/>
            <a:ext cx="558165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114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08013" y="744538"/>
            <a:ext cx="558165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8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9982" y="2236454"/>
            <a:ext cx="9179799" cy="154318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9965" y="4079611"/>
            <a:ext cx="7559834" cy="18398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9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9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9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9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9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9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9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9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829828" y="288307"/>
            <a:ext cx="2429947" cy="614274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9988" y="288307"/>
            <a:ext cx="7109844" cy="614274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3107" y="4626226"/>
            <a:ext cx="9179799" cy="1429864"/>
          </a:xfrm>
        </p:spPr>
        <p:txBody>
          <a:bodyPr anchor="t"/>
          <a:lstStyle>
            <a:lvl1pPr algn="l">
              <a:defRPr sz="4199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3107" y="3051377"/>
            <a:ext cx="9179799" cy="157484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9988" y="1679840"/>
            <a:ext cx="4769895" cy="4751214"/>
          </a:xfrm>
        </p:spPr>
        <p:txBody>
          <a:bodyPr/>
          <a:lstStyle>
            <a:lvl1pPr>
              <a:defRPr sz="2939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89880" y="1679840"/>
            <a:ext cx="4769895" cy="4751214"/>
          </a:xfrm>
        </p:spPr>
        <p:txBody>
          <a:bodyPr/>
          <a:lstStyle>
            <a:lvl1pPr>
              <a:defRPr sz="2939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988" y="1611513"/>
            <a:ext cx="4771771" cy="671602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9988" y="2283115"/>
            <a:ext cx="4771771" cy="4147938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86130" y="1611513"/>
            <a:ext cx="4773645" cy="671602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86130" y="2283115"/>
            <a:ext cx="4773645" cy="4147938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989" y="286639"/>
            <a:ext cx="3553048" cy="121988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2407" y="286640"/>
            <a:ext cx="6037368" cy="6144414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9989" y="1506523"/>
            <a:ext cx="3553048" cy="4924531"/>
          </a:xfrm>
        </p:spPr>
        <p:txBody>
          <a:bodyPr/>
          <a:lstStyle>
            <a:lvl1pPr marL="0" indent="0">
              <a:buNone/>
              <a:defRPr sz="1470"/>
            </a:lvl1pPr>
            <a:lvl2pPr marL="479969" indent="0">
              <a:buNone/>
              <a:defRPr sz="1260"/>
            </a:lvl2pPr>
            <a:lvl3pPr marL="959937" indent="0">
              <a:buNone/>
              <a:defRPr sz="1050"/>
            </a:lvl3pPr>
            <a:lvl4pPr marL="1439906" indent="0">
              <a:buNone/>
              <a:defRPr sz="945"/>
            </a:lvl4pPr>
            <a:lvl5pPr marL="1919874" indent="0">
              <a:buNone/>
              <a:defRPr sz="945"/>
            </a:lvl5pPr>
            <a:lvl6pPr marL="2399843" indent="0">
              <a:buNone/>
              <a:defRPr sz="945"/>
            </a:lvl6pPr>
            <a:lvl7pPr marL="2879811" indent="0">
              <a:buNone/>
              <a:defRPr sz="945"/>
            </a:lvl7pPr>
            <a:lvl8pPr marL="3359780" indent="0">
              <a:buNone/>
              <a:defRPr sz="945"/>
            </a:lvl8pPr>
            <a:lvl9pPr marL="3839748" indent="0">
              <a:buNone/>
              <a:defRPr sz="94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6829" y="5039519"/>
            <a:ext cx="6479858" cy="59494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16829" y="643272"/>
            <a:ext cx="6479858" cy="4319588"/>
          </a:xfrm>
        </p:spPr>
        <p:txBody>
          <a:bodyPr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16829" y="5634463"/>
            <a:ext cx="6479858" cy="844919"/>
          </a:xfrm>
        </p:spPr>
        <p:txBody>
          <a:bodyPr/>
          <a:lstStyle>
            <a:lvl1pPr marL="0" indent="0">
              <a:buNone/>
              <a:defRPr sz="1470"/>
            </a:lvl1pPr>
            <a:lvl2pPr marL="479969" indent="0">
              <a:buNone/>
              <a:defRPr sz="1260"/>
            </a:lvl2pPr>
            <a:lvl3pPr marL="959937" indent="0">
              <a:buNone/>
              <a:defRPr sz="1050"/>
            </a:lvl3pPr>
            <a:lvl4pPr marL="1439906" indent="0">
              <a:buNone/>
              <a:defRPr sz="945"/>
            </a:lvl4pPr>
            <a:lvl5pPr marL="1919874" indent="0">
              <a:buNone/>
              <a:defRPr sz="945"/>
            </a:lvl5pPr>
            <a:lvl6pPr marL="2399843" indent="0">
              <a:buNone/>
              <a:defRPr sz="945"/>
            </a:lvl6pPr>
            <a:lvl7pPr marL="2879811" indent="0">
              <a:buNone/>
              <a:defRPr sz="945"/>
            </a:lvl7pPr>
            <a:lvl8pPr marL="3359780" indent="0">
              <a:buNone/>
              <a:defRPr sz="945"/>
            </a:lvl8pPr>
            <a:lvl9pPr marL="3839748" indent="0">
              <a:buNone/>
              <a:defRPr sz="94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9988" y="288306"/>
            <a:ext cx="9719787" cy="1199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988" y="1679840"/>
            <a:ext cx="9719787" cy="4751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988" y="6672697"/>
            <a:ext cx="25199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89919" y="6672697"/>
            <a:ext cx="341992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39830" y="6672697"/>
            <a:ext cx="25199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59937" rtl="0" eaLnBrk="1" latinLnBrk="1" hangingPunct="1"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959937" rtl="0" eaLnBrk="1" latinLnBrk="1" hangingPunct="1">
        <a:spcBef>
          <a:spcPct val="20000"/>
        </a:spcBef>
        <a:buFont typeface="Arial" panose="020B0604020202020204" pitchFamily="34" charset="0"/>
        <a:buChar char="•"/>
        <a:defRPr sz="3359" kern="1200">
          <a:solidFill>
            <a:schemeClr val="tx1"/>
          </a:solidFill>
          <a:latin typeface="+mn-lt"/>
          <a:ea typeface="+mn-ea"/>
          <a:cs typeface="+mn-cs"/>
        </a:defRPr>
      </a:lvl1pPr>
      <a:lvl2pPr marL="779949" indent="-299980" algn="l" defTabSz="959937" rtl="0" eaLnBrk="1" latinLnBrk="1" hangingPunct="1">
        <a:spcBef>
          <a:spcPct val="20000"/>
        </a:spcBef>
        <a:buFont typeface="Arial" panose="020B0604020202020204" pitchFamily="34" charset="0"/>
        <a:buChar char="–"/>
        <a:defRPr sz="2939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1" hangingPunct="1">
        <a:spcBef>
          <a:spcPct val="200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1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notesSlide" Target="../notesSlides/notesSlide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yeongKeun/Industrial-AI/blob/master/2022_1_%EC%A7%80%EB%8A%A5%ED%99%94%EC%BA%A1%EC%8A%A4%ED%86%A4%ED%94%84%EB%A1%9C%EC%A0%9D%ED%8A%B8/%EA%B3%BC%EC%A0%9C/CNN%20%EB%B6%88%EB%9F%89%EB%B6%84%EB%A5%98/waferMap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00340" y="2221324"/>
            <a:ext cx="9599083" cy="14492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939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Project #1. [</a:t>
            </a:r>
            <a:r>
              <a:rPr lang="ko-KR" altLang="en-US" sz="2939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영상 분류</a:t>
            </a:r>
            <a:r>
              <a:rPr lang="en-US" altLang="ko-KR" sz="2939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en-US" altLang="ko-KR" sz="2939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CNN</a:t>
            </a:r>
            <a:r>
              <a:rPr lang="ko-KR" altLang="en-US" sz="2939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</a:t>
            </a:r>
            <a:r>
              <a:rPr lang="en-US" altLang="ko-KR" sz="2939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Wafer </a:t>
            </a:r>
            <a:r>
              <a:rPr lang="ko-KR" altLang="en-US" sz="2939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불량 검출</a:t>
            </a:r>
          </a:p>
        </p:txBody>
      </p:sp>
      <p:grpSp>
        <p:nvGrpSpPr>
          <p:cNvPr id="9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675931" y="90403"/>
            <a:ext cx="9523492" cy="707848"/>
            <a:chOff x="157020" y="3061083"/>
            <a:chExt cx="8712968" cy="674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395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96575" eaLnBrk="0" latinLnBrk="0" hangingPunct="0">
                <a:buSzPct val="100000"/>
                <a:defRPr/>
              </a:pPr>
              <a:r>
                <a:rPr lang="ko-KR" altLang="en-US" sz="21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</a:t>
              </a:r>
              <a:r>
                <a:rPr lang="ko-KR" altLang="en-US" sz="2100" kern="0" dirty="0" err="1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캡스톤</a:t>
              </a:r>
              <a:r>
                <a:rPr lang="ko-KR" altLang="en-US" sz="21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프로젝트」</a:t>
              </a:r>
              <a:endParaRPr lang="en-US" altLang="ko-KR" sz="21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57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96575" eaLnBrk="0" latinLnBrk="0" hangingPunct="0">
                <a:buSzPct val="100000"/>
                <a:defRPr/>
              </a:pPr>
              <a:endParaRPr lang="ko-KR" altLang="en-US" sz="2520" kern="0" spc="-157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826581" y="4720192"/>
            <a:ext cx="914660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96575" eaLnBrk="0" latinLnBrk="0" hangingPunct="0">
              <a:buSzPct val="100000"/>
              <a:defRPr/>
            </a:pPr>
            <a:r>
              <a:rPr lang="en-US" altLang="ko-KR" sz="2520" kern="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2022. 6. 15 </a:t>
            </a:r>
          </a:p>
          <a:p>
            <a:pPr algn="ctr" defTabSz="1396575" eaLnBrk="0" latinLnBrk="0" hangingPunct="0">
              <a:buSzPct val="100000"/>
              <a:defRPr/>
            </a:pPr>
            <a:endParaRPr lang="en-US" altLang="ko-KR" sz="252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defTabSz="1396575" eaLnBrk="0" latinLnBrk="0" hangingPunct="0">
              <a:buSzPct val="100000"/>
              <a:defRPr/>
            </a:pPr>
            <a:r>
              <a:rPr lang="en-US" altLang="ko-KR" sz="252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[20-5] </a:t>
            </a:r>
            <a:r>
              <a:rPr lang="ko-KR" altLang="en-US" sz="252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강윤구</a:t>
            </a:r>
            <a:r>
              <a:rPr lang="en-US" altLang="ko-KR" sz="252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52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김병근</a:t>
            </a:r>
            <a:endParaRPr lang="en-US" altLang="ko-KR" sz="252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369713" y="6651613"/>
            <a:ext cx="2851132" cy="52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15305" y="799553"/>
            <a:ext cx="9599083" cy="79992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100">
                <a:solidFill>
                  <a:schemeClr val="bg1"/>
                </a:solidFill>
                <a:latin typeface="Arial Narrow" panose="020B0606020202030204" pitchFamily="34" charset="0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10012" y="1364364"/>
            <a:ext cx="930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데이터 증강을 통한 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별 데이터 수의 균형 필요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불균형은 무조건 문제 임</a:t>
            </a:r>
            <a:r>
              <a:rPr lang="en-US" altLang="ko-KR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ts val="2415"/>
              </a:lnSpc>
            </a:pP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.pickle </a:t>
            </a:r>
            <a:r>
              <a:rPr lang="ko-KR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파일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속도 높음</a:t>
            </a:r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    Image file</a:t>
            </a: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도 배열로 변환 되지만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미리 배열로 저장한 </a:t>
            </a:r>
            <a:r>
              <a:rPr lang="en-US" altLang="ko-KR" sz="1500" dirty="0" err="1">
                <a:latin typeface="Arial" panose="020B0604020202020204" pitchFamily="34" charset="0"/>
                <a:cs typeface="Arial" panose="020B0604020202020204" pitchFamily="34" charset="0"/>
              </a:rPr>
              <a:t>pkl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파일이 있다는 것을 알게 됨</a:t>
            </a:r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59321" y="1009729"/>
            <a:ext cx="9145016" cy="307777"/>
            <a:chOff x="603250" y="1697598"/>
            <a:chExt cx="8711460" cy="361370"/>
          </a:xfrm>
        </p:grpSpPr>
        <p:sp>
          <p:nvSpPr>
            <p:cNvPr id="13" name="직사각형 12"/>
            <p:cNvSpPr/>
            <p:nvPr/>
          </p:nvSpPr>
          <p:spPr>
            <a:xfrm>
              <a:off x="603250" y="1720850"/>
              <a:ext cx="69850" cy="3365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/>
              <a:endParaRPr lang="ko-KR" altLang="en-US" sz="21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4" name="모서리가 둥근 직사각형 123"/>
            <p:cNvSpPr/>
            <p:nvPr/>
          </p:nvSpPr>
          <p:spPr>
            <a:xfrm>
              <a:off x="774669" y="1697598"/>
              <a:ext cx="8540041" cy="36137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>
                <a:lnSpc>
                  <a:spcPts val="2415"/>
                </a:lnSpc>
              </a:pPr>
              <a:r>
                <a:rPr lang="ko-KR" altLang="en-US" sz="2100" b="1" spc="-73" dirty="0">
                  <a:solidFill>
                    <a:schemeClr val="tx1"/>
                  </a:solidFill>
                  <a:latin typeface="+mn-ea"/>
                  <a:cs typeface="Arial Unicode MS" pitchFamily="50" charset="-127"/>
                </a:rPr>
                <a:t>데이터 셋 준비</a:t>
              </a:r>
              <a:endParaRPr lang="ko-KR" altLang="en-US" sz="1400" spc="-73" dirty="0">
                <a:solidFill>
                  <a:schemeClr val="tx1"/>
                </a:solidFill>
                <a:latin typeface="+mn-ea"/>
                <a:cs typeface="Arial Unicode MS" pitchFamily="50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75345" y="110692"/>
            <a:ext cx="8604435" cy="609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9" b="1" dirty="0">
                <a:solidFill>
                  <a:schemeClr val="tx2"/>
                </a:solidFill>
                <a:latin typeface="+mn-ea"/>
              </a:rPr>
              <a:t>5</a:t>
            </a:r>
            <a:r>
              <a:rPr lang="en-US" altLang="ko-KR" sz="3359" b="1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3359" b="1" dirty="0">
                <a:solidFill>
                  <a:schemeClr val="tx2"/>
                </a:solidFill>
                <a:latin typeface="+mn-ea"/>
              </a:rPr>
              <a:t>요약 및 고찰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10012" y="3219481"/>
            <a:ext cx="930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5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양질의 데이터와 </a:t>
            </a:r>
            <a:r>
              <a:rPr lang="en-US" altLang="ko-KR" sz="15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15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별 수량의 균형을 맞춘다면</a:t>
            </a:r>
            <a:r>
              <a:rPr lang="en-US" altLang="ko-KR" sz="15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5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만족할 만 한 성능을 낼 수 있다고 판단 됨</a:t>
            </a:r>
            <a:endParaRPr lang="en-US" altLang="ko-KR" sz="15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ko-KR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과 여러 참고 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ko-KR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에 대해 알게 됨</a:t>
            </a:r>
            <a:endParaRPr lang="en-US" altLang="ko-KR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endParaRPr lang="en-US" altLang="ko-KR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59321" y="2864846"/>
            <a:ext cx="9145016" cy="307777"/>
            <a:chOff x="603250" y="1697598"/>
            <a:chExt cx="8711460" cy="361370"/>
          </a:xfrm>
        </p:grpSpPr>
        <p:sp>
          <p:nvSpPr>
            <p:cNvPr id="21" name="직사각형 20"/>
            <p:cNvSpPr/>
            <p:nvPr/>
          </p:nvSpPr>
          <p:spPr>
            <a:xfrm>
              <a:off x="603250" y="1720850"/>
              <a:ext cx="69850" cy="3365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/>
              <a:endParaRPr lang="ko-KR" altLang="en-US" sz="21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25" name="모서리가 둥근 직사각형 123"/>
            <p:cNvSpPr/>
            <p:nvPr/>
          </p:nvSpPr>
          <p:spPr>
            <a:xfrm>
              <a:off x="774669" y="1697598"/>
              <a:ext cx="8540041" cy="36137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>
                <a:lnSpc>
                  <a:spcPts val="2415"/>
                </a:lnSpc>
              </a:pPr>
              <a:r>
                <a:rPr lang="ko-KR" altLang="en-US" sz="2100" b="1" spc="-73" dirty="0">
                  <a:solidFill>
                    <a:schemeClr val="tx1"/>
                  </a:solidFill>
                  <a:latin typeface="+mn-ea"/>
                  <a:cs typeface="Arial Unicode MS" pitchFamily="50" charset="-127"/>
                </a:rPr>
                <a:t>연구 결과 고찰</a:t>
              </a:r>
              <a:endParaRPr lang="ko-KR" altLang="en-US" sz="1400" spc="-73" dirty="0">
                <a:solidFill>
                  <a:schemeClr val="tx1"/>
                </a:solidFill>
                <a:latin typeface="+mn-ea"/>
                <a:cs typeface="Arial Unicode MS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10011" y="4788253"/>
            <a:ext cx="9786413" cy="159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ko-KR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김병근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김현용교수님의 딥러닝 관련 전문성에 감사하였습니다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ts val="2415"/>
              </a:lnSpc>
            </a:pP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ko-KR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도규원교수님 </a:t>
            </a:r>
            <a:r>
              <a:rPr lang="ko-KR" alt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수고많으셨습니다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ts val="2415"/>
              </a:lnSpc>
            </a:pP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ko-KR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정말 괜찮은 수업 과정이 였으며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, 2</a:t>
            </a:r>
            <a:r>
              <a:rPr lang="ko-KR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학년 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학기에 배웠으면 논문에 상당히 도움이 되었다고 생각합니다</a:t>
            </a:r>
            <a:endParaRPr lang="en-US" altLang="ko-KR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r>
              <a:rPr lang="ko-KR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강윤구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두분 교수님의 노고에 감사드립니다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ts val="2415"/>
              </a:lnSpc>
            </a:pP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ko-KR" altLang="en-US" sz="1500" b="1">
                <a:latin typeface="Arial" panose="020B0604020202020204" pitchFamily="34" charset="0"/>
                <a:cs typeface="Arial" panose="020B0604020202020204" pitchFamily="34" charset="0"/>
              </a:rPr>
              <a:t>이번 연구의 </a:t>
            </a:r>
            <a:r>
              <a:rPr lang="ko-KR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데이터 증량과 여러 </a:t>
            </a:r>
            <a:r>
              <a:rPr lang="ko-KR" alt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모델별</a:t>
            </a:r>
            <a:r>
              <a:rPr lang="ko-KR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성능 비교를 통해 딥러닝 이해에 많은 도움이 되었습니다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59321" y="4433618"/>
            <a:ext cx="9145016" cy="307777"/>
            <a:chOff x="603250" y="1697598"/>
            <a:chExt cx="8711460" cy="361370"/>
          </a:xfrm>
        </p:grpSpPr>
        <p:sp>
          <p:nvSpPr>
            <p:cNvPr id="28" name="직사각형 27"/>
            <p:cNvSpPr/>
            <p:nvPr/>
          </p:nvSpPr>
          <p:spPr>
            <a:xfrm>
              <a:off x="603250" y="1720850"/>
              <a:ext cx="69850" cy="3365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/>
              <a:endParaRPr lang="ko-KR" altLang="en-US" sz="21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34" name="모서리가 둥근 직사각형 123"/>
            <p:cNvSpPr/>
            <p:nvPr/>
          </p:nvSpPr>
          <p:spPr>
            <a:xfrm>
              <a:off x="774669" y="1697598"/>
              <a:ext cx="8540041" cy="36137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>
                <a:lnSpc>
                  <a:spcPts val="2415"/>
                </a:lnSpc>
              </a:pPr>
              <a:r>
                <a:rPr lang="ko-KR" altLang="en-US" sz="2100" b="1" spc="-73">
                  <a:solidFill>
                    <a:schemeClr val="tx1"/>
                  </a:solidFill>
                  <a:latin typeface="+mn-ea"/>
                  <a:cs typeface="Arial Unicode MS" pitchFamily="50" charset="-127"/>
                </a:rPr>
                <a:t>느낀점</a:t>
              </a:r>
              <a:endParaRPr lang="ko-KR" altLang="en-US" sz="1400" spc="-73" dirty="0">
                <a:solidFill>
                  <a:schemeClr val="tx1"/>
                </a:solidFill>
                <a:latin typeface="+mn-ea"/>
                <a:cs typeface="Arial Unicode MS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5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118134" y="2490772"/>
            <a:ext cx="8414294" cy="1255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96575" eaLnBrk="0" latinLnBrk="0" hangingPunct="0">
              <a:buSzPct val="100000"/>
              <a:defRPr/>
            </a:pPr>
            <a:r>
              <a:rPr lang="ko-KR" altLang="en-US" sz="7559" kern="0" spc="-157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7845" y="651579"/>
            <a:ext cx="1738610" cy="544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939">
                <a:solidFill>
                  <a:schemeClr val="bg1"/>
                </a:solidFill>
                <a:latin typeface="Arial Narrow" panose="020B0606020202030204" pitchFamily="34" charset="0"/>
                <a:ea typeface="문체부 제목 돋음체" pitchFamily="49" charset="-127"/>
              </a:rPr>
              <a:t>세부일정</a:t>
            </a:r>
            <a:endParaRPr lang="ko-KR" altLang="en-US" sz="2939" dirty="0">
              <a:solidFill>
                <a:schemeClr val="bg1"/>
              </a:solidFill>
              <a:latin typeface="Arial Narrow" panose="020B0606020202030204" pitchFamily="34" charset="0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15305" y="799553"/>
            <a:ext cx="9599083" cy="79992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100">
                <a:solidFill>
                  <a:schemeClr val="bg1"/>
                </a:solidFill>
                <a:latin typeface="Arial Narrow" panose="020B0606020202030204" pitchFamily="34" charset="0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54935" y="110692"/>
            <a:ext cx="8604435" cy="609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9" b="1" dirty="0">
                <a:solidFill>
                  <a:schemeClr val="tx2"/>
                </a:solidFill>
                <a:latin typeface="+mn-ea"/>
              </a:rPr>
              <a:t>1. </a:t>
            </a:r>
            <a:r>
              <a:rPr lang="ko-KR" altLang="en-US" sz="3359" b="1" dirty="0">
                <a:solidFill>
                  <a:schemeClr val="tx2"/>
                </a:solidFill>
                <a:latin typeface="+mn-ea"/>
              </a:rPr>
              <a:t>연구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03752" y="991651"/>
            <a:ext cx="9820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ko-KR" altLang="en-US" sz="2100" b="1" u="sng" dirty="0">
                <a:latin typeface="+mn-ea"/>
              </a:rPr>
              <a:t>연구 목표</a:t>
            </a:r>
            <a:endParaRPr lang="en-US" altLang="ko-KR" sz="2100" b="1" u="sng" dirty="0">
              <a:latin typeface="+mn-ea"/>
            </a:endParaRPr>
          </a:p>
          <a:p>
            <a:pPr>
              <a:lnSpc>
                <a:spcPts val="2415"/>
              </a:lnSpc>
            </a:pPr>
            <a:r>
              <a:rPr lang="en-US" altLang="ko-KR" sz="1600" b="1" i="1" dirty="0">
                <a:solidFill>
                  <a:srgbClr val="0000FF"/>
                </a:solidFill>
                <a:latin typeface="+mn-ea"/>
              </a:rPr>
              <a:t>  1. </a:t>
            </a:r>
            <a:r>
              <a:rPr lang="ko-KR" altLang="en-US" sz="1600" b="1" i="1" dirty="0">
                <a:solidFill>
                  <a:srgbClr val="0000FF"/>
                </a:solidFill>
                <a:latin typeface="+mn-ea"/>
              </a:rPr>
              <a:t>데이터 증량</a:t>
            </a:r>
            <a:r>
              <a:rPr lang="en-US" altLang="ko-KR" sz="1600" b="1" i="1" dirty="0">
                <a:solidFill>
                  <a:srgbClr val="0000FF"/>
                </a:solidFill>
                <a:latin typeface="+mn-ea"/>
              </a:rPr>
              <a:t>(Augmentation): </a:t>
            </a:r>
            <a:r>
              <a:rPr lang="ko-KR" altLang="en-US" sz="1600" b="1" i="1" dirty="0">
                <a:solidFill>
                  <a:srgbClr val="0000FF"/>
                </a:solidFill>
                <a:latin typeface="+mn-ea"/>
              </a:rPr>
              <a:t>불량 유형별 데이터 양의 불균형의 해소</a:t>
            </a:r>
            <a:endParaRPr lang="en-US" altLang="ko-KR" sz="1600" b="1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415"/>
              </a:lnSpc>
            </a:pPr>
            <a:r>
              <a:rPr lang="en-US" altLang="ko-KR" sz="1600" b="1" i="1" dirty="0">
                <a:solidFill>
                  <a:srgbClr val="0000FF"/>
                </a:solidFill>
                <a:latin typeface="+mn-ea"/>
              </a:rPr>
              <a:t>  2. </a:t>
            </a:r>
            <a:r>
              <a:rPr lang="ko-KR" altLang="en-US" sz="1600" b="1" i="1" dirty="0">
                <a:solidFill>
                  <a:srgbClr val="0000FF"/>
                </a:solidFill>
                <a:latin typeface="+mn-ea"/>
              </a:rPr>
              <a:t>목표</a:t>
            </a:r>
            <a:r>
              <a:rPr lang="en-US" altLang="ko-KR" sz="1600" b="1" i="1" dirty="0">
                <a:solidFill>
                  <a:srgbClr val="0000FF"/>
                </a:solidFill>
                <a:latin typeface="+mn-ea"/>
              </a:rPr>
              <a:t>: CNN </a:t>
            </a:r>
            <a:r>
              <a:rPr lang="ko-KR" altLang="en-US" sz="1600" b="1" i="1" dirty="0">
                <a:solidFill>
                  <a:srgbClr val="0000FF"/>
                </a:solidFill>
                <a:latin typeface="+mn-ea"/>
              </a:rPr>
              <a:t>영상 분류</a:t>
            </a:r>
            <a:r>
              <a:rPr lang="en-US" altLang="ko-KR" sz="1600" b="1" i="1" dirty="0">
                <a:solidFill>
                  <a:srgbClr val="0000FF"/>
                </a:solidFill>
                <a:latin typeface="+mn-ea"/>
              </a:rPr>
              <a:t>(Classification)</a:t>
            </a:r>
            <a:r>
              <a:rPr lang="ko-KR" altLang="en-US" sz="1600" b="1" i="1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ko-KR" altLang="en-US" sz="1600" b="1" i="1" dirty="0" err="1">
                <a:solidFill>
                  <a:srgbClr val="0000FF"/>
                </a:solidFill>
                <a:latin typeface="+mn-ea"/>
              </a:rPr>
              <a:t>모델별</a:t>
            </a:r>
            <a:r>
              <a:rPr lang="en-US" altLang="ko-KR" sz="1600" b="1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b="1" i="1" dirty="0">
                <a:solidFill>
                  <a:srgbClr val="0000FF"/>
                </a:solidFill>
                <a:latin typeface="+mn-ea"/>
              </a:rPr>
              <a:t>정확도와 성능 비교</a:t>
            </a:r>
            <a:endParaRPr lang="en-US" altLang="ko-KR" sz="1600" i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2935" y="1029537"/>
            <a:ext cx="73326" cy="28663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/>
            <a:endParaRPr lang="ko-KR" altLang="en-US" sz="2100">
              <a:solidFill>
                <a:schemeClr val="tx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99307" y="2475552"/>
            <a:ext cx="9820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ko-KR" altLang="en-US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인원별</a:t>
            </a:r>
            <a:r>
              <a:rPr lang="ko-KR" alt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 추진 내용</a:t>
            </a:r>
            <a:endParaRPr lang="en-US" altLang="ko-KR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8490" y="2513438"/>
            <a:ext cx="73326" cy="28663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/>
            <a:endParaRPr lang="ko-KR" altLang="en-US" sz="2100">
              <a:solidFill>
                <a:schemeClr val="tx1"/>
              </a:solidFill>
              <a:latin typeface="Arial" panose="020B0604020202020204" pitchFamily="34" charset="0"/>
              <a:ea typeface="KoPub돋움체 Bold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05409"/>
              </p:ext>
            </p:extLst>
          </p:nvPr>
        </p:nvGraphicFramePr>
        <p:xfrm>
          <a:off x="783399" y="2987768"/>
          <a:ext cx="5624594" cy="1440000"/>
        </p:xfrm>
        <a:graphic>
          <a:graphicData uri="http://schemas.openxmlformats.org/drawingml/2006/table">
            <a:tbl>
              <a:tblPr/>
              <a:tblGrid>
                <a:gridCol w="1314130">
                  <a:extLst>
                    <a:ext uri="{9D8B030D-6E8A-4147-A177-3AD203B41FA5}">
                      <a16:colId xmlns:a16="http://schemas.microsoft.com/office/drawing/2014/main" val="3643417055"/>
                    </a:ext>
                  </a:extLst>
                </a:gridCol>
                <a:gridCol w="2942312">
                  <a:extLst>
                    <a:ext uri="{9D8B030D-6E8A-4147-A177-3AD203B41FA5}">
                      <a16:colId xmlns:a16="http://schemas.microsoft.com/office/drawing/2014/main" val="316072764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5377359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 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4255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강윤구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데이터셋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확보 및 증강</a:t>
                      </a:r>
                      <a:b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자료 작성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3010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김병근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Python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b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 Check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50%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7765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67378" y="4876045"/>
            <a:ext cx="7452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ko-KR" alt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구현 환경</a:t>
            </a:r>
            <a:endParaRPr lang="en-US" altLang="ko-KR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6560" y="4913931"/>
            <a:ext cx="73326" cy="28663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/>
            <a:endParaRPr lang="ko-KR" altLang="en-US" sz="2100">
              <a:solidFill>
                <a:schemeClr val="tx1"/>
              </a:solidFill>
              <a:latin typeface="Arial" panose="020B0604020202020204" pitchFamily="34" charset="0"/>
              <a:ea typeface="KoPub돋움체 Bold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991328"/>
              </p:ext>
            </p:extLst>
          </p:nvPr>
        </p:nvGraphicFramePr>
        <p:xfrm>
          <a:off x="801841" y="5400016"/>
          <a:ext cx="5604378" cy="1440000"/>
        </p:xfrm>
        <a:graphic>
          <a:graphicData uri="http://schemas.openxmlformats.org/drawingml/2006/table">
            <a:tbl>
              <a:tblPr/>
              <a:tblGrid>
                <a:gridCol w="1325541">
                  <a:extLst>
                    <a:ext uri="{9D8B030D-6E8A-4147-A177-3AD203B41FA5}">
                      <a16:colId xmlns:a16="http://schemas.microsoft.com/office/drawing/2014/main" val="3643417055"/>
                    </a:ext>
                  </a:extLst>
                </a:gridCol>
                <a:gridCol w="4278837">
                  <a:extLst>
                    <a:ext uri="{9D8B030D-6E8A-4147-A177-3AD203B41FA5}">
                      <a16:colId xmlns:a16="http://schemas.microsoft.com/office/drawing/2014/main" val="316072764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r>
                        <a:rPr lang="en-US" altLang="ko-K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4255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5993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AMD Ryzen7 2700X 8-Core 3.70Ghz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3010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RAM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64GB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7765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GPU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5993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NVIDIA </a:t>
                      </a:r>
                      <a:r>
                        <a:rPr lang="en-US" altLang="ko-KR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GeForceGT</a:t>
                      </a:r>
                      <a:r>
                        <a:rPr lang="en-US" altLang="ko-KR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1030 2GB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71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91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128" y="1751606"/>
            <a:ext cx="4686687" cy="1290825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215305" y="799553"/>
            <a:ext cx="9599083" cy="79992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100">
                <a:solidFill>
                  <a:schemeClr val="bg1"/>
                </a:solidFill>
                <a:latin typeface="Arial Narrow" panose="020B0606020202030204" pitchFamily="34" charset="0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75345" y="110692"/>
            <a:ext cx="8604435" cy="609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9" b="1" dirty="0">
                <a:solidFill>
                  <a:schemeClr val="tx2"/>
                </a:solidFill>
                <a:latin typeface="+mn-ea"/>
              </a:rPr>
              <a:t>2. </a:t>
            </a:r>
            <a:r>
              <a:rPr lang="ko-KR" altLang="en-US" sz="3359" b="1" dirty="0">
                <a:solidFill>
                  <a:schemeClr val="tx2"/>
                </a:solidFill>
                <a:latin typeface="+mn-ea"/>
              </a:rPr>
              <a:t>데이터 준비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83261" y="1364364"/>
            <a:ext cx="9941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ko-KR" altLang="en-US" sz="1470" b="1" dirty="0">
                <a:latin typeface="Arial" panose="020B0604020202020204" pitchFamily="34" charset="0"/>
                <a:cs typeface="Arial" panose="020B0604020202020204" pitchFamily="34" charset="0"/>
              </a:rPr>
              <a:t>데이터 원본</a:t>
            </a: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(Pickle): </a:t>
            </a:r>
            <a:r>
              <a:rPr lang="en-US" altLang="ko-KR" sz="1470" b="1" dirty="0" err="1">
                <a:latin typeface="Arial" panose="020B0604020202020204" pitchFamily="34" charset="0"/>
                <a:cs typeface="Arial" panose="020B0604020202020204" pitchFamily="34" charset="0"/>
              </a:rPr>
              <a:t>LSWMD.pkl</a:t>
            </a:r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50" dirty="0"/>
              <a:t>https://www.kaggle.com/code/kcs93023/keras-wafer-classification-cnn2d-with-augmentation/data)</a:t>
            </a:r>
            <a:endParaRPr lang="en-US" altLang="ko-K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59321" y="1002038"/>
            <a:ext cx="4330445" cy="323165"/>
            <a:chOff x="603250" y="1688565"/>
            <a:chExt cx="4125140" cy="379437"/>
          </a:xfrm>
        </p:grpSpPr>
        <p:sp>
          <p:nvSpPr>
            <p:cNvPr id="13" name="직사각형 12"/>
            <p:cNvSpPr/>
            <p:nvPr/>
          </p:nvSpPr>
          <p:spPr>
            <a:xfrm>
              <a:off x="603250" y="1720850"/>
              <a:ext cx="69850" cy="3365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/>
              <a:endParaRPr lang="ko-KR" altLang="en-US" sz="21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4" name="모서리가 둥근 직사각형 123"/>
            <p:cNvSpPr/>
            <p:nvPr/>
          </p:nvSpPr>
          <p:spPr>
            <a:xfrm>
              <a:off x="774669" y="1688565"/>
              <a:ext cx="3953721" cy="37943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/>
              <a:r>
                <a:rPr lang="ko-KR" altLang="en-US" sz="2100" b="1" spc="-73" dirty="0">
                  <a:solidFill>
                    <a:schemeClr val="tx1"/>
                  </a:solidFill>
                  <a:latin typeface="+mn-ea"/>
                  <a:cs typeface="Arial Unicode MS" pitchFamily="50" charset="-127"/>
                </a:rPr>
                <a:t>데이터 셋 준비 → 데이터 구성 확인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2964"/>
          <a:stretch/>
        </p:blipFill>
        <p:spPr>
          <a:xfrm>
            <a:off x="734258" y="1751606"/>
            <a:ext cx="1945827" cy="1290825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06382"/>
              </p:ext>
            </p:extLst>
          </p:nvPr>
        </p:nvGraphicFramePr>
        <p:xfrm>
          <a:off x="768498" y="3852979"/>
          <a:ext cx="2196000" cy="817671"/>
        </p:xfrm>
        <a:graphic>
          <a:graphicData uri="http://schemas.openxmlformats.org/drawingml/2006/table">
            <a:tbl>
              <a:tblPr/>
              <a:tblGrid>
                <a:gridCol w="792000">
                  <a:extLst>
                    <a:ext uri="{9D8B030D-6E8A-4147-A177-3AD203B41FA5}">
                      <a16:colId xmlns:a16="http://schemas.microsoft.com/office/drawing/2014/main" val="227010531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37582910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422868005"/>
                    </a:ext>
                  </a:extLst>
                </a:gridCol>
              </a:tblGrid>
              <a:tr h="272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Total</a:t>
                      </a: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811,457 </a:t>
                      </a: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759442"/>
                  </a:ext>
                </a:extLst>
              </a:tr>
              <a:tr h="272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no-Label</a:t>
                      </a: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638,507 </a:t>
                      </a: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78.7%</a:t>
                      </a: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128626"/>
                  </a:ext>
                </a:extLst>
              </a:tr>
              <a:tr h="272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Label</a:t>
                      </a: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172,950 </a:t>
                      </a: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21.3%</a:t>
                      </a: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106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83261" y="3446418"/>
            <a:ext cx="9139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70" dirty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ko-KR" altLang="en-US" sz="1470" b="1" dirty="0">
                <a:latin typeface="Arial" panose="020B0604020202020204" pitchFamily="34" charset="0"/>
                <a:cs typeface="Arial" panose="020B0604020202020204" pitchFamily="34" charset="0"/>
              </a:rPr>
              <a:t>데이터 구성 내역</a:t>
            </a:r>
            <a:endParaRPr lang="en-US" altLang="ko-K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t="9941" r="80094" b="6450"/>
          <a:stretch/>
        </p:blipFill>
        <p:spPr>
          <a:xfrm>
            <a:off x="927375" y="4750284"/>
            <a:ext cx="2189708" cy="244977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/>
          <a:srcRect l="28053" t="806"/>
          <a:stretch/>
        </p:blipFill>
        <p:spPr>
          <a:xfrm>
            <a:off x="5534764" y="5012711"/>
            <a:ext cx="4736958" cy="1827305"/>
          </a:xfrm>
          <a:prstGeom prst="rect">
            <a:avLst/>
          </a:prstGeom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63200"/>
              </p:ext>
            </p:extLst>
          </p:nvPr>
        </p:nvGraphicFramePr>
        <p:xfrm>
          <a:off x="3252168" y="4282075"/>
          <a:ext cx="1988580" cy="824121"/>
        </p:xfrm>
        <a:graphic>
          <a:graphicData uri="http://schemas.openxmlformats.org/drawingml/2006/table">
            <a:tbl>
              <a:tblPr/>
              <a:tblGrid>
                <a:gridCol w="584492">
                  <a:extLst>
                    <a:ext uri="{9D8B030D-6E8A-4147-A177-3AD203B41FA5}">
                      <a16:colId xmlns:a16="http://schemas.microsoft.com/office/drawing/2014/main" val="227010531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7582910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422868005"/>
                    </a:ext>
                  </a:extLst>
                </a:gridCol>
              </a:tblGrid>
              <a:tr h="2747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Total</a:t>
                      </a: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172,950 </a:t>
                      </a: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759442"/>
                  </a:ext>
                </a:extLst>
              </a:tr>
              <a:tr h="2747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</a:t>
                      </a: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147,431</a:t>
                      </a: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85.2%</a:t>
                      </a: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128626"/>
                  </a:ext>
                </a:extLst>
              </a:tr>
              <a:tr h="2747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NG</a:t>
                      </a: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25,519</a:t>
                      </a: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14.8%</a:t>
                      </a: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10633"/>
                  </a:ext>
                </a:extLst>
              </a:tr>
            </a:tbl>
          </a:graphicData>
        </a:graphic>
      </p:graphicFrame>
      <p:sp>
        <p:nvSpPr>
          <p:cNvPr id="21" name="왼쪽 대괄호 20"/>
          <p:cNvSpPr/>
          <p:nvPr/>
        </p:nvSpPr>
        <p:spPr>
          <a:xfrm>
            <a:off x="3180160" y="4213428"/>
            <a:ext cx="68584" cy="93600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16200000">
            <a:off x="3028199" y="4470176"/>
            <a:ext cx="156243" cy="144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대괄호 27"/>
          <p:cNvSpPr/>
          <p:nvPr/>
        </p:nvSpPr>
        <p:spPr>
          <a:xfrm>
            <a:off x="5409334" y="4647497"/>
            <a:ext cx="68584" cy="190800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16200000">
            <a:off x="5257373" y="4904245"/>
            <a:ext cx="156243" cy="144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713185" y="4264968"/>
            <a:ext cx="4896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ko-KR" altLang="en-US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불량 분류 별</a:t>
            </a:r>
            <a:r>
              <a:rPr lang="en-US" altLang="ko-KR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en-US" altLang="ko-KR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Augmentation </a:t>
            </a:r>
            <a:r>
              <a:rPr lang="ko-KR" altLang="en-US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필요</a:t>
            </a:r>
            <a:r>
              <a:rPr lang="en-US" altLang="ko-KR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양의 불균형</a:t>
            </a:r>
            <a:r>
              <a:rPr lang="en-US" altLang="ko-KR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2415"/>
              </a:lnSpc>
            </a:pP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  : </a:t>
            </a: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데이터의 불균형으로 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Overfitting </a:t>
            </a: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발생 가능</a:t>
            </a:r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235840" y="3521883"/>
            <a:ext cx="4896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DATA Augmentation </a:t>
            </a:r>
            <a:r>
              <a:rPr lang="ko-KR" altLang="en-US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필요</a:t>
            </a:r>
            <a:endParaRPr lang="en-US" altLang="ko-KR" sz="13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주 목적인 불량 분류를 하기 위한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OK/NG</a:t>
            </a: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의 데이터 불균형</a:t>
            </a:r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06320" y="2079239"/>
            <a:ext cx="1720750" cy="10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꺾인 연결선 33"/>
          <p:cNvCxnSpPr>
            <a:stCxn id="26" idx="2"/>
            <a:endCxn id="38" idx="1"/>
          </p:cNvCxnSpPr>
          <p:nvPr/>
        </p:nvCxnSpPr>
        <p:spPr>
          <a:xfrm rot="16200000" flipH="1">
            <a:off x="4058139" y="3003293"/>
            <a:ext cx="182707" cy="3655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332289" y="3077389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다양한 행렬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해상도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존재</a:t>
            </a:r>
            <a:endParaRPr lang="en-US" altLang="ko-KR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1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15305" y="799553"/>
            <a:ext cx="9599083" cy="79992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100">
                <a:solidFill>
                  <a:schemeClr val="bg1"/>
                </a:solidFill>
                <a:latin typeface="Arial Narrow" panose="020B0606020202030204" pitchFamily="34" charset="0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75345" y="110692"/>
            <a:ext cx="8604435" cy="609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9" b="1" dirty="0">
                <a:solidFill>
                  <a:schemeClr val="tx2"/>
                </a:solidFill>
                <a:latin typeface="+mn-ea"/>
              </a:rPr>
              <a:t>2. </a:t>
            </a:r>
            <a:r>
              <a:rPr lang="ko-KR" altLang="en-US" sz="3359" b="1" dirty="0">
                <a:solidFill>
                  <a:schemeClr val="tx2"/>
                </a:solidFill>
                <a:latin typeface="+mn-ea"/>
              </a:rPr>
              <a:t>데이터 준비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359319" y="1002038"/>
            <a:ext cx="2933589" cy="323165"/>
            <a:chOff x="603250" y="1688565"/>
            <a:chExt cx="2794514" cy="379437"/>
          </a:xfrm>
        </p:grpSpPr>
        <p:sp>
          <p:nvSpPr>
            <p:cNvPr id="13" name="직사각형 12"/>
            <p:cNvSpPr/>
            <p:nvPr/>
          </p:nvSpPr>
          <p:spPr>
            <a:xfrm>
              <a:off x="603250" y="1720850"/>
              <a:ext cx="69850" cy="3365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/>
              <a:endParaRPr lang="ko-KR" altLang="en-US" sz="21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4" name="모서리가 둥근 직사각형 123"/>
            <p:cNvSpPr/>
            <p:nvPr/>
          </p:nvSpPr>
          <p:spPr>
            <a:xfrm>
              <a:off x="774669" y="1688565"/>
              <a:ext cx="2623095" cy="37943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/>
              <a:r>
                <a:rPr lang="ko-KR" altLang="en-US" sz="2100" b="1" spc="-73" dirty="0">
                  <a:solidFill>
                    <a:schemeClr val="tx1"/>
                  </a:solidFill>
                  <a:latin typeface="+mn-ea"/>
                  <a:cs typeface="Arial Unicode MS" pitchFamily="50" charset="-127"/>
                </a:rPr>
                <a:t>불량 유형</a:t>
              </a:r>
              <a:r>
                <a:rPr lang="en-US" altLang="ko-KR" sz="2100" b="1" spc="-73" dirty="0">
                  <a:solidFill>
                    <a:schemeClr val="tx1"/>
                  </a:solidFill>
                  <a:latin typeface="+mn-ea"/>
                  <a:cs typeface="Arial Unicode MS" pitchFamily="50" charset="-127"/>
                </a:rPr>
                <a:t>(Failure Class)</a:t>
              </a:r>
              <a:endParaRPr lang="ko-KR" altLang="en-US" sz="2100" b="1" spc="-73" dirty="0">
                <a:solidFill>
                  <a:schemeClr val="tx1"/>
                </a:solidFill>
                <a:latin typeface="+mn-ea"/>
                <a:cs typeface="Arial Unicode MS" pitchFamily="50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61" y="1810022"/>
            <a:ext cx="9519392" cy="4752528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83261" y="1364364"/>
            <a:ext cx="9941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  : </a:t>
            </a:r>
            <a:r>
              <a:rPr lang="ko-KR" altLang="en-US" sz="1470" b="1" dirty="0">
                <a:latin typeface="Arial" panose="020B0604020202020204" pitchFamily="34" charset="0"/>
                <a:cs typeface="Arial" panose="020B0604020202020204" pitchFamily="34" charset="0"/>
              </a:rPr>
              <a:t>다양한 형태와 해상도 존재</a:t>
            </a:r>
            <a:endParaRPr lang="en-US" altLang="ko-K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35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AutoShape 5"/>
          <p:cNvSpPr>
            <a:spLocks noChangeArrowheads="1"/>
          </p:cNvSpPr>
          <p:nvPr/>
        </p:nvSpPr>
        <p:spPr bwMode="blackWhite">
          <a:xfrm rot="16200000" flipH="1">
            <a:off x="6116535" y="5271594"/>
            <a:ext cx="619227" cy="1044884"/>
          </a:xfrm>
          <a:prstGeom prst="rightArrow">
            <a:avLst>
              <a:gd name="adj1" fmla="val 48481"/>
              <a:gd name="adj2" fmla="val 49389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lIns="0" tIns="0" rIns="0" bIns="0" anchor="ctr"/>
          <a:lstStyle>
            <a:lvl1pPr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SzTx/>
            </a:pPr>
            <a:endParaRPr lang="ko-KR" altLang="en-US">
              <a:ea typeface="굴림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15305" y="799553"/>
            <a:ext cx="9599083" cy="79992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100">
                <a:solidFill>
                  <a:schemeClr val="bg1"/>
                </a:solidFill>
                <a:latin typeface="Arial Narrow" panose="020B0606020202030204" pitchFamily="34" charset="0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75345" y="110692"/>
            <a:ext cx="8604435" cy="609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9" b="1" dirty="0">
                <a:solidFill>
                  <a:schemeClr val="tx2"/>
                </a:solidFill>
                <a:latin typeface="+mn-ea"/>
              </a:rPr>
              <a:t>2. </a:t>
            </a:r>
            <a:r>
              <a:rPr lang="ko-KR" altLang="en-US" sz="3359" b="1" dirty="0">
                <a:solidFill>
                  <a:schemeClr val="tx2"/>
                </a:solidFill>
                <a:latin typeface="+mn-ea"/>
              </a:rPr>
              <a:t>데이터 준비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83261" y="1364364"/>
            <a:ext cx="9941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ko-KR" altLang="en-US" sz="1470" b="1" dirty="0">
                <a:latin typeface="Arial" panose="020B0604020202020204" pitchFamily="34" charset="0"/>
                <a:cs typeface="Arial" panose="020B0604020202020204" pitchFamily="34" charset="0"/>
              </a:rPr>
              <a:t>다양한 </a:t>
            </a: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70" b="1" dirty="0">
                <a:latin typeface="Arial" panose="020B0604020202020204" pitchFamily="34" charset="0"/>
                <a:cs typeface="Arial" panose="020B0604020202020204" pitchFamily="34" charset="0"/>
              </a:rPr>
              <a:t>해상도 중</a:t>
            </a: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47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26*26 </a:t>
            </a:r>
            <a:r>
              <a:rPr lang="ko-KR" altLang="en-US" sz="1470" b="1" dirty="0">
                <a:latin typeface="Arial" panose="020B0604020202020204" pitchFamily="34" charset="0"/>
                <a:cs typeface="Arial" panose="020B0604020202020204" pitchFamily="34" charset="0"/>
              </a:rPr>
              <a:t>해상도로 진행</a:t>
            </a:r>
            <a:endParaRPr lang="en-US" altLang="ko-K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59321" y="1002038"/>
            <a:ext cx="3464824" cy="323165"/>
            <a:chOff x="603250" y="1688565"/>
            <a:chExt cx="3300558" cy="379437"/>
          </a:xfrm>
        </p:grpSpPr>
        <p:sp>
          <p:nvSpPr>
            <p:cNvPr id="13" name="직사각형 12"/>
            <p:cNvSpPr/>
            <p:nvPr/>
          </p:nvSpPr>
          <p:spPr>
            <a:xfrm>
              <a:off x="603250" y="1720850"/>
              <a:ext cx="69850" cy="3365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/>
              <a:endParaRPr lang="ko-KR" altLang="en-US" sz="21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4" name="모서리가 둥근 직사각형 123"/>
            <p:cNvSpPr/>
            <p:nvPr/>
          </p:nvSpPr>
          <p:spPr>
            <a:xfrm>
              <a:off x="774669" y="1688565"/>
              <a:ext cx="3129139" cy="37943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/>
              <a:r>
                <a:rPr lang="ko-KR" altLang="en-US" sz="2100" b="1" spc="-73" dirty="0">
                  <a:solidFill>
                    <a:schemeClr val="tx1"/>
                  </a:solidFill>
                  <a:latin typeface="+mn-ea"/>
                  <a:cs typeface="Arial Unicode MS" pitchFamily="50" charset="-127"/>
                </a:rPr>
                <a:t>데이터 증량</a:t>
              </a:r>
              <a:r>
                <a:rPr lang="en-US" altLang="ko-KR" sz="2100" b="1" spc="-73" dirty="0">
                  <a:solidFill>
                    <a:schemeClr val="tx1"/>
                  </a:solidFill>
                  <a:latin typeface="+mn-ea"/>
                  <a:cs typeface="Arial Unicode MS" pitchFamily="50" charset="-127"/>
                </a:rPr>
                <a:t>(Augmentation)</a:t>
              </a:r>
              <a:endParaRPr lang="ko-KR" altLang="en-US" sz="2100" b="1" spc="-73" dirty="0">
                <a:solidFill>
                  <a:schemeClr val="tx1"/>
                </a:solidFill>
                <a:latin typeface="+mn-ea"/>
                <a:cs typeface="Arial Unicode MS" pitchFamily="50" charset="-127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4276209" y="2852913"/>
            <a:ext cx="789002" cy="710827"/>
            <a:chOff x="5839767" y="3608909"/>
            <a:chExt cx="1130300" cy="710827"/>
          </a:xfrm>
        </p:grpSpPr>
        <p:sp>
          <p:nvSpPr>
            <p:cNvPr id="62" name="모서리가 둥근 직사각형 61">
              <a:extLst>
                <a:ext uri="{FF2B5EF4-FFF2-40B4-BE49-F238E27FC236}">
                  <a16:creationId xmlns:a16="http://schemas.microsoft.com/office/drawing/2014/main" id="{FE3E73D3-0F2D-4864-9531-FEE209AD1196}"/>
                </a:ext>
              </a:extLst>
            </p:cNvPr>
            <p:cNvSpPr/>
            <p:nvPr/>
          </p:nvSpPr>
          <p:spPr>
            <a:xfrm>
              <a:off x="5841355" y="3608909"/>
              <a:ext cx="1128712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ea typeface="굴림" panose="020B0600000101010101" pitchFamily="50" charset="-127"/>
              </a:endParaRPr>
            </a:p>
          </p:txBody>
        </p:sp>
        <p:sp>
          <p:nvSpPr>
            <p:cNvPr id="79" name="TextBox 53"/>
            <p:cNvSpPr txBox="1">
              <a:spLocks noChangeArrowheads="1"/>
            </p:cNvSpPr>
            <p:nvPr/>
          </p:nvSpPr>
          <p:spPr bwMode="auto">
            <a:xfrm>
              <a:off x="6022888" y="3647009"/>
              <a:ext cx="84029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Edge-</a:t>
              </a:r>
              <a:r>
                <a:rPr lang="en-US" altLang="ko-KR" sz="1200" dirty="0" err="1">
                  <a:ea typeface="굴림" panose="020B0600000101010101" pitchFamily="50" charset="-127"/>
                </a:rPr>
                <a:t>Loc</a:t>
              </a:r>
              <a:endParaRPr lang="en-US" altLang="ko-KR" sz="1200" dirty="0">
                <a:ea typeface="굴림" panose="020B0600000101010101" pitchFamily="50" charset="-127"/>
              </a:endParaRP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296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(2.1%)</a:t>
              </a:r>
              <a:endParaRPr lang="ko-KR" altLang="en-US" sz="1200" dirty="0">
                <a:ea typeface="굴림" panose="020B0600000101010101" pitchFamily="50" charset="-127"/>
              </a:endParaRPr>
            </a:p>
          </p:txBody>
        </p:sp>
        <p:sp>
          <p:nvSpPr>
            <p:cNvPr id="94" name="모서리가 둥근 직사각형 73">
              <a:extLst>
                <a:ext uri="{FF2B5EF4-FFF2-40B4-BE49-F238E27FC236}">
                  <a16:creationId xmlns:a16="http://schemas.microsoft.com/office/drawing/2014/main" id="{E676F1E1-26C5-474F-B2D2-9C0C62AD28C6}"/>
                </a:ext>
              </a:extLst>
            </p:cNvPr>
            <p:cNvSpPr/>
            <p:nvPr/>
          </p:nvSpPr>
          <p:spPr>
            <a:xfrm>
              <a:off x="5839767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2488889" y="2852913"/>
            <a:ext cx="791218" cy="710827"/>
            <a:chOff x="3121374" y="3608909"/>
            <a:chExt cx="1133475" cy="710827"/>
          </a:xfrm>
        </p:grpSpPr>
        <p:sp>
          <p:nvSpPr>
            <p:cNvPr id="61" name="모서리가 둥근 직사각형 60">
              <a:extLst>
                <a:ext uri="{FF2B5EF4-FFF2-40B4-BE49-F238E27FC236}">
                  <a16:creationId xmlns:a16="http://schemas.microsoft.com/office/drawing/2014/main" id="{E9B5C071-ACA3-4B72-A40C-FBDFB5F67C71}"/>
                </a:ext>
              </a:extLst>
            </p:cNvPr>
            <p:cNvSpPr/>
            <p:nvPr/>
          </p:nvSpPr>
          <p:spPr>
            <a:xfrm>
              <a:off x="3126136" y="3608909"/>
              <a:ext cx="1128713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7" name="TextBox 35"/>
            <p:cNvSpPr txBox="1">
              <a:spLocks noChangeArrowheads="1"/>
            </p:cNvSpPr>
            <p:nvPr/>
          </p:nvSpPr>
          <p:spPr bwMode="auto">
            <a:xfrm>
              <a:off x="3333565" y="3647009"/>
              <a:ext cx="64472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Center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90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(0.6%)</a:t>
              </a:r>
              <a:endParaRPr lang="ko-KR" altLang="en-US" sz="1200" dirty="0">
                <a:ea typeface="굴림" panose="020B0600000101010101" pitchFamily="50" charset="-127"/>
              </a:endParaRPr>
            </a:p>
          </p:txBody>
        </p:sp>
        <p:sp>
          <p:nvSpPr>
            <p:cNvPr id="92" name="모서리가 둥근 직사각형 73">
              <a:extLst>
                <a:ext uri="{FF2B5EF4-FFF2-40B4-BE49-F238E27FC236}">
                  <a16:creationId xmlns:a16="http://schemas.microsoft.com/office/drawing/2014/main" id="{59003D14-F079-4C65-9BC6-55FC361429CA}"/>
                </a:ext>
              </a:extLst>
            </p:cNvPr>
            <p:cNvSpPr/>
            <p:nvPr/>
          </p:nvSpPr>
          <p:spPr>
            <a:xfrm>
              <a:off x="3121374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5168761" y="2852913"/>
            <a:ext cx="791218" cy="710827"/>
            <a:chOff x="7290742" y="3608909"/>
            <a:chExt cx="1133475" cy="710827"/>
          </a:xfrm>
        </p:grpSpPr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2F4D129A-ACFC-4296-B6A5-3DA93C94CD5E}"/>
                </a:ext>
              </a:extLst>
            </p:cNvPr>
            <p:cNvSpPr/>
            <p:nvPr/>
          </p:nvSpPr>
          <p:spPr>
            <a:xfrm>
              <a:off x="7290742" y="3608909"/>
              <a:ext cx="1128713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0" name="TextBox 56"/>
            <p:cNvSpPr txBox="1">
              <a:spLocks noChangeArrowheads="1"/>
            </p:cNvSpPr>
            <p:nvPr/>
          </p:nvSpPr>
          <p:spPr bwMode="auto">
            <a:xfrm>
              <a:off x="7407838" y="3647009"/>
              <a:ext cx="90762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Edge-Ring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31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(0.2%)</a:t>
              </a:r>
              <a:endParaRPr lang="ko-KR" altLang="en-US" sz="1200" dirty="0">
                <a:ea typeface="굴림" panose="020B0600000101010101" pitchFamily="50" charset="-127"/>
              </a:endParaRPr>
            </a:p>
          </p:txBody>
        </p:sp>
        <p:sp>
          <p:nvSpPr>
            <p:cNvPr id="95" name="모서리가 둥근 직사각형 73">
              <a:extLst>
                <a:ext uri="{FF2B5EF4-FFF2-40B4-BE49-F238E27FC236}">
                  <a16:creationId xmlns:a16="http://schemas.microsoft.com/office/drawing/2014/main" id="{78DE5574-8EE0-46B3-BD82-44C5F1EDF5C7}"/>
                </a:ext>
              </a:extLst>
            </p:cNvPr>
            <p:cNvSpPr/>
            <p:nvPr/>
          </p:nvSpPr>
          <p:spPr>
            <a:xfrm>
              <a:off x="7295505" y="3608909"/>
              <a:ext cx="1128712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3383657" y="2852913"/>
            <a:ext cx="789002" cy="710827"/>
            <a:chOff x="4390380" y="3608909"/>
            <a:chExt cx="1130300" cy="710827"/>
          </a:xfrm>
        </p:grpSpPr>
        <p:sp>
          <p:nvSpPr>
            <p:cNvPr id="60" name="모서리가 둥근 직사각형 59">
              <a:extLst>
                <a:ext uri="{FF2B5EF4-FFF2-40B4-BE49-F238E27FC236}">
                  <a16:creationId xmlns:a16="http://schemas.microsoft.com/office/drawing/2014/main" id="{227D5F2D-AA69-4E3E-845C-001C85CF702B}"/>
                </a:ext>
              </a:extLst>
            </p:cNvPr>
            <p:cNvSpPr/>
            <p:nvPr/>
          </p:nvSpPr>
          <p:spPr>
            <a:xfrm>
              <a:off x="4390380" y="3608909"/>
              <a:ext cx="1128712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8" name="TextBox 48"/>
            <p:cNvSpPr txBox="1">
              <a:spLocks noChangeArrowheads="1"/>
            </p:cNvSpPr>
            <p:nvPr/>
          </p:nvSpPr>
          <p:spPr bwMode="auto">
            <a:xfrm>
              <a:off x="4679155" y="3647009"/>
              <a:ext cx="63671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Donut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1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(0.0%)</a:t>
              </a:r>
              <a:endParaRPr lang="ko-KR" altLang="en-US" sz="1200" dirty="0">
                <a:ea typeface="굴림" panose="020B0600000101010101" pitchFamily="50" charset="-127"/>
              </a:endParaRPr>
            </a:p>
          </p:txBody>
        </p:sp>
        <p:sp>
          <p:nvSpPr>
            <p:cNvPr id="93" name="모서리가 둥근 직사각형 73">
              <a:extLst>
                <a:ext uri="{FF2B5EF4-FFF2-40B4-BE49-F238E27FC236}">
                  <a16:creationId xmlns:a16="http://schemas.microsoft.com/office/drawing/2014/main" id="{30FA411A-3BF4-4FAC-9835-84CFF6D46205}"/>
                </a:ext>
              </a:extLst>
            </p:cNvPr>
            <p:cNvSpPr/>
            <p:nvPr/>
          </p:nvSpPr>
          <p:spPr>
            <a:xfrm>
              <a:off x="4391967" y="3608909"/>
              <a:ext cx="1128713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6063529" y="2852913"/>
            <a:ext cx="791218" cy="710827"/>
            <a:chOff x="8925274" y="3608909"/>
            <a:chExt cx="1133475" cy="710827"/>
          </a:xfrm>
        </p:grpSpPr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1" name="TextBox 57"/>
            <p:cNvSpPr txBox="1">
              <a:spLocks noChangeArrowheads="1"/>
            </p:cNvSpPr>
            <p:nvPr/>
          </p:nvSpPr>
          <p:spPr bwMode="auto">
            <a:xfrm>
              <a:off x="9212181" y="3647009"/>
              <a:ext cx="63671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dirty="0" err="1">
                  <a:ea typeface="굴림" panose="020B0600000101010101" pitchFamily="50" charset="-127"/>
                </a:rPr>
                <a:t>Loc</a:t>
              </a:r>
              <a:endParaRPr lang="en-US" altLang="ko-KR" sz="1200" dirty="0">
                <a:ea typeface="굴림" panose="020B0600000101010101" pitchFamily="50" charset="-127"/>
              </a:endParaRP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297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(2.1%)</a:t>
              </a:r>
              <a:endParaRPr lang="ko-KR" altLang="en-US" sz="1200" dirty="0">
                <a:ea typeface="굴림" panose="020B0600000101010101" pitchFamily="50" charset="-127"/>
              </a:endParaRPr>
            </a:p>
          </p:txBody>
        </p:sp>
        <p:sp>
          <p:nvSpPr>
            <p:cNvPr id="96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709308" y="2305226"/>
            <a:ext cx="1543986" cy="352425"/>
            <a:chOff x="5834411" y="5652070"/>
            <a:chExt cx="1543986" cy="352425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E235C5F0-F315-4642-A715-15B3B5D7F5FB}"/>
                </a:ext>
              </a:extLst>
            </p:cNvPr>
            <p:cNvGrpSpPr/>
            <p:nvPr/>
          </p:nvGrpSpPr>
          <p:grpSpPr>
            <a:xfrm>
              <a:off x="5953556" y="5880056"/>
              <a:ext cx="1292324" cy="115560"/>
              <a:chOff x="5489889" y="584684"/>
              <a:chExt cx="1543555" cy="108012"/>
            </a:xfr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직각 삼각형 109">
                <a:extLst>
                  <a:ext uri="{FF2B5EF4-FFF2-40B4-BE49-F238E27FC236}">
                    <a16:creationId xmlns:a16="http://schemas.microsoft.com/office/drawing/2014/main" id="{B3151266-A965-426F-A7BA-FC410AE84684}"/>
                  </a:ext>
                </a:extLst>
              </p:cNvPr>
              <p:cNvSpPr/>
              <p:nvPr/>
            </p:nvSpPr>
            <p:spPr>
              <a:xfrm flipH="1" flipV="1">
                <a:off x="6276703" y="584684"/>
                <a:ext cx="756741" cy="108012"/>
              </a:xfrm>
              <a:prstGeom prst="rtTriangle">
                <a:avLst/>
              </a:prstGeom>
              <a:grpFill/>
              <a:ln>
                <a:noFill/>
              </a:ln>
              <a:effectLst>
                <a:outerShdw blurRad="88900" dist="139700" dir="5400000" sx="103000" sy="103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 sz="1568"/>
              </a:p>
            </p:txBody>
          </p:sp>
          <p:sp>
            <p:nvSpPr>
              <p:cNvPr id="111" name="직각 삼각형 110">
                <a:extLst>
                  <a:ext uri="{FF2B5EF4-FFF2-40B4-BE49-F238E27FC236}">
                    <a16:creationId xmlns:a16="http://schemas.microsoft.com/office/drawing/2014/main" id="{20C09FEA-A1E5-4ED7-9692-2EF2E33FB23E}"/>
                  </a:ext>
                </a:extLst>
              </p:cNvPr>
              <p:cNvSpPr/>
              <p:nvPr/>
            </p:nvSpPr>
            <p:spPr>
              <a:xfrm flipV="1">
                <a:off x="5489889" y="584684"/>
                <a:ext cx="756741" cy="108012"/>
              </a:xfrm>
              <a:prstGeom prst="rtTriangle">
                <a:avLst/>
              </a:prstGeom>
              <a:grpFill/>
              <a:ln>
                <a:noFill/>
              </a:ln>
              <a:effectLst>
                <a:outerShdw blurRad="88900" dist="139700" dir="4800000" sx="103000" sy="103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 sz="1568"/>
              </a:p>
            </p:txBody>
          </p:sp>
        </p:grpSp>
        <p:sp>
          <p:nvSpPr>
            <p:cNvPr id="117" name="모서리가 둥근 직사각형 116">
              <a:extLst>
                <a:ext uri="{FF2B5EF4-FFF2-40B4-BE49-F238E27FC236}">
                  <a16:creationId xmlns:a16="http://schemas.microsoft.com/office/drawing/2014/main" id="{80728E11-E04C-4C3B-A6D3-39C9E65F5C4E}"/>
                </a:ext>
              </a:extLst>
            </p:cNvPr>
            <p:cNvSpPr/>
            <p:nvPr/>
          </p:nvSpPr>
          <p:spPr>
            <a:xfrm>
              <a:off x="5834411" y="5652070"/>
              <a:ext cx="1517650" cy="352425"/>
            </a:xfrm>
            <a:prstGeom prst="round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5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18" name="TextBox 34"/>
            <p:cNvSpPr txBox="1">
              <a:spLocks noChangeArrowheads="1"/>
            </p:cNvSpPr>
            <p:nvPr/>
          </p:nvSpPr>
          <p:spPr bwMode="auto">
            <a:xfrm>
              <a:off x="5855223" y="5658420"/>
              <a:ext cx="1523174" cy="323165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500" b="1" dirty="0">
                  <a:ea typeface="굴림" panose="020B0600000101010101" pitchFamily="50" charset="-127"/>
                </a:rPr>
                <a:t>26*26 size </a:t>
              </a:r>
              <a:r>
                <a:rPr lang="ko-KR" altLang="en-US" sz="1500" b="1" dirty="0">
                  <a:ea typeface="굴림" panose="020B0600000101010101" pitchFamily="50" charset="-127"/>
                </a:rPr>
                <a:t>추출</a:t>
              </a:r>
            </a:p>
          </p:txBody>
        </p:sp>
      </p:grpSp>
      <p:cxnSp>
        <p:nvCxnSpPr>
          <p:cNvPr id="5" name="꺾인 연결선 4"/>
          <p:cNvCxnSpPr>
            <a:stCxn id="10" idx="1"/>
            <a:endCxn id="118" idx="0"/>
          </p:cNvCxnSpPr>
          <p:nvPr/>
        </p:nvCxnSpPr>
        <p:spPr>
          <a:xfrm rot="10800000" flipV="1">
            <a:off x="6491708" y="1520904"/>
            <a:ext cx="1921171" cy="7906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878" y="287288"/>
            <a:ext cx="1429428" cy="2467231"/>
          </a:xfrm>
          <a:prstGeom prst="rect">
            <a:avLst/>
          </a:prstGeom>
        </p:spPr>
      </p:pic>
      <p:grpSp>
        <p:nvGrpSpPr>
          <p:cNvPr id="156" name="그룹 155"/>
          <p:cNvGrpSpPr/>
          <p:nvPr/>
        </p:nvGrpSpPr>
        <p:grpSpPr>
          <a:xfrm>
            <a:off x="6958297" y="2852913"/>
            <a:ext cx="791218" cy="710827"/>
            <a:chOff x="8925274" y="3608909"/>
            <a:chExt cx="1133475" cy="710827"/>
          </a:xfrm>
        </p:grpSpPr>
        <p:sp>
          <p:nvSpPr>
            <p:cNvPr id="157" name="모서리가 둥근 직사각형 156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58" name="TextBox 57"/>
            <p:cNvSpPr txBox="1">
              <a:spLocks noChangeArrowheads="1"/>
            </p:cNvSpPr>
            <p:nvPr/>
          </p:nvSpPr>
          <p:spPr bwMode="auto">
            <a:xfrm>
              <a:off x="9148865" y="3647009"/>
              <a:ext cx="76334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Near-full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16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(0.1%)</a:t>
              </a:r>
              <a:endParaRPr lang="ko-KR" altLang="en-US" sz="1200" dirty="0">
                <a:ea typeface="굴림" panose="020B0600000101010101" pitchFamily="50" charset="-127"/>
              </a:endParaRPr>
            </a:p>
          </p:txBody>
        </p:sp>
        <p:sp>
          <p:nvSpPr>
            <p:cNvPr id="159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7853065" y="2852913"/>
            <a:ext cx="804180" cy="710827"/>
            <a:chOff x="8925274" y="3608909"/>
            <a:chExt cx="1152044" cy="710827"/>
          </a:xfrm>
        </p:grpSpPr>
        <p:sp>
          <p:nvSpPr>
            <p:cNvPr id="164" name="모서리가 둥근 직사각형 163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65" name="TextBox 57"/>
            <p:cNvSpPr txBox="1">
              <a:spLocks noChangeArrowheads="1"/>
            </p:cNvSpPr>
            <p:nvPr/>
          </p:nvSpPr>
          <p:spPr bwMode="auto">
            <a:xfrm>
              <a:off x="8983764" y="3647009"/>
              <a:ext cx="109355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Random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74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(0.5%)</a:t>
              </a:r>
              <a:endParaRPr lang="ko-KR" altLang="en-US" sz="1200" dirty="0">
                <a:ea typeface="굴림" panose="020B0600000101010101" pitchFamily="50" charset="-127"/>
              </a:endParaRPr>
            </a:p>
          </p:txBody>
        </p:sp>
        <p:sp>
          <p:nvSpPr>
            <p:cNvPr id="166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8760795" y="2852913"/>
            <a:ext cx="791218" cy="710827"/>
            <a:chOff x="8925274" y="3608909"/>
            <a:chExt cx="1133475" cy="710827"/>
          </a:xfrm>
        </p:grpSpPr>
        <p:sp>
          <p:nvSpPr>
            <p:cNvPr id="169" name="모서리가 둥근 직사각형 168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70" name="TextBox 57"/>
            <p:cNvSpPr txBox="1">
              <a:spLocks noChangeArrowheads="1"/>
            </p:cNvSpPr>
            <p:nvPr/>
          </p:nvSpPr>
          <p:spPr bwMode="auto">
            <a:xfrm>
              <a:off x="9025100" y="3647009"/>
              <a:ext cx="101088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Scratch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72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(0.5%)</a:t>
              </a:r>
              <a:endParaRPr lang="ko-KR" altLang="en-US" sz="1200" dirty="0">
                <a:ea typeface="굴림" panose="020B0600000101010101" pitchFamily="50" charset="-127"/>
              </a:endParaRPr>
            </a:p>
          </p:txBody>
        </p:sp>
        <p:sp>
          <p:nvSpPr>
            <p:cNvPr id="171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9655565" y="2852913"/>
            <a:ext cx="791218" cy="710827"/>
            <a:chOff x="8925274" y="3608909"/>
            <a:chExt cx="1133475" cy="710827"/>
          </a:xfrm>
        </p:grpSpPr>
        <p:sp>
          <p:nvSpPr>
            <p:cNvPr id="174" name="모서리가 둥근 직사각형 173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75" name="TextBox 57"/>
            <p:cNvSpPr txBox="1">
              <a:spLocks noChangeArrowheads="1"/>
            </p:cNvSpPr>
            <p:nvPr/>
          </p:nvSpPr>
          <p:spPr bwMode="auto">
            <a:xfrm>
              <a:off x="9013618" y="3647009"/>
              <a:ext cx="10338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None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13,489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(93.9%)</a:t>
              </a:r>
              <a:endParaRPr lang="ko-KR" altLang="en-US" sz="1200" dirty="0">
                <a:ea typeface="굴림" panose="020B0600000101010101" pitchFamily="50" charset="-127"/>
              </a:endParaRPr>
            </a:p>
          </p:txBody>
        </p:sp>
        <p:sp>
          <p:nvSpPr>
            <p:cNvPr id="176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4273993" y="4581105"/>
            <a:ext cx="841257" cy="1048965"/>
            <a:chOff x="5839767" y="3270771"/>
            <a:chExt cx="1205159" cy="1048965"/>
          </a:xfrm>
        </p:grpSpPr>
        <p:sp>
          <p:nvSpPr>
            <p:cNvPr id="179" name="모서리가 둥근 직사각형 178">
              <a:extLst>
                <a:ext uri="{FF2B5EF4-FFF2-40B4-BE49-F238E27FC236}">
                  <a16:creationId xmlns:a16="http://schemas.microsoft.com/office/drawing/2014/main" id="{FE3E73D3-0F2D-4864-9531-FEE209AD1196}"/>
                </a:ext>
              </a:extLst>
            </p:cNvPr>
            <p:cNvSpPr/>
            <p:nvPr/>
          </p:nvSpPr>
          <p:spPr>
            <a:xfrm>
              <a:off x="5841355" y="3608909"/>
              <a:ext cx="1128712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ea typeface="굴림" panose="020B0600000101010101" pitchFamily="50" charset="-127"/>
              </a:endParaRPr>
            </a:p>
          </p:txBody>
        </p:sp>
        <p:sp>
          <p:nvSpPr>
            <p:cNvPr id="180" name="TextBox 53"/>
            <p:cNvSpPr txBox="1">
              <a:spLocks noChangeArrowheads="1"/>
            </p:cNvSpPr>
            <p:nvPr/>
          </p:nvSpPr>
          <p:spPr bwMode="auto">
            <a:xfrm>
              <a:off x="5841145" y="3647009"/>
              <a:ext cx="120378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Edge-</a:t>
              </a:r>
              <a:r>
                <a:rPr lang="en-US" altLang="ko-KR" sz="1200" dirty="0" err="1">
                  <a:ea typeface="굴림" panose="020B0600000101010101" pitchFamily="50" charset="-127"/>
                </a:rPr>
                <a:t>Loc</a:t>
              </a:r>
              <a:endParaRPr lang="en-US" altLang="ko-KR" sz="1200" dirty="0">
                <a:ea typeface="굴림" panose="020B0600000101010101" pitchFamily="50" charset="-127"/>
              </a:endParaRP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13,912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(12.8%)</a:t>
              </a:r>
              <a:endParaRPr lang="ko-KR" altLang="en-US" sz="1200" dirty="0">
                <a:ea typeface="굴림" panose="020B0600000101010101" pitchFamily="50" charset="-127"/>
              </a:endParaRPr>
            </a:p>
          </p:txBody>
        </p:sp>
        <p:sp>
          <p:nvSpPr>
            <p:cNvPr id="181" name="모서리가 둥근 직사각형 73">
              <a:extLst>
                <a:ext uri="{FF2B5EF4-FFF2-40B4-BE49-F238E27FC236}">
                  <a16:creationId xmlns:a16="http://schemas.microsoft.com/office/drawing/2014/main" id="{E676F1E1-26C5-474F-B2D2-9C0C62AD28C6}"/>
                </a:ext>
              </a:extLst>
            </p:cNvPr>
            <p:cNvSpPr/>
            <p:nvPr/>
          </p:nvSpPr>
          <p:spPr>
            <a:xfrm>
              <a:off x="5839767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50F0BB50-8768-4286-94D2-0D76963CF976}"/>
                </a:ext>
              </a:extLst>
            </p:cNvPr>
            <p:cNvSpPr/>
            <p:nvPr/>
          </p:nvSpPr>
          <p:spPr>
            <a:xfrm>
              <a:off x="6371580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2486673" y="4581105"/>
            <a:ext cx="791218" cy="1048965"/>
            <a:chOff x="3121374" y="3270771"/>
            <a:chExt cx="1133475" cy="1048965"/>
          </a:xfrm>
        </p:grpSpPr>
        <p:grpSp>
          <p:nvGrpSpPr>
            <p:cNvPr id="184" name="그룹 183"/>
            <p:cNvGrpSpPr/>
            <p:nvPr/>
          </p:nvGrpSpPr>
          <p:grpSpPr>
            <a:xfrm>
              <a:off x="3121374" y="3608909"/>
              <a:ext cx="1133475" cy="710827"/>
              <a:chOff x="3121374" y="3608909"/>
              <a:chExt cx="1133475" cy="710827"/>
            </a:xfrm>
          </p:grpSpPr>
          <p:sp>
            <p:nvSpPr>
              <p:cNvPr id="186" name="모서리가 둥근 직사각형 185">
                <a:extLst>
                  <a:ext uri="{FF2B5EF4-FFF2-40B4-BE49-F238E27FC236}">
                    <a16:creationId xmlns:a16="http://schemas.microsoft.com/office/drawing/2014/main" id="{E9B5C071-ACA3-4B72-A40C-FBDFB5F67C71}"/>
                  </a:ext>
                </a:extLst>
              </p:cNvPr>
              <p:cNvSpPr/>
              <p:nvPr/>
            </p:nvSpPr>
            <p:spPr>
              <a:xfrm>
                <a:off x="3126136" y="3608909"/>
                <a:ext cx="1128713" cy="71082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ko-KR" altLang="en-US" sz="1200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87" name="TextBox 35"/>
              <p:cNvSpPr txBox="1">
                <a:spLocks noChangeArrowheads="1"/>
              </p:cNvSpPr>
              <p:nvPr/>
            </p:nvSpPr>
            <p:spPr bwMode="auto">
              <a:xfrm>
                <a:off x="3139006" y="3647009"/>
                <a:ext cx="1033846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ko-KR" sz="1200" dirty="0">
                    <a:ea typeface="굴림" panose="020B0600000101010101" pitchFamily="50" charset="-127"/>
                  </a:rPr>
                  <a:t>Center</a:t>
                </a:r>
              </a:p>
              <a:p>
                <a:pPr algn="ctr" eaLnBrk="1" hangingPunct="1"/>
                <a:r>
                  <a:rPr lang="en-US" altLang="ko-KR" sz="1200" dirty="0">
                    <a:ea typeface="굴림" panose="020B0600000101010101" pitchFamily="50" charset="-127"/>
                  </a:rPr>
                  <a:t>13,500</a:t>
                </a:r>
              </a:p>
              <a:p>
                <a:pPr algn="ctr" eaLnBrk="1" hangingPunct="1"/>
                <a:r>
                  <a:rPr lang="en-US" altLang="ko-KR" sz="1200" dirty="0">
                    <a:ea typeface="굴림" panose="020B0600000101010101" pitchFamily="50" charset="-127"/>
                  </a:rPr>
                  <a:t>(12.4%)</a:t>
                </a:r>
                <a:endParaRPr lang="ko-KR" altLang="en-US" sz="1200" dirty="0">
                  <a:ea typeface="굴림" panose="020B0600000101010101" pitchFamily="50" charset="-127"/>
                </a:endParaRPr>
              </a:p>
            </p:txBody>
          </p:sp>
          <p:sp>
            <p:nvSpPr>
              <p:cNvPr id="188" name="모서리가 둥근 직사각형 73">
                <a:extLst>
                  <a:ext uri="{FF2B5EF4-FFF2-40B4-BE49-F238E27FC236}">
                    <a16:creationId xmlns:a16="http://schemas.microsoft.com/office/drawing/2014/main" id="{59003D14-F079-4C65-9BC6-55FC361429CA}"/>
                  </a:ext>
                </a:extLst>
              </p:cNvPr>
              <p:cNvSpPr/>
              <p:nvPr/>
            </p:nvSpPr>
            <p:spPr>
              <a:xfrm>
                <a:off x="3121374" y="3608909"/>
                <a:ext cx="1130300" cy="71437"/>
              </a:xfrm>
              <a:custGeom>
                <a:avLst/>
                <a:gdLst/>
                <a:ahLst/>
                <a:cxnLst/>
                <a:rect l="l" t="t" r="r" b="b"/>
                <a:pathLst>
                  <a:path w="1152128" h="72678">
                    <a:moveTo>
                      <a:pt x="60008" y="0"/>
                    </a:moveTo>
                    <a:lnTo>
                      <a:pt x="1092120" y="0"/>
                    </a:lnTo>
                    <a:cubicBezTo>
                      <a:pt x="1125262" y="0"/>
                      <a:pt x="1152128" y="26866"/>
                      <a:pt x="1152128" y="60008"/>
                    </a:cubicBezTo>
                    <a:lnTo>
                      <a:pt x="1152128" y="72678"/>
                    </a:lnTo>
                    <a:lnTo>
                      <a:pt x="0" y="72678"/>
                    </a:lnTo>
                    <a:lnTo>
                      <a:pt x="0" y="60008"/>
                    </a:lnTo>
                    <a:cubicBezTo>
                      <a:pt x="0" y="26866"/>
                      <a:pt x="26866" y="0"/>
                      <a:pt x="60008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08E40CFA-F152-465A-83A8-24241564AF2F}"/>
                </a:ext>
              </a:extLst>
            </p:cNvPr>
            <p:cNvSpPr/>
            <p:nvPr/>
          </p:nvSpPr>
          <p:spPr>
            <a:xfrm>
              <a:off x="3624611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5111254" y="4581105"/>
            <a:ext cx="907621" cy="1048965"/>
            <a:chOff x="7211532" y="3270771"/>
            <a:chExt cx="1300230" cy="1048965"/>
          </a:xfrm>
        </p:grpSpPr>
        <p:sp>
          <p:nvSpPr>
            <p:cNvPr id="190" name="모서리가 둥근 직사각형 189">
              <a:extLst>
                <a:ext uri="{FF2B5EF4-FFF2-40B4-BE49-F238E27FC236}">
                  <a16:creationId xmlns:a16="http://schemas.microsoft.com/office/drawing/2014/main" id="{2F4D129A-ACFC-4296-B6A5-3DA93C94CD5E}"/>
                </a:ext>
              </a:extLst>
            </p:cNvPr>
            <p:cNvSpPr/>
            <p:nvPr/>
          </p:nvSpPr>
          <p:spPr>
            <a:xfrm>
              <a:off x="7290742" y="3608909"/>
              <a:ext cx="1128713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91" name="TextBox 56"/>
            <p:cNvSpPr txBox="1">
              <a:spLocks noChangeArrowheads="1"/>
            </p:cNvSpPr>
            <p:nvPr/>
          </p:nvSpPr>
          <p:spPr bwMode="auto">
            <a:xfrm>
              <a:off x="7211532" y="3647009"/>
              <a:ext cx="130023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Edge-Ring</a:t>
              </a: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13,454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(12.4%)</a:t>
              </a:r>
              <a:endParaRPr lang="ko-KR" altLang="en-US" sz="1200" dirty="0">
                <a:ea typeface="굴림" panose="020B0600000101010101" pitchFamily="50" charset="-127"/>
              </a:endParaRPr>
            </a:p>
          </p:txBody>
        </p:sp>
        <p:sp>
          <p:nvSpPr>
            <p:cNvPr id="192" name="모서리가 둥근 직사각형 73">
              <a:extLst>
                <a:ext uri="{FF2B5EF4-FFF2-40B4-BE49-F238E27FC236}">
                  <a16:creationId xmlns:a16="http://schemas.microsoft.com/office/drawing/2014/main" id="{78DE5574-8EE0-46B3-BD82-44C5F1EDF5C7}"/>
                </a:ext>
              </a:extLst>
            </p:cNvPr>
            <p:cNvSpPr/>
            <p:nvPr/>
          </p:nvSpPr>
          <p:spPr>
            <a:xfrm>
              <a:off x="7295505" y="3608909"/>
              <a:ext cx="1128712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624A99D4-86CF-40F7-ABB5-5D3D7F4F1515}"/>
                </a:ext>
              </a:extLst>
            </p:cNvPr>
            <p:cNvSpPr/>
            <p:nvPr/>
          </p:nvSpPr>
          <p:spPr>
            <a:xfrm>
              <a:off x="7798742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3381441" y="4581105"/>
            <a:ext cx="789002" cy="1048965"/>
            <a:chOff x="4390380" y="3270771"/>
            <a:chExt cx="1130300" cy="1048965"/>
          </a:xfrm>
        </p:grpSpPr>
        <p:sp>
          <p:nvSpPr>
            <p:cNvPr id="195" name="모서리가 둥근 직사각형 194">
              <a:extLst>
                <a:ext uri="{FF2B5EF4-FFF2-40B4-BE49-F238E27FC236}">
                  <a16:creationId xmlns:a16="http://schemas.microsoft.com/office/drawing/2014/main" id="{227D5F2D-AA69-4E3E-845C-001C85CF702B}"/>
                </a:ext>
              </a:extLst>
            </p:cNvPr>
            <p:cNvSpPr/>
            <p:nvPr/>
          </p:nvSpPr>
          <p:spPr>
            <a:xfrm>
              <a:off x="4390380" y="3608909"/>
              <a:ext cx="1128712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96" name="TextBox 48"/>
            <p:cNvSpPr txBox="1">
              <a:spLocks noChangeArrowheads="1"/>
            </p:cNvSpPr>
            <p:nvPr/>
          </p:nvSpPr>
          <p:spPr bwMode="auto">
            <a:xfrm>
              <a:off x="4480589" y="3647009"/>
              <a:ext cx="103384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Donut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13,402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(12.3%)</a:t>
              </a:r>
              <a:endParaRPr lang="ko-KR" altLang="en-US" sz="1200" dirty="0">
                <a:ea typeface="굴림" panose="020B0600000101010101" pitchFamily="50" charset="-127"/>
              </a:endParaRPr>
            </a:p>
          </p:txBody>
        </p:sp>
        <p:sp>
          <p:nvSpPr>
            <p:cNvPr id="197" name="모서리가 둥근 직사각형 73">
              <a:extLst>
                <a:ext uri="{FF2B5EF4-FFF2-40B4-BE49-F238E27FC236}">
                  <a16:creationId xmlns:a16="http://schemas.microsoft.com/office/drawing/2014/main" id="{30FA411A-3BF4-4FAC-9835-84CFF6D46205}"/>
                </a:ext>
              </a:extLst>
            </p:cNvPr>
            <p:cNvSpPr/>
            <p:nvPr/>
          </p:nvSpPr>
          <p:spPr>
            <a:xfrm>
              <a:off x="4391967" y="3608909"/>
              <a:ext cx="1128713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C35286B-9DAE-4B93-ABA8-9C9B9CD2B06E}"/>
                </a:ext>
              </a:extLst>
            </p:cNvPr>
            <p:cNvSpPr/>
            <p:nvPr/>
          </p:nvSpPr>
          <p:spPr>
            <a:xfrm>
              <a:off x="4909492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6061313" y="4581105"/>
            <a:ext cx="791218" cy="1048965"/>
            <a:chOff x="8925274" y="3270771"/>
            <a:chExt cx="1133475" cy="1048965"/>
          </a:xfrm>
        </p:grpSpPr>
        <p:sp>
          <p:nvSpPr>
            <p:cNvPr id="200" name="모서리가 둥근 직사각형 199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201" name="TextBox 57"/>
            <p:cNvSpPr txBox="1">
              <a:spLocks noChangeArrowheads="1"/>
            </p:cNvSpPr>
            <p:nvPr/>
          </p:nvSpPr>
          <p:spPr bwMode="auto">
            <a:xfrm>
              <a:off x="9013615" y="3647009"/>
              <a:ext cx="10338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dirty="0" err="1">
                  <a:ea typeface="굴림" panose="020B0600000101010101" pitchFamily="50" charset="-127"/>
                </a:rPr>
                <a:t>Loc</a:t>
              </a:r>
              <a:endParaRPr lang="en-US" altLang="ko-KR" sz="1200" dirty="0"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13,959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(12.8%)</a:t>
              </a:r>
              <a:endParaRPr lang="ko-KR" altLang="en-US" sz="1200" dirty="0">
                <a:ea typeface="굴림" panose="020B0600000101010101" pitchFamily="50" charset="-127"/>
              </a:endParaRPr>
            </a:p>
          </p:txBody>
        </p:sp>
        <p:sp>
          <p:nvSpPr>
            <p:cNvPr id="202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ABF2D61-D2B4-42D4-A95A-463EA1FFD504}"/>
                </a:ext>
              </a:extLst>
            </p:cNvPr>
            <p:cNvSpPr/>
            <p:nvPr/>
          </p:nvSpPr>
          <p:spPr>
            <a:xfrm>
              <a:off x="9453911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6956078" y="4581105"/>
            <a:ext cx="804179" cy="1048965"/>
            <a:chOff x="8925274" y="3270771"/>
            <a:chExt cx="1152043" cy="1048965"/>
          </a:xfrm>
        </p:grpSpPr>
        <p:sp>
          <p:nvSpPr>
            <p:cNvPr id="205" name="모서리가 둥근 직사각형 204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206" name="TextBox 57"/>
            <p:cNvSpPr txBox="1">
              <a:spLocks noChangeArrowheads="1"/>
            </p:cNvSpPr>
            <p:nvPr/>
          </p:nvSpPr>
          <p:spPr bwMode="auto">
            <a:xfrm>
              <a:off x="8983763" y="3647009"/>
              <a:ext cx="109355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Near-full</a:t>
              </a: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13,424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(12.3%)</a:t>
              </a:r>
              <a:endParaRPr lang="ko-KR" altLang="en-US" sz="1200" dirty="0">
                <a:ea typeface="굴림" panose="020B0600000101010101" pitchFamily="50" charset="-127"/>
              </a:endParaRPr>
            </a:p>
          </p:txBody>
        </p:sp>
        <p:sp>
          <p:nvSpPr>
            <p:cNvPr id="207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5ABF2D61-D2B4-42D4-A95A-463EA1FFD504}"/>
                </a:ext>
              </a:extLst>
            </p:cNvPr>
            <p:cNvSpPr/>
            <p:nvPr/>
          </p:nvSpPr>
          <p:spPr>
            <a:xfrm>
              <a:off x="9453911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7850849" y="4581105"/>
            <a:ext cx="804180" cy="1048965"/>
            <a:chOff x="8925274" y="3270771"/>
            <a:chExt cx="1152044" cy="1048965"/>
          </a:xfrm>
        </p:grpSpPr>
        <p:sp>
          <p:nvSpPr>
            <p:cNvPr id="210" name="모서리가 둥근 직사각형 209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211" name="TextBox 57"/>
            <p:cNvSpPr txBox="1">
              <a:spLocks noChangeArrowheads="1"/>
            </p:cNvSpPr>
            <p:nvPr/>
          </p:nvSpPr>
          <p:spPr bwMode="auto">
            <a:xfrm>
              <a:off x="8983764" y="3647009"/>
              <a:ext cx="109355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Random</a:t>
              </a: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13,542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(12.5%)</a:t>
              </a:r>
              <a:endParaRPr lang="ko-KR" altLang="en-US" sz="1200" dirty="0">
                <a:ea typeface="굴림" panose="020B0600000101010101" pitchFamily="50" charset="-127"/>
              </a:endParaRPr>
            </a:p>
          </p:txBody>
        </p:sp>
        <p:sp>
          <p:nvSpPr>
            <p:cNvPr id="212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5ABF2D61-D2B4-42D4-A95A-463EA1FFD504}"/>
                </a:ext>
              </a:extLst>
            </p:cNvPr>
            <p:cNvSpPr/>
            <p:nvPr/>
          </p:nvSpPr>
          <p:spPr>
            <a:xfrm>
              <a:off x="9453911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8758579" y="4581105"/>
            <a:ext cx="791218" cy="1048965"/>
            <a:chOff x="8925274" y="3270771"/>
            <a:chExt cx="1133475" cy="1048965"/>
          </a:xfrm>
        </p:grpSpPr>
        <p:sp>
          <p:nvSpPr>
            <p:cNvPr id="215" name="모서리가 둥근 직사각형 214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216" name="TextBox 57"/>
            <p:cNvSpPr txBox="1">
              <a:spLocks noChangeArrowheads="1"/>
            </p:cNvSpPr>
            <p:nvPr/>
          </p:nvSpPr>
          <p:spPr bwMode="auto">
            <a:xfrm>
              <a:off x="9013618" y="3647009"/>
              <a:ext cx="10338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Scratch</a:t>
              </a: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13,536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(12.4%)</a:t>
              </a:r>
              <a:endParaRPr lang="ko-KR" altLang="en-US" sz="1200" dirty="0">
                <a:ea typeface="굴림" panose="020B0600000101010101" pitchFamily="50" charset="-127"/>
              </a:endParaRPr>
            </a:p>
          </p:txBody>
        </p:sp>
        <p:sp>
          <p:nvSpPr>
            <p:cNvPr id="217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5ABF2D61-D2B4-42D4-A95A-463EA1FFD504}"/>
                </a:ext>
              </a:extLst>
            </p:cNvPr>
            <p:cNvSpPr/>
            <p:nvPr/>
          </p:nvSpPr>
          <p:spPr>
            <a:xfrm>
              <a:off x="9453911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9653349" y="4581105"/>
            <a:ext cx="791218" cy="1048965"/>
            <a:chOff x="8925274" y="3270771"/>
            <a:chExt cx="1133475" cy="1048965"/>
          </a:xfrm>
        </p:grpSpPr>
        <p:sp>
          <p:nvSpPr>
            <p:cNvPr id="220" name="모서리가 둥근 직사각형 219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221" name="TextBox 57"/>
            <p:cNvSpPr txBox="1">
              <a:spLocks noChangeArrowheads="1"/>
            </p:cNvSpPr>
            <p:nvPr/>
          </p:nvSpPr>
          <p:spPr bwMode="auto">
            <a:xfrm>
              <a:off x="9013618" y="3647009"/>
              <a:ext cx="10338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None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13,489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(12.4%)</a:t>
              </a:r>
              <a:endParaRPr lang="ko-KR" altLang="en-US" sz="1200" dirty="0">
                <a:ea typeface="굴림" panose="020B0600000101010101" pitchFamily="50" charset="-127"/>
              </a:endParaRPr>
            </a:p>
          </p:txBody>
        </p:sp>
        <p:sp>
          <p:nvSpPr>
            <p:cNvPr id="222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5ABF2D61-D2B4-42D4-A95A-463EA1FFD504}"/>
                </a:ext>
              </a:extLst>
            </p:cNvPr>
            <p:cNvSpPr/>
            <p:nvPr/>
          </p:nvSpPr>
          <p:spPr>
            <a:xfrm>
              <a:off x="9453911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2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sp>
        <p:nvSpPr>
          <p:cNvPr id="224" name="AutoShape 5"/>
          <p:cNvSpPr>
            <a:spLocks noChangeArrowheads="1"/>
          </p:cNvSpPr>
          <p:nvPr/>
        </p:nvSpPr>
        <p:spPr bwMode="blackWhite">
          <a:xfrm rot="16200000" flipH="1">
            <a:off x="6142371" y="3601552"/>
            <a:ext cx="619227" cy="1044884"/>
          </a:xfrm>
          <a:prstGeom prst="rightArrow">
            <a:avLst>
              <a:gd name="adj1" fmla="val 48481"/>
              <a:gd name="adj2" fmla="val 49389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lIns="0" tIns="0" rIns="0" bIns="0" anchor="ctr"/>
          <a:lstStyle>
            <a:lvl1pPr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SzTx/>
            </a:pP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226" name="그림 225"/>
          <p:cNvPicPr>
            <a:picLocks noChangeAspect="1"/>
          </p:cNvPicPr>
          <p:nvPr/>
        </p:nvPicPr>
        <p:blipFill rotWithShape="1">
          <a:blip r:embed="rId4"/>
          <a:srcRect l="28053" t="806"/>
          <a:stretch/>
        </p:blipFill>
        <p:spPr>
          <a:xfrm>
            <a:off x="43677" y="2749608"/>
            <a:ext cx="2378288" cy="917436"/>
          </a:xfrm>
          <a:prstGeom prst="rect">
            <a:avLst/>
          </a:prstGeom>
        </p:spPr>
      </p:pic>
      <p:sp>
        <p:nvSpPr>
          <p:cNvPr id="232" name="TextBox 231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4485" y="1965598"/>
            <a:ext cx="1995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데이터 셋 </a:t>
            </a:r>
            <a:r>
              <a:rPr lang="ko-KR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구성현황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 Label OK</a:t>
            </a:r>
          </a:p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 26*26 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해상도</a:t>
            </a:r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4485" y="4437089"/>
            <a:ext cx="199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데이터 셋 증강 후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4" name="그림 2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01" y="4797129"/>
            <a:ext cx="2307564" cy="954857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062994" y="3787485"/>
            <a:ext cx="2828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양품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수량 수준으로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ctr"/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각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별 약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+13,400ea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5250499" y="5975920"/>
            <a:ext cx="1197161" cy="119716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Train</a:t>
            </a:r>
          </a:p>
          <a:p>
            <a:pPr algn="ctr"/>
            <a:r>
              <a:rPr lang="en-US" altLang="ko-KR" sz="1500" b="1" dirty="0"/>
              <a:t>80%</a:t>
            </a:r>
            <a:endParaRPr lang="ko-KR" altLang="en-US" sz="1500" b="1" dirty="0"/>
          </a:p>
        </p:txBody>
      </p:sp>
      <p:sp>
        <p:nvSpPr>
          <p:cNvPr id="241" name="타원 240"/>
          <p:cNvSpPr/>
          <p:nvPr/>
        </p:nvSpPr>
        <p:spPr>
          <a:xfrm>
            <a:off x="6511864" y="6262306"/>
            <a:ext cx="696477" cy="696477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1500" b="1" dirty="0"/>
          </a:p>
        </p:txBody>
      </p:sp>
      <p:sp>
        <p:nvSpPr>
          <p:cNvPr id="242" name="직사각형 241"/>
          <p:cNvSpPr/>
          <p:nvPr/>
        </p:nvSpPr>
        <p:spPr>
          <a:xfrm>
            <a:off x="6432688" y="6327536"/>
            <a:ext cx="8697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Test</a:t>
            </a:r>
          </a:p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20%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10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15305" y="799553"/>
            <a:ext cx="9599083" cy="79992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100">
                <a:solidFill>
                  <a:schemeClr val="bg1"/>
                </a:solidFill>
                <a:latin typeface="Arial Narrow" panose="020B0606020202030204" pitchFamily="34" charset="0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75345" y="110692"/>
            <a:ext cx="8604435" cy="609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9" b="1" dirty="0">
                <a:solidFill>
                  <a:schemeClr val="tx2"/>
                </a:solidFill>
                <a:latin typeface="+mn-ea"/>
              </a:rPr>
              <a:t>3. </a:t>
            </a:r>
            <a:r>
              <a:rPr lang="ko-KR" altLang="en-US" sz="3359" b="1" dirty="0">
                <a:solidFill>
                  <a:schemeClr val="tx2"/>
                </a:solidFill>
                <a:latin typeface="+mn-ea"/>
              </a:rPr>
              <a:t>연구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83261" y="1364364"/>
            <a:ext cx="7571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Case.1) Tensor </a:t>
            </a:r>
            <a:r>
              <a:rPr lang="ko-KR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데이터 불균형 상태로 학습 → </a:t>
            </a:r>
            <a:r>
              <a:rPr lang="en-US" altLang="ko-KR" sz="15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500" b="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과적합</a:t>
            </a:r>
            <a:r>
              <a:rPr lang="en-US" altLang="ko-KR" sz="15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(Overfitting) </a:t>
            </a:r>
            <a:r>
              <a:rPr lang="ko-KR" altLang="en-US" sz="15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여부 확인</a:t>
            </a:r>
            <a:endParaRPr lang="en-US" altLang="ko-KR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59321" y="1009729"/>
            <a:ext cx="9145016" cy="307777"/>
            <a:chOff x="603250" y="1697598"/>
            <a:chExt cx="8711460" cy="361370"/>
          </a:xfrm>
        </p:grpSpPr>
        <p:sp>
          <p:nvSpPr>
            <p:cNvPr id="13" name="직사각형 12"/>
            <p:cNvSpPr/>
            <p:nvPr/>
          </p:nvSpPr>
          <p:spPr>
            <a:xfrm>
              <a:off x="603250" y="1720850"/>
              <a:ext cx="69850" cy="3365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/>
              <a:endParaRPr lang="ko-KR" altLang="en-US" sz="21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4" name="모서리가 둥근 직사각형 123"/>
            <p:cNvSpPr/>
            <p:nvPr/>
          </p:nvSpPr>
          <p:spPr>
            <a:xfrm>
              <a:off x="774669" y="1697598"/>
              <a:ext cx="8540041" cy="36137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>
                <a:lnSpc>
                  <a:spcPts val="2415"/>
                </a:lnSpc>
              </a:pPr>
              <a:r>
                <a:rPr lang="en-US" altLang="ko-KR" sz="2100" b="1" spc="-73" dirty="0">
                  <a:solidFill>
                    <a:schemeClr val="tx1"/>
                  </a:solidFill>
                  <a:latin typeface="+mn-ea"/>
                  <a:cs typeface="Arial Unicode MS" pitchFamily="50" charset="-127"/>
                </a:rPr>
                <a:t>Case </a:t>
              </a:r>
              <a:r>
                <a:rPr lang="ko-KR" altLang="en-US" sz="2100" b="1" spc="-73" dirty="0">
                  <a:solidFill>
                    <a:schemeClr val="tx1"/>
                  </a:solidFill>
                  <a:latin typeface="+mn-ea"/>
                  <a:cs typeface="Arial Unicode MS" pitchFamily="50" charset="-127"/>
                </a:rPr>
                <a:t>별 성능 비교</a:t>
              </a:r>
              <a:endParaRPr lang="ko-KR" altLang="en-US" sz="1400" spc="-73" dirty="0">
                <a:solidFill>
                  <a:schemeClr val="tx1"/>
                </a:solidFill>
                <a:latin typeface="+mn-ea"/>
                <a:cs typeface="Arial Unicode MS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32647" y="3559586"/>
            <a:ext cx="6456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Case.2) </a:t>
            </a:r>
            <a:r>
              <a:rPr lang="en-US" altLang="ko-K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r>
              <a:rPr lang="ko-KR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교차검증</a:t>
            </a:r>
            <a:r>
              <a:rPr lang="ko-KR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API(</a:t>
            </a:r>
            <a:r>
              <a:rPr lang="en-US" altLang="ko-K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cross_val_score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45009" y="5886903"/>
            <a:ext cx="1084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굴림" panose="020B0600000101010101" pitchFamily="50" charset="-127"/>
              </a:rPr>
              <a:t>(26,26,3)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948733" y="5812291"/>
            <a:ext cx="17247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activation='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relu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padding='same'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ea typeface="굴림" panose="020B0600000101010101" pitchFamily="50" charset="-127"/>
            </a:endParaRPr>
          </a:p>
        </p:txBody>
      </p:sp>
      <p:grpSp>
        <p:nvGrpSpPr>
          <p:cNvPr id="25" name="Group 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546311" y="4788156"/>
            <a:ext cx="1371600" cy="914400"/>
            <a:chOff x="484" y="719"/>
            <a:chExt cx="864" cy="576"/>
          </a:xfrm>
          <a:solidFill>
            <a:schemeClr val="bg1">
              <a:lumMod val="85000"/>
            </a:schemeClr>
          </a:solidFill>
        </p:grpSpPr>
        <p:sp>
          <p:nvSpPr>
            <p:cNvPr id="26" name="Freeform 7"/>
            <p:cNvSpPr>
              <a:spLocks/>
            </p:cNvSpPr>
            <p:nvPr>
              <p:custDataLst>
                <p:tags r:id="rId41"/>
              </p:custDataLst>
            </p:nvPr>
          </p:nvSpPr>
          <p:spPr bwMode="blackWhite">
            <a:xfrm>
              <a:off x="484" y="719"/>
              <a:ext cx="864" cy="576"/>
            </a:xfrm>
            <a:custGeom>
              <a:avLst/>
              <a:gdLst>
                <a:gd name="T0" fmla="*/ 0 w 864"/>
                <a:gd name="T1" fmla="*/ 0 h 576"/>
                <a:gd name="T2" fmla="*/ 760 w 864"/>
                <a:gd name="T3" fmla="*/ 0 h 576"/>
                <a:gd name="T4" fmla="*/ 864 w 864"/>
                <a:gd name="T5" fmla="*/ 288 h 576"/>
                <a:gd name="T6" fmla="*/ 760 w 864"/>
                <a:gd name="T7" fmla="*/ 576 h 576"/>
                <a:gd name="T8" fmla="*/ 0 w 864"/>
                <a:gd name="T9" fmla="*/ 576 h 576"/>
                <a:gd name="T10" fmla="*/ 0 w 864"/>
                <a:gd name="T11" fmla="*/ 288 h 576"/>
                <a:gd name="T12" fmla="*/ 0 w 86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576"/>
                <a:gd name="T23" fmla="*/ 864 w 864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576">
                  <a:moveTo>
                    <a:pt x="0" y="0"/>
                  </a:moveTo>
                  <a:lnTo>
                    <a:pt x="760" y="0"/>
                  </a:lnTo>
                  <a:lnTo>
                    <a:pt x="864" y="288"/>
                  </a:lnTo>
                  <a:lnTo>
                    <a:pt x="760" y="576"/>
                  </a:lnTo>
                  <a:lnTo>
                    <a:pt x="0" y="576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" name="Rectangle 8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blackWhite">
            <a:xfrm>
              <a:off x="516" y="751"/>
              <a:ext cx="728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b="1" dirty="0">
                  <a:ea typeface="굴림" panose="020B0600000101010101" pitchFamily="50" charset="-127"/>
                </a:rPr>
                <a:t>Input Size</a:t>
              </a:r>
            </a:p>
          </p:txBody>
        </p:sp>
      </p:grpSp>
      <p:grpSp>
        <p:nvGrpSpPr>
          <p:cNvPr id="29" name="Group 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749636" y="4788156"/>
            <a:ext cx="1373188" cy="914400"/>
            <a:chOff x="1242" y="719"/>
            <a:chExt cx="865" cy="576"/>
          </a:xfrm>
          <a:solidFill>
            <a:schemeClr val="bg1">
              <a:lumMod val="85000"/>
            </a:schemeClr>
          </a:solidFill>
        </p:grpSpPr>
        <p:sp>
          <p:nvSpPr>
            <p:cNvPr id="30" name="Freeform 10"/>
            <p:cNvSpPr>
              <a:spLocks/>
            </p:cNvSpPr>
            <p:nvPr>
              <p:custDataLst>
                <p:tags r:id="rId39"/>
              </p:custDataLst>
            </p:nvPr>
          </p:nvSpPr>
          <p:spPr bwMode="blackWhite">
            <a:xfrm>
              <a:off x="1242" y="719"/>
              <a:ext cx="865" cy="576"/>
            </a:xfrm>
            <a:custGeom>
              <a:avLst/>
              <a:gdLst>
                <a:gd name="T0" fmla="*/ 0 w 865"/>
                <a:gd name="T1" fmla="*/ 0 h 576"/>
                <a:gd name="T2" fmla="*/ 761 w 865"/>
                <a:gd name="T3" fmla="*/ 0 h 576"/>
                <a:gd name="T4" fmla="*/ 865 w 865"/>
                <a:gd name="T5" fmla="*/ 288 h 576"/>
                <a:gd name="T6" fmla="*/ 761 w 865"/>
                <a:gd name="T7" fmla="*/ 576 h 576"/>
                <a:gd name="T8" fmla="*/ 0 w 865"/>
                <a:gd name="T9" fmla="*/ 576 h 576"/>
                <a:gd name="T10" fmla="*/ 104 w 865"/>
                <a:gd name="T11" fmla="*/ 288 h 576"/>
                <a:gd name="T12" fmla="*/ 0 w 865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5"/>
                <a:gd name="T22" fmla="*/ 0 h 576"/>
                <a:gd name="T23" fmla="*/ 865 w 865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5" h="576">
                  <a:moveTo>
                    <a:pt x="0" y="0"/>
                  </a:moveTo>
                  <a:lnTo>
                    <a:pt x="761" y="0"/>
                  </a:lnTo>
                  <a:lnTo>
                    <a:pt x="865" y="288"/>
                  </a:lnTo>
                  <a:lnTo>
                    <a:pt x="761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1" name="Rectangle 11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blackWhite">
            <a:xfrm>
              <a:off x="1378" y="751"/>
              <a:ext cx="626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b="1" dirty="0">
                  <a:ea typeface="굴림" panose="020B0600000101010101" pitchFamily="50" charset="-127"/>
                </a:rPr>
                <a:t>Conv2D</a:t>
              </a:r>
            </a:p>
            <a:p>
              <a:pPr algn="ctr" eaLnBrk="1" hangingPunct="1"/>
              <a:r>
                <a:rPr lang="en-US" altLang="ko-KR" dirty="0">
                  <a:ea typeface="굴림" panose="020B0600000101010101" pitchFamily="50" charset="-127"/>
                </a:rPr>
                <a:t>Layer.1</a:t>
              </a:r>
            </a:p>
          </p:txBody>
        </p:sp>
      </p:grpSp>
      <p:grpSp>
        <p:nvGrpSpPr>
          <p:cNvPr id="32" name="Group 1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956139" y="4788156"/>
            <a:ext cx="1374776" cy="914400"/>
            <a:chOff x="2002" y="719"/>
            <a:chExt cx="866" cy="576"/>
          </a:xfrm>
          <a:solidFill>
            <a:schemeClr val="bg1">
              <a:lumMod val="85000"/>
            </a:schemeClr>
          </a:solidFill>
        </p:grpSpPr>
        <p:sp>
          <p:nvSpPr>
            <p:cNvPr id="33" name="Freeform 13"/>
            <p:cNvSpPr>
              <a:spLocks/>
            </p:cNvSpPr>
            <p:nvPr>
              <p:custDataLst>
                <p:tags r:id="rId37"/>
              </p:custDataLst>
            </p:nvPr>
          </p:nvSpPr>
          <p:spPr bwMode="blackWhite">
            <a:xfrm>
              <a:off x="2002" y="719"/>
              <a:ext cx="866" cy="576"/>
            </a:xfrm>
            <a:custGeom>
              <a:avLst/>
              <a:gdLst>
                <a:gd name="T0" fmla="*/ 0 w 866"/>
                <a:gd name="T1" fmla="*/ 0 h 576"/>
                <a:gd name="T2" fmla="*/ 762 w 866"/>
                <a:gd name="T3" fmla="*/ 0 h 576"/>
                <a:gd name="T4" fmla="*/ 866 w 866"/>
                <a:gd name="T5" fmla="*/ 288 h 576"/>
                <a:gd name="T6" fmla="*/ 762 w 866"/>
                <a:gd name="T7" fmla="*/ 576 h 576"/>
                <a:gd name="T8" fmla="*/ 0 w 866"/>
                <a:gd name="T9" fmla="*/ 576 h 576"/>
                <a:gd name="T10" fmla="*/ 104 w 866"/>
                <a:gd name="T11" fmla="*/ 288 h 576"/>
                <a:gd name="T12" fmla="*/ 0 w 866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6"/>
                <a:gd name="T22" fmla="*/ 0 h 576"/>
                <a:gd name="T23" fmla="*/ 866 w 866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6" h="576">
                  <a:moveTo>
                    <a:pt x="0" y="0"/>
                  </a:moveTo>
                  <a:lnTo>
                    <a:pt x="762" y="0"/>
                  </a:lnTo>
                  <a:lnTo>
                    <a:pt x="866" y="288"/>
                  </a:lnTo>
                  <a:lnTo>
                    <a:pt x="762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4" name="Rectangle 14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blackWhite">
            <a:xfrm>
              <a:off x="2138" y="751"/>
              <a:ext cx="627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b="1" dirty="0">
                  <a:ea typeface="굴림" panose="020B0600000101010101" pitchFamily="50" charset="-127"/>
                </a:rPr>
                <a:t>Conv2D</a:t>
              </a:r>
            </a:p>
            <a:p>
              <a:pPr algn="ctr"/>
              <a:r>
                <a:rPr lang="en-US" altLang="ko-KR" dirty="0">
                  <a:ea typeface="굴림" panose="020B0600000101010101" pitchFamily="50" charset="-127"/>
                </a:rPr>
                <a:t>Layer.2</a:t>
              </a:r>
            </a:p>
          </p:txBody>
        </p:sp>
      </p:grpSp>
      <p:grpSp>
        <p:nvGrpSpPr>
          <p:cNvPr id="36" name="Group 1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167403" y="4788156"/>
            <a:ext cx="1373188" cy="914400"/>
            <a:chOff x="2759" y="719"/>
            <a:chExt cx="865" cy="576"/>
          </a:xfrm>
          <a:solidFill>
            <a:schemeClr val="bg1">
              <a:lumMod val="85000"/>
            </a:schemeClr>
          </a:solidFill>
        </p:grpSpPr>
        <p:sp>
          <p:nvSpPr>
            <p:cNvPr id="37" name="Freeform 16"/>
            <p:cNvSpPr>
              <a:spLocks/>
            </p:cNvSpPr>
            <p:nvPr>
              <p:custDataLst>
                <p:tags r:id="rId35"/>
              </p:custDataLst>
            </p:nvPr>
          </p:nvSpPr>
          <p:spPr bwMode="blackWhite">
            <a:xfrm>
              <a:off x="2759" y="719"/>
              <a:ext cx="865" cy="576"/>
            </a:xfrm>
            <a:custGeom>
              <a:avLst/>
              <a:gdLst>
                <a:gd name="T0" fmla="*/ 0 w 865"/>
                <a:gd name="T1" fmla="*/ 0 h 576"/>
                <a:gd name="T2" fmla="*/ 761 w 865"/>
                <a:gd name="T3" fmla="*/ 0 h 576"/>
                <a:gd name="T4" fmla="*/ 865 w 865"/>
                <a:gd name="T5" fmla="*/ 288 h 576"/>
                <a:gd name="T6" fmla="*/ 761 w 865"/>
                <a:gd name="T7" fmla="*/ 576 h 576"/>
                <a:gd name="T8" fmla="*/ 0 w 865"/>
                <a:gd name="T9" fmla="*/ 576 h 576"/>
                <a:gd name="T10" fmla="*/ 104 w 865"/>
                <a:gd name="T11" fmla="*/ 288 h 576"/>
                <a:gd name="T12" fmla="*/ 0 w 865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5"/>
                <a:gd name="T22" fmla="*/ 0 h 576"/>
                <a:gd name="T23" fmla="*/ 865 w 865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5" h="576">
                  <a:moveTo>
                    <a:pt x="0" y="0"/>
                  </a:moveTo>
                  <a:lnTo>
                    <a:pt x="761" y="0"/>
                  </a:lnTo>
                  <a:lnTo>
                    <a:pt x="865" y="288"/>
                  </a:lnTo>
                  <a:lnTo>
                    <a:pt x="761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8" name="Rectangle 17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blackWhite">
            <a:xfrm>
              <a:off x="2895" y="751"/>
              <a:ext cx="626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b="1" dirty="0">
                  <a:ea typeface="굴림" panose="020B0600000101010101" pitchFamily="50" charset="-127"/>
                </a:rPr>
                <a:t>Conv2D</a:t>
              </a:r>
            </a:p>
            <a:p>
              <a:pPr algn="ctr"/>
              <a:r>
                <a:rPr lang="en-US" altLang="ko-KR" dirty="0">
                  <a:ea typeface="굴림" panose="020B0600000101010101" pitchFamily="50" charset="-127"/>
                </a:rPr>
                <a:t>Layer.3</a:t>
              </a:r>
            </a:p>
          </p:txBody>
        </p:sp>
      </p:grpSp>
      <p:grpSp>
        <p:nvGrpSpPr>
          <p:cNvPr id="39" name="Group 1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375486" y="4788156"/>
            <a:ext cx="1373188" cy="914400"/>
            <a:chOff x="3520" y="719"/>
            <a:chExt cx="865" cy="576"/>
          </a:xfrm>
          <a:solidFill>
            <a:schemeClr val="bg1">
              <a:lumMod val="85000"/>
            </a:schemeClr>
          </a:solidFill>
        </p:grpSpPr>
        <p:sp>
          <p:nvSpPr>
            <p:cNvPr id="40" name="Freeform 19"/>
            <p:cNvSpPr>
              <a:spLocks/>
            </p:cNvSpPr>
            <p:nvPr>
              <p:custDataLst>
                <p:tags r:id="rId33"/>
              </p:custDataLst>
            </p:nvPr>
          </p:nvSpPr>
          <p:spPr bwMode="blackWhite">
            <a:xfrm>
              <a:off x="3520" y="719"/>
              <a:ext cx="865" cy="576"/>
            </a:xfrm>
            <a:custGeom>
              <a:avLst/>
              <a:gdLst>
                <a:gd name="T0" fmla="*/ 0 w 865"/>
                <a:gd name="T1" fmla="*/ 0 h 576"/>
                <a:gd name="T2" fmla="*/ 761 w 865"/>
                <a:gd name="T3" fmla="*/ 0 h 576"/>
                <a:gd name="T4" fmla="*/ 865 w 865"/>
                <a:gd name="T5" fmla="*/ 288 h 576"/>
                <a:gd name="T6" fmla="*/ 761 w 865"/>
                <a:gd name="T7" fmla="*/ 576 h 576"/>
                <a:gd name="T8" fmla="*/ 0 w 865"/>
                <a:gd name="T9" fmla="*/ 576 h 576"/>
                <a:gd name="T10" fmla="*/ 104 w 865"/>
                <a:gd name="T11" fmla="*/ 288 h 576"/>
                <a:gd name="T12" fmla="*/ 0 w 865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5"/>
                <a:gd name="T22" fmla="*/ 0 h 576"/>
                <a:gd name="T23" fmla="*/ 865 w 865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5" h="576">
                  <a:moveTo>
                    <a:pt x="0" y="0"/>
                  </a:moveTo>
                  <a:lnTo>
                    <a:pt x="761" y="0"/>
                  </a:lnTo>
                  <a:lnTo>
                    <a:pt x="865" y="288"/>
                  </a:lnTo>
                  <a:lnTo>
                    <a:pt x="761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1" name="Rectangle 20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blackWhite">
            <a:xfrm>
              <a:off x="3656" y="751"/>
              <a:ext cx="626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b="1" dirty="0">
                  <a:ea typeface="굴림" panose="020B0600000101010101" pitchFamily="50" charset="-127"/>
                </a:rPr>
                <a:t>Flatten</a:t>
              </a:r>
            </a:p>
          </p:txBody>
        </p:sp>
      </p:grpSp>
      <p:grpSp>
        <p:nvGrpSpPr>
          <p:cNvPr id="45" name="Group 2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583579" y="4788156"/>
            <a:ext cx="1371601" cy="914400"/>
            <a:chOff x="4275" y="719"/>
            <a:chExt cx="864" cy="576"/>
          </a:xfrm>
          <a:solidFill>
            <a:schemeClr val="bg1">
              <a:lumMod val="85000"/>
            </a:schemeClr>
          </a:solidFill>
        </p:grpSpPr>
        <p:sp>
          <p:nvSpPr>
            <p:cNvPr id="46" name="Freeform 25"/>
            <p:cNvSpPr>
              <a:spLocks/>
            </p:cNvSpPr>
            <p:nvPr>
              <p:custDataLst>
                <p:tags r:id="rId31"/>
              </p:custDataLst>
            </p:nvPr>
          </p:nvSpPr>
          <p:spPr bwMode="blackWhite">
            <a:xfrm>
              <a:off x="4275" y="719"/>
              <a:ext cx="864" cy="576"/>
            </a:xfrm>
            <a:custGeom>
              <a:avLst/>
              <a:gdLst>
                <a:gd name="T0" fmla="*/ 0 w 864"/>
                <a:gd name="T1" fmla="*/ 0 h 576"/>
                <a:gd name="T2" fmla="*/ 760 w 864"/>
                <a:gd name="T3" fmla="*/ 0 h 576"/>
                <a:gd name="T4" fmla="*/ 864 w 864"/>
                <a:gd name="T5" fmla="*/ 288 h 576"/>
                <a:gd name="T6" fmla="*/ 760 w 864"/>
                <a:gd name="T7" fmla="*/ 576 h 576"/>
                <a:gd name="T8" fmla="*/ 0 w 864"/>
                <a:gd name="T9" fmla="*/ 576 h 576"/>
                <a:gd name="T10" fmla="*/ 104 w 864"/>
                <a:gd name="T11" fmla="*/ 288 h 576"/>
                <a:gd name="T12" fmla="*/ 0 w 86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576"/>
                <a:gd name="T23" fmla="*/ 864 w 864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576">
                  <a:moveTo>
                    <a:pt x="0" y="0"/>
                  </a:moveTo>
                  <a:lnTo>
                    <a:pt x="760" y="0"/>
                  </a:lnTo>
                  <a:lnTo>
                    <a:pt x="864" y="288"/>
                  </a:lnTo>
                  <a:lnTo>
                    <a:pt x="760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" name="Rectangle 26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blackWhite">
            <a:xfrm>
              <a:off x="4411" y="751"/>
              <a:ext cx="625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b="1" dirty="0">
                  <a:ea typeface="굴림" panose="020B0600000101010101" pitchFamily="50" charset="-127"/>
                </a:rPr>
                <a:t>Dens</a:t>
              </a:r>
            </a:p>
            <a:p>
              <a:pPr algn="ctr"/>
              <a:r>
                <a:rPr lang="en-US" altLang="ko-KR" dirty="0">
                  <a:ea typeface="굴림" panose="020B0600000101010101" pitchFamily="50" charset="-127"/>
                </a:rPr>
                <a:t>Layer.1</a:t>
              </a:r>
            </a:p>
          </p:txBody>
        </p:sp>
      </p:grpSp>
      <p:sp>
        <p:nvSpPr>
          <p:cNvPr id="48" name="Rectangle 27"/>
          <p:cNvSpPr>
            <a:spLocks noChangeArrowheads="1"/>
          </p:cNvSpPr>
          <p:nvPr/>
        </p:nvSpPr>
        <p:spPr bwMode="auto">
          <a:xfrm>
            <a:off x="7128301" y="5838659"/>
            <a:ext cx="17587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activation='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relu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ea typeface="굴림" panose="020B0600000101010101" pitchFamily="50" charset="-127"/>
            </a:endParaRPr>
          </a:p>
        </p:txBody>
      </p:sp>
      <p:grpSp>
        <p:nvGrpSpPr>
          <p:cNvPr id="49" name="Group 2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7791783" y="4788156"/>
            <a:ext cx="1371601" cy="914400"/>
            <a:chOff x="4275" y="719"/>
            <a:chExt cx="864" cy="576"/>
          </a:xfrm>
          <a:solidFill>
            <a:schemeClr val="bg1">
              <a:lumMod val="85000"/>
            </a:schemeClr>
          </a:solidFill>
        </p:grpSpPr>
        <p:sp>
          <p:nvSpPr>
            <p:cNvPr id="50" name="Freeform 25"/>
            <p:cNvSpPr>
              <a:spLocks/>
            </p:cNvSpPr>
            <p:nvPr>
              <p:custDataLst>
                <p:tags r:id="rId29"/>
              </p:custDataLst>
            </p:nvPr>
          </p:nvSpPr>
          <p:spPr bwMode="blackWhite">
            <a:xfrm>
              <a:off x="4275" y="719"/>
              <a:ext cx="864" cy="576"/>
            </a:xfrm>
            <a:custGeom>
              <a:avLst/>
              <a:gdLst>
                <a:gd name="T0" fmla="*/ 0 w 864"/>
                <a:gd name="T1" fmla="*/ 0 h 576"/>
                <a:gd name="T2" fmla="*/ 760 w 864"/>
                <a:gd name="T3" fmla="*/ 0 h 576"/>
                <a:gd name="T4" fmla="*/ 864 w 864"/>
                <a:gd name="T5" fmla="*/ 288 h 576"/>
                <a:gd name="T6" fmla="*/ 760 w 864"/>
                <a:gd name="T7" fmla="*/ 576 h 576"/>
                <a:gd name="T8" fmla="*/ 0 w 864"/>
                <a:gd name="T9" fmla="*/ 576 h 576"/>
                <a:gd name="T10" fmla="*/ 104 w 864"/>
                <a:gd name="T11" fmla="*/ 288 h 576"/>
                <a:gd name="T12" fmla="*/ 0 w 86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576"/>
                <a:gd name="T23" fmla="*/ 864 w 864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576">
                  <a:moveTo>
                    <a:pt x="0" y="0"/>
                  </a:moveTo>
                  <a:lnTo>
                    <a:pt x="760" y="0"/>
                  </a:lnTo>
                  <a:lnTo>
                    <a:pt x="864" y="288"/>
                  </a:lnTo>
                  <a:lnTo>
                    <a:pt x="760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1" name="Rectangle 26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blackWhite">
            <a:xfrm>
              <a:off x="4411" y="751"/>
              <a:ext cx="625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b="1" dirty="0">
                  <a:ea typeface="굴림" panose="020B0600000101010101" pitchFamily="50" charset="-127"/>
                </a:rPr>
                <a:t>Dens</a:t>
              </a:r>
            </a:p>
            <a:p>
              <a:pPr algn="ctr"/>
              <a:r>
                <a:rPr lang="en-US" altLang="ko-KR" dirty="0">
                  <a:ea typeface="굴림" panose="020B0600000101010101" pitchFamily="50" charset="-127"/>
                </a:rPr>
                <a:t>Layer.2</a:t>
              </a:r>
            </a:p>
          </p:txBody>
        </p:sp>
      </p:grpSp>
      <p:grpSp>
        <p:nvGrpSpPr>
          <p:cNvPr id="52" name="Group 24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8994494" y="4788156"/>
            <a:ext cx="1371601" cy="914400"/>
            <a:chOff x="4275" y="719"/>
            <a:chExt cx="864" cy="576"/>
          </a:xfrm>
          <a:solidFill>
            <a:schemeClr val="bg1">
              <a:lumMod val="85000"/>
            </a:schemeClr>
          </a:solidFill>
        </p:grpSpPr>
        <p:sp>
          <p:nvSpPr>
            <p:cNvPr id="53" name="Freeform 25"/>
            <p:cNvSpPr>
              <a:spLocks/>
            </p:cNvSpPr>
            <p:nvPr>
              <p:custDataLst>
                <p:tags r:id="rId27"/>
              </p:custDataLst>
            </p:nvPr>
          </p:nvSpPr>
          <p:spPr bwMode="blackWhite">
            <a:xfrm>
              <a:off x="4275" y="719"/>
              <a:ext cx="864" cy="576"/>
            </a:xfrm>
            <a:custGeom>
              <a:avLst/>
              <a:gdLst>
                <a:gd name="T0" fmla="*/ 0 w 864"/>
                <a:gd name="T1" fmla="*/ 0 h 576"/>
                <a:gd name="T2" fmla="*/ 760 w 864"/>
                <a:gd name="T3" fmla="*/ 0 h 576"/>
                <a:gd name="T4" fmla="*/ 864 w 864"/>
                <a:gd name="T5" fmla="*/ 288 h 576"/>
                <a:gd name="T6" fmla="*/ 760 w 864"/>
                <a:gd name="T7" fmla="*/ 576 h 576"/>
                <a:gd name="T8" fmla="*/ 0 w 864"/>
                <a:gd name="T9" fmla="*/ 576 h 576"/>
                <a:gd name="T10" fmla="*/ 104 w 864"/>
                <a:gd name="T11" fmla="*/ 288 h 576"/>
                <a:gd name="T12" fmla="*/ 0 w 86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576"/>
                <a:gd name="T23" fmla="*/ 864 w 864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576">
                  <a:moveTo>
                    <a:pt x="0" y="0"/>
                  </a:moveTo>
                  <a:lnTo>
                    <a:pt x="760" y="0"/>
                  </a:lnTo>
                  <a:lnTo>
                    <a:pt x="864" y="288"/>
                  </a:lnTo>
                  <a:lnTo>
                    <a:pt x="760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4" name="Rectangle 26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blackWhite">
            <a:xfrm>
              <a:off x="4411" y="751"/>
              <a:ext cx="625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b="1" dirty="0">
                  <a:ea typeface="굴림" panose="020B0600000101010101" pitchFamily="50" charset="-127"/>
                </a:rPr>
                <a:t>Dens</a:t>
              </a:r>
            </a:p>
            <a:p>
              <a:pPr algn="ctr"/>
              <a:r>
                <a:rPr lang="en-US" altLang="ko-KR" dirty="0">
                  <a:ea typeface="굴림" panose="020B0600000101010101" pitchFamily="50" charset="-127"/>
                </a:rPr>
                <a:t>Layer.3</a:t>
              </a:r>
            </a:p>
          </p:txBody>
        </p:sp>
      </p:grpSp>
      <p:sp>
        <p:nvSpPr>
          <p:cNvPr id="55" name="Rectangle 27"/>
          <p:cNvSpPr>
            <a:spLocks noChangeArrowheads="1"/>
          </p:cNvSpPr>
          <p:nvPr/>
        </p:nvSpPr>
        <p:spPr bwMode="auto">
          <a:xfrm>
            <a:off x="9082677" y="5843517"/>
            <a:ext cx="11562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activation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=‘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softmax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ea typeface="굴림" panose="020B0600000101010101" pitchFamily="50" charset="-127"/>
            </a:endParaRPr>
          </a:p>
        </p:txBody>
      </p:sp>
      <p:sp>
        <p:nvSpPr>
          <p:cNvPr id="8" name="오른쪽 대괄호 7"/>
          <p:cNvSpPr/>
          <p:nvPr/>
        </p:nvSpPr>
        <p:spPr>
          <a:xfrm rot="5400000">
            <a:off x="3490553" y="3917932"/>
            <a:ext cx="144016" cy="3625850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오른쪽 대괄호 55"/>
          <p:cNvSpPr/>
          <p:nvPr/>
        </p:nvSpPr>
        <p:spPr>
          <a:xfrm rot="5400000">
            <a:off x="7718366" y="4545520"/>
            <a:ext cx="162800" cy="2389457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32463" y="4258007"/>
            <a:ext cx="6456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Case.3) </a:t>
            </a:r>
            <a:r>
              <a:rPr lang="en-US" altLang="ko-K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</p:txBody>
      </p:sp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645009" y="2934575"/>
            <a:ext cx="1084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굴림" panose="020B0600000101010101" pitchFamily="50" charset="-127"/>
              </a:rPr>
              <a:t>(26,26,3)</a:t>
            </a: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2948733" y="2859963"/>
            <a:ext cx="17247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activation='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relu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padding='same'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ea typeface="굴림" panose="020B0600000101010101" pitchFamily="50" charset="-127"/>
            </a:endParaRPr>
          </a:p>
        </p:txBody>
      </p:sp>
      <p:grpSp>
        <p:nvGrpSpPr>
          <p:cNvPr id="90" name="Group 6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546311" y="1835828"/>
            <a:ext cx="1371600" cy="914400"/>
            <a:chOff x="484" y="719"/>
            <a:chExt cx="864" cy="576"/>
          </a:xfrm>
          <a:solidFill>
            <a:schemeClr val="bg1">
              <a:lumMod val="85000"/>
            </a:schemeClr>
          </a:solidFill>
        </p:grpSpPr>
        <p:sp>
          <p:nvSpPr>
            <p:cNvPr id="91" name="Freeform 7"/>
            <p:cNvSpPr>
              <a:spLocks/>
            </p:cNvSpPr>
            <p:nvPr>
              <p:custDataLst>
                <p:tags r:id="rId25"/>
              </p:custDataLst>
            </p:nvPr>
          </p:nvSpPr>
          <p:spPr bwMode="blackWhite">
            <a:xfrm>
              <a:off x="484" y="719"/>
              <a:ext cx="864" cy="576"/>
            </a:xfrm>
            <a:custGeom>
              <a:avLst/>
              <a:gdLst>
                <a:gd name="T0" fmla="*/ 0 w 864"/>
                <a:gd name="T1" fmla="*/ 0 h 576"/>
                <a:gd name="T2" fmla="*/ 760 w 864"/>
                <a:gd name="T3" fmla="*/ 0 h 576"/>
                <a:gd name="T4" fmla="*/ 864 w 864"/>
                <a:gd name="T5" fmla="*/ 288 h 576"/>
                <a:gd name="T6" fmla="*/ 760 w 864"/>
                <a:gd name="T7" fmla="*/ 576 h 576"/>
                <a:gd name="T8" fmla="*/ 0 w 864"/>
                <a:gd name="T9" fmla="*/ 576 h 576"/>
                <a:gd name="T10" fmla="*/ 0 w 864"/>
                <a:gd name="T11" fmla="*/ 288 h 576"/>
                <a:gd name="T12" fmla="*/ 0 w 86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576"/>
                <a:gd name="T23" fmla="*/ 864 w 864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576">
                  <a:moveTo>
                    <a:pt x="0" y="0"/>
                  </a:moveTo>
                  <a:lnTo>
                    <a:pt x="760" y="0"/>
                  </a:lnTo>
                  <a:lnTo>
                    <a:pt x="864" y="288"/>
                  </a:lnTo>
                  <a:lnTo>
                    <a:pt x="760" y="576"/>
                  </a:lnTo>
                  <a:lnTo>
                    <a:pt x="0" y="576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2" name="Rectangle 8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blackWhite">
            <a:xfrm>
              <a:off x="516" y="751"/>
              <a:ext cx="728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b="1" dirty="0">
                  <a:ea typeface="굴림" panose="020B0600000101010101" pitchFamily="50" charset="-127"/>
                </a:rPr>
                <a:t>Input Size</a:t>
              </a:r>
            </a:p>
          </p:txBody>
        </p:sp>
      </p:grpSp>
      <p:grpSp>
        <p:nvGrpSpPr>
          <p:cNvPr id="93" name="Group 9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749636" y="1835828"/>
            <a:ext cx="1373188" cy="914400"/>
            <a:chOff x="1242" y="719"/>
            <a:chExt cx="865" cy="576"/>
          </a:xfrm>
          <a:solidFill>
            <a:schemeClr val="bg1">
              <a:lumMod val="85000"/>
            </a:schemeClr>
          </a:solidFill>
        </p:grpSpPr>
        <p:sp>
          <p:nvSpPr>
            <p:cNvPr id="94" name="Freeform 10"/>
            <p:cNvSpPr>
              <a:spLocks/>
            </p:cNvSpPr>
            <p:nvPr>
              <p:custDataLst>
                <p:tags r:id="rId23"/>
              </p:custDataLst>
            </p:nvPr>
          </p:nvSpPr>
          <p:spPr bwMode="blackWhite">
            <a:xfrm>
              <a:off x="1242" y="719"/>
              <a:ext cx="865" cy="576"/>
            </a:xfrm>
            <a:custGeom>
              <a:avLst/>
              <a:gdLst>
                <a:gd name="T0" fmla="*/ 0 w 865"/>
                <a:gd name="T1" fmla="*/ 0 h 576"/>
                <a:gd name="T2" fmla="*/ 761 w 865"/>
                <a:gd name="T3" fmla="*/ 0 h 576"/>
                <a:gd name="T4" fmla="*/ 865 w 865"/>
                <a:gd name="T5" fmla="*/ 288 h 576"/>
                <a:gd name="T6" fmla="*/ 761 w 865"/>
                <a:gd name="T7" fmla="*/ 576 h 576"/>
                <a:gd name="T8" fmla="*/ 0 w 865"/>
                <a:gd name="T9" fmla="*/ 576 h 576"/>
                <a:gd name="T10" fmla="*/ 104 w 865"/>
                <a:gd name="T11" fmla="*/ 288 h 576"/>
                <a:gd name="T12" fmla="*/ 0 w 865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5"/>
                <a:gd name="T22" fmla="*/ 0 h 576"/>
                <a:gd name="T23" fmla="*/ 865 w 865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5" h="576">
                  <a:moveTo>
                    <a:pt x="0" y="0"/>
                  </a:moveTo>
                  <a:lnTo>
                    <a:pt x="761" y="0"/>
                  </a:lnTo>
                  <a:lnTo>
                    <a:pt x="865" y="288"/>
                  </a:lnTo>
                  <a:lnTo>
                    <a:pt x="761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5" name="Rectangle 11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blackWhite">
            <a:xfrm>
              <a:off x="1378" y="751"/>
              <a:ext cx="626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b="1" dirty="0">
                  <a:ea typeface="굴림" panose="020B0600000101010101" pitchFamily="50" charset="-127"/>
                </a:rPr>
                <a:t>Conv2D</a:t>
              </a:r>
            </a:p>
          </p:txBody>
        </p:sp>
      </p:grpSp>
      <p:grpSp>
        <p:nvGrpSpPr>
          <p:cNvPr id="96" name="Group 12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2956139" y="1835828"/>
            <a:ext cx="1374776" cy="914400"/>
            <a:chOff x="2002" y="719"/>
            <a:chExt cx="866" cy="576"/>
          </a:xfrm>
          <a:solidFill>
            <a:schemeClr val="bg1">
              <a:lumMod val="85000"/>
            </a:schemeClr>
          </a:solidFill>
        </p:grpSpPr>
        <p:sp>
          <p:nvSpPr>
            <p:cNvPr id="97" name="Freeform 13"/>
            <p:cNvSpPr>
              <a:spLocks/>
            </p:cNvSpPr>
            <p:nvPr>
              <p:custDataLst>
                <p:tags r:id="rId21"/>
              </p:custDataLst>
            </p:nvPr>
          </p:nvSpPr>
          <p:spPr bwMode="blackWhite">
            <a:xfrm>
              <a:off x="2002" y="719"/>
              <a:ext cx="866" cy="576"/>
            </a:xfrm>
            <a:custGeom>
              <a:avLst/>
              <a:gdLst>
                <a:gd name="T0" fmla="*/ 0 w 866"/>
                <a:gd name="T1" fmla="*/ 0 h 576"/>
                <a:gd name="T2" fmla="*/ 762 w 866"/>
                <a:gd name="T3" fmla="*/ 0 h 576"/>
                <a:gd name="T4" fmla="*/ 866 w 866"/>
                <a:gd name="T5" fmla="*/ 288 h 576"/>
                <a:gd name="T6" fmla="*/ 762 w 866"/>
                <a:gd name="T7" fmla="*/ 576 h 576"/>
                <a:gd name="T8" fmla="*/ 0 w 866"/>
                <a:gd name="T9" fmla="*/ 576 h 576"/>
                <a:gd name="T10" fmla="*/ 104 w 866"/>
                <a:gd name="T11" fmla="*/ 288 h 576"/>
                <a:gd name="T12" fmla="*/ 0 w 866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6"/>
                <a:gd name="T22" fmla="*/ 0 h 576"/>
                <a:gd name="T23" fmla="*/ 866 w 866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6" h="576">
                  <a:moveTo>
                    <a:pt x="0" y="0"/>
                  </a:moveTo>
                  <a:lnTo>
                    <a:pt x="762" y="0"/>
                  </a:lnTo>
                  <a:lnTo>
                    <a:pt x="866" y="288"/>
                  </a:lnTo>
                  <a:lnTo>
                    <a:pt x="762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8" name="Rectangle 14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blackWhite">
            <a:xfrm>
              <a:off x="2138" y="751"/>
              <a:ext cx="627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b="1" dirty="0">
                  <a:ea typeface="굴림" panose="020B0600000101010101" pitchFamily="50" charset="-127"/>
                </a:rPr>
                <a:t>MaxPool2D</a:t>
              </a:r>
            </a:p>
          </p:txBody>
        </p:sp>
      </p:grpSp>
      <p:grpSp>
        <p:nvGrpSpPr>
          <p:cNvPr id="99" name="Group 15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4167403" y="1835828"/>
            <a:ext cx="1373188" cy="914400"/>
            <a:chOff x="2759" y="719"/>
            <a:chExt cx="865" cy="576"/>
          </a:xfrm>
          <a:solidFill>
            <a:schemeClr val="bg1">
              <a:lumMod val="85000"/>
            </a:schemeClr>
          </a:solidFill>
        </p:grpSpPr>
        <p:sp>
          <p:nvSpPr>
            <p:cNvPr id="100" name="Freeform 16"/>
            <p:cNvSpPr>
              <a:spLocks/>
            </p:cNvSpPr>
            <p:nvPr>
              <p:custDataLst>
                <p:tags r:id="rId19"/>
              </p:custDataLst>
            </p:nvPr>
          </p:nvSpPr>
          <p:spPr bwMode="blackWhite">
            <a:xfrm>
              <a:off x="2759" y="719"/>
              <a:ext cx="865" cy="576"/>
            </a:xfrm>
            <a:custGeom>
              <a:avLst/>
              <a:gdLst>
                <a:gd name="T0" fmla="*/ 0 w 865"/>
                <a:gd name="T1" fmla="*/ 0 h 576"/>
                <a:gd name="T2" fmla="*/ 761 w 865"/>
                <a:gd name="T3" fmla="*/ 0 h 576"/>
                <a:gd name="T4" fmla="*/ 865 w 865"/>
                <a:gd name="T5" fmla="*/ 288 h 576"/>
                <a:gd name="T6" fmla="*/ 761 w 865"/>
                <a:gd name="T7" fmla="*/ 576 h 576"/>
                <a:gd name="T8" fmla="*/ 0 w 865"/>
                <a:gd name="T9" fmla="*/ 576 h 576"/>
                <a:gd name="T10" fmla="*/ 104 w 865"/>
                <a:gd name="T11" fmla="*/ 288 h 576"/>
                <a:gd name="T12" fmla="*/ 0 w 865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5"/>
                <a:gd name="T22" fmla="*/ 0 h 576"/>
                <a:gd name="T23" fmla="*/ 865 w 865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5" h="576">
                  <a:moveTo>
                    <a:pt x="0" y="0"/>
                  </a:moveTo>
                  <a:lnTo>
                    <a:pt x="761" y="0"/>
                  </a:lnTo>
                  <a:lnTo>
                    <a:pt x="865" y="288"/>
                  </a:lnTo>
                  <a:lnTo>
                    <a:pt x="761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1" name="Rectangle 17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blackWhite">
            <a:xfrm>
              <a:off x="2895" y="751"/>
              <a:ext cx="626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b="1" dirty="0">
                  <a:ea typeface="굴림" panose="020B0600000101010101" pitchFamily="50" charset="-127"/>
                </a:rPr>
                <a:t>Conv2D</a:t>
              </a:r>
            </a:p>
          </p:txBody>
        </p:sp>
      </p:grpSp>
      <p:grpSp>
        <p:nvGrpSpPr>
          <p:cNvPr id="102" name="Group 18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5375486" y="1835828"/>
            <a:ext cx="1373188" cy="914400"/>
            <a:chOff x="3520" y="719"/>
            <a:chExt cx="865" cy="576"/>
          </a:xfrm>
          <a:solidFill>
            <a:schemeClr val="bg1">
              <a:lumMod val="85000"/>
            </a:schemeClr>
          </a:solidFill>
        </p:grpSpPr>
        <p:sp>
          <p:nvSpPr>
            <p:cNvPr id="103" name="Freeform 19"/>
            <p:cNvSpPr>
              <a:spLocks/>
            </p:cNvSpPr>
            <p:nvPr>
              <p:custDataLst>
                <p:tags r:id="rId17"/>
              </p:custDataLst>
            </p:nvPr>
          </p:nvSpPr>
          <p:spPr bwMode="blackWhite">
            <a:xfrm>
              <a:off x="3520" y="719"/>
              <a:ext cx="865" cy="576"/>
            </a:xfrm>
            <a:custGeom>
              <a:avLst/>
              <a:gdLst>
                <a:gd name="T0" fmla="*/ 0 w 865"/>
                <a:gd name="T1" fmla="*/ 0 h 576"/>
                <a:gd name="T2" fmla="*/ 761 w 865"/>
                <a:gd name="T3" fmla="*/ 0 h 576"/>
                <a:gd name="T4" fmla="*/ 865 w 865"/>
                <a:gd name="T5" fmla="*/ 288 h 576"/>
                <a:gd name="T6" fmla="*/ 761 w 865"/>
                <a:gd name="T7" fmla="*/ 576 h 576"/>
                <a:gd name="T8" fmla="*/ 0 w 865"/>
                <a:gd name="T9" fmla="*/ 576 h 576"/>
                <a:gd name="T10" fmla="*/ 104 w 865"/>
                <a:gd name="T11" fmla="*/ 288 h 576"/>
                <a:gd name="T12" fmla="*/ 0 w 865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5"/>
                <a:gd name="T22" fmla="*/ 0 h 576"/>
                <a:gd name="T23" fmla="*/ 865 w 865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5" h="576">
                  <a:moveTo>
                    <a:pt x="0" y="0"/>
                  </a:moveTo>
                  <a:lnTo>
                    <a:pt x="761" y="0"/>
                  </a:lnTo>
                  <a:lnTo>
                    <a:pt x="865" y="288"/>
                  </a:lnTo>
                  <a:lnTo>
                    <a:pt x="761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4" name="Rectangle 2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blackWhite">
            <a:xfrm>
              <a:off x="3656" y="751"/>
              <a:ext cx="626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b="1" dirty="0" err="1">
                  <a:ea typeface="굴림" panose="020B0600000101010101" pitchFamily="50" charset="-127"/>
                </a:rPr>
                <a:t>UpSampling</a:t>
              </a:r>
              <a:r>
                <a:rPr lang="en-US" altLang="ko-KR" b="1" dirty="0">
                  <a:ea typeface="굴림" panose="020B0600000101010101" pitchFamily="50" charset="-127"/>
                </a:rPr>
                <a:t> 2D</a:t>
              </a:r>
            </a:p>
          </p:txBody>
        </p:sp>
      </p:grpSp>
      <p:grpSp>
        <p:nvGrpSpPr>
          <p:cNvPr id="105" name="Group 24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6583579" y="1835828"/>
            <a:ext cx="1371601" cy="914400"/>
            <a:chOff x="4275" y="719"/>
            <a:chExt cx="864" cy="576"/>
          </a:xfrm>
          <a:solidFill>
            <a:schemeClr val="bg1">
              <a:lumMod val="85000"/>
            </a:schemeClr>
          </a:solidFill>
        </p:grpSpPr>
        <p:sp>
          <p:nvSpPr>
            <p:cNvPr id="106" name="Freeform 25"/>
            <p:cNvSpPr>
              <a:spLocks/>
            </p:cNvSpPr>
            <p:nvPr>
              <p:custDataLst>
                <p:tags r:id="rId15"/>
              </p:custDataLst>
            </p:nvPr>
          </p:nvSpPr>
          <p:spPr bwMode="blackWhite">
            <a:xfrm>
              <a:off x="4275" y="719"/>
              <a:ext cx="864" cy="576"/>
            </a:xfrm>
            <a:custGeom>
              <a:avLst/>
              <a:gdLst>
                <a:gd name="T0" fmla="*/ 0 w 864"/>
                <a:gd name="T1" fmla="*/ 0 h 576"/>
                <a:gd name="T2" fmla="*/ 760 w 864"/>
                <a:gd name="T3" fmla="*/ 0 h 576"/>
                <a:gd name="T4" fmla="*/ 864 w 864"/>
                <a:gd name="T5" fmla="*/ 288 h 576"/>
                <a:gd name="T6" fmla="*/ 760 w 864"/>
                <a:gd name="T7" fmla="*/ 576 h 576"/>
                <a:gd name="T8" fmla="*/ 0 w 864"/>
                <a:gd name="T9" fmla="*/ 576 h 576"/>
                <a:gd name="T10" fmla="*/ 104 w 864"/>
                <a:gd name="T11" fmla="*/ 288 h 576"/>
                <a:gd name="T12" fmla="*/ 0 w 86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576"/>
                <a:gd name="T23" fmla="*/ 864 w 864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576">
                  <a:moveTo>
                    <a:pt x="0" y="0"/>
                  </a:moveTo>
                  <a:lnTo>
                    <a:pt x="760" y="0"/>
                  </a:lnTo>
                  <a:lnTo>
                    <a:pt x="864" y="288"/>
                  </a:lnTo>
                  <a:lnTo>
                    <a:pt x="760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7" name="Rectangle 2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blackWhite">
            <a:xfrm>
              <a:off x="4411" y="751"/>
              <a:ext cx="625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b="1" dirty="0">
                  <a:ea typeface="굴림" panose="020B0600000101010101" pitchFamily="50" charset="-127"/>
                </a:rPr>
                <a:t>Conv2D</a:t>
              </a:r>
              <a:endParaRPr lang="en-US" altLang="ko-KR" dirty="0">
                <a:ea typeface="굴림" panose="020B0600000101010101" pitchFamily="50" charset="-127"/>
              </a:endParaRPr>
            </a:p>
          </p:txBody>
        </p:sp>
      </p:grpSp>
      <p:sp>
        <p:nvSpPr>
          <p:cNvPr id="116" name="오른쪽 대괄호 115"/>
          <p:cNvSpPr/>
          <p:nvPr/>
        </p:nvSpPr>
        <p:spPr>
          <a:xfrm rot="5400000">
            <a:off x="3490553" y="965604"/>
            <a:ext cx="144016" cy="3625850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Rectangle 5"/>
          <p:cNvSpPr>
            <a:spLocks noChangeArrowheads="1"/>
          </p:cNvSpPr>
          <p:nvPr/>
        </p:nvSpPr>
        <p:spPr bwMode="auto">
          <a:xfrm>
            <a:off x="6624017" y="2879576"/>
            <a:ext cx="17247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activation=sigmoid', padding='same'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ea typeface="굴림" panose="020B0600000101010101" pitchFamily="50" charset="-127"/>
            </a:endParaRPr>
          </a:p>
        </p:txBody>
      </p:sp>
      <p:sp>
        <p:nvSpPr>
          <p:cNvPr id="119" name="Rectangle 5"/>
          <p:cNvSpPr>
            <a:spLocks noChangeArrowheads="1"/>
          </p:cNvSpPr>
          <p:nvPr/>
        </p:nvSpPr>
        <p:spPr bwMode="auto">
          <a:xfrm>
            <a:off x="8085001" y="2034106"/>
            <a:ext cx="17247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solidFill>
                  <a:srgbClr val="0000FF"/>
                </a:solidFill>
              </a:rPr>
              <a:t>Optimizer=‘Adam’</a:t>
            </a:r>
          </a:p>
          <a:p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Loss = ‘</a:t>
            </a:r>
            <a:r>
              <a:rPr lang="en-US" altLang="ko-KR" b="1" dirty="0" err="1">
                <a:solidFill>
                  <a:srgbClr val="0000FF"/>
                </a:solidFill>
                <a:ea typeface="굴림" panose="020B0600000101010101" pitchFamily="50" charset="-127"/>
              </a:rPr>
              <a:t>mse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’</a:t>
            </a:r>
          </a:p>
        </p:txBody>
      </p:sp>
      <p:sp>
        <p:nvSpPr>
          <p:cNvPr id="120" name="Rectangle 5"/>
          <p:cNvSpPr>
            <a:spLocks noChangeArrowheads="1"/>
          </p:cNvSpPr>
          <p:nvPr/>
        </p:nvSpPr>
        <p:spPr bwMode="auto">
          <a:xfrm>
            <a:off x="7149706" y="4234782"/>
            <a:ext cx="421253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solidFill>
                  <a:srgbClr val="0000FF"/>
                </a:solidFill>
              </a:rPr>
              <a:t>Optimizer=‘Adam’</a:t>
            </a:r>
          </a:p>
          <a:p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Loss = ‘</a:t>
            </a:r>
            <a:r>
              <a:rPr lang="en-US" altLang="ko-KR" b="1" dirty="0" err="1">
                <a:solidFill>
                  <a:srgbClr val="0000FF"/>
                </a:solidFill>
              </a:rPr>
              <a:t>categorical_crossentropy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1386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15305" y="799553"/>
            <a:ext cx="9599083" cy="79992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100">
                <a:solidFill>
                  <a:schemeClr val="bg1"/>
                </a:solidFill>
                <a:latin typeface="Arial Narrow" panose="020B0606020202030204" pitchFamily="34" charset="0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83261" y="1364364"/>
            <a:ext cx="546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Case.1) Tensor. </a:t>
            </a:r>
            <a:r>
              <a:rPr lang="ko-KR" altLang="en-US" sz="1470" b="1" dirty="0" err="1">
                <a:latin typeface="Arial" panose="020B0604020202020204" pitchFamily="34" charset="0"/>
                <a:cs typeface="Arial" panose="020B0604020202020204" pitchFamily="34" charset="0"/>
              </a:rPr>
              <a:t>데이터셋의</a:t>
            </a: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1470" b="1" dirty="0">
                <a:latin typeface="Arial" panose="020B0604020202020204" pitchFamily="34" charset="0"/>
                <a:cs typeface="Arial" panose="020B0604020202020204" pitchFamily="34" charset="0"/>
              </a:rPr>
              <a:t>불균형을</a:t>
            </a: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70" b="1" dirty="0">
                <a:latin typeface="Arial" panose="020B0604020202020204" pitchFamily="34" charset="0"/>
                <a:cs typeface="Arial" panose="020B0604020202020204" pitchFamily="34" charset="0"/>
              </a:rPr>
              <a:t>그대로 학습</a:t>
            </a: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(overfitting)</a:t>
            </a:r>
            <a:endParaRPr lang="en-US" altLang="ko-K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59321" y="1009729"/>
            <a:ext cx="9145016" cy="307777"/>
            <a:chOff x="603250" y="1697598"/>
            <a:chExt cx="8711460" cy="361370"/>
          </a:xfrm>
        </p:grpSpPr>
        <p:sp>
          <p:nvSpPr>
            <p:cNvPr id="13" name="직사각형 12"/>
            <p:cNvSpPr/>
            <p:nvPr/>
          </p:nvSpPr>
          <p:spPr>
            <a:xfrm>
              <a:off x="603250" y="1720850"/>
              <a:ext cx="69850" cy="3365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/>
              <a:endParaRPr lang="ko-KR" altLang="en-US" sz="21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4" name="모서리가 둥근 직사각형 123"/>
            <p:cNvSpPr/>
            <p:nvPr/>
          </p:nvSpPr>
          <p:spPr>
            <a:xfrm>
              <a:off x="774669" y="1697598"/>
              <a:ext cx="8540041" cy="36137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>
                <a:lnSpc>
                  <a:spcPts val="2415"/>
                </a:lnSpc>
              </a:pPr>
              <a:r>
                <a:rPr lang="ko-KR" altLang="en-US" sz="2100" b="1" spc="-73" dirty="0">
                  <a:solidFill>
                    <a:schemeClr val="tx1"/>
                  </a:solidFill>
                  <a:latin typeface="+mn-ea"/>
                  <a:cs typeface="Arial Unicode MS" pitchFamily="50" charset="-127"/>
                </a:rPr>
                <a:t>연구 결과</a:t>
              </a:r>
              <a:endParaRPr lang="ko-KR" altLang="en-US" sz="1400" spc="-73" dirty="0">
                <a:solidFill>
                  <a:schemeClr val="tx1"/>
                </a:solidFill>
                <a:latin typeface="+mn-ea"/>
                <a:cs typeface="Arial Unicode MS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14" y="2111411"/>
            <a:ext cx="1267002" cy="194337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244082" y="2313238"/>
            <a:ext cx="187220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Epoch: 15</a:t>
            </a: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Batch size: 1024</a:t>
            </a:r>
          </a:p>
          <a:p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activation: sigmoid</a:t>
            </a: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Padding = same</a:t>
            </a:r>
          </a:p>
          <a:p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Optimizer: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589" y="2122699"/>
            <a:ext cx="2243396" cy="18074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1" r="1809" b="4520"/>
          <a:stretch/>
        </p:blipFill>
        <p:spPr>
          <a:xfrm>
            <a:off x="6536839" y="2111412"/>
            <a:ext cx="2823481" cy="191783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815" y="4856027"/>
            <a:ext cx="1267002" cy="175774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59321" y="4120184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Case.2)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교차검증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API(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cross_val_score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773419" y="1855899"/>
            <a:ext cx="1264398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INPUT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2243376" y="1855899"/>
            <a:ext cx="4092609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PARAMETERS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4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6536839" y="1855899"/>
            <a:ext cx="2823482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RESULT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5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770814" y="4590217"/>
            <a:ext cx="1264398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INPUT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2243376" y="4590217"/>
            <a:ext cx="4092609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PARAMETERS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8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6544149" y="4590216"/>
            <a:ext cx="2823482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RESULT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5345" y="110692"/>
            <a:ext cx="8604435" cy="609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9" b="1" dirty="0">
                <a:solidFill>
                  <a:schemeClr val="tx2"/>
                </a:solidFill>
                <a:latin typeface="+mn-ea"/>
              </a:rPr>
              <a:t>4. </a:t>
            </a:r>
            <a:r>
              <a:rPr lang="ko-KR" altLang="en-US" sz="3359" b="1" dirty="0">
                <a:solidFill>
                  <a:schemeClr val="tx2"/>
                </a:solidFill>
                <a:latin typeface="+mn-ea"/>
              </a:rPr>
              <a:t>연구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7307571" y="2661174"/>
            <a:ext cx="206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학습시간</a:t>
            </a: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 </a:t>
            </a: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</a:t>
            </a:r>
            <a:endParaRPr lang="en-US" altLang="ko-K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Loss: 0.0091 ~ 0.0051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4735" y="1468864"/>
            <a:ext cx="1075757" cy="33642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7307571" y="5344837"/>
            <a:ext cx="206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학습시간</a:t>
            </a: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53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 </a:t>
            </a: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</a:t>
            </a:r>
            <a:endParaRPr lang="en-US" altLang="ko-K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</a:t>
            </a:r>
          </a:p>
        </p:txBody>
      </p:sp>
    </p:spTree>
    <p:extLst>
      <p:ext uri="{BB962C8B-B14F-4D97-AF65-F5344CB8AC3E}">
        <p14:creationId xmlns:p14="http://schemas.microsoft.com/office/powerpoint/2010/main" val="135632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15305" y="799553"/>
            <a:ext cx="9599083" cy="79992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100">
                <a:solidFill>
                  <a:schemeClr val="bg1"/>
                </a:solidFill>
                <a:latin typeface="Arial Narrow" panose="020B0606020202030204" pitchFamily="34" charset="0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83261" y="1364364"/>
            <a:ext cx="5465933" cy="36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Case.3) </a:t>
            </a:r>
            <a:r>
              <a:rPr lang="en-US" altLang="ko-KR" sz="1470" b="1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en-US" altLang="ko-K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59321" y="1009729"/>
            <a:ext cx="9145016" cy="307777"/>
            <a:chOff x="603250" y="1697598"/>
            <a:chExt cx="8711460" cy="361370"/>
          </a:xfrm>
        </p:grpSpPr>
        <p:sp>
          <p:nvSpPr>
            <p:cNvPr id="13" name="직사각형 12"/>
            <p:cNvSpPr/>
            <p:nvPr/>
          </p:nvSpPr>
          <p:spPr>
            <a:xfrm>
              <a:off x="603250" y="1720850"/>
              <a:ext cx="69850" cy="3365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/>
              <a:endParaRPr lang="ko-KR" altLang="en-US" sz="21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4" name="모서리가 둥근 직사각형 123"/>
            <p:cNvSpPr/>
            <p:nvPr/>
          </p:nvSpPr>
          <p:spPr>
            <a:xfrm>
              <a:off x="774669" y="1697598"/>
              <a:ext cx="8540041" cy="36137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>
                <a:lnSpc>
                  <a:spcPts val="2415"/>
                </a:lnSpc>
              </a:pPr>
              <a:r>
                <a:rPr lang="ko-KR" altLang="en-US" sz="2100" b="1" spc="-73" dirty="0">
                  <a:solidFill>
                    <a:schemeClr val="tx1"/>
                  </a:solidFill>
                  <a:latin typeface="+mn-ea"/>
                  <a:cs typeface="Arial Unicode MS" pitchFamily="50" charset="-127"/>
                </a:rPr>
                <a:t>연구 결과</a:t>
              </a:r>
              <a:endParaRPr lang="ko-KR" altLang="en-US" sz="1400" spc="-73" dirty="0">
                <a:solidFill>
                  <a:schemeClr val="tx1"/>
                </a:solidFill>
                <a:latin typeface="+mn-ea"/>
                <a:cs typeface="Arial Unicode MS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14" y="2111412"/>
            <a:ext cx="1267002" cy="1757742"/>
          </a:xfrm>
          <a:prstGeom prst="rect">
            <a:avLst/>
          </a:prstGeom>
        </p:spPr>
      </p:pic>
      <p:sp>
        <p:nvSpPr>
          <p:cNvPr id="22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773419" y="1855899"/>
            <a:ext cx="1264398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INPUT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2358054" y="1855899"/>
            <a:ext cx="3257851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PARAMETERS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4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5953013" y="1855899"/>
            <a:ext cx="3185468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RESULT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627" y="3816688"/>
            <a:ext cx="3252278" cy="301230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353347" y="2323972"/>
            <a:ext cx="2560451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Epoch: 15</a:t>
            </a: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Batch size: 1024</a:t>
            </a:r>
          </a:p>
          <a:p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활성화함수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Padding = same</a:t>
            </a:r>
          </a:p>
          <a:p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Optimizer: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012" y="2100206"/>
            <a:ext cx="3119277" cy="222569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3012" y="4570205"/>
            <a:ext cx="3185469" cy="225878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75345" y="110692"/>
            <a:ext cx="8604435" cy="609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9" b="1" dirty="0">
                <a:solidFill>
                  <a:schemeClr val="tx2"/>
                </a:solidFill>
                <a:latin typeface="+mn-ea"/>
              </a:rPr>
              <a:t>4. </a:t>
            </a:r>
            <a:r>
              <a:rPr lang="ko-KR" altLang="en-US" sz="3359" b="1" dirty="0">
                <a:solidFill>
                  <a:schemeClr val="tx2"/>
                </a:solidFill>
                <a:latin typeface="+mn-ea"/>
              </a:rPr>
              <a:t>연구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7010706" y="2708316"/>
            <a:ext cx="206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학습시간</a:t>
            </a: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48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 </a:t>
            </a: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</a:t>
            </a:r>
            <a:endParaRPr lang="en-US" altLang="ko-K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accuracy: 0.9988</a:t>
            </a:r>
          </a:p>
        </p:txBody>
      </p:sp>
    </p:spTree>
    <p:extLst>
      <p:ext uri="{BB962C8B-B14F-4D97-AF65-F5344CB8AC3E}">
        <p14:creationId xmlns:p14="http://schemas.microsoft.com/office/powerpoint/2010/main" val="87125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15305" y="799553"/>
            <a:ext cx="9599083" cy="79992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100">
                <a:solidFill>
                  <a:schemeClr val="bg1"/>
                </a:solidFill>
                <a:latin typeface="Arial Narrow" panose="020B0606020202030204" pitchFamily="34" charset="0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59321" y="1009729"/>
            <a:ext cx="9145016" cy="307777"/>
            <a:chOff x="603250" y="1697598"/>
            <a:chExt cx="8711460" cy="361370"/>
          </a:xfrm>
        </p:grpSpPr>
        <p:sp>
          <p:nvSpPr>
            <p:cNvPr id="13" name="직사각형 12"/>
            <p:cNvSpPr/>
            <p:nvPr/>
          </p:nvSpPr>
          <p:spPr>
            <a:xfrm>
              <a:off x="603250" y="1720850"/>
              <a:ext cx="69850" cy="3365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/>
              <a:endParaRPr lang="ko-KR" altLang="en-US" sz="21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4" name="모서리가 둥근 직사각형 123"/>
            <p:cNvSpPr/>
            <p:nvPr/>
          </p:nvSpPr>
          <p:spPr>
            <a:xfrm>
              <a:off x="774669" y="1697598"/>
              <a:ext cx="8540041" cy="36137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>
                <a:lnSpc>
                  <a:spcPts val="2415"/>
                </a:lnSpc>
              </a:pPr>
              <a:r>
                <a:rPr lang="en-US" altLang="ko-KR" sz="2100" b="1" spc="-73" dirty="0">
                  <a:solidFill>
                    <a:schemeClr val="tx1"/>
                  </a:solidFill>
                  <a:latin typeface="+mn-ea"/>
                  <a:cs typeface="Arial Unicode MS" pitchFamily="50" charset="-127"/>
                </a:rPr>
                <a:t>Python </a:t>
              </a:r>
              <a:r>
                <a:rPr lang="en-US" altLang="ko-KR" sz="2100" b="1" spc="-73">
                  <a:solidFill>
                    <a:schemeClr val="tx1"/>
                  </a:solidFill>
                  <a:latin typeface="+mn-ea"/>
                  <a:cs typeface="Arial Unicode MS" pitchFamily="50" charset="-127"/>
                </a:rPr>
                <a:t>code </a:t>
              </a:r>
              <a:r>
                <a:rPr lang="ko-KR" altLang="en-US" sz="2100" b="1" spc="-73" dirty="0">
                  <a:solidFill>
                    <a:schemeClr val="tx1"/>
                  </a:solidFill>
                  <a:latin typeface="+mn-ea"/>
                  <a:cs typeface="Arial Unicode MS" pitchFamily="50" charset="-127"/>
                </a:rPr>
                <a:t>소스코드</a:t>
              </a:r>
              <a:endParaRPr lang="ko-KR" altLang="en-US" sz="1400" spc="-73" dirty="0">
                <a:solidFill>
                  <a:schemeClr val="tx1"/>
                </a:solidFill>
                <a:latin typeface="+mn-ea"/>
                <a:cs typeface="Arial Unicode MS" pitchFamily="50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03337" y="1466159"/>
            <a:ext cx="9793088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Industrial-AI/</a:t>
            </a:r>
            <a:r>
              <a:rPr lang="en-US" altLang="ko-KR" dirty="0" err="1">
                <a:hlinkClick r:id="rId3"/>
              </a:rPr>
              <a:t>waferMap.ipynb</a:t>
            </a:r>
            <a:r>
              <a:rPr lang="en-US" altLang="ko-KR" dirty="0">
                <a:hlinkClick r:id="rId3"/>
              </a:rPr>
              <a:t> at master · </a:t>
            </a:r>
            <a:r>
              <a:rPr lang="en-US" altLang="ko-KR" dirty="0" err="1">
                <a:hlinkClick r:id="rId3"/>
              </a:rPr>
              <a:t>ByeongKeun</a:t>
            </a:r>
            <a:r>
              <a:rPr lang="en-US" altLang="ko-KR" dirty="0">
                <a:hlinkClick r:id="rId3"/>
              </a:rPr>
              <a:t>/Industrial-AI (github.com)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5345" y="110692"/>
            <a:ext cx="8604435" cy="609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9" b="1" dirty="0">
                <a:solidFill>
                  <a:schemeClr val="tx2"/>
                </a:solidFill>
                <a:latin typeface="+mn-ea"/>
              </a:rPr>
              <a:t>4. </a:t>
            </a:r>
            <a:r>
              <a:rPr lang="ko-KR" altLang="en-US" sz="3359" b="1" dirty="0">
                <a:solidFill>
                  <a:schemeClr val="tx2"/>
                </a:solidFill>
                <a:latin typeface="+mn-ea"/>
              </a:rPr>
              <a:t>연구 결과</a:t>
            </a:r>
          </a:p>
        </p:txBody>
      </p:sp>
    </p:spTree>
    <p:extLst>
      <p:ext uri="{BB962C8B-B14F-4D97-AF65-F5344CB8AC3E}">
        <p14:creationId xmlns:p14="http://schemas.microsoft.com/office/powerpoint/2010/main" val="25563464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documentManagement/types"/>
    <ds:schemaRef ds:uri="http://schemas.microsoft.com/office/infopath/2007/PartnerControls"/>
    <ds:schemaRef ds:uri="df922d41-91bf-45f8-8b2c-e1591bc010d5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18126</TotalTime>
  <Words>812</Words>
  <Application>Microsoft Office PowerPoint</Application>
  <PresentationFormat>사용자 지정</PresentationFormat>
  <Paragraphs>226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KoPub돋움체 Bold</vt:lpstr>
      <vt:lpstr>맑은 고딕</vt:lpstr>
      <vt:lpstr>-윤고딕330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강 윤구</cp:lastModifiedBy>
  <cp:revision>604</cp:revision>
  <cp:lastPrinted>2021-09-30T09:15:21Z</cp:lastPrinted>
  <dcterms:created xsi:type="dcterms:W3CDTF">2017-03-29T07:13:25Z</dcterms:created>
  <dcterms:modified xsi:type="dcterms:W3CDTF">2022-06-09T00:15:13Z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