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12600" r:id="rId3"/>
    <p:sldId id="12608" r:id="rId4"/>
    <p:sldId id="12601" r:id="rId5"/>
    <p:sldId id="12602" r:id="rId6"/>
    <p:sldId id="12609" r:id="rId7"/>
    <p:sldId id="12603" r:id="rId8"/>
    <p:sldId id="12604" r:id="rId9"/>
    <p:sldId id="12605" r:id="rId10"/>
    <p:sldId id="12606" r:id="rId11"/>
    <p:sldId id="12607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ED8F8BE-572F-4C05-9DE2-5467B0948B8B}">
          <p14:sldIdLst>
            <p14:sldId id="256"/>
            <p14:sldId id="12600"/>
            <p14:sldId id="12608"/>
            <p14:sldId id="12601"/>
            <p14:sldId id="12602"/>
            <p14:sldId id="12609"/>
            <p14:sldId id="12603"/>
            <p14:sldId id="12604"/>
            <p14:sldId id="12605"/>
            <p14:sldId id="12606"/>
            <p14:sldId id="12607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lifeng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F"/>
    <a:srgbClr val="B6E09B"/>
    <a:srgbClr val="B2DB97"/>
    <a:srgbClr val="7EC451"/>
    <a:srgbClr val="74B44B"/>
    <a:srgbClr val="68A342"/>
    <a:srgbClr val="5E933B"/>
    <a:srgbClr val="29411A"/>
    <a:srgbClr val="3A5B2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85" autoAdjust="0"/>
    <p:restoredTop sz="96731" autoAdjust="0"/>
  </p:normalViewPr>
  <p:slideViewPr>
    <p:cSldViewPr snapToObjects="1">
      <p:cViewPr varScale="1">
        <p:scale>
          <a:sx n="94" d="100"/>
          <a:sy n="94" d="100"/>
        </p:scale>
        <p:origin x="208" y="9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77466-1428-42F6-954C-BBB2525B1889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E8B87-2B6A-49BA-AAE3-0665CEF8B8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E8B87-2B6A-49BA-AAE3-0665CEF8B8D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CEF-3E57-E44E-9CA9-F3ED7E16FBF6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464FAB-C9CD-384D-BB15-52CE5735BB88}"/>
              </a:ext>
            </a:extLst>
          </p:cNvPr>
          <p:cNvSpPr/>
          <p:nvPr userDrawn="1"/>
        </p:nvSpPr>
        <p:spPr>
          <a:xfrm>
            <a:off x="-1392832" y="26064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CEF-3E57-E44E-9CA9-F3ED7E16FBF6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CEF-3E57-E44E-9CA9-F3ED7E16FBF6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CEF-3E57-E44E-9CA9-F3ED7E16FBF6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CEF-3E57-E44E-9CA9-F3ED7E16FBF6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+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914757" y="380743"/>
            <a:ext cx="10591069" cy="68546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385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7670" marR="0" lvl="0" indent="-40767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914757" y="1295220"/>
            <a:ext cx="10591069" cy="47247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15">
                <a:latin typeface="微软雅黑 (正文)" charset="0"/>
                <a:ea typeface="微软雅黑 (正文)" charset="0"/>
              </a:defRPr>
            </a:lvl1pPr>
            <a:lvl2pPr marL="483870" indent="0">
              <a:buNone/>
              <a:defRPr sz="1480"/>
            </a:lvl2pPr>
            <a:lvl3pPr marL="967740" indent="0">
              <a:buNone/>
              <a:defRPr sz="1270"/>
            </a:lvl3pPr>
            <a:lvl4pPr marL="1450975" indent="0">
              <a:buNone/>
              <a:defRPr sz="1060"/>
            </a:lvl4pPr>
            <a:lvl5pPr marL="1934845" indent="0">
              <a:buNone/>
              <a:defRPr sz="1060"/>
            </a:lvl5pPr>
            <a:lvl6pPr marL="2418715" indent="0">
              <a:buNone/>
              <a:defRPr sz="1060"/>
            </a:lvl6pPr>
            <a:lvl7pPr marL="2902585" indent="0">
              <a:buNone/>
              <a:defRPr sz="1060"/>
            </a:lvl7pPr>
            <a:lvl8pPr marL="3386455" indent="0">
              <a:buNone/>
              <a:defRPr sz="1060"/>
            </a:lvl8pPr>
            <a:lvl9pPr marL="3870325" indent="0">
              <a:buNone/>
              <a:defRPr sz="106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 右下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2551" y="380289"/>
            <a:ext cx="179070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2.png"/>
          <p:cNvPicPr>
            <a:picLocks noChangeAspect="1"/>
          </p:cNvPicPr>
          <p:nvPr/>
        </p:nvPicPr>
        <p:blipFill>
          <a:blip r:embed="rId2"/>
          <a:srcRect l="3953" t="38338" r="4225" b="36761"/>
          <a:stretch>
            <a:fillRect/>
          </a:stretch>
        </p:blipFill>
        <p:spPr>
          <a:xfrm>
            <a:off x="10009148" y="400416"/>
            <a:ext cx="1729771" cy="25998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065297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CEF-3E57-E44E-9CA9-F3ED7E16FBF6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CEF-3E57-E44E-9CA9-F3ED7E16FBF6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CEF-3E57-E44E-9CA9-F3ED7E16FBF6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CEF-3E57-E44E-9CA9-F3ED7E16FBF6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224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DF9E23D-E113-CB46-A4F6-242D676F70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3" t="38338" r="4225" b="36761"/>
          <a:stretch>
            <a:fillRect/>
          </a:stretch>
        </p:blipFill>
        <p:spPr>
          <a:xfrm>
            <a:off x="9768408" y="476672"/>
            <a:ext cx="1838782" cy="2599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295200"/>
            <a:ext cx="4782582" cy="584539"/>
          </a:xfrm>
          <a:prstGeom prst="rect">
            <a:avLst/>
          </a:prstGeom>
          <a:solidFill>
            <a:srgbClr val="E22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FA6CFE-97E3-F246-A4D9-D21E68E60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3" t="38338" r="4225" b="36761"/>
          <a:stretch>
            <a:fillRect/>
          </a:stretch>
        </p:blipFill>
        <p:spPr>
          <a:xfrm>
            <a:off x="9984432" y="457479"/>
            <a:ext cx="1838782" cy="2599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746F1E5-34AE-5B4C-8D26-ED32CABDCF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3" t="38338" r="4225" b="36761"/>
          <a:stretch>
            <a:fillRect/>
          </a:stretch>
        </p:blipFill>
        <p:spPr>
          <a:xfrm>
            <a:off x="9768408" y="476672"/>
            <a:ext cx="1838782" cy="25997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88CEF-3E57-E44E-9CA9-F3ED7E16FBF6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Text"/>
          <p:cNvSpPr txBox="1"/>
          <p:nvPr/>
        </p:nvSpPr>
        <p:spPr>
          <a:xfrm>
            <a:off x="2789804" y="1734846"/>
            <a:ext cx="7122619" cy="22461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300" b="0" i="0" kern="1200">
                <a:solidFill>
                  <a:srgbClr val="40404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ctr"/>
            <a:r>
              <a:rPr lang="en-US" altLang="zh-CN" sz="5400" b="1" dirty="0" err="1">
                <a:solidFill>
                  <a:schemeClr val="bg1"/>
                </a:solidFill>
                <a:cs typeface="微软雅黑" panose="020B0503020204020204" charset="-122"/>
              </a:rPr>
              <a:t>PyTorch</a:t>
            </a:r>
            <a:r>
              <a:rPr lang="zh-CN" altLang="en-US" sz="5400" b="1" dirty="0">
                <a:solidFill>
                  <a:schemeClr val="bg1"/>
                </a:solidFill>
                <a:cs typeface="微软雅黑" panose="020B0503020204020204" charset="-122"/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  <a:cs typeface="微软雅黑" panose="020B0503020204020204" charset="-122"/>
              </a:rPr>
              <a:t>Internals</a:t>
            </a:r>
          </a:p>
        </p:txBody>
      </p:sp>
      <p:sp>
        <p:nvSpPr>
          <p:cNvPr id="7" name="Body Level One…"/>
          <p:cNvSpPr txBox="1"/>
          <p:nvPr/>
        </p:nvSpPr>
        <p:spPr>
          <a:xfrm>
            <a:off x="2870828" y="3838529"/>
            <a:ext cx="6780212" cy="1026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4572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9144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indent="1371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Tx/>
              <a:buFont typeface="Arial" panose="020B0604020202020204" pitchFamily="34" charset="0"/>
              <a:buNone/>
              <a:defRPr sz="3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indent="18288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Tx/>
              <a:buFont typeface="Arial" panose="020B0604020202020204" pitchFamily="34" charset="0"/>
              <a:buNone/>
              <a:defRPr sz="3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Body Level One…"/>
          <p:cNvSpPr txBox="1"/>
          <p:nvPr/>
        </p:nvSpPr>
        <p:spPr>
          <a:xfrm>
            <a:off x="4726683" y="5255157"/>
            <a:ext cx="2372387" cy="3063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500" b="0" i="0" kern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457200" algn="l" defTabSz="914400" rtl="0" eaLnBrk="1" latinLnBrk="0" hangingPunct="1">
              <a:defRPr sz="3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914400" algn="l" defTabSz="914400" rtl="0" eaLnBrk="1" latinLnBrk="0" hangingPunct="1">
              <a:defRPr sz="3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indent="1371600" algn="l" defTabSz="914400" rtl="0" eaLnBrk="1" latinLnBrk="0" hangingPunct="1">
              <a:buSzTx/>
              <a:buNone/>
              <a:defRPr sz="3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indent="1828800" algn="l" defTabSz="914400" rtl="0" eaLnBrk="1" latinLnBrk="0" hangingPunct="1">
              <a:buSzTx/>
              <a:buNone/>
              <a:defRPr sz="3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2022</a:t>
            </a:r>
            <a:r>
              <a:rPr lang="zh-CN" altLang="en-US" sz="1600" b="1" dirty="0">
                <a:solidFill>
                  <a:schemeClr val="bg1"/>
                </a:solidFill>
              </a:rPr>
              <a:t>年</a:t>
            </a:r>
            <a:r>
              <a:rPr lang="en-US" altLang="zh-CN" sz="1600" b="1" dirty="0">
                <a:solidFill>
                  <a:schemeClr val="bg1"/>
                </a:solidFill>
              </a:rPr>
              <a:t>8</a:t>
            </a:r>
            <a:r>
              <a:rPr lang="zh-CN" altLang="en-US" sz="1600" b="1" dirty="0">
                <a:solidFill>
                  <a:schemeClr val="bg1"/>
                </a:solidFill>
              </a:rPr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C18F5FE1-EF1F-0949-AE8A-3DEA3E51231D}"/>
              </a:ext>
            </a:extLst>
          </p:cNvPr>
          <p:cNvSpPr txBox="1"/>
          <p:nvPr/>
        </p:nvSpPr>
        <p:spPr>
          <a:xfrm>
            <a:off x="191344" y="375047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bg1"/>
                </a:solidFill>
              </a:rPr>
              <a:t>拍照购产品架构</a:t>
            </a:r>
          </a:p>
        </p:txBody>
      </p:sp>
    </p:spTree>
    <p:extLst>
      <p:ext uri="{BB962C8B-B14F-4D97-AF65-F5344CB8AC3E}">
        <p14:creationId xmlns:p14="http://schemas.microsoft.com/office/powerpoint/2010/main" val="4161208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C18F5FE1-EF1F-0949-AE8A-3DEA3E51231D}"/>
              </a:ext>
            </a:extLst>
          </p:cNvPr>
          <p:cNvSpPr txBox="1"/>
          <p:nvPr/>
        </p:nvSpPr>
        <p:spPr>
          <a:xfrm>
            <a:off x="191344" y="375047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bg1"/>
                </a:solidFill>
              </a:rPr>
              <a:t>拍照购部署架构</a:t>
            </a:r>
          </a:p>
        </p:txBody>
      </p:sp>
    </p:spTree>
    <p:extLst>
      <p:ext uri="{BB962C8B-B14F-4D97-AF65-F5344CB8AC3E}">
        <p14:creationId xmlns:p14="http://schemas.microsoft.com/office/powerpoint/2010/main" val="2634954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Text"/>
          <p:cNvSpPr txBox="1"/>
          <p:nvPr/>
        </p:nvSpPr>
        <p:spPr>
          <a:xfrm>
            <a:off x="4722088" y="3255169"/>
            <a:ext cx="3966200" cy="8199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300" b="0" i="0" kern="1200">
                <a:solidFill>
                  <a:srgbClr val="40404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6600" b="1" dirty="0">
                <a:solidFill>
                  <a:schemeClr val="bg1"/>
                </a:solidFill>
              </a:rPr>
              <a:t>谢  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C9A64C2-6A94-C845-955D-DD011A573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455659"/>
              </p:ext>
            </p:extLst>
          </p:nvPr>
        </p:nvGraphicFramePr>
        <p:xfrm>
          <a:off x="6276021" y="1484144"/>
          <a:ext cx="93610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52392645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/>
                        <a:t>TensorBase</a:t>
                      </a:r>
                      <a:endParaRPr lang="zh-CN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57626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51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01848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984294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32027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5EA436E-3BDA-DF47-9554-8743A0452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457810"/>
              </p:ext>
            </p:extLst>
          </p:nvPr>
        </p:nvGraphicFramePr>
        <p:xfrm>
          <a:off x="1919536" y="1484144"/>
          <a:ext cx="93610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52392645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Tensor</a:t>
                      </a:r>
                      <a:endParaRPr lang="zh-CN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57626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51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01848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984294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320276"/>
                  </a:ext>
                </a:extLst>
              </a:tr>
            </a:tbl>
          </a:graphicData>
        </a:graphic>
      </p:graphicFrame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3A001D93-D7B7-2842-9F11-F7FA7B1E4981}"/>
              </a:ext>
            </a:extLst>
          </p:cNvPr>
          <p:cNvCxnSpPr/>
          <p:nvPr/>
        </p:nvCxnSpPr>
        <p:spPr>
          <a:xfrm>
            <a:off x="4799856" y="1124744"/>
            <a:ext cx="0" cy="5472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F954243-5BB4-7845-A6A8-5FB17DEBED51}"/>
              </a:ext>
            </a:extLst>
          </p:cNvPr>
          <p:cNvSpPr txBox="1"/>
          <p:nvPr/>
        </p:nvSpPr>
        <p:spPr>
          <a:xfrm>
            <a:off x="7536160" y="94007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C++::</a:t>
            </a:r>
            <a:r>
              <a:rPr kumimoji="1" lang="en-US" altLang="zh-CN" dirty="0" err="1"/>
              <a:t>Torch._C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083107-4B57-6042-8B30-B28407580004}"/>
              </a:ext>
            </a:extLst>
          </p:cNvPr>
          <p:cNvSpPr txBox="1"/>
          <p:nvPr/>
        </p:nvSpPr>
        <p:spPr>
          <a:xfrm>
            <a:off x="1703512" y="97134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Python::torch</a:t>
            </a:r>
            <a:endParaRPr kumimoji="1" lang="zh-CN" altLang="en-US" dirty="0"/>
          </a:p>
        </p:txBody>
      </p:sp>
      <p:cxnSp>
        <p:nvCxnSpPr>
          <p:cNvPr id="9" name="肘形连接符 8">
            <a:extLst>
              <a:ext uri="{FF2B5EF4-FFF2-40B4-BE49-F238E27FC236}">
                <a16:creationId xmlns:a16="http://schemas.microsoft.com/office/drawing/2014/main" id="{E7C4BB95-B509-014D-AC49-10E812857EB6}"/>
              </a:ext>
            </a:extLst>
          </p:cNvPr>
          <p:cNvCxnSpPr>
            <a:endCxn id="3" idx="1"/>
          </p:cNvCxnSpPr>
          <p:nvPr/>
        </p:nvCxnSpPr>
        <p:spPr>
          <a:xfrm>
            <a:off x="2855640" y="2093744"/>
            <a:ext cx="3420381" cy="12700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58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C18F5FE1-EF1F-0949-AE8A-3DEA3E51231D}"/>
              </a:ext>
            </a:extLst>
          </p:cNvPr>
          <p:cNvSpPr txBox="1"/>
          <p:nvPr/>
        </p:nvSpPr>
        <p:spPr>
          <a:xfrm>
            <a:off x="191344" y="375047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bg1"/>
                </a:solidFill>
              </a:rPr>
              <a:t>拍照购技术架构</a:t>
            </a:r>
          </a:p>
        </p:txBody>
      </p:sp>
    </p:spTree>
    <p:extLst>
      <p:ext uri="{BB962C8B-B14F-4D97-AF65-F5344CB8AC3E}">
        <p14:creationId xmlns:p14="http://schemas.microsoft.com/office/powerpoint/2010/main" val="3450675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C18F5FE1-EF1F-0949-AE8A-3DEA3E51231D}"/>
              </a:ext>
            </a:extLst>
          </p:cNvPr>
          <p:cNvSpPr txBox="1"/>
          <p:nvPr/>
        </p:nvSpPr>
        <p:spPr>
          <a:xfrm>
            <a:off x="191344" y="375047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bg1"/>
                </a:solidFill>
              </a:rPr>
              <a:t>拍照购产品架构</a:t>
            </a:r>
          </a:p>
        </p:txBody>
      </p:sp>
    </p:spTree>
    <p:extLst>
      <p:ext uri="{BB962C8B-B14F-4D97-AF65-F5344CB8AC3E}">
        <p14:creationId xmlns:p14="http://schemas.microsoft.com/office/powerpoint/2010/main" val="3335102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C18F5FE1-EF1F-0949-AE8A-3DEA3E51231D}"/>
              </a:ext>
            </a:extLst>
          </p:cNvPr>
          <p:cNvSpPr txBox="1"/>
          <p:nvPr/>
        </p:nvSpPr>
        <p:spPr>
          <a:xfrm>
            <a:off x="191344" y="375047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bg1"/>
                </a:solidFill>
              </a:rPr>
              <a:t>拍照购服务器资源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AB6FF74-EDD4-8B46-822B-2AE9BA9AB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526747"/>
              </p:ext>
            </p:extLst>
          </p:nvPr>
        </p:nvGraphicFramePr>
        <p:xfrm>
          <a:off x="767408" y="1412776"/>
          <a:ext cx="10585175" cy="432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74">
                  <a:extLst>
                    <a:ext uri="{9D8B030D-6E8A-4147-A177-3AD203B41FA5}">
                      <a16:colId xmlns:a16="http://schemas.microsoft.com/office/drawing/2014/main" val="18968303"/>
                    </a:ext>
                  </a:extLst>
                </a:gridCol>
                <a:gridCol w="2113361">
                  <a:extLst>
                    <a:ext uri="{9D8B030D-6E8A-4147-A177-3AD203B41FA5}">
                      <a16:colId xmlns:a16="http://schemas.microsoft.com/office/drawing/2014/main" val="150335403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40563959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5460974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56821787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57752939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579472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服务器类型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三折后成本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利用率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5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altLang="zh-CN" dirty="0"/>
                        <a:t>jdai_inner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离线特征抽取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P40,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40C,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220G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38711.75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755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altLang="zh-CN" dirty="0"/>
                        <a:t>jcloud_AECypqN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拍照购特征提取服务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P40,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56C,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220G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838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拍照购和图搜服务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P40,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56C,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220G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6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API</a:t>
                      </a:r>
                      <a:r>
                        <a:rPr lang="zh-CN" altLang="en-US" dirty="0"/>
                        <a:t>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4C16G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4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32C128G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919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16C16G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48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72C288G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937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74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0EF4C21-F04D-474B-8EEE-482E50CBC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666557"/>
              </p:ext>
            </p:extLst>
          </p:nvPr>
        </p:nvGraphicFramePr>
        <p:xfrm>
          <a:off x="551384" y="1556792"/>
          <a:ext cx="9697811" cy="47296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0364">
                  <a:extLst>
                    <a:ext uri="{9D8B030D-6E8A-4147-A177-3AD203B41FA5}">
                      <a16:colId xmlns:a16="http://schemas.microsoft.com/office/drawing/2014/main" val="3707882780"/>
                    </a:ext>
                  </a:extLst>
                </a:gridCol>
                <a:gridCol w="5252884">
                  <a:extLst>
                    <a:ext uri="{9D8B030D-6E8A-4147-A177-3AD203B41FA5}">
                      <a16:colId xmlns:a16="http://schemas.microsoft.com/office/drawing/2014/main" val="3031503004"/>
                    </a:ext>
                  </a:extLst>
                </a:gridCol>
                <a:gridCol w="1853411">
                  <a:extLst>
                    <a:ext uri="{9D8B030D-6E8A-4147-A177-3AD203B41FA5}">
                      <a16:colId xmlns:a16="http://schemas.microsoft.com/office/drawing/2014/main" val="4038290739"/>
                    </a:ext>
                  </a:extLst>
                </a:gridCol>
                <a:gridCol w="1145576">
                  <a:extLst>
                    <a:ext uri="{9D8B030D-6E8A-4147-A177-3AD203B41FA5}">
                      <a16:colId xmlns:a16="http://schemas.microsoft.com/office/drawing/2014/main" val="3275904908"/>
                    </a:ext>
                  </a:extLst>
                </a:gridCol>
                <a:gridCol w="1145576">
                  <a:extLst>
                    <a:ext uri="{9D8B030D-6E8A-4147-A177-3AD203B41FA5}">
                      <a16:colId xmlns:a16="http://schemas.microsoft.com/office/drawing/2014/main" val="3798034673"/>
                    </a:ext>
                  </a:extLst>
                </a:gridCol>
              </a:tblGrid>
              <a:tr h="1690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序号</a:t>
                      </a:r>
                      <a:endParaRPr lang="zh-CN" altLang="en-US" sz="1100" b="1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业务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配置及数量</a:t>
                      </a: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费用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利用率</a:t>
                      </a: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546324"/>
                  </a:ext>
                </a:extLst>
              </a:tr>
              <a:tr h="16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 dirty="0">
                          <a:effectLst/>
                        </a:rPr>
                        <a:t>用途</a:t>
                      </a:r>
                      <a:r>
                        <a:rPr lang="en-US" altLang="zh-CN" sz="900" u="none" strike="noStrike" dirty="0">
                          <a:effectLst/>
                        </a:rPr>
                        <a:t>:</a:t>
                      </a:r>
                      <a:r>
                        <a:rPr lang="zh-CN" altLang="en-US" sz="900" u="none" strike="noStrike" dirty="0">
                          <a:effectLst/>
                        </a:rPr>
                        <a:t>拍照购特征提取服务</a:t>
                      </a:r>
                      <a:endParaRPr lang="zh-CN" altLang="en-US" sz="900" b="0" i="0" u="none" strike="noStrike" dirty="0">
                        <a:solidFill>
                          <a:srgbClr val="00B0F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86315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516188"/>
                  </a:ext>
                </a:extLst>
              </a:tr>
              <a:tr h="16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用途</a:t>
                      </a:r>
                      <a:r>
                        <a:rPr lang="en-US" altLang="zh-CN" sz="1000" u="none" strike="noStrike" dirty="0">
                          <a:effectLst/>
                        </a:rPr>
                        <a:t>:</a:t>
                      </a:r>
                      <a:r>
                        <a:rPr lang="zh-CN" altLang="en-US" sz="1000" u="none" strike="noStrike" dirty="0">
                          <a:effectLst/>
                        </a:rPr>
                        <a:t>通用图搜公共测试环境</a:t>
                      </a:r>
                      <a:r>
                        <a:rPr lang="en-US" altLang="zh-CN" sz="1000" u="none" strike="noStrike" dirty="0">
                          <a:effectLst/>
                        </a:rPr>
                        <a:t>,</a:t>
                      </a:r>
                      <a:r>
                        <a:rPr lang="es-419" sz="1000" u="none" strike="noStrike" dirty="0">
                          <a:effectLst/>
                        </a:rPr>
                        <a:t>erp:chenjiawei34</a:t>
                      </a:r>
                      <a:endParaRPr lang="es-419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1938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420028"/>
                  </a:ext>
                </a:extLst>
              </a:tr>
              <a:tr h="16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用途</a:t>
                      </a:r>
                      <a:r>
                        <a:rPr lang="en-US" altLang="zh-CN" sz="1000" u="none" strike="noStrike" dirty="0">
                          <a:effectLst/>
                        </a:rPr>
                        <a:t>:</a:t>
                      </a:r>
                      <a:r>
                        <a:rPr lang="zh-CN" altLang="en-US" sz="1000" u="none" strike="noStrike" dirty="0">
                          <a:effectLst/>
                        </a:rPr>
                        <a:t>多库搜索版黑库审核</a:t>
                      </a:r>
                      <a:r>
                        <a:rPr lang="en-US" altLang="zh-CN" sz="1000" u="none" strike="noStrike" dirty="0">
                          <a:effectLst/>
                        </a:rPr>
                        <a:t>,</a:t>
                      </a:r>
                      <a:r>
                        <a:rPr lang="es-419" sz="1000" u="none" strike="noStrike" dirty="0">
                          <a:effectLst/>
                        </a:rPr>
                        <a:t>erp:chenjiawei34</a:t>
                      </a:r>
                      <a:endParaRPr lang="es-419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8580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579771"/>
                  </a:ext>
                </a:extLst>
              </a:tr>
              <a:tr h="16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用途</a:t>
                      </a:r>
                      <a:r>
                        <a:rPr lang="en-US" altLang="zh-CN" sz="1000" u="none" strike="noStrike" dirty="0">
                          <a:effectLst/>
                        </a:rPr>
                        <a:t>:</a:t>
                      </a:r>
                      <a:r>
                        <a:rPr lang="zh-CN" altLang="en-US" sz="1000" u="none" strike="noStrike" dirty="0">
                          <a:effectLst/>
                        </a:rPr>
                        <a:t>图搜</a:t>
                      </a:r>
                      <a:r>
                        <a:rPr lang="es-419" sz="1000" u="none" strike="noStrike" dirty="0">
                          <a:effectLst/>
                        </a:rPr>
                        <a:t>v2,</a:t>
                      </a:r>
                      <a:r>
                        <a:rPr lang="zh-CN" altLang="en-US" sz="1000" u="none" strike="noStrike" dirty="0">
                          <a:effectLst/>
                        </a:rPr>
                        <a:t>部门</a:t>
                      </a:r>
                      <a:r>
                        <a:rPr lang="en-US" altLang="zh-CN" sz="1000" u="none" strike="noStrike" dirty="0">
                          <a:effectLst/>
                        </a:rPr>
                        <a:t>:</a:t>
                      </a:r>
                      <a:r>
                        <a:rPr lang="zh-CN" altLang="en-US" sz="1000" u="none" strike="noStrike" dirty="0">
                          <a:effectLst/>
                        </a:rPr>
                        <a:t>视觉研发部</a:t>
                      </a:r>
                      <a:r>
                        <a:rPr lang="en-US" altLang="zh-CN" sz="1000" u="none" strike="noStrike" dirty="0">
                          <a:effectLst/>
                        </a:rPr>
                        <a:t>-</a:t>
                      </a:r>
                      <a:r>
                        <a:rPr lang="zh-CN" altLang="en-US" sz="1000" u="none" strike="noStrike" dirty="0">
                          <a:effectLst/>
                        </a:rPr>
                        <a:t>视觉创新技术组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 dirty="0">
                          <a:effectLst/>
                        </a:rPr>
                        <a:t>2907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19535"/>
                  </a:ext>
                </a:extLst>
              </a:tr>
              <a:tr h="16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部门</a:t>
                      </a:r>
                      <a:r>
                        <a:rPr lang="en-US" altLang="zh-CN" sz="1000" u="none" strike="noStrike" dirty="0">
                          <a:effectLst/>
                        </a:rPr>
                        <a:t>:</a:t>
                      </a:r>
                      <a:r>
                        <a:rPr lang="zh-CN" altLang="en-US" sz="1000" u="none" strike="noStrike" dirty="0">
                          <a:effectLst/>
                        </a:rPr>
                        <a:t>视觉研发部</a:t>
                      </a:r>
                      <a:r>
                        <a:rPr lang="en-US" altLang="zh-CN" sz="1000" u="none" strike="noStrike" dirty="0">
                          <a:effectLst/>
                        </a:rPr>
                        <a:t>-</a:t>
                      </a:r>
                      <a:r>
                        <a:rPr lang="zh-CN" altLang="en-US" sz="1000" u="none" strike="noStrike" dirty="0">
                          <a:effectLst/>
                        </a:rPr>
                        <a:t>视觉创新技术组</a:t>
                      </a:r>
                      <a:r>
                        <a:rPr lang="en-US" altLang="zh-CN" sz="1000" u="none" strike="noStrike" dirty="0">
                          <a:effectLst/>
                        </a:rPr>
                        <a:t>,</a:t>
                      </a:r>
                      <a:r>
                        <a:rPr lang="es-419" sz="1000" u="none" strike="noStrike" dirty="0">
                          <a:effectLst/>
                        </a:rPr>
                        <a:t>erp:chenjiawei34,</a:t>
                      </a:r>
                      <a:r>
                        <a:rPr lang="zh-CN" altLang="en-US" sz="1000" u="none" strike="noStrike" dirty="0">
                          <a:effectLst/>
                        </a:rPr>
                        <a:t>用途</a:t>
                      </a:r>
                      <a:r>
                        <a:rPr lang="en-US" altLang="zh-CN" sz="1000" u="none" strike="noStrike" dirty="0">
                          <a:effectLst/>
                        </a:rPr>
                        <a:t>:</a:t>
                      </a:r>
                      <a:r>
                        <a:rPr lang="zh-CN" altLang="en-US" sz="1000" u="none" strike="noStrike" dirty="0">
                          <a:effectLst/>
                        </a:rPr>
                        <a:t>黑库审核</a:t>
                      </a:r>
                      <a:r>
                        <a:rPr lang="en-US" altLang="zh-CN" sz="1000" u="none" strike="noStrike" dirty="0">
                          <a:effectLst/>
                        </a:rPr>
                        <a:t>-</a:t>
                      </a:r>
                      <a:r>
                        <a:rPr lang="zh-CN" altLang="en-US" sz="1000" u="none" strike="noStrike" dirty="0">
                          <a:effectLst/>
                        </a:rPr>
                        <a:t>入库服务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 dirty="0">
                          <a:effectLst/>
                        </a:rPr>
                        <a:t>1938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050316"/>
                  </a:ext>
                </a:extLst>
              </a:tr>
              <a:tr h="16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7</a:t>
                      </a:r>
                      <a:endParaRPr lang="en-US" altLang="zh-CN" sz="1000" b="0" i="0" u="none" strike="noStrike" dirty="0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用途</a:t>
                      </a:r>
                      <a:r>
                        <a:rPr lang="en-US" altLang="zh-CN" sz="1000" u="none" strike="noStrike">
                          <a:effectLst/>
                        </a:rPr>
                        <a:t>:</a:t>
                      </a:r>
                      <a:r>
                        <a:rPr lang="zh-CN" altLang="en-US" sz="1000" u="none" strike="noStrike">
                          <a:effectLst/>
                        </a:rPr>
                        <a:t>退款不退货</a:t>
                      </a:r>
                      <a:r>
                        <a:rPr lang="en-US" altLang="zh-CN" sz="1000" u="none" strike="noStrike">
                          <a:effectLst/>
                        </a:rPr>
                        <a:t>-</a:t>
                      </a:r>
                      <a:r>
                        <a:rPr lang="zh-CN" altLang="en-US" sz="1000" u="none" strike="noStrike">
                          <a:effectLst/>
                        </a:rPr>
                        <a:t>四分类模型</a:t>
                      </a:r>
                      <a:endParaRPr lang="zh-CN" altLang="en-US" sz="1000" b="0" i="0" u="none" strike="noStrike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 dirty="0">
                          <a:effectLst/>
                        </a:rPr>
                        <a:t>4241.5</a:t>
                      </a:r>
                      <a:endParaRPr lang="en-US" altLang="zh-CN" sz="900" b="0" i="0" u="none" strike="noStrike" dirty="0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900" b="0" i="0" u="none" strike="noStrike" dirty="0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868527"/>
                  </a:ext>
                </a:extLst>
              </a:tr>
              <a:tr h="1795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9</a:t>
                      </a:r>
                      <a:endParaRPr lang="en-US" altLang="zh-CN" sz="1000" b="0" i="0" u="none" strike="noStrike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用途</a:t>
                      </a:r>
                      <a:r>
                        <a:rPr lang="en-US" altLang="zh-CN" sz="1000" u="none" strike="noStrike" dirty="0">
                          <a:effectLst/>
                        </a:rPr>
                        <a:t>:</a:t>
                      </a:r>
                      <a:r>
                        <a:rPr lang="zh-CN" altLang="en-US" sz="1000" u="none" strike="noStrike" dirty="0">
                          <a:effectLst/>
                        </a:rPr>
                        <a:t>文本审核</a:t>
                      </a:r>
                      <a:endParaRPr lang="zh-CN" altLang="en-US" sz="1000" b="0" i="0" u="none" strike="noStrike" dirty="0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 dirty="0">
                          <a:effectLst/>
                        </a:rPr>
                        <a:t>128966.5</a:t>
                      </a:r>
                      <a:endParaRPr lang="en-US" altLang="zh-CN" sz="900" b="0" i="0" u="none" strike="noStrike" dirty="0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900" b="0" i="0" u="none" strike="noStrike" dirty="0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057477"/>
                  </a:ext>
                </a:extLst>
              </a:tr>
              <a:tr h="16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用途</a:t>
                      </a:r>
                      <a:r>
                        <a:rPr lang="en-US" altLang="zh-CN" sz="1000" u="none" strike="noStrike" dirty="0">
                          <a:effectLst/>
                        </a:rPr>
                        <a:t>:</a:t>
                      </a:r>
                      <a:r>
                        <a:rPr lang="zh-CN" altLang="en-US" sz="1000" u="none" strike="noStrike" dirty="0">
                          <a:effectLst/>
                        </a:rPr>
                        <a:t>大规模商品治理</a:t>
                      </a:r>
                      <a:endParaRPr lang="zh-CN" altLang="en-US" sz="1000" b="0" i="0" u="none" strike="noStrike" dirty="0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4431.5</a:t>
                      </a:r>
                      <a:endParaRPr lang="en-US" altLang="zh-CN" sz="900" b="0" i="0" u="none" strike="noStrike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900" b="0" i="0" u="none" strike="noStrike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343118"/>
                  </a:ext>
                </a:extLst>
              </a:tr>
              <a:tr h="16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11</a:t>
                      </a:r>
                      <a:endParaRPr lang="en-US" altLang="zh-CN" sz="1000" b="0" i="0" u="none" strike="noStrike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用途</a:t>
                      </a:r>
                      <a:r>
                        <a:rPr lang="en-US" altLang="zh-CN" sz="1000" u="none" strike="noStrike" dirty="0">
                          <a:effectLst/>
                        </a:rPr>
                        <a:t>:</a:t>
                      </a:r>
                      <a:r>
                        <a:rPr lang="zh-CN" altLang="en-US" sz="1000" u="none" strike="noStrike" dirty="0">
                          <a:effectLst/>
                        </a:rPr>
                        <a:t>采购大脑</a:t>
                      </a:r>
                      <a:r>
                        <a:rPr lang="en-US" altLang="zh-CN" sz="1000" u="none" strike="noStrike" dirty="0">
                          <a:effectLst/>
                        </a:rPr>
                        <a:t>-</a:t>
                      </a:r>
                      <a:r>
                        <a:rPr lang="zh-CN" altLang="en-US" sz="1000" u="none" strike="noStrike" dirty="0">
                          <a:effectLst/>
                        </a:rPr>
                        <a:t>智能合规</a:t>
                      </a:r>
                      <a:endParaRPr lang="zh-CN" altLang="en-US" sz="1000" b="0" i="0" u="none" strike="noStrike" dirty="0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2208</a:t>
                      </a:r>
                      <a:endParaRPr lang="en-US" altLang="zh-CN" sz="900" b="0" i="0" u="none" strike="noStrike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900" b="0" i="0" u="none" strike="noStrike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729150"/>
                  </a:ext>
                </a:extLst>
              </a:tr>
              <a:tr h="16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13</a:t>
                      </a:r>
                      <a:endParaRPr lang="en-US" altLang="zh-CN" sz="1000" b="0" i="0" u="none" strike="noStrike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用途</a:t>
                      </a:r>
                      <a:r>
                        <a:rPr lang="en-US" altLang="zh-CN" sz="1000" u="none" strike="noStrike" dirty="0">
                          <a:effectLst/>
                        </a:rPr>
                        <a:t>:</a:t>
                      </a:r>
                      <a:r>
                        <a:rPr lang="zh-CN" altLang="en-US" sz="1000" u="none" strike="noStrike" dirty="0">
                          <a:effectLst/>
                        </a:rPr>
                        <a:t>采购大脑</a:t>
                      </a:r>
                      <a:r>
                        <a:rPr lang="en-US" altLang="zh-CN" sz="1000" u="none" strike="noStrike" dirty="0">
                          <a:effectLst/>
                        </a:rPr>
                        <a:t>-</a:t>
                      </a:r>
                      <a:r>
                        <a:rPr lang="zh-CN" altLang="en-US" sz="1000" u="none" strike="noStrike" dirty="0">
                          <a:effectLst/>
                        </a:rPr>
                        <a:t>智能比价</a:t>
                      </a:r>
                      <a:endParaRPr lang="zh-CN" altLang="en-US" sz="1000" b="0" i="0" u="none" strike="noStrike" dirty="0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17935</a:t>
                      </a:r>
                      <a:endParaRPr lang="en-US" altLang="zh-CN" sz="900" b="0" i="0" u="none" strike="noStrike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900" b="0" i="0" u="none" strike="noStrike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934700"/>
                  </a:ext>
                </a:extLst>
              </a:tr>
              <a:tr h="16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14</a:t>
                      </a:r>
                      <a:endParaRPr lang="en-US" altLang="zh-CN" sz="1000" b="0" i="0" u="none" strike="noStrike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用途</a:t>
                      </a:r>
                      <a:r>
                        <a:rPr lang="en-US" altLang="zh-CN" sz="1000" u="none" strike="noStrike" dirty="0">
                          <a:effectLst/>
                        </a:rPr>
                        <a:t>:</a:t>
                      </a:r>
                      <a:r>
                        <a:rPr lang="zh-CN" altLang="en-US" sz="1000" u="none" strike="noStrike" dirty="0">
                          <a:effectLst/>
                        </a:rPr>
                        <a:t>采购大脑</a:t>
                      </a:r>
                      <a:r>
                        <a:rPr lang="en-US" altLang="zh-CN" sz="1000" u="none" strike="noStrike" dirty="0">
                          <a:effectLst/>
                        </a:rPr>
                        <a:t>_</a:t>
                      </a:r>
                      <a:r>
                        <a:rPr lang="zh-CN" altLang="en-US" sz="1000" u="none" strike="noStrike" dirty="0">
                          <a:effectLst/>
                        </a:rPr>
                        <a:t>发票审核</a:t>
                      </a:r>
                      <a:endParaRPr lang="zh-CN" altLang="en-US" sz="1000" b="0" i="0" u="none" strike="noStrike" dirty="0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2907</a:t>
                      </a:r>
                      <a:endParaRPr lang="en-US" altLang="zh-CN" sz="900" b="0" i="0" u="none" strike="noStrike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900" b="0" i="0" u="none" strike="noStrike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617748"/>
                  </a:ext>
                </a:extLst>
              </a:tr>
              <a:tr h="16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17</a:t>
                      </a:r>
                      <a:endParaRPr lang="en-US" altLang="zh-CN" sz="1000" b="0" i="0" u="none" strike="noStrike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用途</a:t>
                      </a:r>
                      <a:r>
                        <a:rPr lang="en-US" altLang="zh-CN" sz="1000" u="none" strike="noStrike">
                          <a:effectLst/>
                        </a:rPr>
                        <a:t>:</a:t>
                      </a:r>
                      <a:r>
                        <a:rPr lang="zh-CN" altLang="en-US" sz="1000" u="none" strike="noStrike">
                          <a:effectLst/>
                        </a:rPr>
                        <a:t>退款不退货</a:t>
                      </a:r>
                      <a:endParaRPr lang="zh-CN" altLang="en-US" sz="1000" b="0" i="0" u="none" strike="noStrike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 dirty="0">
                          <a:effectLst/>
                        </a:rPr>
                        <a:t>1938</a:t>
                      </a:r>
                      <a:endParaRPr lang="en-US" altLang="zh-CN" sz="900" b="0" i="0" u="none" strike="noStrike" dirty="0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900" b="0" i="0" u="none" strike="noStrike" dirty="0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00337"/>
                  </a:ext>
                </a:extLst>
              </a:tr>
              <a:tr h="16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8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用途</a:t>
                      </a:r>
                      <a:r>
                        <a:rPr lang="en-US" altLang="zh-CN" sz="1000" u="none" strike="noStrike" dirty="0">
                          <a:effectLst/>
                        </a:rPr>
                        <a:t>:</a:t>
                      </a:r>
                      <a:r>
                        <a:rPr lang="zh-CN" altLang="en-US" sz="1000" u="none" strike="noStrike" dirty="0">
                          <a:effectLst/>
                        </a:rPr>
                        <a:t>工业品拍照购入库节点</a:t>
                      </a:r>
                      <a:r>
                        <a:rPr lang="en-US" altLang="zh-CN" sz="1000" u="none" strike="noStrike" dirty="0">
                          <a:effectLst/>
                        </a:rPr>
                        <a:t>,</a:t>
                      </a:r>
                      <a:r>
                        <a:rPr lang="es-419" sz="1000" u="none" strike="noStrike" dirty="0">
                          <a:effectLst/>
                        </a:rPr>
                        <a:t>erp:chenjiawei34</a:t>
                      </a:r>
                      <a:endParaRPr lang="es-419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4955.2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320373"/>
                  </a:ext>
                </a:extLst>
              </a:tr>
              <a:tr h="16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用途</a:t>
                      </a:r>
                      <a:r>
                        <a:rPr lang="en-US" altLang="zh-CN" sz="1000" u="none" strike="noStrike" dirty="0">
                          <a:effectLst/>
                        </a:rPr>
                        <a:t>:</a:t>
                      </a:r>
                      <a:r>
                        <a:rPr lang="zh-CN" altLang="en-US" sz="1000" u="none" strike="noStrike" dirty="0">
                          <a:effectLst/>
                        </a:rPr>
                        <a:t>版权保护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3909.6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019614"/>
                  </a:ext>
                </a:extLst>
              </a:tr>
              <a:tr h="16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用途</a:t>
                      </a:r>
                      <a:r>
                        <a:rPr lang="en-US" altLang="zh-CN" sz="1000" u="none" strike="noStrike" dirty="0">
                          <a:effectLst/>
                        </a:rPr>
                        <a:t>:</a:t>
                      </a:r>
                      <a:r>
                        <a:rPr lang="zh-CN" altLang="en-US" sz="1000" u="none" strike="noStrike" dirty="0">
                          <a:effectLst/>
                        </a:rPr>
                        <a:t>商务局邮件发送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484.5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287594"/>
                  </a:ext>
                </a:extLst>
              </a:tr>
              <a:tr h="16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用途</a:t>
                      </a:r>
                      <a:r>
                        <a:rPr lang="en-US" altLang="zh-CN" sz="1000" u="none" strike="noStrike" dirty="0">
                          <a:effectLst/>
                        </a:rPr>
                        <a:t>:</a:t>
                      </a:r>
                      <a:r>
                        <a:rPr lang="zh-CN" altLang="en-US" sz="1000" u="none" strike="noStrike" dirty="0">
                          <a:effectLst/>
                        </a:rPr>
                        <a:t>拍照购</a:t>
                      </a:r>
                      <a:r>
                        <a:rPr lang="es-419" sz="1000" u="none" strike="noStrike" dirty="0">
                          <a:effectLst/>
                        </a:rPr>
                        <a:t>api</a:t>
                      </a:r>
                      <a:r>
                        <a:rPr lang="zh-CN" altLang="en-US" sz="1000" u="none" strike="noStrike" dirty="0">
                          <a:effectLst/>
                        </a:rPr>
                        <a:t>临时使用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969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022319"/>
                  </a:ext>
                </a:extLst>
              </a:tr>
              <a:tr h="16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用途</a:t>
                      </a:r>
                      <a:r>
                        <a:rPr lang="en-US" altLang="zh-CN" sz="1000" u="none" strike="noStrike">
                          <a:effectLst/>
                        </a:rPr>
                        <a:t>:</a:t>
                      </a:r>
                      <a:r>
                        <a:rPr lang="zh-CN" altLang="en-US" sz="1000" u="none" strike="noStrike">
                          <a:effectLst/>
                        </a:rPr>
                        <a:t>拍照购图像识别服务临时使用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17263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58985"/>
                  </a:ext>
                </a:extLst>
              </a:tr>
              <a:tr h="16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419" sz="1000" u="none" strike="noStrike">
                          <a:effectLst/>
                        </a:rPr>
                        <a:t>kubernetes.jdcloud.com/cluster_id:k8s-ifvx92p4av,kubernetes.jdcloud.com/node_group_id:ng-5s80o56jzk</a:t>
                      </a:r>
                      <a:endParaRPr lang="es-419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 dirty="0">
                          <a:effectLst/>
                        </a:rPr>
                        <a:t>8631.5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291840"/>
                  </a:ext>
                </a:extLst>
              </a:tr>
              <a:tr h="16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419" sz="900" u="none" strike="noStrike">
                          <a:effectLst/>
                        </a:rPr>
                        <a:t>kubernetes.jdcloud.com/cluster_id:k8s-ifvx92p4av,kubernetes.jdcloud.com/node_group_id:ng-z5qa0uw9qe</a:t>
                      </a:r>
                      <a:endParaRPr lang="es-419" sz="900" b="0" i="0" u="none" strike="noStrike">
                        <a:solidFill>
                          <a:srgbClr val="0D0D0D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466101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995611"/>
                  </a:ext>
                </a:extLst>
              </a:tr>
              <a:tr h="16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419" sz="900" u="none" strike="noStrike">
                          <a:effectLst/>
                        </a:rPr>
                        <a:t>kubernetes.jdcloud.com/cluster_id:k8s-ifvx92p4av,kubernetes.jdcloud.com/node_group_id:ng-9kq6o4hc1t</a:t>
                      </a:r>
                      <a:endParaRPr lang="es-419" sz="900" b="0" i="0" u="none" strike="noStrike">
                        <a:solidFill>
                          <a:srgbClr val="0D0D0D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17442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757466"/>
                  </a:ext>
                </a:extLst>
              </a:tr>
              <a:tr h="16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419" sz="900" u="none" strike="noStrike" dirty="0">
                          <a:effectLst/>
                        </a:rPr>
                        <a:t>kubernetes.jdcloud.com/cluster_id:k8s-ifvx92p4av,kubernetes.jdcloud.com/node_group_id:ng-wyw6nlfopz</a:t>
                      </a:r>
                      <a:endParaRPr lang="es-419" sz="900" b="0" i="0" u="none" strike="noStrike" dirty="0">
                        <a:solidFill>
                          <a:srgbClr val="0D0D0D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969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862180"/>
                  </a:ext>
                </a:extLst>
              </a:tr>
              <a:tr h="16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419" sz="900" u="none" strike="noStrike">
                          <a:effectLst/>
                        </a:rPr>
                        <a:t>kubernetes.jdcloud.com/cluster_id:k8s-eo4smptdmo,kubernetes.jdcloud.com/node_group_id:ng-t8ohakzyeo</a:t>
                      </a:r>
                      <a:endParaRPr lang="es-419" sz="900" b="0" i="0" u="none" strike="noStrike">
                        <a:solidFill>
                          <a:srgbClr val="0D0D0D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 dirty="0">
                          <a:effectLst/>
                        </a:rPr>
                        <a:t>2720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208484"/>
                  </a:ext>
                </a:extLst>
              </a:tr>
              <a:tr h="16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none" strike="noStrike">
                          <a:effectLst/>
                        </a:rPr>
                        <a:t>--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84556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711179"/>
                  </a:ext>
                </a:extLst>
              </a:tr>
              <a:tr h="16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部门</a:t>
                      </a:r>
                      <a:r>
                        <a:rPr lang="en-US" altLang="zh-CN" sz="1000" u="none" strike="noStrike">
                          <a:effectLst/>
                        </a:rPr>
                        <a:t>:</a:t>
                      </a:r>
                      <a:r>
                        <a:rPr lang="zh-CN" altLang="en-US" sz="1000" u="none" strike="noStrike">
                          <a:effectLst/>
                        </a:rPr>
                        <a:t>视觉研发部</a:t>
                      </a:r>
                      <a:r>
                        <a:rPr lang="en-US" altLang="zh-CN" sz="1000" u="none" strike="noStrike">
                          <a:effectLst/>
                        </a:rPr>
                        <a:t>-</a:t>
                      </a:r>
                      <a:r>
                        <a:rPr lang="zh-CN" altLang="en-US" sz="1000" u="none" strike="noStrike">
                          <a:effectLst/>
                        </a:rPr>
                        <a:t>视觉创新技术组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2544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064290"/>
                  </a:ext>
                </a:extLst>
              </a:tr>
              <a:tr h="16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</a:rPr>
                        <a:t>874850.3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259777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615C875-92FE-1F42-B8DA-C7BE2AC16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680923"/>
              </p:ext>
            </p:extLst>
          </p:nvPr>
        </p:nvGraphicFramePr>
        <p:xfrm>
          <a:off x="551384" y="6381328"/>
          <a:ext cx="10515600" cy="1769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3510755807"/>
                    </a:ext>
                  </a:extLst>
                </a:gridCol>
              </a:tblGrid>
              <a:tr h="17691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蓝色部分为还在使用的服务；灰色部分为需要保存备份后先停掉的服务，已和内容产品部产品经理孙孟哲、徐博、龚文化三位老师确认；黑色部分为没有找到业务来源的部分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293" marR="8293" marT="8293" marB="0" anchor="ctr"/>
                </a:tc>
                <a:extLst>
                  <a:ext uri="{0D108BD9-81ED-4DB2-BD59-A6C34878D82A}">
                    <a16:rowId xmlns:a16="http://schemas.microsoft.com/office/drawing/2014/main" val="1909551895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57595FEA-853E-2946-9B0E-AC1B45FA8B5E}"/>
              </a:ext>
            </a:extLst>
          </p:cNvPr>
          <p:cNvSpPr txBox="1"/>
          <p:nvPr/>
        </p:nvSpPr>
        <p:spPr>
          <a:xfrm>
            <a:off x="191344" y="375047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bg1"/>
                </a:solidFill>
              </a:rPr>
              <a:t>拍照购服务器资源</a:t>
            </a:r>
          </a:p>
        </p:txBody>
      </p:sp>
    </p:spTree>
    <p:extLst>
      <p:ext uri="{BB962C8B-B14F-4D97-AF65-F5344CB8AC3E}">
        <p14:creationId xmlns:p14="http://schemas.microsoft.com/office/powerpoint/2010/main" val="119894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C18F5FE1-EF1F-0949-AE8A-3DEA3E51231D}"/>
              </a:ext>
            </a:extLst>
          </p:cNvPr>
          <p:cNvSpPr txBox="1"/>
          <p:nvPr/>
        </p:nvSpPr>
        <p:spPr>
          <a:xfrm>
            <a:off x="191344" y="375047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bg1"/>
                </a:solidFill>
              </a:rPr>
              <a:t>拍照购服务器成本优化计划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F8FA624-5297-7449-9A91-499B14B47011}"/>
              </a:ext>
            </a:extLst>
          </p:cNvPr>
          <p:cNvSpPr txBox="1"/>
          <p:nvPr/>
        </p:nvSpPr>
        <p:spPr>
          <a:xfrm>
            <a:off x="1127448" y="1340768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GPU</a:t>
            </a:r>
            <a:r>
              <a:rPr kumimoji="1" lang="zh-CN" altLang="en-US" dirty="0"/>
              <a:t>与使用</a:t>
            </a:r>
            <a:r>
              <a:rPr kumimoji="1" lang="en-US" altLang="zh-CN" dirty="0"/>
              <a:t>CPU</a:t>
            </a:r>
            <a:r>
              <a:rPr kumimoji="1" lang="zh-CN" altLang="en-US" dirty="0"/>
              <a:t>的成本对比</a:t>
            </a:r>
          </a:p>
        </p:txBody>
      </p:sp>
    </p:spTree>
    <p:extLst>
      <p:ext uri="{BB962C8B-B14F-4D97-AF65-F5344CB8AC3E}">
        <p14:creationId xmlns:p14="http://schemas.microsoft.com/office/powerpoint/2010/main" val="66068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C18F5FE1-EF1F-0949-AE8A-3DEA3E51231D}"/>
              </a:ext>
            </a:extLst>
          </p:cNvPr>
          <p:cNvSpPr txBox="1"/>
          <p:nvPr/>
        </p:nvSpPr>
        <p:spPr>
          <a:xfrm>
            <a:off x="191344" y="375047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bg1"/>
                </a:solidFill>
              </a:rPr>
              <a:t>拍照购产品架构</a:t>
            </a:r>
          </a:p>
        </p:txBody>
      </p:sp>
    </p:spTree>
    <p:extLst>
      <p:ext uri="{BB962C8B-B14F-4D97-AF65-F5344CB8AC3E}">
        <p14:creationId xmlns:p14="http://schemas.microsoft.com/office/powerpoint/2010/main" val="681538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C18F5FE1-EF1F-0949-AE8A-3DEA3E51231D}"/>
              </a:ext>
            </a:extLst>
          </p:cNvPr>
          <p:cNvSpPr txBox="1"/>
          <p:nvPr/>
        </p:nvSpPr>
        <p:spPr>
          <a:xfrm>
            <a:off x="191344" y="375047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bg1"/>
                </a:solidFill>
              </a:rPr>
              <a:t>拍照购产品架构</a:t>
            </a:r>
          </a:p>
        </p:txBody>
      </p:sp>
    </p:spTree>
    <p:extLst>
      <p:ext uri="{BB962C8B-B14F-4D97-AF65-F5344CB8AC3E}">
        <p14:creationId xmlns:p14="http://schemas.microsoft.com/office/powerpoint/2010/main" val="2558925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54506</TotalTime>
  <Words>521</Words>
  <Application>Microsoft Macintosh PowerPoint</Application>
  <PresentationFormat>宽屏</PresentationFormat>
  <Paragraphs>128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(正文)</vt:lpstr>
      <vt:lpstr>等线 Light</vt:lpstr>
      <vt:lpstr>微软雅黑</vt:lpstr>
      <vt:lpstr>微软雅黑 (正文)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朱晓晨</dc:creator>
  <cp:lastModifiedBy>Microsoft Office User</cp:lastModifiedBy>
  <cp:revision>614</cp:revision>
  <cp:lastPrinted>2021-01-17T11:48:00Z</cp:lastPrinted>
  <dcterms:created xsi:type="dcterms:W3CDTF">2021-01-16T04:57:00Z</dcterms:created>
  <dcterms:modified xsi:type="dcterms:W3CDTF">2022-08-30T01:55:34Z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AB25881EE64744DE9611BBC84375AC72</vt:lpwstr>
  </property>
  <property fmtid="{D5CDD505-2E9C-101B-9397-08002B2CF9AE}" pid="3" name="KSOProductBuildVer">
    <vt:lpwstr>2052-11.1.0.10938</vt:lpwstr>
  </property>
</Properties>
</file>