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3" r:id="rId3"/>
    <p:sldId id="276" r:id="rId4"/>
    <p:sldId id="277" r:id="rId5"/>
    <p:sldId id="275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 varScale="1">
        <p:scale>
          <a:sx n="99" d="100"/>
          <a:sy n="99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Week2.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Evaluation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Baselines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changes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/>
              <a:t>Original </a:t>
            </a:r>
            <a:r>
              <a:rPr lang="en-GB" altLang="zh-CN" dirty="0" err="1"/>
              <a:t>SASRec</a:t>
            </a:r>
            <a:r>
              <a:rPr lang="en-GB" altLang="zh-CN" dirty="0"/>
              <a:t>: </a:t>
            </a:r>
          </a:p>
          <a:p>
            <a:pPr lvl="1"/>
            <a:r>
              <a:rPr lang="en-GB" altLang="zh-CN" dirty="0"/>
              <a:t>(hit </a:t>
            </a:r>
            <a:r>
              <a:rPr lang="en-GB" altLang="zh-CN" dirty="0" err="1"/>
              <a:t>ratio@k</a:t>
            </a:r>
            <a:r>
              <a:rPr lang="en-GB" altLang="zh-CN" dirty="0"/>
              <a:t>, </a:t>
            </a:r>
            <a:r>
              <a:rPr lang="en-GB" altLang="zh-CN" dirty="0" err="1"/>
              <a:t>nDCG</a:t>
            </a:r>
            <a:r>
              <a:rPr lang="en-US" altLang="zh-CN" dirty="0"/>
              <a:t>@k</a:t>
            </a:r>
            <a:r>
              <a:rPr lang="en-GB" altLang="zh-CN" dirty="0"/>
              <a:t>)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/>
              <a:t>Modified </a:t>
            </a:r>
            <a:r>
              <a:rPr lang="en-GB" altLang="zh-CN" dirty="0" err="1"/>
              <a:t>SASRec</a:t>
            </a:r>
            <a:r>
              <a:rPr lang="en-GB" altLang="zh-CN" dirty="0"/>
              <a:t>: (</a:t>
            </a:r>
            <a:r>
              <a:rPr lang="en-GB" altLang="zh-CN" dirty="0" err="1"/>
              <a:t>Recall@k</a:t>
            </a:r>
            <a:r>
              <a:rPr lang="en-GB" altLang="zh-CN" dirty="0"/>
              <a:t>, P90coverage@k)</a:t>
            </a:r>
          </a:p>
          <a:p>
            <a:pPr lvl="1"/>
            <a:r>
              <a:rPr lang="en-GB" altLang="zh-CN" dirty="0" err="1"/>
              <a:t>Recall@k</a:t>
            </a:r>
            <a:r>
              <a:rPr lang="en-GB" altLang="zh-CN" dirty="0"/>
              <a:t> for recommendation quality: </a:t>
            </a:r>
          </a:p>
          <a:p>
            <a:pPr lvl="1"/>
            <a:endParaRPr lang="en-GB" altLang="zh-CN" dirty="0"/>
          </a:p>
          <a:p>
            <a:pPr lvl="1"/>
            <a:endParaRPr lang="en-GB" altLang="zh-CN" dirty="0"/>
          </a:p>
          <a:p>
            <a:pPr marL="457200" lvl="1" indent="0">
              <a:buNone/>
            </a:pPr>
            <a:endParaRPr lang="en-GB" altLang="zh-CN" dirty="0"/>
          </a:p>
          <a:p>
            <a:pPr lvl="1"/>
            <a:endParaRPr lang="en-GB" altLang="zh-CN" dirty="0"/>
          </a:p>
          <a:p>
            <a:pPr lvl="1"/>
            <a:r>
              <a:rPr lang="en-GB" altLang="zh-CN" dirty="0">
                <a:solidFill>
                  <a:schemeClr val="accent1"/>
                </a:solidFill>
              </a:rPr>
              <a:t>P90 </a:t>
            </a:r>
            <a:r>
              <a:rPr lang="en-GB" altLang="zh-CN" dirty="0" err="1">
                <a:solidFill>
                  <a:schemeClr val="accent1"/>
                </a:solidFill>
              </a:rPr>
              <a:t>coverage@k</a:t>
            </a:r>
            <a:r>
              <a:rPr lang="en-GB" altLang="zh-CN" dirty="0">
                <a:solidFill>
                  <a:schemeClr val="accent1"/>
                </a:solidFill>
              </a:rPr>
              <a:t> </a:t>
            </a:r>
            <a:r>
              <a:rPr lang="en-GB" altLang="zh-CN" dirty="0"/>
              <a:t>evaluates the diversity of recommendations.</a:t>
            </a:r>
          </a:p>
          <a:p>
            <a:pPr lvl="2"/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P90 coverage means the smallest item sets that appear in the top k lists of at least 90% of the users. Focus on the global divers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ity.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BF5DD-BCDE-71A1-F7CF-BABF05F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0" y="3429000"/>
            <a:ext cx="6288985" cy="1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/>
              <a:t> to </a:t>
            </a:r>
            <a:r>
              <a:rPr lang="en-US" altLang="zh-CN" dirty="0"/>
              <a:t>process window data</a:t>
            </a:r>
            <a:endParaRPr lang="zh-CN" alt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F7158A0-6362-94DE-4FE6-C2162862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85" y="921249"/>
            <a:ext cx="7145547" cy="1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3615663" y="2715199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B567CE1B-26E3-F256-99CD-92F26F5E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1" y="3162824"/>
            <a:ext cx="6506015" cy="11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5DE978A0-4DE0-ED77-38B6-45428472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" y="4104835"/>
            <a:ext cx="5561587" cy="26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DE1592D-9A8B-1957-3CF9-13FB0133DB96}"/>
              </a:ext>
            </a:extLst>
          </p:cNvPr>
          <p:cNvSpPr txBox="1">
            <a:spLocks/>
          </p:cNvSpPr>
          <p:nvPr/>
        </p:nvSpPr>
        <p:spPr>
          <a:xfrm>
            <a:off x="7039635" y="10738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Original: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Avg seq Length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: 163.50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training data: 6040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items: 3416</a:t>
            </a:r>
          </a:p>
          <a:p>
            <a:pPr marL="0" indent="0">
              <a:buNone/>
            </a:pP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Modified: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Avg seq Length: 185.46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training data: 121919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items: 3416</a:t>
            </a:r>
          </a:p>
        </p:txBody>
      </p:sp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8412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 dirty="0"/>
              <a:t> evaluated on window data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4416580" y="3281870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E089E17-7EAE-3158-5787-D6E4B089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45" y="590094"/>
            <a:ext cx="6243642" cy="28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B7D08D0-656B-301B-EA08-C4EABC68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7" y="3729101"/>
            <a:ext cx="6323527" cy="2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9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2" y="757449"/>
            <a:ext cx="10515600" cy="5836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All results reported on (R@10, P90Coverage@10)</a:t>
            </a:r>
          </a:p>
          <a:p>
            <a:r>
              <a:rPr lang="en-US" altLang="zh-CN" dirty="0" err="1"/>
              <a:t>PopRec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Train on 1 epoch, just feeding all user-items sequence</a:t>
            </a:r>
          </a:p>
          <a:p>
            <a:pPr lvl="1"/>
            <a:r>
              <a:rPr lang="en-US" altLang="zh-CN" dirty="0"/>
              <a:t>Valid: (0.02763014686996881, 0.018)</a:t>
            </a:r>
          </a:p>
          <a:p>
            <a:pPr lvl="1"/>
            <a:r>
              <a:rPr lang="en-US" altLang="zh-CN" dirty="0"/>
              <a:t>Test: (0.023668275679878076, 0.018)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Train on 200 epochs, using the original training method in </a:t>
            </a:r>
            <a:r>
              <a:rPr lang="en-US" altLang="zh-CN" dirty="0" err="1"/>
              <a:t>SASRec</a:t>
            </a:r>
            <a:r>
              <a:rPr lang="en-US" altLang="zh-CN" dirty="0"/>
              <a:t>, and evaluate on our metrics. Evaluates every 20 epochs</a:t>
            </a:r>
          </a:p>
          <a:p>
            <a:pPr lvl="1"/>
            <a:r>
              <a:rPr lang="en-US" altLang="zh-CN" dirty="0"/>
              <a:t>Best Valid: 200 epoch, (0.36165843493564254, 0.348)</a:t>
            </a:r>
          </a:p>
          <a:p>
            <a:pPr lvl="1"/>
            <a:r>
              <a:rPr lang="en-US" altLang="zh-CN" dirty="0"/>
              <a:t>Best Test: 200 epoch, (0.3407753027445296, 0.376)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-window:</a:t>
            </a:r>
          </a:p>
          <a:p>
            <a:pPr lvl="1"/>
            <a:r>
              <a:rPr lang="en-US" altLang="zh-CN" dirty="0"/>
              <a:t>Train on 5 epochs, change the sampling of the original </a:t>
            </a:r>
            <a:r>
              <a:rPr lang="en-US" altLang="zh-CN" dirty="0" err="1"/>
              <a:t>SASRec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Best Valid: 1 epoch, (0.22017902563801162, 0.294) </a:t>
            </a:r>
          </a:p>
          <a:p>
            <a:pPr lvl="1"/>
            <a:r>
              <a:rPr lang="en-US" altLang="zh-CN" dirty="0"/>
              <a:t>Best Test: 1 epoch, (0.20567050412034238, 0.328)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/>
              <a:t>Result Explain</a:t>
            </a:r>
            <a:br>
              <a:rPr lang="en-US" altLang="zh-CN" sz="3600"/>
            </a:br>
            <a:endParaRPr lang="en-US" altLang="zh-CN" sz="360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2C1EA57-8EE0-8B6B-8850-35ACB560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006225"/>
            <a:ext cx="5828261" cy="3249255"/>
          </a:xfrm>
          <a:prstGeom prst="rect">
            <a:avLst/>
          </a:prstGeom>
        </p:spPr>
      </p:pic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093BB9FF-1ADC-7552-6AAC-D2AF554A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261212"/>
            <a:ext cx="5828261" cy="27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28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256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Week2.  </vt:lpstr>
      <vt:lpstr>Evaluation changes</vt:lpstr>
      <vt:lpstr>Modify SASRec to process window data</vt:lpstr>
      <vt:lpstr>Modify SASRec evaluated on window data</vt:lpstr>
      <vt:lpstr>Evaluation Results </vt:lpstr>
      <vt:lpstr>Result Explain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1029</cp:revision>
  <dcterms:created xsi:type="dcterms:W3CDTF">2023-03-20T23:45:49Z</dcterms:created>
  <dcterms:modified xsi:type="dcterms:W3CDTF">2023-06-13T15:45:01Z</dcterms:modified>
</cp:coreProperties>
</file>