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98" r:id="rId3"/>
    <p:sldId id="300" r:id="rId4"/>
    <p:sldId id="299" r:id="rId5"/>
    <p:sldId id="302" r:id="rId6"/>
    <p:sldId id="301" r:id="rId7"/>
    <p:sldId id="303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 varScale="1">
        <p:scale>
          <a:sx n="108" d="100"/>
          <a:sy n="108" d="100"/>
        </p:scale>
        <p:origin x="1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Week8.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56297" y="2756698"/>
            <a:ext cx="10985501" cy="22272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Time Features (Timestamps, time diff, time gap)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Evaluation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Research Hypothesis &amp; 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Experiments Set up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Time features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328232" y="965381"/>
            <a:ext cx="110255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 time feature: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timestamps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 Periods of real-life importance (second, hour, day, month)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 model take real-life situation of the current timestamp into account.</a:t>
            </a:r>
          </a:p>
          <a:p>
            <a:pPr lvl="1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Relative time features:</a:t>
            </a:r>
          </a:p>
          <a:p>
            <a:pPr marL="342900" indent="-342900" algn="l">
              <a:buAutoNum type="arabicPeriod"/>
            </a:pP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Time_diff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time since the </a:t>
            </a: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lastest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a user has taken.</a:t>
            </a:r>
          </a:p>
          <a:p>
            <a:pPr marL="342900" indent="-342900" algn="l">
              <a:buAutoNum type="arabicPeriod"/>
            </a:pPr>
            <a:r>
              <a:rPr lang="en-US" altLang="zh-CN" sz="20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Time_gap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time gap between actions.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Periods</a:t>
            </a:r>
          </a:p>
          <a:p>
            <a:pPr lvl="1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 model distinguish short-distance action and long-distance action.</a:t>
            </a:r>
          </a:p>
          <a:p>
            <a:pPr lvl="1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value: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 (P dims)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Activation: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(P dims)</a:t>
            </a:r>
          </a:p>
          <a:p>
            <a:pPr marL="457200" indent="-457200" algn="l">
              <a:buAutoNum type="arabicPeriod"/>
            </a:pP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Logarithm transformation: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dim)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[cos1, sin1, cos2, sin2…. Log t]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generate 2P + 1 features for value. Therefore, increase dims in total: 25 + 65 + 65 = 155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DB3B8A-8294-9C1C-B928-D35A495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613" y="4417786"/>
            <a:ext cx="4868886" cy="16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2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26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Experiment results </a:t>
            </a:r>
            <a:br>
              <a:rPr lang="en-US" altLang="zh-CN"/>
            </a:br>
            <a:r>
              <a:rPr lang="en-US" altLang="zh-CN"/>
              <a:t>(ML-20M split by time) 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0889A-82A5-4ACD-CB34-01C0C8082D25}"/>
              </a:ext>
            </a:extLst>
          </p:cNvPr>
          <p:cNvSpPr txBox="1"/>
          <p:nvPr/>
        </p:nvSpPr>
        <p:spPr>
          <a:xfrm>
            <a:off x="409575" y="1620321"/>
            <a:ext cx="9424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</a:rPr>
              <a:t>Transfer Learning </a:t>
            </a:r>
          </a:p>
          <a:p>
            <a:r>
              <a:rPr lang="en-US" altLang="zh-CN" sz="2400" b="1" i="1" dirty="0">
                <a:solidFill>
                  <a:schemeClr val="accent1"/>
                </a:solidFill>
              </a:rPr>
              <a:t>(frozen item embedding)</a:t>
            </a:r>
          </a:p>
          <a:p>
            <a:endParaRPr lang="en-US" altLang="zh-CN" sz="2400" b="1" i="1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Learning rate = 0.001</a:t>
            </a:r>
          </a:p>
          <a:p>
            <a:r>
              <a:rPr lang="en-US" altLang="zh-CN" sz="2400" dirty="0" err="1"/>
              <a:t>max_len</a:t>
            </a:r>
            <a:r>
              <a:rPr lang="en-US" altLang="zh-CN" sz="2400" dirty="0"/>
              <a:t> = 200</a:t>
            </a:r>
          </a:p>
          <a:p>
            <a:r>
              <a:rPr lang="en-US" altLang="zh-CN" sz="2400" dirty="0"/>
              <a:t>Loss = sampled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loss</a:t>
            </a:r>
          </a:p>
          <a:p>
            <a:endParaRPr lang="en-US" altLang="zh-CN" sz="2400" b="1" i="1" dirty="0"/>
          </a:p>
          <a:p>
            <a:r>
              <a:rPr lang="en-US" altLang="zh-CN" sz="2400" b="1" dirty="0"/>
              <a:t>Same frozen item embedding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A9F5A-5C32-0207-996C-3D2D348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00" y="1865238"/>
            <a:ext cx="6646366" cy="46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05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Evaluation Step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2BD7E6F-57EE-527C-D007-8552B4454662}"/>
              </a:ext>
            </a:extLst>
          </p:cNvPr>
          <p:cNvSpPr txBox="1">
            <a:spLocks/>
          </p:cNvSpPr>
          <p:nvPr/>
        </p:nvSpPr>
        <p:spPr>
          <a:xfrm>
            <a:off x="327196" y="1027453"/>
            <a:ext cx="10515600" cy="562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@10</a:t>
            </a: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P90 coverage@10</a:t>
            </a: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B93082-9719-D7B6-14EF-D7EA56AC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1" y="2002529"/>
            <a:ext cx="6316514" cy="14555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EF99EA-AD83-B8FD-39D5-9132DBA3574F}"/>
              </a:ext>
            </a:extLst>
          </p:cNvPr>
          <p:cNvSpPr txBox="1"/>
          <p:nvPr/>
        </p:nvSpPr>
        <p:spPr>
          <a:xfrm>
            <a:off x="-537908" y="4965907"/>
            <a:ext cx="9951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GB" altLang="zh-CN" sz="2000" b="0" i="0" dirty="0">
                <a:solidFill>
                  <a:srgbClr val="1F2328"/>
                </a:solidFill>
                <a:effectLst/>
                <a:latin typeface="-apple-system"/>
              </a:rPr>
              <a:t>P90 coverage means the smallest item sets that appear in the top k lists of at least 90% of the users. Focus on the global divers</a:t>
            </a:r>
            <a:r>
              <a:rPr lang="en-GB" altLang="zh-CN" sz="2000" dirty="0">
                <a:solidFill>
                  <a:srgbClr val="1F2328"/>
                </a:solidFill>
                <a:latin typeface="-apple-system"/>
              </a:rPr>
              <a:t>ity.</a:t>
            </a:r>
            <a:endParaRPr lang="en-GB" altLang="zh-CN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5472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Evaluation Step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719D-E1C4-77FE-0FDB-9D5E044FED8B}"/>
              </a:ext>
            </a:extLst>
          </p:cNvPr>
          <p:cNvSpPr txBox="1"/>
          <p:nvPr/>
        </p:nvSpPr>
        <p:spPr>
          <a:xfrm>
            <a:off x="239332" y="409020"/>
            <a:ext cx="101677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 strategy: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window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(Temporal User splitting strategy)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training experiments k times (5 times possibly), get the average model performance.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 window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based splitting strategy) 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K-Fold Cross validation ([Train1, Val1]; [Train2, Val2];…).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each model k times (3 times possibly), get the average model performance.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early stop to make sure all models trained enough and not overfitting until the lack of improvement in validation score.</a:t>
            </a:r>
          </a:p>
          <a:p>
            <a:pPr algn="l"/>
            <a:endParaRPr lang="en-US" altLang="zh-CN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34C03-30F6-D005-377E-D8CE287F25AC}"/>
              </a:ext>
            </a:extLst>
          </p:cNvPr>
          <p:cNvSpPr txBox="1"/>
          <p:nvPr/>
        </p:nvSpPr>
        <p:spPr>
          <a:xfrm>
            <a:off x="239331" y="5226482"/>
            <a:ext cx="281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Problem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C075D-F70C-618D-163B-485323A8BB24}"/>
              </a:ext>
            </a:extLst>
          </p:cNvPr>
          <p:cNvSpPr txBox="1"/>
          <p:nvPr/>
        </p:nvSpPr>
        <p:spPr>
          <a:xfrm>
            <a:off x="239332" y="896008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 Comparison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F8B37B-98A6-0283-B445-38E386DAFE55}"/>
              </a:ext>
            </a:extLst>
          </p:cNvPr>
          <p:cNvSpPr txBox="1"/>
          <p:nvPr/>
        </p:nvSpPr>
        <p:spPr>
          <a:xfrm>
            <a:off x="239332" y="5671210"/>
            <a:ext cx="10167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Splitting strategy 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training set </a:t>
            </a:r>
            <a:r>
              <a:rPr lang="zh-CN" alt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compare these two structures.</a:t>
            </a:r>
          </a:p>
          <a:p>
            <a:pPr algn="l"/>
            <a:r>
              <a:rPr lang="en-US" altLang="zh-CN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may drop the comparison between two window structures.</a:t>
            </a:r>
          </a:p>
        </p:txBody>
      </p:sp>
    </p:spTree>
    <p:extLst>
      <p:ext uri="{BB962C8B-B14F-4D97-AF65-F5344CB8AC3E}">
        <p14:creationId xmlns:p14="http://schemas.microsoft.com/office/powerpoint/2010/main" val="25182707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Research Hypothesis and Objectives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10600" y="5790293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74179D-EDC0-0606-6EBB-A2706DC19605}"/>
              </a:ext>
            </a:extLst>
          </p:cNvPr>
          <p:cNvSpPr txBox="1"/>
          <p:nvPr/>
        </p:nvSpPr>
        <p:spPr>
          <a:xfrm>
            <a:off x="158043" y="831603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window predictor will improve the recommendation accuracy and diversity than next item prediction.</a:t>
            </a:r>
          </a:p>
          <a:p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BC40B-3251-4290-B519-5B8B3EF15E6A}"/>
              </a:ext>
            </a:extLst>
          </p:cNvPr>
          <p:cNvSpPr txBox="1"/>
          <p:nvPr/>
        </p:nvSpPr>
        <p:spPr>
          <a:xfrm>
            <a:off x="156993" y="52567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F60819-6CC6-26F3-21C3-AF32B98B10CB}"/>
              </a:ext>
            </a:extLst>
          </p:cNvPr>
          <p:cNvSpPr txBox="1"/>
          <p:nvPr/>
        </p:nvSpPr>
        <p:spPr>
          <a:xfrm>
            <a:off x="180569" y="1432943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12C98C-F264-7EF3-AA2A-2B6EB65E8779}"/>
              </a:ext>
            </a:extLst>
          </p:cNvPr>
          <p:cNvSpPr txBox="1"/>
          <p:nvPr/>
        </p:nvSpPr>
        <p:spPr>
          <a:xfrm>
            <a:off x="180569" y="1698633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model performance on Recall@10 and P90 Coverage@10 for both next item prediction model and window prediction.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A889CE-F729-13B4-9A9F-2374D372D199}"/>
              </a:ext>
            </a:extLst>
          </p:cNvPr>
          <p:cNvSpPr txBox="1"/>
          <p:nvPr/>
        </p:nvSpPr>
        <p:spPr>
          <a:xfrm>
            <a:off x="156993" y="2881501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transfer learning will enhance the model performance (specifically say Recall or P90) of the window predictor.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463A55-61C9-0D5F-0777-10FCDBD7D89C}"/>
              </a:ext>
            </a:extLst>
          </p:cNvPr>
          <p:cNvSpPr txBox="1"/>
          <p:nvPr/>
        </p:nvSpPr>
        <p:spPr>
          <a:xfrm>
            <a:off x="156993" y="260589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4E0368-3584-14B7-AFBB-616C02AA6DA3}"/>
              </a:ext>
            </a:extLst>
          </p:cNvPr>
          <p:cNvSpPr txBox="1"/>
          <p:nvPr/>
        </p:nvSpPr>
        <p:spPr>
          <a:xfrm>
            <a:off x="157518" y="3500912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8A29D1-1631-BAD3-69C8-2F18902E0CA1}"/>
              </a:ext>
            </a:extLst>
          </p:cNvPr>
          <p:cNvSpPr txBox="1"/>
          <p:nvPr/>
        </p:nvSpPr>
        <p:spPr>
          <a:xfrm>
            <a:off x="156993" y="3805338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investigate the impact of transfer learning on the performance of the window predictor compared with models trained from scratch.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798018-CB69-D94D-69B1-50EC4F0C7054}"/>
              </a:ext>
            </a:extLst>
          </p:cNvPr>
          <p:cNvSpPr txBox="1"/>
          <p:nvPr/>
        </p:nvSpPr>
        <p:spPr>
          <a:xfrm>
            <a:off x="156993" y="5057455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Time features will improve the model performance on recommendation accuracy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4025CE-7C89-D583-357C-651AEE7DBCD7}"/>
              </a:ext>
            </a:extLst>
          </p:cNvPr>
          <p:cNvSpPr txBox="1"/>
          <p:nvPr/>
        </p:nvSpPr>
        <p:spPr>
          <a:xfrm>
            <a:off x="156993" y="4745470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DDFA14-BB37-AB2D-42C7-B55FCDDA3E7E}"/>
              </a:ext>
            </a:extLst>
          </p:cNvPr>
          <p:cNvSpPr txBox="1"/>
          <p:nvPr/>
        </p:nvSpPr>
        <p:spPr>
          <a:xfrm>
            <a:off x="180569" y="5340029"/>
            <a:ext cx="13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0A8B0E-406F-F40E-D510-2FAF71E4E469}"/>
              </a:ext>
            </a:extLst>
          </p:cNvPr>
          <p:cNvSpPr txBox="1"/>
          <p:nvPr/>
        </p:nvSpPr>
        <p:spPr>
          <a:xfrm>
            <a:off x="157518" y="5591634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evaluate the influence of time features on the performance of the window predictor.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931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</a:rPr>
              <a:t>Experiments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10600" y="5790293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74179D-EDC0-0606-6EBB-A2706DC19605}"/>
              </a:ext>
            </a:extLst>
          </p:cNvPr>
          <p:cNvSpPr txBox="1"/>
          <p:nvPr/>
        </p:nvSpPr>
        <p:spPr>
          <a:xfrm>
            <a:off x="158043" y="831603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Next-item prediction vs. percentage window predictor. (Training from scratch)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BC40B-3251-4290-B519-5B8B3EF15E6A}"/>
              </a:ext>
            </a:extLst>
          </p:cNvPr>
          <p:cNvSpPr txBox="1"/>
          <p:nvPr/>
        </p:nvSpPr>
        <p:spPr>
          <a:xfrm>
            <a:off x="156993" y="525678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F60819-6CC6-26F3-21C3-AF32B98B10CB}"/>
              </a:ext>
            </a:extLst>
          </p:cNvPr>
          <p:cNvSpPr txBox="1"/>
          <p:nvPr/>
        </p:nvSpPr>
        <p:spPr>
          <a:xfrm>
            <a:off x="156993" y="1139633"/>
            <a:ext cx="210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hypothesis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A889CE-F729-13B4-9A9F-2374D372D199}"/>
              </a:ext>
            </a:extLst>
          </p:cNvPr>
          <p:cNvSpPr txBox="1"/>
          <p:nvPr/>
        </p:nvSpPr>
        <p:spPr>
          <a:xfrm>
            <a:off x="156993" y="1991953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Next-item prediction vs. percentage window predictor. (Transfer learning)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463A55-61C9-0D5F-0777-10FCDBD7D89C}"/>
              </a:ext>
            </a:extLst>
          </p:cNvPr>
          <p:cNvSpPr txBox="1"/>
          <p:nvPr/>
        </p:nvSpPr>
        <p:spPr>
          <a:xfrm>
            <a:off x="156993" y="1587774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4E0368-3584-14B7-AFBB-616C02AA6DA3}"/>
              </a:ext>
            </a:extLst>
          </p:cNvPr>
          <p:cNvSpPr txBox="1"/>
          <p:nvPr/>
        </p:nvSpPr>
        <p:spPr>
          <a:xfrm>
            <a:off x="156993" y="2796119"/>
            <a:ext cx="162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6FAA83-4185-81DB-D544-95B74CD10152}"/>
              </a:ext>
            </a:extLst>
          </p:cNvPr>
          <p:cNvSpPr txBox="1"/>
          <p:nvPr/>
        </p:nvSpPr>
        <p:spPr>
          <a:xfrm>
            <a:off x="180569" y="2367571"/>
            <a:ext cx="235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hypothesis 1,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75CCAA-4B35-1DDA-765E-5D8E9FC0AADB}"/>
              </a:ext>
            </a:extLst>
          </p:cNvPr>
          <p:cNvSpPr txBox="1"/>
          <p:nvPr/>
        </p:nvSpPr>
        <p:spPr>
          <a:xfrm>
            <a:off x="156993" y="3206012"/>
            <a:ext cx="90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Next-item prediction vs. temporal window predictor. (Training from scratch &amp; Transfer learning)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8FDD82-D80B-620F-0E60-0DAC87C53B6D}"/>
              </a:ext>
            </a:extLst>
          </p:cNvPr>
          <p:cNvSpPr txBox="1"/>
          <p:nvPr/>
        </p:nvSpPr>
        <p:spPr>
          <a:xfrm>
            <a:off x="180569" y="3595737"/>
            <a:ext cx="235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hypothesis 1,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D303C4-7BE7-4C71-418C-3688F99025D7}"/>
              </a:ext>
            </a:extLst>
          </p:cNvPr>
          <p:cNvSpPr txBox="1"/>
          <p:nvPr/>
        </p:nvSpPr>
        <p:spPr>
          <a:xfrm>
            <a:off x="180569" y="4099201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4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8405EC-AD54-1AB6-E585-F4C28B80FE07}"/>
              </a:ext>
            </a:extLst>
          </p:cNvPr>
          <p:cNvSpPr txBox="1"/>
          <p:nvPr/>
        </p:nvSpPr>
        <p:spPr>
          <a:xfrm>
            <a:off x="180569" y="4450849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 window predictor vs T2V temporal window predictor. 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(Training from scratch &amp; Transfer learning)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B9C068-FCDD-0A33-0E5F-D5544EB5BD9B}"/>
              </a:ext>
            </a:extLst>
          </p:cNvPr>
          <p:cNvSpPr txBox="1"/>
          <p:nvPr/>
        </p:nvSpPr>
        <p:spPr>
          <a:xfrm>
            <a:off x="180569" y="5037743"/>
            <a:ext cx="235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Help: </a:t>
            </a:r>
            <a:r>
              <a:rPr lang="en-US" altLang="zh-C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2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507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AAE2B9-E83C-DE2D-7425-84D9C58ACF0F}"/>
              </a:ext>
            </a:extLst>
          </p:cNvPr>
          <p:cNvSpPr txBox="1"/>
          <p:nvPr/>
        </p:nvSpPr>
        <p:spPr>
          <a:xfrm>
            <a:off x="207442" y="173252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0EA5B-76EF-1D33-4623-B9301E14BFAD}"/>
              </a:ext>
            </a:extLst>
          </p:cNvPr>
          <p:cNvSpPr txBox="1"/>
          <p:nvPr/>
        </p:nvSpPr>
        <p:spPr>
          <a:xfrm>
            <a:off x="207442" y="969223"/>
            <a:ext cx="9967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Formal Experiments Running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Writing Dissertation</a:t>
            </a: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582</Words>
  <Application>Microsoft Office PowerPoint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Calibri</vt:lpstr>
      <vt:lpstr>Office 主题​​</vt:lpstr>
      <vt:lpstr>Week8.  </vt:lpstr>
      <vt:lpstr>Time features</vt:lpstr>
      <vt:lpstr>Experiment results  (ML-20M split by time) </vt:lpstr>
      <vt:lpstr>Evaluation Step</vt:lpstr>
      <vt:lpstr>Evaluation Step</vt:lpstr>
      <vt:lpstr>Research Hypothesis and Objectives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2640</cp:revision>
  <dcterms:created xsi:type="dcterms:W3CDTF">2023-03-20T23:45:49Z</dcterms:created>
  <dcterms:modified xsi:type="dcterms:W3CDTF">2023-07-25T16:58:01Z</dcterms:modified>
</cp:coreProperties>
</file>